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0" r:id="rId2"/>
    <p:sldId id="1040" r:id="rId3"/>
    <p:sldId id="1041" r:id="rId4"/>
    <p:sldId id="1042" r:id="rId5"/>
    <p:sldId id="486" r:id="rId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85">
          <p15:clr>
            <a:srgbClr val="A4A3A4"/>
          </p15:clr>
        </p15:guide>
        <p15:guide id="2" pos="4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rthan  Senthil" initials="SG&amp;CK" lastIdx="1" clrIdx="0"/>
  <p:cmAuthor id="1" name="Tim Sibold" initials="SG&amp;CK" lastIdx="1" clrIdx="1"/>
  <p:cmAuthor id="2" name="Jakob Khoury" initials="JK" lastIdx="10" clrIdx="2"/>
  <p:cmAuthor id="3" name=" ." initials="D" lastIdx="1" clrIdx="3"/>
  <p:cmAuthor id="4" name="KHOURY2" initials="K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00446B"/>
    <a:srgbClr val="1F497D"/>
    <a:srgbClr val="CCCFD7"/>
    <a:srgbClr val="3E3D40"/>
    <a:srgbClr val="009EE0"/>
    <a:srgbClr val="1BBBE9"/>
    <a:srgbClr val="99CCFF"/>
    <a:srgbClr val="D7E2ED"/>
    <a:srgbClr val="003D6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1" autoAdjust="0"/>
    <p:restoredTop sz="97686" autoAdjust="0"/>
  </p:normalViewPr>
  <p:slideViewPr>
    <p:cSldViewPr snapToGrid="0" snapToObjects="1">
      <p:cViewPr varScale="1">
        <p:scale>
          <a:sx n="135" d="100"/>
          <a:sy n="135" d="100"/>
        </p:scale>
        <p:origin x="-972" y="-90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3300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1274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525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363538" indent="-36353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="" xmlns:p14="http://schemas.microsoft.com/office/powerpoint/2010/main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GN_ppt_1Zei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2419" y="-3319"/>
            <a:ext cx="9144000" cy="56477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6" descr="Fusszeile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" y="5379486"/>
            <a:ext cx="9143390" cy="1374092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74734" y="4586110"/>
            <a:ext cx="9144000" cy="68509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200" dirty="0" smtClean="0">
                <a:solidFill>
                  <a:schemeClr val="bg1"/>
                </a:solidFill>
                <a:ea typeface="ＭＳ Ｐゴシック"/>
              </a:rPr>
              <a:t>Short </a:t>
            </a:r>
            <a:r>
              <a:rPr lang="de-DE" sz="3200" dirty="0" err="1" smtClean="0">
                <a:solidFill>
                  <a:schemeClr val="bg1"/>
                </a:solidFill>
                <a:ea typeface="ＭＳ Ｐゴシック"/>
              </a:rPr>
              <a:t>presentation</a:t>
            </a:r>
            <a:endParaRPr lang="de-DE" sz="3000" dirty="0" smtClean="0">
              <a:solidFill>
                <a:schemeClr val="bg1"/>
              </a:solidFill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74734" y="5045433"/>
            <a:ext cx="4181931" cy="482596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</a:rPr>
              <a:t>Drive-</a:t>
            </a:r>
            <a:r>
              <a:rPr lang="de-DE" sz="1500" dirty="0" err="1" smtClean="0">
                <a:solidFill>
                  <a:srgbClr val="FFFFFF"/>
                </a:solidFill>
              </a:rPr>
              <a:t>Cliq</a:t>
            </a:r>
            <a:endParaRPr lang="de-DE" sz="1500" dirty="0" smtClean="0">
              <a:solidFill>
                <a:srgbClr val="FFFFFF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74735" y="6096005"/>
            <a:ext cx="3236488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Clamping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Gripping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60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4242234" y="1659027"/>
            <a:ext cx="4749060" cy="3745489"/>
          </a:xfrm>
        </p:spPr>
        <p:txBody>
          <a:bodyPr/>
          <a:lstStyle/>
          <a:p>
            <a: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Unique Selling Points: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Standardized sensor housing suitable for </a:t>
            </a:r>
            <a:r>
              <a:rPr lang="en-GB" sz="1800" dirty="0" err="1" smtClean="0">
                <a:solidFill>
                  <a:schemeClr val="tx1"/>
                </a:solidFill>
              </a:rPr>
              <a:t>LDx</a:t>
            </a:r>
            <a:r>
              <a:rPr lang="en-GB" sz="1800" dirty="0" smtClean="0">
                <a:solidFill>
                  <a:schemeClr val="tx1"/>
                </a:solidFill>
              </a:rPr>
              <a:t>, PPU-E 15, ELB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Enables direct connection of axes to SIEMENS controllers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endParaRPr lang="de-DE" sz="1800" b="1" dirty="0" smtClean="0">
              <a:solidFill>
                <a:schemeClr val="tx1"/>
              </a:solidFill>
            </a:endParaRPr>
          </a:p>
          <a:p>
            <a:pPr marL="180000" indent="-180000">
              <a:lnSpc>
                <a:spcPct val="100000"/>
              </a:lnSpc>
            </a:pPr>
            <a:r>
              <a:rPr lang="de-DE" b="1" dirty="0" smtClean="0">
                <a:solidFill>
                  <a:schemeClr val="tx1"/>
                </a:solidFill>
              </a:rPr>
              <a:t>Further </a:t>
            </a:r>
            <a:r>
              <a:rPr lang="de-DE" b="1" dirty="0" err="1" smtClean="0">
                <a:solidFill>
                  <a:schemeClr val="tx1"/>
                </a:solidFill>
              </a:rPr>
              <a:t>Product</a:t>
            </a:r>
            <a:r>
              <a:rPr lang="de-DE" b="1" dirty="0" smtClean="0">
                <a:solidFill>
                  <a:schemeClr val="tx1"/>
                </a:solidFill>
              </a:rPr>
              <a:t> Features: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Standardized M12 connector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Motor temperature line is fed to sensor line via SCHUNK cable harnesses</a:t>
            </a:r>
            <a:endParaRPr lang="de-DE" sz="1800" dirty="0" smtClean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204" y="1913034"/>
            <a:ext cx="4134890" cy="343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ieren 12"/>
          <p:cNvGrpSpPr/>
          <p:nvPr/>
        </p:nvGrpSpPr>
        <p:grpSpPr>
          <a:xfrm>
            <a:off x="5696712" y="181917"/>
            <a:ext cx="3199046" cy="461665"/>
            <a:chOff x="5285232" y="268023"/>
            <a:chExt cx="3199046" cy="461665"/>
          </a:xfrm>
        </p:grpSpPr>
        <p:sp>
          <p:nvSpPr>
            <p:cNvPr id="13" name="Textfeld 12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New Product</a:t>
              </a:r>
            </a:p>
            <a:p>
              <a:endParaRPr lang="en-US" sz="1200" dirty="0" smtClean="0"/>
            </a:p>
          </p:txBody>
        </p:sp>
      </p:grpSp>
      <p:sp>
        <p:nvSpPr>
          <p:cNvPr id="16" name="Titel 4"/>
          <p:cNvSpPr txBox="1">
            <a:spLocks/>
          </p:cNvSpPr>
          <p:nvPr/>
        </p:nvSpPr>
        <p:spPr>
          <a:xfrm>
            <a:off x="561444" y="389470"/>
            <a:ext cx="8142290" cy="973785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ct val="0"/>
              </a:spcBef>
              <a:defRPr/>
            </a:pPr>
            <a:r>
              <a:rPr lang="de-DE" sz="3200" b="1" dirty="0" smtClean="0">
                <a:solidFill>
                  <a:srgbClr val="00446B"/>
                </a:solidFill>
                <a:ea typeface="+mj-ea"/>
                <a:cs typeface="Calibri"/>
              </a:rPr>
              <a:t>Drive-Cliq</a:t>
            </a:r>
            <a:r>
              <a:rPr lang="de-DE" sz="4400" b="1" dirty="0" smtClean="0">
                <a:solidFill>
                  <a:srgbClr val="003D6A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de-DE" sz="4400" b="1" dirty="0" smtClean="0">
                <a:solidFill>
                  <a:srgbClr val="003D6A"/>
                </a:solidFill>
                <a:ea typeface="Calibri" pitchFamily="34" charset="0"/>
                <a:cs typeface="Calibri" pitchFamily="34" charset="0"/>
              </a:rPr>
            </a:br>
            <a:r>
              <a:rPr lang="de-DE" sz="2000" b="1" dirty="0" smtClean="0">
                <a:solidFill>
                  <a:srgbClr val="00446B"/>
                </a:solidFill>
                <a:cs typeface="Calibri"/>
              </a:rPr>
              <a:t>#1: The most modular encoder system for linear direct drives</a:t>
            </a:r>
            <a:endParaRPr lang="de-DE" sz="3200" b="1" dirty="0">
              <a:solidFill>
                <a:srgbClr val="00446B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586844" y="1508898"/>
            <a:ext cx="7000499" cy="4237567"/>
          </a:xfrm>
        </p:spPr>
        <p:txBody>
          <a:bodyPr/>
          <a:lstStyle/>
          <a:p>
            <a:pPr marL="180000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/>
            </a:pPr>
            <a:r>
              <a:rPr lang="en-GB" b="1" dirty="0" smtClean="0">
                <a:solidFill>
                  <a:schemeClr val="tx1"/>
                </a:solidFill>
              </a:rPr>
              <a:t>Cost Effectiveness/ Customer Benefits</a:t>
            </a:r>
            <a:r>
              <a:rPr lang="de-DE" b="1" dirty="0" smtClean="0">
                <a:solidFill>
                  <a:schemeClr val="tx1"/>
                </a:solidFill>
                <a:cs typeface="Times New Roman" pitchFamily="18" charset="0"/>
              </a:rPr>
              <a:t>:</a:t>
            </a:r>
          </a:p>
          <a:p>
            <a:pPr marL="180000" lvl="0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Elimination of an additional sensor system controller (Siemens SME)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lvl="0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Major simplification of axis integration in SIEMENS controllers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lvl="0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Now four sensor types can be chosen by customers:</a:t>
            </a:r>
            <a:endParaRPr lang="de-DE" sz="1800" dirty="0" smtClean="0">
              <a:solidFill>
                <a:schemeClr val="tx1"/>
              </a:solidFill>
            </a:endParaRPr>
          </a:p>
          <a:p>
            <a:pPr lvl="2"/>
            <a:r>
              <a:rPr lang="en-GB" sz="1800" dirty="0" smtClean="0"/>
              <a:t>SSI                   (SIEMENS)</a:t>
            </a:r>
            <a:endParaRPr lang="de-DE" sz="1800" dirty="0" smtClean="0"/>
          </a:p>
          <a:p>
            <a:pPr lvl="2"/>
            <a:r>
              <a:rPr lang="en-GB" sz="1800" dirty="0" err="1" smtClean="0"/>
              <a:t>Hiperface</a:t>
            </a:r>
            <a:r>
              <a:rPr lang="en-GB" sz="1800" dirty="0" smtClean="0"/>
              <a:t>       (BOSCH, SCHNEIDER etc.)</a:t>
            </a:r>
            <a:endParaRPr lang="de-DE" sz="1800" dirty="0" smtClean="0"/>
          </a:p>
          <a:p>
            <a:pPr lvl="2"/>
            <a:r>
              <a:rPr lang="en-GB" sz="1800" dirty="0" smtClean="0"/>
              <a:t>Drive-</a:t>
            </a:r>
            <a:r>
              <a:rPr lang="en-GB" sz="1800" dirty="0" err="1" smtClean="0"/>
              <a:t>Cliq</a:t>
            </a:r>
            <a:r>
              <a:rPr lang="en-GB" sz="1800" dirty="0" smtClean="0"/>
              <a:t>       (SIEMENS)</a:t>
            </a:r>
            <a:endParaRPr lang="de-DE" sz="1800" dirty="0" smtClean="0"/>
          </a:p>
          <a:p>
            <a:pPr lvl="2"/>
            <a:r>
              <a:rPr lang="en-GB" sz="1800" dirty="0" smtClean="0"/>
              <a:t>Incremental    (BOSCH, SIEMENS...)</a:t>
            </a:r>
            <a:endParaRPr lang="de-DE" sz="1800" dirty="0" smtClean="0"/>
          </a:p>
        </p:txBody>
      </p:sp>
      <p:grpSp>
        <p:nvGrpSpPr>
          <p:cNvPr id="10" name="Gruppieren 12"/>
          <p:cNvGrpSpPr/>
          <p:nvPr/>
        </p:nvGrpSpPr>
        <p:grpSpPr>
          <a:xfrm>
            <a:off x="5696712" y="181917"/>
            <a:ext cx="3199046" cy="461665"/>
            <a:chOff x="5285232" y="268023"/>
            <a:chExt cx="3199046" cy="461665"/>
          </a:xfrm>
        </p:grpSpPr>
        <p:sp>
          <p:nvSpPr>
            <p:cNvPr id="16" name="Textfeld 15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New Product</a:t>
              </a:r>
            </a:p>
            <a:p>
              <a:endParaRPr lang="en-US" sz="1200" dirty="0" smtClean="0"/>
            </a:p>
          </p:txBody>
        </p:sp>
      </p:grpSp>
      <p:sp>
        <p:nvSpPr>
          <p:cNvPr id="12" name="Titel 4"/>
          <p:cNvSpPr txBox="1">
            <a:spLocks/>
          </p:cNvSpPr>
          <p:nvPr/>
        </p:nvSpPr>
        <p:spPr>
          <a:xfrm>
            <a:off x="561444" y="389470"/>
            <a:ext cx="8142290" cy="973785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ct val="0"/>
              </a:spcBef>
              <a:defRPr/>
            </a:pPr>
            <a:r>
              <a:rPr lang="de-DE" sz="3200" b="1" dirty="0" smtClean="0">
                <a:solidFill>
                  <a:srgbClr val="00446B"/>
                </a:solidFill>
                <a:ea typeface="+mj-ea"/>
                <a:cs typeface="Calibri"/>
              </a:rPr>
              <a:t>Drive-Cliq</a:t>
            </a:r>
            <a:r>
              <a:rPr lang="de-DE" sz="4400" b="1" dirty="0" smtClean="0">
                <a:solidFill>
                  <a:srgbClr val="003D6A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de-DE" sz="4400" b="1" dirty="0" smtClean="0">
                <a:solidFill>
                  <a:srgbClr val="003D6A"/>
                </a:solidFill>
                <a:ea typeface="Calibri" pitchFamily="34" charset="0"/>
                <a:cs typeface="Calibri" pitchFamily="34" charset="0"/>
              </a:rPr>
            </a:br>
            <a:r>
              <a:rPr lang="de-DE" sz="2000" b="1" dirty="0" smtClean="0">
                <a:solidFill>
                  <a:srgbClr val="00446B"/>
                </a:solidFill>
                <a:cs typeface="Calibri"/>
              </a:rPr>
              <a:t>#1: The most modular encoder system for linear direct drives</a:t>
            </a:r>
            <a:endParaRPr lang="de-DE" sz="3200" b="1" dirty="0">
              <a:solidFill>
                <a:srgbClr val="00446B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4687181" y="1795507"/>
            <a:ext cx="4263169" cy="4237566"/>
          </a:xfrm>
        </p:spPr>
        <p:txBody>
          <a:bodyPr/>
          <a:lstStyle/>
          <a:p>
            <a:pPr marL="180000" indent="-180000">
              <a:lnSpc>
                <a:spcPct val="100000"/>
              </a:lnSpc>
            </a:pPr>
            <a:r>
              <a:rPr lang="de-DE" b="1" dirty="0" smtClean="0">
                <a:solidFill>
                  <a:schemeClr val="tx1"/>
                </a:solidFill>
              </a:rPr>
              <a:t>Basic Technical Data: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Sensor interface: SIEMENS Drive-Cliq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endParaRPr lang="de-DE" sz="1800" dirty="0" smtClean="0">
              <a:solidFill>
                <a:schemeClr val="tx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en-GB" b="1" dirty="0" smtClean="0">
                <a:solidFill>
                  <a:schemeClr val="tx1"/>
                </a:solidFill>
              </a:rPr>
              <a:t>Complementary Products:</a:t>
            </a:r>
            <a:endParaRPr lang="de-DE" dirty="0" smtClean="0">
              <a:solidFill>
                <a:schemeClr val="tx1"/>
              </a:solidFill>
            </a:endParaRP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err="1" smtClean="0">
                <a:solidFill>
                  <a:schemeClr val="tx1"/>
                </a:solidFill>
              </a:rPr>
              <a:t>LDx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PPU-E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GB" sz="1800" dirty="0" smtClean="0">
                <a:solidFill>
                  <a:schemeClr val="tx1"/>
                </a:solidFill>
              </a:rPr>
              <a:t>ELB</a:t>
            </a:r>
            <a:endParaRPr lang="de-DE" sz="1600" dirty="0" smtClean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2050" name="Picture 2" descr="P:\Desktop\Funktionsschnittbilder\drive_cliq_anwendungsbeispiel_mit_legende.tif"/>
          <p:cNvPicPr>
            <a:picLocks noChangeAspect="1" noChangeArrowheads="1"/>
          </p:cNvPicPr>
          <p:nvPr/>
        </p:nvPicPr>
        <p:blipFill>
          <a:blip r:embed="rId2" cstate="screen"/>
          <a:srcRect l="2046"/>
          <a:stretch>
            <a:fillRect/>
          </a:stretch>
        </p:blipFill>
        <p:spPr bwMode="auto">
          <a:xfrm>
            <a:off x="0" y="1435897"/>
            <a:ext cx="4377400" cy="3226259"/>
          </a:xfrm>
          <a:prstGeom prst="rect">
            <a:avLst/>
          </a:prstGeom>
          <a:noFill/>
        </p:spPr>
      </p:pic>
      <p:grpSp>
        <p:nvGrpSpPr>
          <p:cNvPr id="12" name="Gruppieren 12"/>
          <p:cNvGrpSpPr/>
          <p:nvPr/>
        </p:nvGrpSpPr>
        <p:grpSpPr>
          <a:xfrm>
            <a:off x="5696712" y="181917"/>
            <a:ext cx="3199046" cy="461665"/>
            <a:chOff x="5285232" y="268023"/>
            <a:chExt cx="3199046" cy="461665"/>
          </a:xfrm>
        </p:grpSpPr>
        <p:sp>
          <p:nvSpPr>
            <p:cNvPr id="13" name="Textfeld 12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New Product</a:t>
              </a:r>
            </a:p>
            <a:p>
              <a:endParaRPr lang="en-US" sz="1200" dirty="0" smtClean="0"/>
            </a:p>
          </p:txBody>
        </p:sp>
      </p:grpSp>
      <p:sp>
        <p:nvSpPr>
          <p:cNvPr id="15" name="Titel 4"/>
          <p:cNvSpPr txBox="1">
            <a:spLocks/>
          </p:cNvSpPr>
          <p:nvPr/>
        </p:nvSpPr>
        <p:spPr>
          <a:xfrm>
            <a:off x="561444" y="389470"/>
            <a:ext cx="8142290" cy="973785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ct val="0"/>
              </a:spcBef>
              <a:defRPr/>
            </a:pPr>
            <a:r>
              <a:rPr lang="de-DE" sz="3200" b="1" dirty="0" smtClean="0">
                <a:solidFill>
                  <a:srgbClr val="00446B"/>
                </a:solidFill>
                <a:ea typeface="+mj-ea"/>
                <a:cs typeface="Calibri"/>
              </a:rPr>
              <a:t>Drive-Cliq</a:t>
            </a:r>
            <a:r>
              <a:rPr lang="de-DE" sz="4400" b="1" dirty="0" smtClean="0">
                <a:solidFill>
                  <a:srgbClr val="003D6A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de-DE" sz="4400" b="1" dirty="0" smtClean="0">
                <a:solidFill>
                  <a:srgbClr val="003D6A"/>
                </a:solidFill>
                <a:ea typeface="Calibri" pitchFamily="34" charset="0"/>
                <a:cs typeface="Calibri" pitchFamily="34" charset="0"/>
              </a:rPr>
            </a:br>
            <a:r>
              <a:rPr lang="de-DE" sz="2000" b="1" dirty="0" smtClean="0">
                <a:solidFill>
                  <a:srgbClr val="00446B"/>
                </a:solidFill>
                <a:cs typeface="Calibri"/>
              </a:rPr>
              <a:t>#1: The most modular encoder system for linear direct drives</a:t>
            </a:r>
            <a:endParaRPr lang="de-DE" sz="3200" b="1" dirty="0">
              <a:solidFill>
                <a:srgbClr val="00446B"/>
              </a:solidFill>
              <a:cs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60327" y="4389196"/>
            <a:ext cx="38809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AutoNum type="arabicPeriod"/>
            </a:pPr>
            <a:r>
              <a:rPr lang="de-DE" sz="1600" dirty="0" smtClean="0"/>
              <a:t>Vss transducer</a:t>
            </a:r>
          </a:p>
          <a:p>
            <a:pPr marL="180000" indent="-180000">
              <a:buAutoNum type="arabicPeriod"/>
            </a:pPr>
            <a:r>
              <a:rPr lang="de-DE" sz="1600" dirty="0" smtClean="0"/>
              <a:t>SSI transducer</a:t>
            </a:r>
          </a:p>
          <a:p>
            <a:pPr marL="180000" indent="-180000">
              <a:buAutoNum type="arabicPeriod"/>
            </a:pPr>
            <a:r>
              <a:rPr lang="de-DE" sz="1600" dirty="0" smtClean="0"/>
              <a:t>Hiperface transducer</a:t>
            </a:r>
          </a:p>
          <a:p>
            <a:pPr marL="180000" indent="-180000">
              <a:buAutoNum type="arabicPeriod"/>
            </a:pPr>
            <a:r>
              <a:rPr lang="de-DE" sz="1600" dirty="0" smtClean="0"/>
              <a:t>Drive-Cliq transducer</a:t>
            </a:r>
          </a:p>
          <a:p>
            <a:pPr marL="180000" indent="-180000">
              <a:buAutoNum type="arabicPeriod"/>
            </a:pPr>
            <a:r>
              <a:rPr lang="de-DE" sz="1600" dirty="0" smtClean="0"/>
              <a:t>Short-stroke axis with linear motor drive and junction roller guide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66" y="-9525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LOGOBALKEN_NE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5" name="Bild 4" descr="TOOLS_RS_NE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3" y="5223117"/>
            <a:ext cx="1376290" cy="1376290"/>
          </a:xfrm>
          <a:prstGeom prst="rect">
            <a:avLst/>
          </a:prstGeom>
        </p:spPr>
      </p:pic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559850" y="568626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156940"/>
            <a:ext cx="23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b="1" dirty="0" smtClean="0">
                <a:solidFill>
                  <a:srgbClr val="FFFFFF"/>
                </a:solidFill>
                <a:cs typeface="Calibri"/>
              </a:rPr>
              <a:t>Jens Lehmann, </a:t>
            </a:r>
            <a:r>
              <a:rPr lang="en-US" sz="900" dirty="0" smtClean="0">
                <a:solidFill>
                  <a:srgbClr val="FFFFFF"/>
                </a:solidFill>
                <a:cs typeface="Calibri"/>
              </a:rPr>
              <a:t>a German goalkeeper legend,</a:t>
            </a:r>
          </a:p>
          <a:p>
            <a:pPr lvl="0"/>
            <a:r>
              <a:rPr lang="en-US" sz="900" dirty="0" smtClean="0">
                <a:solidFill>
                  <a:srgbClr val="FFFFFF"/>
                </a:solidFill>
                <a:cs typeface="Calibri"/>
              </a:rPr>
              <a:t>brand ambassador for SCHUNK since 2012</a:t>
            </a:r>
            <a:endParaRPr lang="de-DE" sz="900" dirty="0" smtClean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0410_Titel_title_PGN-plus_singleline_hea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20120410_Titel_title_PGN-plus_singleline_headline</Template>
  <TotalTime>0</TotalTime>
  <Words>188</Words>
  <Application>Microsoft Office PowerPoint</Application>
  <PresentationFormat>Bildschirmpräsentation (4:3)</PresentationFormat>
  <Paragraphs>53</Paragraphs>
  <Slides>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20120410_Titel_title_PGN-plus_singleline_headline</vt:lpstr>
      <vt:lpstr>Folie 1</vt:lpstr>
      <vt:lpstr>Folie 2</vt:lpstr>
      <vt:lpstr>Folie 3</vt:lpstr>
      <vt:lpstr>Folie 4</vt:lpstr>
      <vt:lpstr>Folie 5</vt:lpstr>
    </vt:vector>
  </TitlesOfParts>
  <Company>SCHUNK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LUTZ</dc:creator>
  <cp:lastModifiedBy>DIPLPMG2</cp:lastModifiedBy>
  <cp:revision>3868</cp:revision>
  <dcterms:created xsi:type="dcterms:W3CDTF">2012-04-16T06:22:40Z</dcterms:created>
  <dcterms:modified xsi:type="dcterms:W3CDTF">2015-09-23T10:03:40Z</dcterms:modified>
</cp:coreProperties>
</file>