
<file path=[Content_Types].xml><?xml version="1.0" encoding="utf-8"?>
<Types xmlns="http://schemas.openxmlformats.org/package/2006/content-types"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0" r:id="rId2"/>
    <p:sldId id="1073" r:id="rId3"/>
    <p:sldId id="1074" r:id="rId4"/>
    <p:sldId id="486" r:id="rId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rthan  Senthil" initials="SG&amp;CK" lastIdx="1" clrIdx="0"/>
  <p:cmAuthor id="1" name="Tim Sibold" initials="SG&amp;CK" lastIdx="1" clrIdx="1"/>
  <p:cmAuthor id="2" name="Jakob Khoury" initials="JK" lastIdx="10" clrIdx="2"/>
  <p:cmAuthor id="3" name=" ." initials="D" lastIdx="1" clrIdx="3"/>
  <p:cmAuthor id="4" name="KHOURY2" initials="K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1F497D"/>
    <a:srgbClr val="CCCFD7"/>
    <a:srgbClr val="00446B"/>
    <a:srgbClr val="3E3D40"/>
    <a:srgbClr val="009EE0"/>
    <a:srgbClr val="1BBBE9"/>
    <a:srgbClr val="99CCFF"/>
    <a:srgbClr val="D7E2ED"/>
    <a:srgbClr val="003D6A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8" autoAdjust="0"/>
    <p:restoredTop sz="97686" autoAdjust="0"/>
  </p:normalViewPr>
  <p:slideViewPr>
    <p:cSldViewPr snapToGrid="0" snapToObjects="1">
      <p:cViewPr varScale="1">
        <p:scale>
          <a:sx n="115" d="100"/>
          <a:sy n="115" d="100"/>
        </p:scale>
        <p:origin x="-852" y="-10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09.09.2015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09.09.2015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6525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363538" indent="-363538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7" y="6496050"/>
            <a:ext cx="5911589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Benchmark-Produkte Motek 2014</a:t>
            </a:r>
            <a:endParaRPr lang="de-DE" dirty="0" smtClean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Benchmark-Produkte Motek 2014</a:t>
            </a:r>
            <a:endParaRPr lang="de-DE" dirty="0" smtClean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Benchmark-Produkte Motek 2014</a:t>
            </a:r>
            <a:endParaRPr lang="de-DE" dirty="0" smtClean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GN_ppt_1Zeil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2419" y="-3319"/>
            <a:ext cx="9144000" cy="56477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6" descr="Fusszeile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" y="5379486"/>
            <a:ext cx="9143390" cy="1374092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74734" y="4586110"/>
            <a:ext cx="9144000" cy="68509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200" dirty="0" smtClean="0">
                <a:solidFill>
                  <a:schemeClr val="bg1"/>
                </a:solidFill>
                <a:ea typeface="ＭＳ Ｐゴシック" charset="-128"/>
              </a:rPr>
              <a:t>Kurzpräsentation</a:t>
            </a:r>
            <a:endParaRPr lang="de-DE" sz="3000" dirty="0" smtClean="0">
              <a:solidFill>
                <a:srgbClr val="FFFFFF"/>
              </a:solidFill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474734" y="5045433"/>
            <a:ext cx="4181931" cy="482596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</a:rPr>
              <a:t>SVH 5-Finger-Hand</a:t>
            </a:r>
            <a:endParaRPr lang="de-DE" sz="1500" dirty="0" smtClean="0">
              <a:solidFill>
                <a:srgbClr val="FFFFFF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74735" y="6096005"/>
            <a:ext cx="3236488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Clamping</a:t>
            </a:r>
            <a:r>
              <a:rPr lang="de-DE" sz="1500" b="1" dirty="0" smtClean="0">
                <a:solidFill>
                  <a:schemeClr val="bg1"/>
                </a:solidFill>
                <a:latin typeface="Calibri"/>
                <a:cs typeface="Calibri"/>
              </a:rPr>
              <a:t> and </a:t>
            </a:r>
            <a:r>
              <a:rPr lang="de-DE" sz="1500" b="1" dirty="0" err="1" smtClean="0">
                <a:solidFill>
                  <a:schemeClr val="bg1"/>
                </a:solidFill>
                <a:latin typeface="Calibri"/>
                <a:cs typeface="Calibri"/>
              </a:rPr>
              <a:t>Gripping</a:t>
            </a:r>
            <a:endParaRPr lang="de-DE" sz="15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6876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044688" y="6496050"/>
            <a:ext cx="4158248" cy="25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Benchmark-Produkte MOTEK 2015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046990" y="1742034"/>
            <a:ext cx="480687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 smtClean="0"/>
              <a:t>Integrierte Steuerung in der Handwurzel</a:t>
            </a:r>
            <a:endParaRPr lang="de-DE" dirty="0" smtClean="0"/>
          </a:p>
          <a:p>
            <a:r>
              <a:rPr lang="de-DE" dirty="0" smtClean="0"/>
              <a:t>Die serienreife Version der anthropomorphen SCHUNK 5-Finger-Hand SVH greift fast so perfekt wie die menschliche Hand. Die Elektronik ist komplett in die Handwurzel integriert, wodurch die SCHUNK 5-Finger-Hand SVH fast alle menschlichen Handbewegungen nachvollziehen kann. Dank der beweglichen Glieder mit insgesamt neun Antrieben können unterschiedlichste Greifoperationen mit hoher</a:t>
            </a:r>
          </a:p>
          <a:p>
            <a:r>
              <a:rPr lang="de-DE" dirty="0" smtClean="0"/>
              <a:t>Sensibilität ausgeführt werden.</a:t>
            </a:r>
          </a:p>
        </p:txBody>
      </p:sp>
      <p:grpSp>
        <p:nvGrpSpPr>
          <p:cNvPr id="2" name="Gruppieren 16"/>
          <p:cNvGrpSpPr/>
          <p:nvPr/>
        </p:nvGrpSpPr>
        <p:grpSpPr>
          <a:xfrm>
            <a:off x="5696712" y="249735"/>
            <a:ext cx="3199046" cy="461665"/>
            <a:chOff x="5285232" y="268023"/>
            <a:chExt cx="3199046" cy="461665"/>
          </a:xfrm>
        </p:grpSpPr>
        <p:sp>
          <p:nvSpPr>
            <p:cNvPr id="23" name="Textfeld 22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Nachfolge-</a:t>
              </a:r>
              <a:r>
                <a:rPr lang="de-DE" sz="1200" dirty="0" err="1" smtClean="0">
                  <a:solidFill>
                    <a:schemeClr val="tx2"/>
                  </a:solidFill>
                </a:rPr>
                <a:t>produkt</a:t>
              </a:r>
              <a:endParaRPr lang="de-DE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rgbClr val="00446B"/>
                  </a:solidFill>
                </a:rPr>
                <a:t>Baureihen-</a:t>
              </a:r>
              <a:r>
                <a:rPr lang="de-DE" sz="1200" dirty="0" err="1" smtClean="0">
                  <a:solidFill>
                    <a:srgbClr val="00446B"/>
                  </a:solidFill>
                </a:rPr>
                <a:t>erweiterung</a:t>
              </a:r>
              <a:endParaRPr lang="de-DE" sz="1200" dirty="0">
                <a:solidFill>
                  <a:srgbClr val="00446B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solidFill>
              <a:srgbClr val="00446B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Neuprodukt</a:t>
              </a:r>
            </a:p>
            <a:p>
              <a:endParaRPr lang="de-DE" sz="1200" dirty="0" smtClean="0"/>
            </a:p>
          </p:txBody>
        </p:sp>
      </p:grpSp>
      <p:sp>
        <p:nvSpPr>
          <p:cNvPr id="13" name="Titel 4"/>
          <p:cNvSpPr txBox="1">
            <a:spLocks/>
          </p:cNvSpPr>
          <p:nvPr/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SVH 5-Finger-Hand</a:t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Die erste serienreife 5-Finger-hand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0242" name="Picture 2" descr="C:\TMP\SNAGHTML3acd851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0328" y="1350172"/>
            <a:ext cx="3652170" cy="4578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Fußzeilenplatzhalter 4"/>
          <p:cNvSpPr>
            <a:spLocks noGrp="1"/>
          </p:cNvSpPr>
          <p:nvPr>
            <p:ph type="ftr" sz="quarter" idx="3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Benchmark-Produkte MOTEK 2015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2" name="Gruppieren 16"/>
          <p:cNvGrpSpPr/>
          <p:nvPr/>
        </p:nvGrpSpPr>
        <p:grpSpPr>
          <a:xfrm>
            <a:off x="5696712" y="249735"/>
            <a:ext cx="3199046" cy="461665"/>
            <a:chOff x="5285232" y="268023"/>
            <a:chExt cx="3199046" cy="461665"/>
          </a:xfrm>
        </p:grpSpPr>
        <p:sp>
          <p:nvSpPr>
            <p:cNvPr id="22" name="Textfeld 21"/>
            <p:cNvSpPr txBox="1"/>
            <p:nvPr/>
          </p:nvSpPr>
          <p:spPr>
            <a:xfrm>
              <a:off x="6382512" y="268023"/>
              <a:ext cx="1024128" cy="461665"/>
            </a:xfrm>
            <a:prstGeom prst="rect">
              <a:avLst/>
            </a:prstGeom>
            <a:noFill/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Nachfolge-</a:t>
              </a:r>
              <a:r>
                <a:rPr lang="de-DE" sz="1200" dirty="0" err="1" smtClean="0">
                  <a:solidFill>
                    <a:schemeClr val="tx2"/>
                  </a:solidFill>
                </a:rPr>
                <a:t>produkt</a:t>
              </a:r>
              <a:endParaRPr lang="de-DE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460150" y="268023"/>
              <a:ext cx="10241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rgbClr val="00446B"/>
                  </a:solidFill>
                </a:rPr>
                <a:t>Baureihen-</a:t>
              </a:r>
              <a:r>
                <a:rPr lang="de-DE" sz="1200" dirty="0" err="1" smtClean="0">
                  <a:solidFill>
                    <a:srgbClr val="00446B"/>
                  </a:solidFill>
                </a:rPr>
                <a:t>erweiterung</a:t>
              </a:r>
              <a:endParaRPr lang="de-DE" sz="1200" dirty="0">
                <a:solidFill>
                  <a:srgbClr val="00446B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285232" y="268023"/>
              <a:ext cx="1024128" cy="461665"/>
            </a:xfrm>
            <a:prstGeom prst="rect">
              <a:avLst/>
            </a:prstGeom>
            <a:solidFill>
              <a:srgbClr val="00446B"/>
            </a:solidFill>
            <a:ln>
              <a:solidFill>
                <a:srgbClr val="00446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</a:rPr>
                <a:t>Neuprodukt</a:t>
              </a:r>
            </a:p>
            <a:p>
              <a:endParaRPr lang="de-DE" sz="1200" dirty="0" smtClean="0"/>
            </a:p>
          </p:txBody>
        </p:sp>
      </p:grpSp>
      <p:pic>
        <p:nvPicPr>
          <p:cNvPr id="5122" name="Picture 2" descr="P:\Desktop\Funktionsschnittbilder\schnittbild_svh_mit_legende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19288" y="1094181"/>
            <a:ext cx="5587166" cy="4033653"/>
          </a:xfrm>
          <a:prstGeom prst="rect">
            <a:avLst/>
          </a:prstGeom>
          <a:noFill/>
        </p:spPr>
      </p:pic>
      <p:sp>
        <p:nvSpPr>
          <p:cNvPr id="13" name="Titel 4"/>
          <p:cNvSpPr txBox="1">
            <a:spLocks/>
          </p:cNvSpPr>
          <p:nvPr/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SVH 5-Finger-Hand</a:t>
            </a:r>
            <a:b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#1: Die erste serienreife 5-Finger-hand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53748" y="4928127"/>
            <a:ext cx="6776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1. Antrieb Zeigefinger Distal, zur Ansteuerung zweier Achsen</a:t>
            </a:r>
          </a:p>
          <a:p>
            <a:r>
              <a:rPr lang="x-none" sz="1600" dirty="0" smtClean="0"/>
              <a:t>2</a:t>
            </a:r>
            <a:r>
              <a:rPr lang="de-DE" sz="1600" dirty="0" smtClean="0"/>
              <a:t>. Antrieb Zeigefinger Proximal Gleichstrommotor mit Spindelantrieb</a:t>
            </a:r>
          </a:p>
          <a:p>
            <a:r>
              <a:rPr lang="x-none" sz="1600" dirty="0" smtClean="0"/>
              <a:t>3</a:t>
            </a:r>
            <a:r>
              <a:rPr lang="de-DE" sz="1600" dirty="0" smtClean="0"/>
              <a:t>. Rutschhemmende, elastische Grifffläche aus Gummi für festen Halt</a:t>
            </a:r>
          </a:p>
          <a:p>
            <a:r>
              <a:rPr lang="x-none" sz="1600" dirty="0" smtClean="0"/>
              <a:t>4</a:t>
            </a:r>
            <a:r>
              <a:rPr lang="de-DE" sz="1600" dirty="0" smtClean="0"/>
              <a:t>. Integrierte Elektronik für direkte Montage an Roboterarm</a:t>
            </a:r>
          </a:p>
          <a:p>
            <a:r>
              <a:rPr lang="de-DE" sz="1600" dirty="0" smtClean="0"/>
              <a:t>5. Daumen mit zwei Freiheitsgraden zum Beugen und Schwenken des Daumens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SCHLUSSCHART_LEHMAN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66" y="-9525"/>
            <a:ext cx="913326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61357" y="6239216"/>
            <a:ext cx="237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 smtClean="0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LOGOBALKEN_NE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5" name="Bild 4" descr="TOOLS_RS_NEU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9233" y="5223117"/>
            <a:ext cx="1376290" cy="1376290"/>
          </a:xfrm>
          <a:prstGeom prst="rect">
            <a:avLst/>
          </a:prstGeom>
        </p:spPr>
      </p:pic>
      <p:pic>
        <p:nvPicPr>
          <p:cNvPr id="6" name="Bild 5" descr="Lehmann_Unterschrift_ weiß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559850" y="5686267"/>
            <a:ext cx="1692507" cy="7343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94779" y="6156940"/>
            <a:ext cx="23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 b="1" dirty="0" smtClean="0">
                <a:solidFill>
                  <a:srgbClr val="FFFFFF"/>
                </a:solidFill>
                <a:cs typeface="Calibri"/>
              </a:rPr>
              <a:t>Jens Lehmann, </a:t>
            </a:r>
            <a:r>
              <a:rPr lang="en-US" sz="900" dirty="0" smtClean="0">
                <a:solidFill>
                  <a:srgbClr val="FFFFFF"/>
                </a:solidFill>
                <a:cs typeface="Calibri"/>
              </a:rPr>
              <a:t>a German goalkeeper legend,</a:t>
            </a:r>
          </a:p>
          <a:p>
            <a:pPr lvl="0"/>
            <a:r>
              <a:rPr lang="en-US" sz="900" dirty="0" smtClean="0">
                <a:solidFill>
                  <a:srgbClr val="FFFFFF"/>
                </a:solidFill>
                <a:cs typeface="Calibri"/>
              </a:rPr>
              <a:t>brand ambassador for SCHUNK since 2012</a:t>
            </a:r>
            <a:endParaRPr lang="de-DE" sz="900" dirty="0" smtClean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0410_Titel_title_PGN-plus_singleline_head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20120410_Titel_title_PGN-plus_singleline_headline</Template>
  <TotalTime>0</TotalTime>
  <Words>152</Words>
  <Application>Microsoft Office PowerPoint</Application>
  <PresentationFormat>Bildschirmpräsentation (4:3)</PresentationFormat>
  <Paragraphs>28</Paragraphs>
  <Slides>4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20120410_Titel_title_PGN-plus_singleline_headline</vt:lpstr>
      <vt:lpstr>Folie 1</vt:lpstr>
      <vt:lpstr>Folie 2</vt:lpstr>
      <vt:lpstr>Folie 3</vt:lpstr>
      <vt:lpstr>Folie 4</vt:lpstr>
    </vt:vector>
  </TitlesOfParts>
  <Company>SCHUNK GmbH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LUTZ</dc:creator>
  <cp:lastModifiedBy>DIPLPMG2</cp:lastModifiedBy>
  <cp:revision>3860</cp:revision>
  <dcterms:created xsi:type="dcterms:W3CDTF">2012-04-16T06:22:40Z</dcterms:created>
  <dcterms:modified xsi:type="dcterms:W3CDTF">2015-09-09T07:43:15Z</dcterms:modified>
</cp:coreProperties>
</file>