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0" r:id="rId2"/>
    <p:sldId id="1044" r:id="rId3"/>
    <p:sldId id="1045" r:id="rId4"/>
    <p:sldId id="1046" r:id="rId5"/>
    <p:sldId id="486" r:id="rId6"/>
  </p:sldIdLst>
  <p:sldSz cx="9144000" cy="6858000" type="screen4x3"/>
  <p:notesSz cx="6797675" cy="9926638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  <p:cmAuthor id="1" name="Tim Sibold" initials="SG&amp;CK" lastIdx="1" clrIdx="1"/>
  <p:cmAuthor id="2" name="Jakob Khoury" initials="JK" lastIdx="10" clrIdx="2"/>
  <p:cmAuthor id="3" name=" ." initials="D" lastIdx="1" clrIdx="3"/>
  <p:cmAuthor id="4" name="KHOURY2" initials="K" lastIdx="8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0000"/>
    <a:srgbClr val="1F497D"/>
    <a:srgbClr val="CCCFD7"/>
    <a:srgbClr val="00446B"/>
    <a:srgbClr val="3E3D40"/>
    <a:srgbClr val="009EE0"/>
    <a:srgbClr val="1BBBE9"/>
    <a:srgbClr val="99CCFF"/>
    <a:srgbClr val="D7E2ED"/>
    <a:srgbClr val="003D6A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8" autoAdjust="0"/>
    <p:restoredTop sz="97686" autoAdjust="0"/>
  </p:normalViewPr>
  <p:slideViewPr>
    <p:cSldViewPr snapToGrid="0" snapToObjects="1">
      <p:cViewPr varScale="1">
        <p:scale>
          <a:sx n="115" d="100"/>
          <a:sy n="115" d="100"/>
        </p:scale>
        <p:origin x="-810" y="-102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09.09.2015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09.09.2015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84" tIns="46342" rIns="92684" bIns="46342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684" tIns="46342" rIns="92684" bIns="46342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363538" indent="-363538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Motek 2014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Motek 2014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Motek 2014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PGN_ppt_1Zeile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-2419" y="-3319"/>
            <a:ext cx="9144000" cy="5647764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Bild 16" descr="Fusszeile.pn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8" name="Titel 1"/>
          <p:cNvSpPr txBox="1">
            <a:spLocks/>
          </p:cNvSpPr>
          <p:nvPr/>
        </p:nvSpPr>
        <p:spPr>
          <a:xfrm>
            <a:off x="474734" y="4586110"/>
            <a:ext cx="9144000" cy="68509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200" dirty="0" smtClean="0">
                <a:solidFill>
                  <a:schemeClr val="bg1"/>
                </a:solidFill>
                <a:ea typeface="ＭＳ Ｐゴシック" charset="-128"/>
              </a:rPr>
              <a:t>Kurzpräsentation</a:t>
            </a:r>
            <a:endParaRPr lang="de-DE" sz="3000" dirty="0" smtClean="0">
              <a:solidFill>
                <a:srgbClr val="FFFFFF"/>
              </a:solidFill>
            </a:endParaRPr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74734" y="5045433"/>
            <a:ext cx="4181931" cy="482596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dirty="0" smtClean="0">
                <a:solidFill>
                  <a:srgbClr val="FFFFFF"/>
                </a:solidFill>
              </a:rPr>
              <a:t>Säulenaufbausystem</a:t>
            </a:r>
            <a:endParaRPr lang="de-DE" sz="1500" dirty="0" smtClean="0">
              <a:solidFill>
                <a:srgbClr val="FFFFFF"/>
              </a:solidFill>
            </a:endParaRP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4158248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Benchmark-Produkte MOTEK 2015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31746" name="Titel 2"/>
          <p:cNvSpPr>
            <a:spLocks noGrp="1"/>
          </p:cNvSpPr>
          <p:nvPr>
            <p:ph type="title"/>
          </p:nvPr>
        </p:nvSpPr>
        <p:spPr bwMode="auto">
          <a:xfrm>
            <a:off x="514905" y="367528"/>
            <a:ext cx="7752688" cy="1289478"/>
          </a:xfrm>
          <a:noFill/>
          <a:ln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Säulenaufbausystem</a:t>
            </a:r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#1: </a:t>
            </a:r>
            <a:r>
              <a:rPr lang="de-DE" sz="2000" dirty="0" smtClean="0"/>
              <a:t>Neue Module für das Säulenaufbausystem für mehr Flexibilität und einfache Einstellung der </a:t>
            </a:r>
            <a:r>
              <a:rPr lang="de-DE" sz="2000" dirty="0" err="1" smtClean="0"/>
              <a:t>Handlingseinheiten</a:t>
            </a:r>
            <a:r>
              <a:rPr lang="de-DE" sz="2000" dirty="0" smtClean="0"/>
              <a:t/>
            </a:r>
            <a:br>
              <a:rPr lang="de-DE" sz="2000" dirty="0" smtClean="0"/>
            </a:br>
            <a:endParaRPr lang="de-DE" sz="20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838735" y="1397694"/>
            <a:ext cx="6332561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 indent="-180000">
              <a:defRPr/>
            </a:pPr>
            <a:r>
              <a:rPr lang="de-DE" b="1" dirty="0">
                <a:cs typeface="Times New Roman" pitchFamily="18" charset="0"/>
              </a:rPr>
              <a:t>Alleinstellungsmerkmale</a:t>
            </a:r>
            <a:r>
              <a:rPr lang="de-DE" b="1" dirty="0" smtClean="0">
                <a:cs typeface="Times New Roman" pitchFamily="18" charset="0"/>
              </a:rPr>
              <a:t>:</a:t>
            </a:r>
            <a:endParaRPr lang="de-DE" sz="1600" dirty="0" smtClean="0"/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sz="1600" dirty="0" smtClean="0">
                <a:cs typeface="Calibri"/>
              </a:rPr>
              <a:t>Komplettes Säulenaufbausystem für die Montageautomation mit steifen und präzisen Säulen und Aufbauelementen inkl. Elemente für die Medienführung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endParaRPr lang="de-DE" sz="1600" dirty="0" smtClean="0"/>
          </a:p>
          <a:p>
            <a:pPr marL="180000" lvl="0" indent="-180000"/>
            <a:r>
              <a:rPr lang="de-DE" b="1" dirty="0" smtClean="0"/>
              <a:t>Weitere Produktmerkmale:</a:t>
            </a:r>
            <a:r>
              <a:rPr lang="de-DE" dirty="0" smtClean="0"/>
              <a:t> </a:t>
            </a:r>
            <a:endParaRPr lang="de-DE" sz="1600" dirty="0" smtClean="0"/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sz="1600" dirty="0" smtClean="0">
                <a:cs typeface="Calibri"/>
              </a:rPr>
              <a:t>Geschliffene und hartverchromte Stahlsäulen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sz="1600" dirty="0" smtClean="0">
                <a:cs typeface="Calibri"/>
              </a:rPr>
              <a:t>Präzise Form- und Lagetoleranzen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sz="1600" dirty="0" smtClean="0">
                <a:cs typeface="Calibri"/>
              </a:rPr>
              <a:t>Drei Säulendurchmesser Ø 20, 35 und 55 mm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sz="1600" dirty="0" smtClean="0">
                <a:cs typeface="Calibri"/>
              </a:rPr>
              <a:t>Viele Elemente für alle Säulendurchmesser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sz="1600" dirty="0" smtClean="0">
                <a:cs typeface="Calibri"/>
              </a:rPr>
              <a:t>Montage- und Zentrierbohrungen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sz="1600" dirty="0" smtClean="0">
                <a:cs typeface="Calibri"/>
              </a:rPr>
              <a:t>Mit den neuen Elementen ist das Aufbausystem jetzt kostengünstiger ohne Flexibilität und Präzision einzubüßen.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sz="1600" dirty="0" smtClean="0">
                <a:cs typeface="Calibri"/>
              </a:rPr>
              <a:t>Die neuen Elemente sind für die Ø 35 und 55 mm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sz="1600" dirty="0" smtClean="0">
                <a:cs typeface="Calibri"/>
              </a:rPr>
              <a:t>Die Elemente haben seitlich zusätzliche Gewinde, um in der Montage flexibel zu sein. Somit können Monteure beim Aufbau auch Halterungen, Kabelkanäle oder Schlauchschellen befestigen.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sz="1600" dirty="0" smtClean="0">
                <a:cs typeface="Calibri"/>
              </a:rPr>
              <a:t>Der Clip für die Medienführung (MFC) kann an die Säulen einfach </a:t>
            </a:r>
            <a:r>
              <a:rPr lang="de-DE" sz="1600" dirty="0" err="1" smtClean="0">
                <a:cs typeface="Calibri"/>
              </a:rPr>
              <a:t>angeklipst</a:t>
            </a:r>
            <a:r>
              <a:rPr lang="de-DE" sz="1600" dirty="0" smtClean="0">
                <a:cs typeface="Calibri"/>
              </a:rPr>
              <a:t> werden, um die ganzen Schläuche und Kabel festzumachen</a:t>
            </a:r>
            <a:r>
              <a:rPr lang="de-DE" sz="1400" dirty="0" smtClean="0"/>
              <a:t>. </a:t>
            </a:r>
          </a:p>
        </p:txBody>
      </p:sp>
      <p:grpSp>
        <p:nvGrpSpPr>
          <p:cNvPr id="11" name="Gruppieren 16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2" name="Textfeld 11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erweiterung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Neuprodukt</a:t>
              </a:r>
            </a:p>
            <a:p>
              <a:endParaRPr lang="de-DE" sz="1200" dirty="0" smtClean="0">
                <a:solidFill>
                  <a:schemeClr val="tx2"/>
                </a:solidFill>
              </a:endParaRPr>
            </a:p>
          </p:txBody>
        </p: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2151" y="1657006"/>
            <a:ext cx="2867025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69910" y="1490123"/>
            <a:ext cx="8066089" cy="4746903"/>
          </a:xfrm>
        </p:spPr>
        <p:txBody>
          <a:bodyPr/>
          <a:lstStyle/>
          <a:p>
            <a:pPr marL="180000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Kundenmehrwert / Verkaufsargumentation:</a:t>
            </a:r>
          </a:p>
          <a:p>
            <a:pPr marL="180000" lvl="1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Flexibles Säulenaufbausystem zum schnellen Aufbau von Gestellen z.B. für </a:t>
            </a:r>
            <a:r>
              <a:rPr lang="de-DE" sz="1800" dirty="0" err="1" smtClean="0">
                <a:solidFill>
                  <a:schemeClr val="tx1"/>
                </a:solidFill>
              </a:rPr>
              <a:t>Handlingsmodule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80000" lvl="1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Einfach und modular somit geringer Konstruktionsaufwand (nicht wie bei Schweißgestelle)</a:t>
            </a:r>
          </a:p>
          <a:p>
            <a:pPr marL="180000" lvl="1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Geschliffene und hartverchromte Stahlsäulen für hohe Steifigkeit und vibrationsfreie Bewegungen</a:t>
            </a:r>
          </a:p>
          <a:p>
            <a:pPr marL="180000" lvl="1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Präzise Form- und Lagetoleranzen für hohe Genauigkeit auch bei langen Säulen</a:t>
            </a:r>
          </a:p>
          <a:p>
            <a:pPr marL="180000" lvl="1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Mehrere Säulendurchmesser für minimierte Störkonturen des Gesamtsystems</a:t>
            </a:r>
          </a:p>
          <a:p>
            <a:pPr marL="180000" lvl="1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Viele Klemmelemente dadurch standardisiert, vielseitige Kombinationen möglich</a:t>
            </a:r>
          </a:p>
          <a:p>
            <a:pPr marL="180000" lvl="1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Montage- und Zentrierbohrungen Reproduzierbare, winkelgenaue Montage der Elemente</a:t>
            </a:r>
          </a:p>
          <a:p>
            <a:pPr marL="180000" lvl="1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Die neuen Module sind nun kostengünstiger, somit lassen sich komplettaufbauten noch wirtschaftlicher gegenüber Schweißgestelle aufbauen</a:t>
            </a:r>
          </a:p>
        </p:txBody>
      </p:sp>
      <p:sp>
        <p:nvSpPr>
          <p:cNvPr id="32770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Benchmark-Produkte MOTEK 2015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15" name="Titel 2"/>
          <p:cNvSpPr>
            <a:spLocks noGrp="1"/>
          </p:cNvSpPr>
          <p:nvPr>
            <p:ph type="title"/>
          </p:nvPr>
        </p:nvSpPr>
        <p:spPr bwMode="auto">
          <a:xfrm>
            <a:off x="514905" y="367528"/>
            <a:ext cx="7752688" cy="1077665"/>
          </a:xfrm>
          <a:noFill/>
          <a:ln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Säulenaufbausystem</a:t>
            </a:r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#1: </a:t>
            </a:r>
            <a:r>
              <a:rPr lang="de-DE" sz="2000" dirty="0" smtClean="0"/>
              <a:t>Neue Module für das Säulenaufbausystem für mehr Flexibilität und einfache Einstellung der </a:t>
            </a:r>
            <a:r>
              <a:rPr lang="de-DE" sz="2000" dirty="0" err="1" smtClean="0"/>
              <a:t>Handlingseinheiten</a:t>
            </a:r>
            <a:r>
              <a:rPr lang="de-DE" sz="2000" dirty="0" smtClean="0"/>
              <a:t/>
            </a:r>
            <a:br>
              <a:rPr lang="de-DE" sz="2000" dirty="0" smtClean="0"/>
            </a:br>
            <a:endParaRPr lang="de-DE" sz="20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grpSp>
        <p:nvGrpSpPr>
          <p:cNvPr id="10" name="Gruppieren 16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1" name="Textfeld 10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2" name="Textfeld 11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erweiterung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Neuprodukt</a:t>
              </a:r>
            </a:p>
            <a:p>
              <a:endParaRPr lang="de-DE" sz="1200" dirty="0" smtClean="0">
                <a:solidFill>
                  <a:schemeClr val="tx2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639671" y="3090491"/>
            <a:ext cx="1152000" cy="1134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6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Benchmark-Produkte MOTEK 2015</a:t>
            </a:r>
          </a:p>
        </p:txBody>
      </p:sp>
      <p:sp>
        <p:nvSpPr>
          <p:cNvPr id="19462" name="Textfeld 7"/>
          <p:cNvSpPr txBox="1">
            <a:spLocks noChangeArrowheads="1"/>
          </p:cNvSpPr>
          <p:nvPr/>
        </p:nvSpPr>
        <p:spPr bwMode="auto">
          <a:xfrm>
            <a:off x="2791671" y="1569187"/>
            <a:ext cx="6243145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0000" lvl="1" indent="-180000">
              <a:defRPr/>
            </a:pPr>
            <a:r>
              <a:rPr lang="de-DE" sz="1600" b="1" dirty="0" smtClean="0">
                <a:cs typeface="Times New Roman" pitchFamily="18" charset="0"/>
              </a:rPr>
              <a:t>Technische Basisdaten:</a:t>
            </a:r>
          </a:p>
          <a:p>
            <a:pPr marL="180000" lvl="1" indent="-180000" fontAlgn="base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sz="1400" dirty="0" smtClean="0">
                <a:cs typeface="Calibri"/>
              </a:rPr>
              <a:t>Für Säulen-Ø: 35 mm und 55 mm</a:t>
            </a:r>
          </a:p>
          <a:p>
            <a:pPr marL="180000" lvl="1" indent="-180000" fontAlgn="base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sz="1400" dirty="0" smtClean="0">
                <a:cs typeface="Calibri"/>
              </a:rPr>
              <a:t>Form- und Lagetoleranzen:</a:t>
            </a:r>
            <a:br>
              <a:rPr lang="de-DE" sz="1400" dirty="0" smtClean="0">
                <a:cs typeface="Calibri"/>
              </a:rPr>
            </a:br>
            <a:r>
              <a:rPr lang="de-DE" sz="1400" dirty="0" smtClean="0">
                <a:cs typeface="Calibri"/>
              </a:rPr>
              <a:t>Parallelität der Anschraubfläche zur Säule: 0,02 mm</a:t>
            </a:r>
            <a:br>
              <a:rPr lang="de-DE" sz="1400" dirty="0" smtClean="0">
                <a:cs typeface="Calibri"/>
              </a:rPr>
            </a:br>
            <a:r>
              <a:rPr lang="de-DE" sz="1400" dirty="0" err="1" smtClean="0">
                <a:cs typeface="Calibri"/>
              </a:rPr>
              <a:t>Rechtwinkligkeit</a:t>
            </a:r>
            <a:r>
              <a:rPr lang="de-DE" sz="1400" dirty="0" smtClean="0">
                <a:cs typeface="Calibri"/>
              </a:rPr>
              <a:t> der Anschraubfläche zur Säule: 0,02 mm </a:t>
            </a:r>
          </a:p>
          <a:p>
            <a:pPr marL="180000" lvl="1" indent="-180000" fontAlgn="base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sz="1400" dirty="0" smtClean="0">
                <a:cs typeface="Calibri"/>
              </a:rPr>
              <a:t>Material Aufbauelemente: Hochfestes Aluminium, schwarzeloxiert</a:t>
            </a:r>
          </a:p>
          <a:p>
            <a:pPr marL="180000" lvl="1" indent="-180000" fontAlgn="base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sz="1400" dirty="0" smtClean="0">
                <a:cs typeface="Calibri"/>
              </a:rPr>
              <a:t>Material Säulen: Stahl, hartverchromt und geschliffen</a:t>
            </a:r>
          </a:p>
          <a:p>
            <a:pPr marL="180000" lvl="0">
              <a:buFont typeface="Courier New" pitchFamily="49" charset="0"/>
              <a:buChar char="o"/>
            </a:pPr>
            <a:endParaRPr lang="de-DE" sz="1400" dirty="0" smtClean="0">
              <a:cs typeface="Times New Roman" pitchFamily="18" charset="0"/>
            </a:endParaRPr>
          </a:p>
          <a:p>
            <a:r>
              <a:rPr lang="de-DE" sz="1400" dirty="0" smtClean="0"/>
              <a:t>Nach der ersten Erweiterung zur </a:t>
            </a:r>
            <a:r>
              <a:rPr lang="de-DE" sz="1400" dirty="0" err="1" smtClean="0"/>
              <a:t>Motek</a:t>
            </a:r>
            <a:r>
              <a:rPr lang="de-DE" sz="1400" dirty="0" smtClean="0"/>
              <a:t> 2014 mit der Verstelleinheit </a:t>
            </a:r>
            <a:r>
              <a:rPr lang="de-DE" sz="1400" b="1" dirty="0" smtClean="0"/>
              <a:t>VEH</a:t>
            </a:r>
            <a:r>
              <a:rPr lang="de-DE" sz="1400" dirty="0" smtClean="0"/>
              <a:t> und der Doppelaufbauplatte axial </a:t>
            </a:r>
            <a:r>
              <a:rPr lang="de-DE" sz="1400" b="1" dirty="0" smtClean="0"/>
              <a:t>APDA</a:t>
            </a:r>
            <a:r>
              <a:rPr lang="de-DE" sz="1400" dirty="0" smtClean="0"/>
              <a:t> ist das nun eine weiterer Aufbau des modularen Systems.</a:t>
            </a:r>
          </a:p>
          <a:p>
            <a:r>
              <a:rPr lang="de-DE" sz="1400" b="1" dirty="0" smtClean="0"/>
              <a:t>VEH - Verstelleinheit</a:t>
            </a:r>
            <a:endParaRPr lang="de-DE" sz="1400" dirty="0" smtClean="0"/>
          </a:p>
          <a:p>
            <a:r>
              <a:rPr lang="de-DE" sz="1400" dirty="0" smtClean="0"/>
              <a:t>Die Verstelleinheit dient der einfacheren mechanischen Einstellung von kompletten </a:t>
            </a:r>
            <a:r>
              <a:rPr lang="de-DE" sz="1400" dirty="0" err="1" smtClean="0"/>
              <a:t>Handlingssystemen</a:t>
            </a:r>
            <a:r>
              <a:rPr lang="de-DE" sz="1400" dirty="0" smtClean="0"/>
              <a:t>. Jede Achse (Lineareinheit) kann i.d.R. in Bewegungsrichtung eingestellt werden, so kann der Kunde z.B. die Greifmitte genau einstellen. Bei einem 2-Achssystem kann der Kunde somit allein durch die Linearmodule zwei Achsen optimal einstellen. Da im „Raum“ aber drei Achsen vorhanden sind, kann die dritte Achse so nicht eingestellt werden.</a:t>
            </a:r>
          </a:p>
          <a:p>
            <a:r>
              <a:rPr lang="de-DE" sz="1400" b="1" dirty="0" smtClean="0"/>
              <a:t>APDA – Aufbauplatte, doppelt, axial</a:t>
            </a:r>
            <a:endParaRPr lang="de-DE" sz="1400" dirty="0" smtClean="0"/>
          </a:p>
          <a:p>
            <a:r>
              <a:rPr lang="de-DE" sz="1400" dirty="0" smtClean="0"/>
              <a:t>Für kompakte Aufbauten, auch direkt oberhalb der Säule. Für die Doppelsäule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260327" y="2504724"/>
            <a:ext cx="1296000" cy="117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5046" y="4833458"/>
            <a:ext cx="1368000" cy="1324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1999671" y="1336009"/>
            <a:ext cx="792000" cy="1794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1352618" y="4481427"/>
            <a:ext cx="1476000" cy="1717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123847" y="1480162"/>
            <a:ext cx="864000" cy="1041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8" cstate="screen"/>
          <a:srcRect/>
          <a:stretch>
            <a:fillRect/>
          </a:stretch>
        </p:blipFill>
        <p:spPr bwMode="auto">
          <a:xfrm>
            <a:off x="116799" y="3693412"/>
            <a:ext cx="1692000" cy="1166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itel 2"/>
          <p:cNvSpPr>
            <a:spLocks noGrp="1"/>
          </p:cNvSpPr>
          <p:nvPr>
            <p:ph type="title"/>
          </p:nvPr>
        </p:nvSpPr>
        <p:spPr bwMode="auto">
          <a:xfrm>
            <a:off x="514905" y="367528"/>
            <a:ext cx="7752688" cy="1077665"/>
          </a:xfrm>
          <a:noFill/>
          <a:ln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Säulenaufbausystem</a:t>
            </a:r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#1: </a:t>
            </a:r>
            <a:r>
              <a:rPr lang="de-DE" sz="2000" dirty="0" smtClean="0"/>
              <a:t>Neue Module für das Säulenaufbausystem für mehr Flexibilität und einfache Einstellung der </a:t>
            </a:r>
            <a:r>
              <a:rPr lang="de-DE" sz="2000" dirty="0" err="1" smtClean="0"/>
              <a:t>Handlingseinheiten</a:t>
            </a:r>
            <a:r>
              <a:rPr lang="de-DE" sz="2000" dirty="0" smtClean="0"/>
              <a:t/>
            </a:r>
            <a:br>
              <a:rPr lang="de-DE" sz="2000" dirty="0" smtClean="0"/>
            </a:br>
            <a:endParaRPr lang="de-DE" sz="20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9" cstate="screen"/>
          <a:srcRect/>
          <a:stretch>
            <a:fillRect/>
          </a:stretch>
        </p:blipFill>
        <p:spPr bwMode="auto">
          <a:xfrm>
            <a:off x="1052799" y="1773773"/>
            <a:ext cx="756000" cy="1037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uppieren 16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2" name="Textfeld 11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erweiterung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Neuprodukt</a:t>
              </a:r>
            </a:p>
            <a:p>
              <a:endParaRPr lang="de-DE" sz="1200" dirty="0" smtClean="0">
                <a:solidFill>
                  <a:schemeClr val="tx2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5366" y="-9525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 cstate="screen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b="1" dirty="0" smtClean="0">
                <a:solidFill>
                  <a:srgbClr val="FFFFFF"/>
                </a:solidFill>
                <a:cs typeface="Calibri"/>
              </a:rPr>
              <a:t>Jens Lehmann, </a:t>
            </a:r>
            <a:r>
              <a:rPr lang="en-US" sz="900" dirty="0" smtClean="0">
                <a:solidFill>
                  <a:srgbClr val="FFFFFF"/>
                </a:solidFill>
                <a:cs typeface="Calibri"/>
              </a:rPr>
              <a:t>a German goalkeeper legend,</a:t>
            </a:r>
          </a:p>
          <a:p>
            <a:pPr lvl="0"/>
            <a:r>
              <a:rPr lang="en-US" sz="900" dirty="0" smtClean="0">
                <a:solidFill>
                  <a:srgbClr val="FFFFFF"/>
                </a:solidFill>
                <a:cs typeface="Calibri"/>
              </a:rPr>
              <a:t>brand ambassador for SCHUNK since 2012</a:t>
            </a:r>
            <a:endParaRPr lang="de-DE" sz="900" dirty="0" smtClean="0">
              <a:solidFill>
                <a:srgbClr val="FFFFFF"/>
              </a:solidFill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173</Words>
  <Application>Microsoft Office PowerPoint</Application>
  <PresentationFormat>Bildschirmpräsentation (4:3)</PresentationFormat>
  <Paragraphs>59</Paragraphs>
  <Slides>5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Folie 1</vt:lpstr>
      <vt:lpstr>Säulenaufbausystem #1: Neue Module für das Säulenaufbausystem für mehr Flexibilität und einfache Einstellung der Handlingseinheiten </vt:lpstr>
      <vt:lpstr>Säulenaufbausystem #1: Neue Module für das Säulenaufbausystem für mehr Flexibilität und einfache Einstellung der Handlingseinheiten </vt:lpstr>
      <vt:lpstr>Säulenaufbausystem #1: Neue Module für das Säulenaufbausystem für mehr Flexibilität und einfache Einstellung der Handlingseinheiten 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DIPLPMG2</cp:lastModifiedBy>
  <cp:revision>3857</cp:revision>
  <dcterms:created xsi:type="dcterms:W3CDTF">2012-04-16T06:22:40Z</dcterms:created>
  <dcterms:modified xsi:type="dcterms:W3CDTF">2015-09-09T06:52:42Z</dcterms:modified>
</cp:coreProperties>
</file>