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9" r:id="rId2"/>
    <p:sldId id="269" r:id="rId3"/>
    <p:sldId id="262" r:id="rId4"/>
    <p:sldId id="274" r:id="rId5"/>
    <p:sldId id="257" r:id="rId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54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0" autoAdjust="0"/>
    <p:restoredTop sz="94660"/>
  </p:normalViewPr>
  <p:slideViewPr>
    <p:cSldViewPr>
      <p:cViewPr varScale="1">
        <p:scale>
          <a:sx n="108" d="100"/>
          <a:sy n="108" d="100"/>
        </p:scale>
        <p:origin x="1116" y="78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54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pPr/>
              <a:t>05.04.2017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pPr/>
              <a:t>05.04.2017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2877B75E-46DD-46CD-BFD7-01CE4A8660FC}" type="slidenum"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6044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22E218C4-41A8-684B-AF4F-B9D499E35F6B}" type="slidenum">
              <a:rPr lang="en-US" sz="1200" b="0" i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pPr algn="r" defTabSz="914400">
                <a:buNone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17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400" b="0" i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200" b="0" i="0" kern="1200" dirty="0" err="1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Digitisation</a:t>
            </a:r>
            <a:r>
              <a:rPr lang="en-US" sz="1200" b="0" i="0" kern="1200" baseline="0" dirty="0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 I </a:t>
            </a:r>
            <a:r>
              <a:rPr lang="en-US" sz="1200" b="0" i="0" kern="1200" dirty="0" err="1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eGRIP</a:t>
            </a:r>
            <a:endParaRPr lang="en-US" sz="1200" b="0" i="0" kern="120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Textfeld 13"/>
          <p:cNvSpPr txBox="1"/>
          <p:nvPr userDrawn="1"/>
        </p:nvSpPr>
        <p:spPr>
          <a:xfrm>
            <a:off x="5229226" y="1193162"/>
            <a:ext cx="391477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algn="l" defTabSz="914400">
              <a:lnSpc>
                <a:spcPts val="4000"/>
              </a:lnSpc>
              <a:buNone/>
            </a:pPr>
            <a:r>
              <a:rPr lang="en-US" sz="4000" b="1" i="0" dirty="0" err="1" smtClean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eGRIP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3923928" y="6442893"/>
            <a:ext cx="129614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April 2017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eGRIP-Metall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25" algn="l" defTabSz="91440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3000" b="0" i="0" dirty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Product </a:t>
            </a:r>
            <a:r>
              <a:rPr lang="en-US" sz="30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presentation</a:t>
            </a:r>
          </a:p>
          <a:p>
            <a:pPr marL="84125" algn="l" defTabSz="91440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3000" dirty="0" err="1" smtClean="0">
                <a:solidFill>
                  <a:srgbClr val="FFFFFF"/>
                </a:solidFill>
                <a:latin typeface="Calibri"/>
              </a:rPr>
              <a:t>eGRIP</a:t>
            </a:r>
            <a:endParaRPr lang="en-US" sz="3000" b="0" i="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25" algn="l" defTabSz="91440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1500" b="0" i="0" dirty="0" err="1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Digitisation</a:t>
            </a:r>
            <a:endParaRPr lang="en-US" sz="1500" b="0" i="0" dirty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93408"/>
            <a:ext cx="6516687" cy="570369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algn="l" defTabSz="914400">
              <a:lnSpc>
                <a:spcPts val="4000"/>
              </a:lnSpc>
              <a:buNone/>
            </a:pPr>
            <a:r>
              <a:rPr lang="en-US" sz="2800" b="1" i="0" dirty="0" smtClean="0">
                <a:solidFill>
                  <a:schemeClr val="bg1"/>
                </a:solidFill>
                <a:latin typeface="Calibri"/>
              </a:rPr>
              <a:t>Gripper fingers at the press of a button </a:t>
            </a:r>
            <a:endParaRPr lang="de-DE" sz="28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2820" y="3961770"/>
            <a:ext cx="3492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8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First web shop with a configurator for automatic generation and ordering of </a:t>
            </a:r>
            <a:r>
              <a:rPr lang="en-US" sz="1800" b="1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individual gripper fingers</a:t>
            </a:r>
            <a:endParaRPr lang="en-US" sz="1800" b="1" i="0" dirty="0">
              <a:solidFill>
                <a:srgbClr val="003D6A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48064" y="2029339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Online software tool, which automatically generates the contours of top jaws for the particular </a:t>
            </a:r>
            <a:r>
              <a:rPr lang="en-US" sz="1600" b="1" i="0" dirty="0" err="1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workpiece</a:t>
            </a:r>
            <a:r>
              <a:rPr lang="en-US" sz="16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. </a:t>
            </a:r>
            <a:r>
              <a:rPr lang="en-US" sz="1600" b="1" dirty="0">
                <a:solidFill>
                  <a:srgbClr val="003D6A"/>
                </a:solidFill>
                <a:latin typeface="Calibri"/>
              </a:rPr>
              <a:t>Now new with </a:t>
            </a:r>
            <a:r>
              <a:rPr lang="en-US" sz="1600" b="1" dirty="0">
                <a:solidFill>
                  <a:srgbClr val="003D6A"/>
                </a:solidFill>
                <a:latin typeface="Calibri"/>
              </a:rPr>
              <a:t>parametric </a:t>
            </a:r>
            <a:r>
              <a:rPr lang="en-US" sz="1600" b="1" dirty="0">
                <a:solidFill>
                  <a:srgbClr val="003D6A"/>
                </a:solidFill>
                <a:latin typeface="Calibri"/>
              </a:rPr>
              <a:t>fingers for contour-optimized </a:t>
            </a:r>
            <a:r>
              <a:rPr lang="en-US" sz="1600" b="1" dirty="0">
                <a:solidFill>
                  <a:srgbClr val="003D6A"/>
                </a:solidFill>
                <a:latin typeface="Calibri"/>
              </a:rPr>
              <a:t>design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225844"/>
            <a:ext cx="3798188" cy="26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algn="l" defTabSz="914400">
              <a:lnSpc>
                <a:spcPts val="4000"/>
              </a:lnSpc>
              <a:buNone/>
            </a:pPr>
            <a:r>
              <a:rPr lang="en-US" sz="4000" b="1" i="0" dirty="0">
                <a:solidFill>
                  <a:schemeClr val="bg1"/>
                </a:solidFill>
                <a:latin typeface="Calibri"/>
                <a:ea typeface="+mn-ea"/>
                <a:cs typeface="+mn-cs"/>
              </a:rPr>
              <a:t>Innovative. Fast. Versatile.</a:t>
            </a:r>
            <a:endParaRPr lang="de-DE" sz="4000" b="1" dirty="0">
              <a:solidFill>
                <a:schemeClr val="bg1"/>
              </a:solidFill>
            </a:endParaRPr>
          </a:p>
        </p:txBody>
      </p:sp>
      <p:grpSp>
        <p:nvGrpSpPr>
          <p:cNvPr id="20" name="Gruppieren 19"/>
          <p:cNvGrpSpPr/>
          <p:nvPr/>
        </p:nvGrpSpPr>
        <p:grpSpPr>
          <a:xfrm>
            <a:off x="5220072" y="2708920"/>
            <a:ext cx="3553656" cy="338554"/>
            <a:chOff x="5242617" y="2636912"/>
            <a:chExt cx="3553656" cy="338554"/>
          </a:xfrm>
        </p:grpSpPr>
        <p:grpSp>
          <p:nvGrpSpPr>
            <p:cNvPr id="24" name="Gruppieren 23"/>
            <p:cNvGrpSpPr/>
            <p:nvPr/>
          </p:nvGrpSpPr>
          <p:grpSpPr>
            <a:xfrm>
              <a:off x="5242617" y="2684190"/>
              <a:ext cx="285750" cy="287337"/>
              <a:chOff x="6389688" y="3500438"/>
              <a:chExt cx="285750" cy="287337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sp>
          <p:nvSpPr>
            <p:cNvPr id="31" name="Textfeld 30"/>
            <p:cNvSpPr txBox="1"/>
            <p:nvPr/>
          </p:nvSpPr>
          <p:spPr>
            <a:xfrm>
              <a:off x="5530648" y="2636912"/>
              <a:ext cx="3265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600" b="1" i="0" dirty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Lightweight design</a:t>
              </a:r>
              <a:endParaRPr lang="de-DE" sz="1200" b="1" i="1" dirty="0" smtClean="0">
                <a:solidFill>
                  <a:srgbClr val="003D6A"/>
                </a:solidFill>
              </a:endParaRPr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5216384" y="2041697"/>
            <a:ext cx="3578872" cy="769441"/>
            <a:chOff x="5252729" y="2034684"/>
            <a:chExt cx="3578872" cy="769441"/>
          </a:xfrm>
        </p:grpSpPr>
        <p:sp>
          <p:nvSpPr>
            <p:cNvPr id="26" name="Textfeld 25"/>
            <p:cNvSpPr txBox="1"/>
            <p:nvPr/>
          </p:nvSpPr>
          <p:spPr>
            <a:xfrm>
              <a:off x="5565976" y="2034684"/>
              <a:ext cx="32656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600" b="1" dirty="0">
                  <a:solidFill>
                    <a:srgbClr val="003D6A"/>
                  </a:solidFill>
                  <a:latin typeface="Calibri"/>
                </a:rPr>
                <a:t>F</a:t>
              </a:r>
              <a:r>
                <a:rPr lang="en-US" sz="1600" b="1" i="0" dirty="0" smtClean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ingers made of plastic (PA12), </a:t>
              </a:r>
              <a:r>
                <a:rPr lang="en-US" sz="1600" b="1" i="0" dirty="0" smtClean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aluminum </a:t>
              </a:r>
              <a:r>
                <a:rPr lang="en-US" sz="1600" b="1" i="0" dirty="0" smtClean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or stainless steel</a:t>
              </a:r>
              <a:r>
                <a:rPr lang="en-US" sz="1600" b="1" i="0" dirty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/>
              </a:r>
              <a:br>
                <a:rPr lang="en-US" sz="1600" b="1" i="0" dirty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</a:br>
              <a:endParaRPr lang="en-US" sz="1200" b="1" i="1" dirty="0">
                <a:solidFill>
                  <a:srgbClr val="003D6A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5252729" y="2100988"/>
              <a:ext cx="285750" cy="287337"/>
              <a:chOff x="6389688" y="3500438"/>
              <a:chExt cx="285750" cy="287337"/>
            </a:xfrm>
          </p:grpSpPr>
          <p:sp>
            <p:nvSpPr>
              <p:cNvPr id="27" name="Oval 8"/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17" name="Gruppieren 16"/>
          <p:cNvGrpSpPr/>
          <p:nvPr/>
        </p:nvGrpSpPr>
        <p:grpSpPr>
          <a:xfrm>
            <a:off x="5220072" y="3318410"/>
            <a:ext cx="3578872" cy="523220"/>
            <a:chOff x="5220072" y="3300974"/>
            <a:chExt cx="3578872" cy="523220"/>
          </a:xfrm>
        </p:grpSpPr>
        <p:sp>
          <p:nvSpPr>
            <p:cNvPr id="30" name="Textfeld 29"/>
            <p:cNvSpPr txBox="1"/>
            <p:nvPr/>
          </p:nvSpPr>
          <p:spPr>
            <a:xfrm>
              <a:off x="5533319" y="3300974"/>
              <a:ext cx="32656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600" b="1" i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Additively manufactured gripping contour</a:t>
              </a:r>
              <a:br>
                <a:rPr lang="en-US" sz="1600" b="1" i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</a:br>
              <a:endParaRPr lang="de-DE" sz="1200" b="1" i="1" dirty="0">
                <a:solidFill>
                  <a:srgbClr val="003D6A"/>
                </a:solidFill>
              </a:endParaRPr>
            </a:p>
          </p:txBody>
        </p:sp>
        <p:grpSp>
          <p:nvGrpSpPr>
            <p:cNvPr id="32" name="Gruppieren 31"/>
            <p:cNvGrpSpPr/>
            <p:nvPr/>
          </p:nvGrpSpPr>
          <p:grpSpPr>
            <a:xfrm>
              <a:off x="5220072" y="3367278"/>
              <a:ext cx="285750" cy="287337"/>
              <a:chOff x="6389688" y="3500438"/>
              <a:chExt cx="285750" cy="287337"/>
            </a:xfrm>
          </p:grpSpPr>
          <p:sp>
            <p:nvSpPr>
              <p:cNvPr id="33" name="Oval 8"/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34" name="Freeform 9"/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pic>
        <p:nvPicPr>
          <p:cNvPr id="49" name="Grafik 4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981" y="1556792"/>
            <a:ext cx="3037662" cy="2137436"/>
          </a:xfrm>
          <a:prstGeom prst="rect">
            <a:avLst/>
          </a:prstGeom>
        </p:spPr>
      </p:pic>
      <p:cxnSp>
        <p:nvCxnSpPr>
          <p:cNvPr id="50" name="Gewinkelte Verbindung 49"/>
          <p:cNvCxnSpPr>
            <a:stCxn id="9" idx="2"/>
          </p:cNvCxnSpPr>
          <p:nvPr/>
        </p:nvCxnSpPr>
        <p:spPr>
          <a:xfrm rot="10800000">
            <a:off x="590032" y="2597277"/>
            <a:ext cx="4630040" cy="302590"/>
          </a:xfrm>
          <a:prstGeom prst="bentConnector3">
            <a:avLst>
              <a:gd name="adj1" fmla="val 32287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stCxn id="27" idx="2"/>
          </p:cNvCxnSpPr>
          <p:nvPr/>
        </p:nvCxnSpPr>
        <p:spPr>
          <a:xfrm rot="10800000">
            <a:off x="2699792" y="1988840"/>
            <a:ext cx="2516592" cy="262830"/>
          </a:xfrm>
          <a:prstGeom prst="bentConnector3">
            <a:avLst>
              <a:gd name="adj1" fmla="val 50000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8" name="Gruppieren 77"/>
          <p:cNvGrpSpPr/>
          <p:nvPr/>
        </p:nvGrpSpPr>
        <p:grpSpPr>
          <a:xfrm>
            <a:off x="2555776" y="4325452"/>
            <a:ext cx="1403192" cy="1335796"/>
            <a:chOff x="2866886" y="4023556"/>
            <a:chExt cx="2253332" cy="1867734"/>
          </a:xfrm>
        </p:grpSpPr>
        <p:pic>
          <p:nvPicPr>
            <p:cNvPr id="60" name="Grafik 5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6886" y="4023556"/>
              <a:ext cx="2253332" cy="865876"/>
            </a:xfrm>
            <a:prstGeom prst="rect">
              <a:avLst/>
            </a:prstGeom>
          </p:spPr>
        </p:pic>
        <p:pic>
          <p:nvPicPr>
            <p:cNvPr id="61" name="Grafik 60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66886" y="4869160"/>
              <a:ext cx="2253332" cy="1022130"/>
            </a:xfrm>
            <a:prstGeom prst="rect">
              <a:avLst/>
            </a:prstGeom>
          </p:spPr>
        </p:pic>
      </p:grpSp>
      <p:cxnSp>
        <p:nvCxnSpPr>
          <p:cNvPr id="51" name="Gewinkelte Verbindung 50"/>
          <p:cNvCxnSpPr>
            <a:stCxn id="33" idx="2"/>
          </p:cNvCxnSpPr>
          <p:nvPr/>
        </p:nvCxnSpPr>
        <p:spPr>
          <a:xfrm rot="10800000">
            <a:off x="2030192" y="3263573"/>
            <a:ext cx="3189880" cy="264811"/>
          </a:xfrm>
          <a:prstGeom prst="bentConnector3">
            <a:avLst>
              <a:gd name="adj1" fmla="val 51773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Gruppieren 78"/>
          <p:cNvGrpSpPr/>
          <p:nvPr/>
        </p:nvGrpSpPr>
        <p:grpSpPr>
          <a:xfrm>
            <a:off x="5292080" y="4725144"/>
            <a:ext cx="3553657" cy="584775"/>
            <a:chOff x="5220072" y="3300974"/>
            <a:chExt cx="3553657" cy="584775"/>
          </a:xfrm>
        </p:grpSpPr>
        <p:sp>
          <p:nvSpPr>
            <p:cNvPr id="80" name="Textfeld 79"/>
            <p:cNvSpPr txBox="1"/>
            <p:nvPr/>
          </p:nvSpPr>
          <p:spPr>
            <a:xfrm>
              <a:off x="5508104" y="3300974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>
                <a:buNone/>
              </a:pPr>
              <a:r>
                <a:rPr lang="en-US" sz="1600" b="1" i="0" dirty="0">
                  <a:solidFill>
                    <a:srgbClr val="003D6A"/>
                  </a:solidFill>
                  <a:latin typeface="Calibri"/>
                  <a:ea typeface="+mn-ea"/>
                  <a:cs typeface="+mn-cs"/>
                </a:rPr>
                <a:t>Direct output of price and delivery time</a:t>
              </a:r>
              <a:endParaRPr lang="de-DE" sz="1200" b="1" i="1" dirty="0">
                <a:solidFill>
                  <a:srgbClr val="003D6A"/>
                </a:solidFill>
              </a:endParaRPr>
            </a:p>
          </p:txBody>
        </p:sp>
        <p:grpSp>
          <p:nvGrpSpPr>
            <p:cNvPr id="81" name="Gruppieren 80"/>
            <p:cNvGrpSpPr/>
            <p:nvPr/>
          </p:nvGrpSpPr>
          <p:grpSpPr>
            <a:xfrm>
              <a:off x="5220072" y="3367278"/>
              <a:ext cx="285750" cy="287337"/>
              <a:chOff x="6389688" y="3500438"/>
              <a:chExt cx="285750" cy="287337"/>
            </a:xfrm>
          </p:grpSpPr>
          <p:sp>
            <p:nvSpPr>
              <p:cNvPr id="82" name="Oval 8"/>
              <p:cNvSpPr>
                <a:spLocks noChangeArrowheads="1"/>
              </p:cNvSpPr>
              <p:nvPr/>
            </p:nvSpPr>
            <p:spPr bwMode="auto">
              <a:xfrm>
                <a:off x="6389688" y="3500438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83" name="Freeform 9"/>
              <p:cNvSpPr>
                <a:spLocks/>
              </p:cNvSpPr>
              <p:nvPr/>
            </p:nvSpPr>
            <p:spPr bwMode="auto">
              <a:xfrm>
                <a:off x="6421438" y="3533775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cxnSp>
        <p:nvCxnSpPr>
          <p:cNvPr id="84" name="Gewinkelte Verbindung 83"/>
          <p:cNvCxnSpPr>
            <a:stCxn id="82" idx="2"/>
          </p:cNvCxnSpPr>
          <p:nvPr/>
        </p:nvCxnSpPr>
        <p:spPr>
          <a:xfrm rot="10800000" flipV="1">
            <a:off x="3707904" y="4935117"/>
            <a:ext cx="1584176" cy="274424"/>
          </a:xfrm>
          <a:prstGeom prst="bentConnector3">
            <a:avLst>
              <a:gd name="adj1" fmla="val 50000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/>
          <p:cNvGrpSpPr/>
          <p:nvPr/>
        </p:nvGrpSpPr>
        <p:grpSpPr>
          <a:xfrm>
            <a:off x="401184" y="4005064"/>
            <a:ext cx="1650536" cy="1694845"/>
            <a:chOff x="467544" y="3861048"/>
            <a:chExt cx="1650536" cy="1694845"/>
          </a:xfrm>
        </p:grpSpPr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7544" y="3861048"/>
              <a:ext cx="1650536" cy="1694845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99592" y="4221088"/>
              <a:ext cx="419726" cy="720080"/>
            </a:xfrm>
            <a:prstGeom prst="rect">
              <a:avLst/>
            </a:prstGeom>
          </p:spPr>
        </p:pic>
      </p:grpSp>
      <p:cxnSp>
        <p:nvCxnSpPr>
          <p:cNvPr id="44" name="Gewinkelte Verbindung 43"/>
          <p:cNvCxnSpPr>
            <a:stCxn id="53" idx="2"/>
          </p:cNvCxnSpPr>
          <p:nvPr/>
        </p:nvCxnSpPr>
        <p:spPr>
          <a:xfrm rot="10800000" flipV="1">
            <a:off x="1619672" y="4220740"/>
            <a:ext cx="3600400" cy="648419"/>
          </a:xfrm>
          <a:prstGeom prst="bentConnector3">
            <a:avLst>
              <a:gd name="adj1" fmla="val 81157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feld 45"/>
          <p:cNvSpPr txBox="1"/>
          <p:nvPr/>
        </p:nvSpPr>
        <p:spPr>
          <a:xfrm>
            <a:off x="5580112" y="4005064"/>
            <a:ext cx="3265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1600" b="1" i="0" dirty="0" smtClean="0">
                <a:solidFill>
                  <a:srgbClr val="009EE0"/>
                </a:solidFill>
                <a:latin typeface="Calibri"/>
              </a:rPr>
              <a:t>NEW! </a:t>
            </a:r>
            <a:r>
              <a:rPr lang="en-US" sz="1600" b="1" i="0" dirty="0" smtClean="0">
                <a:solidFill>
                  <a:srgbClr val="00446B"/>
                </a:solidFill>
                <a:latin typeface="Calibri"/>
              </a:rPr>
              <a:t>Parametric gripper fingers</a:t>
            </a:r>
            <a:endParaRPr lang="de-DE" sz="1200" b="1" i="1" dirty="0">
              <a:solidFill>
                <a:srgbClr val="00446B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5220072" y="4077072"/>
            <a:ext cx="285750" cy="287337"/>
            <a:chOff x="5372472" y="3537114"/>
            <a:chExt cx="285750" cy="287337"/>
          </a:xfrm>
        </p:grpSpPr>
        <p:sp>
          <p:nvSpPr>
            <p:cNvPr id="53" name="Oval 8"/>
            <p:cNvSpPr>
              <a:spLocks noChangeArrowheads="1"/>
            </p:cNvSpPr>
            <p:nvPr/>
          </p:nvSpPr>
          <p:spPr bwMode="auto">
            <a:xfrm>
              <a:off x="5372472" y="3537114"/>
              <a:ext cx="285750" cy="287337"/>
            </a:xfrm>
            <a:prstGeom prst="ellipse">
              <a:avLst/>
            </a:prstGeom>
            <a:solidFill>
              <a:srgbClr val="009E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5404222" y="3570451"/>
              <a:ext cx="220662" cy="220662"/>
            </a:xfrm>
            <a:custGeom>
              <a:avLst/>
              <a:gdLst>
                <a:gd name="T0" fmla="*/ 139 w 139"/>
                <a:gd name="T1" fmla="*/ 49 h 139"/>
                <a:gd name="T2" fmla="*/ 139 w 139"/>
                <a:gd name="T3" fmla="*/ 91 h 139"/>
                <a:gd name="T4" fmla="*/ 91 w 139"/>
                <a:gd name="T5" fmla="*/ 91 h 139"/>
                <a:gd name="T6" fmla="*/ 91 w 139"/>
                <a:gd name="T7" fmla="*/ 139 h 139"/>
                <a:gd name="T8" fmla="*/ 49 w 139"/>
                <a:gd name="T9" fmla="*/ 139 h 139"/>
                <a:gd name="T10" fmla="*/ 49 w 139"/>
                <a:gd name="T11" fmla="*/ 91 h 139"/>
                <a:gd name="T12" fmla="*/ 0 w 139"/>
                <a:gd name="T13" fmla="*/ 91 h 139"/>
                <a:gd name="T14" fmla="*/ 0 w 139"/>
                <a:gd name="T15" fmla="*/ 49 h 139"/>
                <a:gd name="T16" fmla="*/ 49 w 139"/>
                <a:gd name="T17" fmla="*/ 49 h 139"/>
                <a:gd name="T18" fmla="*/ 49 w 139"/>
                <a:gd name="T19" fmla="*/ 0 h 139"/>
                <a:gd name="T20" fmla="*/ 91 w 139"/>
                <a:gd name="T21" fmla="*/ 0 h 139"/>
                <a:gd name="T22" fmla="*/ 91 w 139"/>
                <a:gd name="T23" fmla="*/ 49 h 139"/>
                <a:gd name="T24" fmla="*/ 139 w 139"/>
                <a:gd name="T25" fmla="*/ 4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9" h="139">
                  <a:moveTo>
                    <a:pt x="139" y="49"/>
                  </a:moveTo>
                  <a:lnTo>
                    <a:pt x="139" y="91"/>
                  </a:lnTo>
                  <a:lnTo>
                    <a:pt x="91" y="91"/>
                  </a:lnTo>
                  <a:lnTo>
                    <a:pt x="91" y="139"/>
                  </a:lnTo>
                  <a:lnTo>
                    <a:pt x="49" y="139"/>
                  </a:lnTo>
                  <a:lnTo>
                    <a:pt x="49" y="91"/>
                  </a:lnTo>
                  <a:lnTo>
                    <a:pt x="0" y="91"/>
                  </a:lnTo>
                  <a:lnTo>
                    <a:pt x="0" y="49"/>
                  </a:lnTo>
                  <a:lnTo>
                    <a:pt x="49" y="49"/>
                  </a:lnTo>
                  <a:lnTo>
                    <a:pt x="49" y="0"/>
                  </a:lnTo>
                  <a:lnTo>
                    <a:pt x="91" y="0"/>
                  </a:lnTo>
                  <a:lnTo>
                    <a:pt x="91" y="49"/>
                  </a:lnTo>
                  <a:lnTo>
                    <a:pt x="139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 algn="l" defTabSz="914400">
              <a:lnSpc>
                <a:spcPts val="4000"/>
              </a:lnSpc>
              <a:buNone/>
            </a:pPr>
            <a:r>
              <a:rPr lang="en-US" sz="4000" b="1" i="0" dirty="0">
                <a:solidFill>
                  <a:schemeClr val="bg1"/>
                </a:solidFill>
                <a:latin typeface="Calibri"/>
              </a:rPr>
              <a:t>Your advantages and benefits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5"/>
            <a:ext cx="43200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10" indent="-177759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D6A"/>
              </a:buClr>
              <a:buSzPct val="70000"/>
              <a:buBlip>
                <a:blip r:embed="rId2"/>
              </a:buBlip>
            </a:pPr>
            <a:r>
              <a:rPr lang="en-US" sz="14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Metal fingers can now be manufactured and configured;</a:t>
            </a: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so far, the gripper fingers are 80-90% steel or aluminum. </a:t>
            </a:r>
            <a:b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</a:b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Time-proven material</a:t>
            </a:r>
          </a:p>
          <a:p>
            <a:pPr marL="355610" indent="-177759" algn="l" defTabSz="914400">
              <a:spcAft>
                <a:spcPts val="600"/>
              </a:spcAft>
              <a:buClr>
                <a:srgbClr val="003D6A"/>
              </a:buClr>
              <a:buSzPct val="70000"/>
              <a:buBlip>
                <a:blip r:embed="rId2"/>
              </a:buBlip>
            </a:pPr>
            <a:r>
              <a:rPr lang="en-US" sz="1400" b="1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Lightweight </a:t>
            </a:r>
            <a:r>
              <a:rPr lang="en-US" sz="14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design reduces the finger weight by up to </a:t>
            </a:r>
            <a:r>
              <a:rPr lang="en-US" sz="1400" b="1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50% </a:t>
            </a:r>
            <a:r>
              <a:rPr lang="en-US" sz="14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with no change in the strength properties </a:t>
            </a: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</a:b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Gripper and drive (robot, gantry) can </a:t>
            </a:r>
            <a:b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</a:b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    be designed with smaller dimensions</a:t>
            </a:r>
            <a:endParaRPr lang="de-DE" sz="1400" dirty="0">
              <a:solidFill>
                <a:srgbClr val="003D6A"/>
              </a:solidFill>
            </a:endParaRPr>
          </a:p>
          <a:p>
            <a:pPr marL="355610" indent="-177759" algn="l" defTabSz="914400">
              <a:spcAft>
                <a:spcPts val="600"/>
              </a:spcAft>
              <a:buClr>
                <a:srgbClr val="003D6A"/>
              </a:buClr>
              <a:buSzPct val="70000"/>
              <a:buBlip>
                <a:blip r:embed="rId2"/>
              </a:buBlip>
            </a:pPr>
            <a:r>
              <a:rPr lang="en-US" sz="1400" b="1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The </a:t>
            </a:r>
            <a:r>
              <a:rPr lang="en-US" sz="14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additive manufacturing process enables the use of (gripping) contours that are not possible or only very difficult to achieve with conventional machining processes </a:t>
            </a: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</a:b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All workpieces can be gripped with form-fit </a:t>
            </a:r>
            <a:b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</a:b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    clamping, which reduces the required force </a:t>
            </a:r>
            <a:b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</a:b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    and results in no clamping marks</a:t>
            </a:r>
            <a:b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</a:b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Fast and easy design + production </a:t>
            </a:r>
            <a:b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</a:b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     of fingers for complex workpieces </a:t>
            </a:r>
            <a:endParaRPr lang="de-DE" sz="1400" dirty="0" smtClean="0">
              <a:solidFill>
                <a:srgbClr val="003D6A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860032" y="2060848"/>
            <a:ext cx="43200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10" indent="-177759" algn="l" defTabSz="914400">
              <a:spcAft>
                <a:spcPts val="600"/>
              </a:spcAft>
              <a:buClr>
                <a:srgbClr val="003D6A"/>
              </a:buClr>
              <a:buSzPct val="70000"/>
              <a:buBlip>
                <a:blip r:embed="rId2"/>
              </a:buBlip>
            </a:pPr>
            <a:r>
              <a:rPr lang="en-US" sz="14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The tool reduces design time enormously (takes only about 15 minutes.) </a:t>
            </a: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</a:b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Time savings</a:t>
            </a:r>
            <a:b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</a:b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Customer can focus on the construction of his </a:t>
            </a:r>
            <a:b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</a:b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    system </a:t>
            </a:r>
            <a:endParaRPr lang="de-DE" sz="1400" dirty="0">
              <a:solidFill>
                <a:srgbClr val="003D6A"/>
              </a:solidFill>
            </a:endParaRPr>
          </a:p>
          <a:p>
            <a:pPr marL="355610" indent="-177759" algn="l" defTabSz="914400">
              <a:spcAft>
                <a:spcPts val="600"/>
              </a:spcAft>
              <a:buClr>
                <a:srgbClr val="003D6A"/>
              </a:buClr>
              <a:buSzPct val="70000"/>
              <a:buBlip>
                <a:blip r:embed="rId2"/>
              </a:buBlip>
            </a:pPr>
            <a:r>
              <a:rPr lang="en-US" sz="1400" b="1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Direct </a:t>
            </a:r>
            <a:r>
              <a:rPr lang="en-US" sz="14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output of price and delivery time for the fingers and offer via e-mail</a:t>
            </a: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/>
            </a:r>
            <a:b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</a:b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No waiting for an offer</a:t>
            </a:r>
            <a:r>
              <a:rPr lang="en-US" sz="14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Full text</a:t>
            </a:r>
            <a:b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</a:b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document available for forwarding to Purchasing</a:t>
            </a:r>
            <a:endParaRPr lang="de-DE" sz="1400" dirty="0">
              <a:solidFill>
                <a:srgbClr val="003D6A"/>
              </a:solidFill>
            </a:endParaRPr>
          </a:p>
          <a:p>
            <a:pPr marL="355610" indent="-177759" algn="l" defTabSz="914400">
              <a:spcAft>
                <a:spcPts val="600"/>
              </a:spcAft>
              <a:buClr>
                <a:srgbClr val="003D6A"/>
              </a:buClr>
              <a:buSzPct val="70000"/>
              <a:buBlip>
                <a:blip r:embed="rId2"/>
              </a:buBlip>
            </a:pPr>
            <a:r>
              <a:rPr lang="en-US" sz="1400" b="1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Fast </a:t>
            </a:r>
            <a:r>
              <a:rPr lang="en-US" sz="1400" b="1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availability of parts (5 days – 14 days for metal) </a:t>
            </a: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	</a:t>
            </a:r>
            <a:b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</a:b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Short lead time for the customers</a:t>
            </a:r>
            <a:b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</a:b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  <a:sym typeface="Wingdings"/>
              </a:rPr>
              <a:t></a:t>
            </a:r>
            <a:r>
              <a:rPr lang="en-US" sz="1400" b="0" i="0" dirty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 Fast replacement is </a:t>
            </a:r>
            <a:r>
              <a:rPr lang="en-US" sz="1400" b="0" i="0" dirty="0" smtClean="0">
                <a:solidFill>
                  <a:srgbClr val="003D6A"/>
                </a:solidFill>
                <a:latin typeface="Calibri"/>
                <a:ea typeface="+mn-ea"/>
                <a:cs typeface="+mn-cs"/>
              </a:rPr>
              <a:t>possible</a:t>
            </a:r>
          </a:p>
          <a:p>
            <a:pPr marL="355610" indent="-177759" algn="l" defTabSz="914400">
              <a:spcAft>
                <a:spcPts val="600"/>
              </a:spcAft>
              <a:buClr>
                <a:srgbClr val="003D6A"/>
              </a:buClr>
              <a:buSzPct val="70000"/>
              <a:buBlip>
                <a:blip r:embed="rId2"/>
              </a:buBlip>
            </a:pPr>
            <a:r>
              <a:rPr lang="en-US" sz="1400" b="1" dirty="0" smtClean="0">
                <a:solidFill>
                  <a:srgbClr val="00446B"/>
                </a:solidFill>
                <a:latin typeface="Calibri"/>
              </a:rPr>
              <a:t>Parametric </a:t>
            </a:r>
            <a:r>
              <a:rPr lang="en-US" sz="1400" b="1" dirty="0" smtClean="0">
                <a:solidFill>
                  <a:srgbClr val="00446B"/>
                </a:solidFill>
                <a:latin typeface="Calibri"/>
              </a:rPr>
              <a:t>Gripper fingers </a:t>
            </a:r>
            <a:r>
              <a:rPr lang="en-US" sz="1400" dirty="0" smtClean="0">
                <a:solidFill>
                  <a:srgbClr val="00446B"/>
                </a:solidFill>
                <a:latin typeface="Calibri"/>
              </a:rPr>
              <a:t/>
            </a:r>
            <a:br>
              <a:rPr lang="en-US" sz="1400" dirty="0" smtClean="0">
                <a:solidFill>
                  <a:srgbClr val="00446B"/>
                </a:solidFill>
                <a:latin typeface="Calibri"/>
              </a:rPr>
            </a:br>
            <a:r>
              <a:rPr lang="en-US" sz="1400" dirty="0" smtClean="0">
                <a:solidFill>
                  <a:srgbClr val="00446B"/>
                </a:solidFill>
                <a:latin typeface="Calibri"/>
                <a:sym typeface="Wingdings" panose="05000000000000000000" pitchFamily="2" charset="2"/>
              </a:rPr>
              <a:t> for even better contour-optimization</a:t>
            </a:r>
            <a:r>
              <a:rPr lang="en-US" sz="1400" dirty="0" smtClean="0">
                <a:solidFill>
                  <a:srgbClr val="00446B"/>
                </a:solidFill>
                <a:latin typeface="Calibri"/>
              </a:rPr>
              <a:t> </a:t>
            </a:r>
            <a:endParaRPr lang="de-DE" sz="1400" dirty="0">
              <a:solidFill>
                <a:srgbClr val="00446B"/>
              </a:solidFill>
            </a:endParaRPr>
          </a:p>
          <a:p>
            <a:pPr marL="177759" algn="l" defTabSz="914400">
              <a:spcAft>
                <a:spcPts val="600"/>
              </a:spcAft>
              <a:buNone/>
            </a:pPr>
            <a:endParaRPr lang="de-DE" sz="16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None/>
            </a:pPr>
            <a:r>
              <a:rPr lang="en-US" sz="1400" b="0" i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>
              <a:buNone/>
            </a:pPr>
            <a:r>
              <a:rPr lang="en-US" sz="900" b="1" i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Jens Lehmann, </a:t>
            </a:r>
            <a:r>
              <a:rPr lang="en-US" sz="900" b="0" i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a German goalkeeper legend,</a:t>
            </a:r>
          </a:p>
          <a:p>
            <a:pPr algn="l" defTabSz="914400">
              <a:buNone/>
            </a:pPr>
            <a:r>
              <a:rPr lang="en-US" sz="900" b="0" i="0">
                <a:solidFill>
                  <a:srgbClr val="FFFFFF"/>
                </a:solidFill>
                <a:latin typeface="Calibri"/>
                <a:ea typeface="+mn-ea"/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Bildschirmpräsentation (4:3)</PresentationFormat>
  <Paragraphs>25</Paragraphs>
  <Slides>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SCHUNK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Ferien Jobber</dc:creator>
  <cp:lastModifiedBy>Jung, Anna</cp:lastModifiedBy>
  <cp:revision>101</cp:revision>
  <cp:lastPrinted>2016-05-25T08:40:38Z</cp:lastPrinted>
  <dcterms:created xsi:type="dcterms:W3CDTF">2014-05-27T06:54:37Z</dcterms:created>
  <dcterms:modified xsi:type="dcterms:W3CDTF">2017-04-05T11:32:56Z</dcterms:modified>
</cp:coreProperties>
</file>