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2" r:id="rId4"/>
    <p:sldId id="263" r:id="rId5"/>
    <p:sldId id="260" r:id="rId6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9" clrIdx="2"/>
  <p:cmAuthor id="3" name=" ." initials="D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69" autoAdjust="0"/>
    <p:restoredTop sz="94519" autoAdjust="0"/>
  </p:normalViewPr>
  <p:slideViewPr>
    <p:cSldViewPr snapToGrid="0" snapToObjects="1">
      <p:cViewPr>
        <p:scale>
          <a:sx n="70" d="100"/>
          <a:sy n="70" d="100"/>
        </p:scale>
        <p:origin x="-102" y="-82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25.09.2014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25.09.2014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Short </a:t>
            </a:r>
            <a:r>
              <a:rPr lang="de-DE" sz="3200" dirty="0" err="1" smtClean="0">
                <a:solidFill>
                  <a:schemeClr val="bg1"/>
                </a:solidFill>
                <a:ea typeface="ＭＳ Ｐゴシック" charset="-128"/>
              </a:rPr>
              <a:t>presentation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err="1" smtClean="0">
                <a:solidFill>
                  <a:srgbClr val="FFFFFF"/>
                </a:solidFill>
              </a:rPr>
              <a:t>Hybridkcable</a:t>
            </a:r>
            <a:r>
              <a:rPr lang="de-DE" sz="1500" dirty="0" smtClean="0">
                <a:solidFill>
                  <a:srgbClr val="FFFFFF"/>
                </a:solidFill>
              </a:rPr>
              <a:t> </a:t>
            </a:r>
            <a:r>
              <a:rPr lang="de-DE" sz="1500" dirty="0" err="1" smtClean="0">
                <a:solidFill>
                  <a:srgbClr val="FFFFFF"/>
                </a:solidFill>
              </a:rPr>
              <a:t>for</a:t>
            </a:r>
            <a:r>
              <a:rPr lang="de-DE" sz="1500" dirty="0" smtClean="0">
                <a:solidFill>
                  <a:srgbClr val="FFFFFF"/>
                </a:solidFill>
              </a:rPr>
              <a:t> PPU-E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34617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Short </a:t>
            </a:r>
            <a:r>
              <a:rPr lang="de-DE" dirty="0" err="1" smtClean="0"/>
              <a:t>presentation</a:t>
            </a:r>
            <a:r>
              <a:rPr lang="de-DE" dirty="0" smtClean="0"/>
              <a:t> Hybridcable </a:t>
            </a:r>
            <a:r>
              <a:rPr lang="de-DE" dirty="0" err="1" smtClean="0"/>
              <a:t>for</a:t>
            </a:r>
            <a:r>
              <a:rPr lang="de-DE" dirty="0" smtClean="0"/>
              <a:t> PPU-E, September 25, 2014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0178" name="Titel 2"/>
          <p:cNvSpPr>
            <a:spLocks noGrp="1"/>
          </p:cNvSpPr>
          <p:nvPr>
            <p:ph type="title"/>
          </p:nvPr>
        </p:nvSpPr>
        <p:spPr bwMode="auto">
          <a:xfrm>
            <a:off x="691355" y="231049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Hybridcable </a:t>
            </a:r>
            <a:r>
              <a:rPr lang="de-DE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PPU-E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#1: </a:t>
            </a:r>
            <a:r>
              <a:rPr lang="en-US" sz="2000" dirty="0" smtClean="0"/>
              <a:t>First hybrid cable for torque motor and gripper for pick &amp; place units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2" name="Gruppieren 9"/>
          <p:cNvGrpSpPr/>
          <p:nvPr/>
        </p:nvGrpSpPr>
        <p:grpSpPr>
          <a:xfrm>
            <a:off x="5696712" y="231049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  <p:pic>
        <p:nvPicPr>
          <p:cNvPr id="10" name="Picture 2" descr="http://pimappl.schunk.int/preview/SCHUNK/Image/IM00161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93371"/>
            <a:ext cx="3769680" cy="2714172"/>
          </a:xfrm>
          <a:prstGeom prst="rect">
            <a:avLst/>
          </a:prstGeom>
          <a:noFill/>
        </p:spPr>
      </p:pic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3518489" y="1496545"/>
            <a:ext cx="5069385" cy="436562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Unique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selling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points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: </a:t>
            </a:r>
          </a:p>
          <a:p>
            <a:pPr marL="174625" indent="-1746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solidFill>
                  <a:schemeClr val="tx1"/>
                </a:solidFill>
              </a:rPr>
              <a:t> Transfer of power, encoder signals, sensor  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signals and pneumatics (for a torque motor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and a gripper)</a:t>
            </a: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Other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product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features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: </a:t>
            </a: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Smooth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surface</a:t>
            </a:r>
            <a:endParaRPr lang="de-DE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Flat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and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wide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construction</a:t>
            </a:r>
            <a:endParaRPr lang="de-DE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en-US" dirty="0" smtClean="0">
                <a:solidFill>
                  <a:schemeClr val="tx1"/>
                </a:solidFill>
              </a:rPr>
              <a:t> Direct </a:t>
            </a:r>
            <a:r>
              <a:rPr lang="en-US" dirty="0" err="1" smtClean="0">
                <a:solidFill>
                  <a:schemeClr val="tx1"/>
                </a:solidFill>
              </a:rPr>
              <a:t>conventioned</a:t>
            </a:r>
            <a:r>
              <a:rPr lang="en-US" dirty="0" smtClean="0">
                <a:solidFill>
                  <a:schemeClr val="tx1"/>
                </a:solidFill>
              </a:rPr>
              <a:t> with the matching 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motor connector for ERD and MRD-S</a:t>
            </a:r>
            <a:endParaRPr lang="de-DE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de-DE" dirty="0" smtClean="0">
              <a:solidFill>
                <a:schemeClr val="tx1"/>
              </a:solidFill>
              <a:cs typeface="Times New Roman" pitchFamily="18" charset="0"/>
            </a:endParaRPr>
          </a:p>
          <a:p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Hybridcable </a:t>
            </a:r>
            <a:r>
              <a:rPr lang="de-DE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PPU-E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#1: </a:t>
            </a:r>
            <a:r>
              <a:rPr lang="en-US" sz="2000" dirty="0" smtClean="0"/>
              <a:t>First hybrid cable for torque motor and gripper for pick &amp; place units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522138"/>
            <a:ext cx="8436930" cy="465006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Cost Effectiveness </a:t>
            </a:r>
            <a:r>
              <a:rPr lang="de-DE" b="1" dirty="0" smtClean="0">
                <a:solidFill>
                  <a:schemeClr val="tx1"/>
                </a:solidFill>
              </a:rPr>
              <a:t>/ Customer </a:t>
            </a:r>
            <a:r>
              <a:rPr lang="en-US" b="1" dirty="0" smtClean="0">
                <a:solidFill>
                  <a:schemeClr val="tx1"/>
                </a:solidFill>
              </a:rPr>
              <a:t>Benefits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cs typeface="Times New Roman"/>
              </a:rPr>
              <a:t>:</a:t>
            </a: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cs typeface="Times New Roman"/>
              </a:rPr>
              <a:t> Wide and flat design and therefore the cables and hoses won’t bend like with  </a:t>
            </a:r>
            <a:br>
              <a:rPr lang="en-US" dirty="0" smtClean="0">
                <a:solidFill>
                  <a:schemeClr val="tx1"/>
                </a:solidFill>
                <a:cs typeface="Times New Roman"/>
              </a:rPr>
            </a:br>
            <a:r>
              <a:rPr lang="en-US" dirty="0" smtClean="0">
                <a:solidFill>
                  <a:schemeClr val="tx1"/>
                </a:solidFill>
                <a:cs typeface="Times New Roman"/>
              </a:rPr>
              <a:t> traditional hose and cable solutions. This guarantees higher process  </a:t>
            </a:r>
            <a:br>
              <a:rPr lang="en-US" dirty="0" smtClean="0">
                <a:solidFill>
                  <a:schemeClr val="tx1"/>
                </a:solidFill>
                <a:cs typeface="Times New Roman"/>
              </a:rPr>
            </a:br>
            <a:r>
              <a:rPr lang="en-US" dirty="0" smtClean="0">
                <a:solidFill>
                  <a:schemeClr val="tx1"/>
                </a:solidFill>
                <a:cs typeface="Times New Roman"/>
              </a:rPr>
              <a:t> reliability. </a:t>
            </a: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cs typeface="Times New Roman"/>
              </a:rPr>
              <a:t> The individual cables are molded together guaranteeing no abrasion or wear. </a:t>
            </a: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cs typeface="Times New Roman"/>
              </a:rPr>
              <a:t> Smooth surface guaranteeing that no dust can collect on the surface.</a:t>
            </a: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cs typeface="Times New Roman"/>
              </a:rPr>
              <a:t> All-in-one solution, power and encoder signals from the torque motors, two  </a:t>
            </a:r>
            <a:br>
              <a:rPr lang="en-US" dirty="0" smtClean="0">
                <a:solidFill>
                  <a:schemeClr val="tx1"/>
                </a:solidFill>
                <a:cs typeface="Times New Roman"/>
              </a:rPr>
            </a:br>
            <a:r>
              <a:rPr lang="en-US" dirty="0" smtClean="0">
                <a:solidFill>
                  <a:schemeClr val="tx1"/>
                </a:solidFill>
                <a:cs typeface="Times New Roman"/>
              </a:rPr>
              <a:t> pneumatic hoses and two sensors can be transferred. Two or three cables are </a:t>
            </a:r>
            <a:br>
              <a:rPr lang="en-US" dirty="0" smtClean="0">
                <a:solidFill>
                  <a:schemeClr val="tx1"/>
                </a:solidFill>
                <a:cs typeface="Times New Roman"/>
              </a:rPr>
            </a:br>
            <a:r>
              <a:rPr lang="en-US" dirty="0" smtClean="0">
                <a:solidFill>
                  <a:schemeClr val="tx1"/>
                </a:solidFill>
                <a:cs typeface="Times New Roman"/>
              </a:rPr>
              <a:t> not required.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dirty="0" smtClean="0">
              <a:solidFill>
                <a:schemeClr val="tx1"/>
              </a:solidFill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dirty="0" smtClean="0">
              <a:solidFill>
                <a:schemeClr val="tx1"/>
              </a:solidFill>
              <a:cs typeface="Times New Roman" pitchFamily="18" charset="0"/>
            </a:endParaRPr>
          </a:p>
          <a:p>
            <a:endParaRPr lang="de-DE" dirty="0" smtClean="0"/>
          </a:p>
        </p:txBody>
      </p:sp>
      <p:sp>
        <p:nvSpPr>
          <p:cNvPr id="5120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Short </a:t>
            </a:r>
            <a:r>
              <a:rPr lang="de-DE" dirty="0" err="1" smtClean="0"/>
              <a:t>presentation</a:t>
            </a:r>
            <a:r>
              <a:rPr lang="de-DE" dirty="0" smtClean="0"/>
              <a:t> </a:t>
            </a:r>
            <a:r>
              <a:rPr lang="de-DE" dirty="0" smtClean="0"/>
              <a:t>Hybridcable </a:t>
            </a:r>
            <a:r>
              <a:rPr lang="de-DE" dirty="0" err="1" smtClean="0"/>
              <a:t>for</a:t>
            </a:r>
            <a:r>
              <a:rPr lang="de-DE" dirty="0" smtClean="0"/>
              <a:t> PPU-E, September 25, 2014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31049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3392566" y="1388272"/>
            <a:ext cx="5751434" cy="5072853"/>
          </a:xfrm>
        </p:spPr>
        <p:txBody>
          <a:bodyPr/>
          <a:lstStyle/>
          <a:p>
            <a:pPr marL="342900" lvl="1" indent="-342900"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Basic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technical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data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: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Sizes: </a:t>
            </a:r>
            <a:r>
              <a:rPr lang="de-DE" sz="1800" dirty="0" smtClean="0">
                <a:solidFill>
                  <a:srgbClr val="FF0000"/>
                </a:solidFill>
              </a:rPr>
              <a:t>	</a:t>
            </a:r>
            <a:r>
              <a:rPr lang="de-DE" sz="1800" dirty="0" smtClean="0">
                <a:solidFill>
                  <a:schemeClr val="tx1"/>
                </a:solidFill>
              </a:rPr>
              <a:t> 		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PPU-E 15, 30 und 50</a:t>
            </a:r>
            <a:endParaRPr lang="de-DE" sz="1800" dirty="0" smtClean="0">
              <a:solidFill>
                <a:srgbClr val="FF0000"/>
              </a:solidFill>
            </a:endParaRPr>
          </a:p>
          <a:p>
            <a:pPr marL="180975" indent="-180975">
              <a:lnSpc>
                <a:spcPct val="100000"/>
              </a:lnSpc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 Feed-</a:t>
            </a:r>
            <a:r>
              <a:rPr lang="de-DE" sz="1800" dirty="0" err="1" smtClean="0">
                <a:solidFill>
                  <a:schemeClr val="tx1"/>
                </a:solidFill>
              </a:rPr>
              <a:t>through</a:t>
            </a:r>
            <a:r>
              <a:rPr lang="de-DE" sz="1800" dirty="0" smtClean="0">
                <a:solidFill>
                  <a:schemeClr val="tx1"/>
                </a:solidFill>
              </a:rPr>
              <a:t>: 	1 x </a:t>
            </a:r>
            <a:r>
              <a:rPr lang="de-DE" sz="1800" dirty="0" err="1" smtClean="0">
                <a:solidFill>
                  <a:schemeClr val="tx1"/>
                </a:solidFill>
              </a:rPr>
              <a:t>motor</a:t>
            </a:r>
            <a:r>
              <a:rPr lang="de-DE" sz="1800" dirty="0" smtClean="0">
                <a:solidFill>
                  <a:schemeClr val="tx1"/>
                </a:solidFill>
              </a:rPr>
              <a:t> power, 1 x </a:t>
            </a:r>
            <a:r>
              <a:rPr lang="de-DE" sz="1800" dirty="0" err="1" smtClean="0">
                <a:solidFill>
                  <a:schemeClr val="tx1"/>
                </a:solidFill>
              </a:rPr>
              <a:t>encoder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line</a:t>
            </a:r>
            <a:r>
              <a:rPr lang="de-DE" sz="1800" dirty="0" smtClean="0">
                <a:solidFill>
                  <a:schemeClr val="tx1"/>
                </a:solidFill>
              </a:rPr>
              <a:t>, 2 x 					</a:t>
            </a:r>
            <a:r>
              <a:rPr lang="de-DE" sz="1800" dirty="0" err="1" smtClean="0">
                <a:solidFill>
                  <a:schemeClr val="tx1"/>
                </a:solidFill>
              </a:rPr>
              <a:t>sensor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signals</a:t>
            </a:r>
            <a:r>
              <a:rPr lang="de-DE" sz="1800" dirty="0" smtClean="0">
                <a:solidFill>
                  <a:schemeClr val="tx1"/>
                </a:solidFill>
              </a:rPr>
              <a:t> (incl. </a:t>
            </a:r>
            <a:r>
              <a:rPr lang="de-DE" sz="1800" dirty="0" err="1" smtClean="0">
                <a:solidFill>
                  <a:schemeClr val="tx1"/>
                </a:solidFill>
              </a:rPr>
              <a:t>Supply</a:t>
            </a:r>
            <a:r>
              <a:rPr lang="de-DE" sz="1800" dirty="0" smtClean="0">
                <a:solidFill>
                  <a:schemeClr val="tx1"/>
                </a:solidFill>
              </a:rPr>
              <a:t>), 2 x </a:t>
            </a:r>
            <a:r>
              <a:rPr lang="de-DE" sz="1800" dirty="0" err="1" smtClean="0">
                <a:solidFill>
                  <a:schemeClr val="tx1"/>
                </a:solidFill>
              </a:rPr>
              <a:t>air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80975" indent="-180975">
              <a:lnSpc>
                <a:spcPct val="100000"/>
              </a:lnSpc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Max. </a:t>
            </a:r>
            <a:r>
              <a:rPr lang="de-DE" sz="1800" dirty="0" err="1" smtClean="0">
                <a:solidFill>
                  <a:schemeClr val="tx1"/>
                </a:solidFill>
              </a:rPr>
              <a:t>stroke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Pick &amp; Place Unit 280 x 150 mm</a:t>
            </a:r>
            <a:endParaRPr lang="de-DE" sz="1800" dirty="0" smtClean="0">
              <a:solidFill>
                <a:srgbClr val="FF0000"/>
              </a:solidFill>
            </a:endParaRPr>
          </a:p>
          <a:p>
            <a:pPr marL="342900" lvl="1" indent="-342900">
              <a:buNone/>
              <a:defRPr/>
            </a:pPr>
            <a:endParaRPr lang="de-DE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342900" lvl="1" indent="-342900">
              <a:buNone/>
              <a:defRPr/>
            </a:pP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Complementary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products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:</a:t>
            </a:r>
          </a:p>
          <a:p>
            <a:pPr marL="342900" lvl="1" indent="-342900">
              <a:buNone/>
              <a:defRPr/>
            </a:pPr>
            <a:r>
              <a:rPr lang="de-DE" dirty="0" smtClean="0">
                <a:solidFill>
                  <a:schemeClr val="tx1"/>
                </a:solidFill>
              </a:rPr>
              <a:t>ERD, MRD-S, PPU-E, MPG-plus</a:t>
            </a:r>
          </a:p>
          <a:p>
            <a:pPr marL="342900" lvl="1" indent="-342900">
              <a:buNone/>
              <a:defRPr/>
            </a:pPr>
            <a:endParaRPr lang="de-DE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0"/>
            <a:endParaRPr lang="de-DE" sz="2400" dirty="0" smtClean="0"/>
          </a:p>
          <a:p>
            <a:pPr marL="180975" lvl="1" indent="-18097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017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652024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Short </a:t>
            </a:r>
            <a:r>
              <a:rPr lang="de-DE" dirty="0" err="1" smtClean="0"/>
              <a:t>presentation</a:t>
            </a:r>
            <a:r>
              <a:rPr lang="de-DE" dirty="0" smtClean="0"/>
              <a:t> </a:t>
            </a:r>
            <a:r>
              <a:rPr lang="de-DE" dirty="0" smtClean="0"/>
              <a:t>Hybridcable </a:t>
            </a:r>
            <a:r>
              <a:rPr lang="de-DE" dirty="0" err="1" smtClean="0"/>
              <a:t>for</a:t>
            </a:r>
            <a:r>
              <a:rPr lang="de-DE" dirty="0" smtClean="0"/>
              <a:t> PPU-E, September 25, 2014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0178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Hybridcable </a:t>
            </a:r>
            <a:r>
              <a:rPr lang="de-DE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PPU-E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#1: </a:t>
            </a:r>
            <a:r>
              <a:rPr lang="en-US" sz="2000" dirty="0" smtClean="0"/>
              <a:t>First hybrid cable for torque motor and gripper for pick &amp; place units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2" name="Gruppieren 9"/>
          <p:cNvGrpSpPr/>
          <p:nvPr/>
        </p:nvGrpSpPr>
        <p:grpSpPr>
          <a:xfrm>
            <a:off x="5696712" y="231049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  <p:pic>
        <p:nvPicPr>
          <p:cNvPr id="10" name="Picture 2" descr="http://pimappl.schunk.int/preview/SCHUNK/Image/IM0016166.jpg"/>
          <p:cNvPicPr>
            <a:picLocks noChangeAspect="1" noChangeArrowheads="1"/>
          </p:cNvPicPr>
          <p:nvPr/>
        </p:nvPicPr>
        <p:blipFill>
          <a:blip r:embed="rId2"/>
          <a:srcRect l="12200"/>
          <a:stretch>
            <a:fillRect/>
          </a:stretch>
        </p:blipFill>
        <p:spPr bwMode="auto">
          <a:xfrm>
            <a:off x="40825" y="1350172"/>
            <a:ext cx="3231515" cy="2649992"/>
          </a:xfrm>
          <a:prstGeom prst="rect">
            <a:avLst/>
          </a:prstGeom>
          <a:noFill/>
        </p:spPr>
      </p:pic>
      <p:sp>
        <p:nvSpPr>
          <p:cNvPr id="14" name="Textfeld 13"/>
          <p:cNvSpPr txBox="1"/>
          <p:nvPr/>
        </p:nvSpPr>
        <p:spPr>
          <a:xfrm>
            <a:off x="561444" y="4339771"/>
            <a:ext cx="3119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+mj-lt"/>
              <a:buAutoNum type="arabicPeriod"/>
            </a:pPr>
            <a:r>
              <a:rPr lang="de-DE" sz="1600" b="1" dirty="0" smtClean="0"/>
              <a:t>Motor  </a:t>
            </a:r>
            <a:r>
              <a:rPr lang="de-DE" sz="1600" b="1" dirty="0" err="1" smtClean="0"/>
              <a:t>line</a:t>
            </a:r>
            <a:endParaRPr lang="de-DE" sz="1600" b="1" dirty="0" smtClean="0"/>
          </a:p>
          <a:p>
            <a:pPr marL="174625" indent="-174625">
              <a:buFont typeface="+mj-lt"/>
              <a:buAutoNum type="arabicPeriod"/>
            </a:pPr>
            <a:r>
              <a:rPr lang="de-DE" sz="1600" b="1" dirty="0" err="1" smtClean="0"/>
              <a:t>Pneumatics</a:t>
            </a:r>
            <a:r>
              <a:rPr lang="de-DE" sz="1600" b="1" dirty="0" smtClean="0"/>
              <a:t>  </a:t>
            </a:r>
            <a:r>
              <a:rPr lang="de-DE" sz="1600" b="1" dirty="0" err="1" smtClean="0"/>
              <a:t>hose</a:t>
            </a:r>
            <a:endParaRPr lang="de-DE" sz="1600" b="1" dirty="0" smtClean="0"/>
          </a:p>
          <a:p>
            <a:pPr marL="174625" indent="-174625">
              <a:buFont typeface="+mj-lt"/>
              <a:buAutoNum type="arabicPeriod"/>
            </a:pPr>
            <a:r>
              <a:rPr lang="de-DE" sz="1600" b="1" dirty="0" smtClean="0"/>
              <a:t>Sensor </a:t>
            </a:r>
            <a:r>
              <a:rPr lang="de-DE" sz="1600" b="1" dirty="0" err="1" smtClean="0"/>
              <a:t>line</a:t>
            </a:r>
            <a:endParaRPr lang="de-DE" sz="1600" b="1" dirty="0" smtClean="0"/>
          </a:p>
          <a:p>
            <a:pPr marL="174625" indent="-174625">
              <a:buFont typeface="+mj-lt"/>
              <a:buAutoNum type="arabicPeriod"/>
            </a:pPr>
            <a:r>
              <a:rPr lang="de-DE" sz="1600" b="1" dirty="0" smtClean="0"/>
              <a:t>Encoder </a:t>
            </a:r>
            <a:r>
              <a:rPr lang="de-DE" sz="1600" b="1" dirty="0" err="1" smtClean="0"/>
              <a:t>line</a:t>
            </a:r>
            <a:endParaRPr lang="de-DE" sz="1600" b="1" dirty="0" smtClean="0"/>
          </a:p>
          <a:p>
            <a:pPr marL="174625" indent="-174625">
              <a:buFont typeface="+mj-lt"/>
              <a:buAutoNum type="arabicPeriod"/>
            </a:pPr>
            <a:r>
              <a:rPr lang="de-DE" sz="1600" b="1" dirty="0" err="1" smtClean="0"/>
              <a:t>central</a:t>
            </a:r>
            <a:r>
              <a:rPr lang="de-DE" sz="1600" b="1" dirty="0" smtClean="0"/>
              <a:t>  </a:t>
            </a:r>
            <a:r>
              <a:rPr lang="de-DE" sz="1600" b="1" dirty="0" err="1" smtClean="0"/>
              <a:t>ground</a:t>
            </a:r>
            <a:r>
              <a:rPr lang="de-DE" sz="1600" b="1" dirty="0" smtClean="0"/>
              <a:t> </a:t>
            </a:r>
            <a:r>
              <a:rPr lang="de-DE" sz="1600" b="1" dirty="0" err="1" smtClean="0"/>
              <a:t>wire</a:t>
            </a:r>
            <a:r>
              <a:rPr lang="de-DE" sz="1600" b="1" dirty="0" smtClean="0"/>
              <a:t/>
            </a:r>
            <a:br>
              <a:rPr lang="de-DE" sz="1600" b="1" dirty="0" smtClean="0"/>
            </a:br>
            <a:endParaRPr lang="de-DE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138</Words>
  <Application>Microsoft Office PowerPoint</Application>
  <PresentationFormat>Bildschirmpräsentation (4:3)</PresentationFormat>
  <Paragraphs>52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Hybridcable for PPU-E   #1: First hybrid cable for torque motor and gripper for pick &amp; place units</vt:lpstr>
      <vt:lpstr>Hybridcable for PPU-E  #1: First hybrid cable for torque motor and gripper for pick &amp; place units</vt:lpstr>
      <vt:lpstr>Hybridcable for PPU-E  #1: First hybrid cable for torque motor and gripper for pick &amp; place units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1500</cp:revision>
  <dcterms:created xsi:type="dcterms:W3CDTF">2012-04-16T06:22:40Z</dcterms:created>
  <dcterms:modified xsi:type="dcterms:W3CDTF">2014-09-25T07:51:54Z</dcterms:modified>
</cp:coreProperties>
</file>