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6" r:id="rId3"/>
    <p:sldId id="277" r:id="rId4"/>
    <p:sldId id="278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6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8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Short </a:t>
            </a:r>
            <a:r>
              <a:rPr lang="de-DE" sz="3200" dirty="0" err="1" smtClean="0">
                <a:solidFill>
                  <a:schemeClr val="bg1"/>
                </a:solidFill>
                <a:ea typeface="ＭＳ Ｐゴシック" charset="-128"/>
              </a:rPr>
              <a:t>presentation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MMS-A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303356" y="1058535"/>
            <a:ext cx="5457370" cy="4766900"/>
          </a:xfrm>
        </p:spPr>
        <p:txBody>
          <a:bodyPr/>
          <a:lstStyle/>
          <a:p>
            <a:endParaRPr lang="de-DE" sz="1800" b="1" dirty="0" smtClean="0">
              <a:solidFill>
                <a:schemeClr val="tx1"/>
              </a:solidFill>
            </a:endParaRPr>
          </a:p>
          <a:p>
            <a:r>
              <a:rPr lang="de-DE" sz="1800" b="1" dirty="0" smtClean="0">
                <a:solidFill>
                  <a:schemeClr val="tx1"/>
                </a:solidFill>
              </a:rPr>
              <a:t>Unique </a:t>
            </a:r>
            <a:r>
              <a:rPr lang="de-DE" sz="1800" b="1" dirty="0" err="1" smtClean="0">
                <a:solidFill>
                  <a:schemeClr val="tx1"/>
                </a:solidFill>
              </a:rPr>
              <a:t>selling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points</a:t>
            </a:r>
            <a:r>
              <a:rPr lang="de-DE" sz="1800" b="1" dirty="0" smtClean="0">
                <a:solidFill>
                  <a:schemeClr val="tx1"/>
                </a:solidFill>
              </a:rPr>
              <a:t>: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Analog </a:t>
            </a:r>
            <a:r>
              <a:rPr lang="en-US" sz="1800" dirty="0" smtClean="0">
                <a:solidFill>
                  <a:schemeClr val="tx1"/>
                </a:solidFill>
                <a:cs typeface="Times New Roman" pitchFamily="18" charset="0"/>
              </a:rPr>
              <a:t>miniature magnetic sensor </a:t>
            </a:r>
            <a:r>
              <a:rPr lang="en-US" sz="1800" dirty="0" smtClean="0">
                <a:solidFill>
                  <a:schemeClr val="tx1"/>
                </a:solidFill>
              </a:rPr>
              <a:t>for the C-slot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Easy to teach and optimally tailored to SCHUNK grippers for high accuracy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Identical design to MMS-PI1/2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Compatibility with SCHUNK modules and force/torque sensor system controller FPS-F5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</a:pPr>
            <a:endParaRPr lang="de-DE" sz="1600" dirty="0" smtClean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</a:t>
            </a:r>
            <a:r>
              <a:rPr lang="en-US" dirty="0" smtClean="0"/>
              <a:t>MMS-A, </a:t>
            </a:r>
            <a:r>
              <a:rPr lang="en-US" dirty="0" smtClean="0"/>
              <a:t>September 25, 2014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3250" name="Titel 2"/>
          <p:cNvSpPr>
            <a:spLocks noGrp="1"/>
          </p:cNvSpPr>
          <p:nvPr>
            <p:ph type="title"/>
          </p:nvPr>
        </p:nvSpPr>
        <p:spPr bwMode="auto">
          <a:xfrm>
            <a:off x="561444" y="190785"/>
            <a:ext cx="8334314" cy="104123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en-US" sz="2000" dirty="0" smtClean="0"/>
              <a:t>The first and smallest, teachable analog sensor for the C-slot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18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6" name="Textfeld 15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26" y="1857828"/>
            <a:ext cx="3043030" cy="2120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feld 11"/>
          <p:cNvSpPr txBox="1"/>
          <p:nvPr/>
        </p:nvSpPr>
        <p:spPr>
          <a:xfrm>
            <a:off x="3303356" y="3686624"/>
            <a:ext cx="5840644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b="1" dirty="0" smtClean="0"/>
              <a:t>Further product features:</a:t>
            </a:r>
            <a:r>
              <a:rPr lang="en-US" dirty="0" smtClean="0"/>
              <a:t> 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Continuous </a:t>
            </a:r>
            <a:r>
              <a:rPr lang="en-US" smtClean="0">
                <a:latin typeface="Calibri"/>
                <a:cs typeface="Calibri"/>
              </a:rPr>
              <a:t>output signal </a:t>
            </a:r>
            <a:r>
              <a:rPr lang="en-US" dirty="0" smtClean="0">
                <a:latin typeface="Calibri"/>
                <a:cs typeface="Calibri"/>
              </a:rPr>
              <a:t>over the entire gripper stroke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Electronics already integrated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2 LEDs for the teaching process and status display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IP 67 protection class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Output voltage between 0-10 V DC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Miniature magnetic sensor with two Hall elements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dirty="0" smtClean="0">
                <a:latin typeface="Calibri"/>
                <a:cs typeface="Calibri"/>
              </a:rPr>
              <a:t>Cable outlet with M8 connection plug or open wire strand</a:t>
            </a:r>
          </a:p>
          <a:p>
            <a:pPr>
              <a:spcBef>
                <a:spcPts val="550"/>
              </a:spcBef>
              <a:buFont typeface="Courier New" pitchFamily="49" charset="0"/>
              <a:buChar char="o"/>
            </a:pPr>
            <a:endParaRPr lang="de-DE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en-US" sz="2000" dirty="0" smtClean="0"/>
              <a:t>The first and smallest, teachable analog sensor for the C-slot </a:t>
            </a:r>
            <a:r>
              <a:rPr lang="de-DE" sz="2000" dirty="0" smtClean="0"/>
              <a:t>	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1" y="1350172"/>
            <a:ext cx="8066089" cy="42798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Cost Effectiveness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smtClean="0">
                <a:solidFill>
                  <a:schemeClr val="tx1"/>
                </a:solidFill>
                <a:cs typeface="Times New Roman"/>
              </a:rPr>
              <a:t>:</a:t>
            </a:r>
          </a:p>
          <a:p>
            <a:pPr marL="174625" lvl="0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Instead of multiple switches, a sensor with analog signal for the exact detection of several different sized components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Different magnetic fields can be quickly and easily </a:t>
            </a:r>
            <a:r>
              <a:rPr lang="en-US" sz="1800" dirty="0" err="1" smtClean="0">
                <a:solidFill>
                  <a:schemeClr val="tx1"/>
                </a:solidFill>
              </a:rPr>
              <a:t>linearized</a:t>
            </a:r>
            <a:r>
              <a:rPr lang="en-US" sz="1800" dirty="0" smtClean="0">
                <a:solidFill>
                  <a:schemeClr val="tx1"/>
                </a:solidFill>
              </a:rPr>
              <a:t> due to the integrated algorithm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The compact design allows installation of the sensor without additional interfering contour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Integrated electronics remove the need for additional components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Compatibility with FPS for detection of 5 states, such as on, off, and 3 different-sized components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Direct feedback on the status of the sensor during operation and the teaching process by means of LED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Sturdy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housing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industrial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application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Sensor with cable outlet for maximum flexibility when integrating into the system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de-DE" sz="1800" dirty="0" smtClean="0"/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endParaRPr lang="de-DE" sz="1800" b="1" dirty="0" smtClean="0">
              <a:solidFill>
                <a:schemeClr val="tx1"/>
              </a:solidFill>
              <a:cs typeface="Times New Roman"/>
            </a:endParaRP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54275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</a:t>
            </a:r>
            <a:r>
              <a:rPr lang="en-US" dirty="0" smtClean="0"/>
              <a:t>MMS-A, </a:t>
            </a:r>
            <a:r>
              <a:rPr lang="en-US" dirty="0" smtClean="0"/>
              <a:t>September 25, 2014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8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977782" y="1350172"/>
            <a:ext cx="5166218" cy="491999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b="1" dirty="0" smtClean="0">
                <a:solidFill>
                  <a:schemeClr val="tx1"/>
                </a:solidFill>
              </a:rPr>
              <a:t>Basic </a:t>
            </a:r>
            <a:r>
              <a:rPr lang="de-DE" b="1" dirty="0" err="1" smtClean="0">
                <a:solidFill>
                  <a:schemeClr val="tx1"/>
                </a:solidFill>
              </a:rPr>
              <a:t>technical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data</a:t>
            </a:r>
            <a:r>
              <a:rPr lang="de-DE" b="1" dirty="0" smtClean="0">
                <a:solidFill>
                  <a:schemeClr val="tx1"/>
                </a:solidFill>
              </a:rPr>
              <a:t>:</a:t>
            </a:r>
          </a:p>
          <a:p>
            <a:pPr marL="174625" indent="-174625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Dimensions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  <a:r>
              <a:rPr lang="en-US" sz="1800" dirty="0" smtClean="0">
                <a:solidFill>
                  <a:schemeClr val="tx1"/>
                </a:solidFill>
              </a:rPr>
              <a:t> 			</a:t>
            </a:r>
            <a:r>
              <a:rPr lang="de-DE" sz="1800" dirty="0" smtClean="0">
                <a:solidFill>
                  <a:schemeClr val="tx1"/>
                </a:solidFill>
              </a:rPr>
              <a:t> d= 4 mm, l=22 mm</a:t>
            </a: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Stroke measuring area: 	max 40 mm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4625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Resolution:</a:t>
            </a:r>
            <a:r>
              <a:rPr lang="en-US" sz="1800" dirty="0" smtClean="0">
                <a:solidFill>
                  <a:schemeClr val="tx1"/>
                </a:solidFill>
              </a:rPr>
              <a:t> 	</a:t>
            </a:r>
            <a:r>
              <a:rPr lang="de-DE" sz="1800" dirty="0" smtClean="0">
                <a:solidFill>
                  <a:schemeClr val="tx1"/>
                </a:solidFill>
              </a:rPr>
              <a:t> 			&lt; 0.05 mm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Operating </a:t>
            </a:r>
            <a:r>
              <a:rPr lang="de-DE" sz="1800" dirty="0" err="1" smtClean="0">
                <a:solidFill>
                  <a:schemeClr val="tx1"/>
                </a:solidFill>
              </a:rPr>
              <a:t>voltage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  <a:r>
              <a:rPr lang="en-US" sz="1800" dirty="0" smtClean="0">
                <a:solidFill>
                  <a:schemeClr val="tx1"/>
                </a:solidFill>
              </a:rPr>
              <a:t> 		</a:t>
            </a:r>
            <a:r>
              <a:rPr lang="de-DE" sz="1800" dirty="0" smtClean="0">
                <a:solidFill>
                  <a:schemeClr val="tx1"/>
                </a:solidFill>
              </a:rPr>
              <a:t>10 … 30 V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Output </a:t>
            </a:r>
            <a:r>
              <a:rPr lang="de-DE" sz="1800" dirty="0" err="1" smtClean="0">
                <a:solidFill>
                  <a:schemeClr val="tx1"/>
                </a:solidFill>
              </a:rPr>
              <a:t>voltage</a:t>
            </a:r>
            <a:r>
              <a:rPr lang="de-DE" sz="1800" dirty="0" smtClean="0">
                <a:solidFill>
                  <a:schemeClr val="tx1"/>
                </a:solidFill>
              </a:rPr>
              <a:t>: 			 0-5V, 0-10V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Cable </a:t>
            </a:r>
            <a:r>
              <a:rPr lang="de-DE" sz="1800" dirty="0" err="1" smtClean="0">
                <a:solidFill>
                  <a:schemeClr val="tx1"/>
                </a:solidFill>
              </a:rPr>
              <a:t>length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  <a:r>
              <a:rPr lang="en-US" sz="1800" dirty="0" smtClean="0">
                <a:solidFill>
                  <a:schemeClr val="tx1"/>
                </a:solidFill>
              </a:rPr>
              <a:t> 			</a:t>
            </a:r>
            <a:r>
              <a:rPr lang="de-DE" sz="1800" dirty="0" smtClean="0">
                <a:solidFill>
                  <a:schemeClr val="tx1"/>
                </a:solidFill>
              </a:rPr>
              <a:t>30, 200 cm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Number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wires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  <a:r>
              <a:rPr lang="en-US" sz="1800" dirty="0" smtClean="0">
                <a:solidFill>
                  <a:schemeClr val="tx1"/>
                </a:solidFill>
              </a:rPr>
              <a:t> 		</a:t>
            </a:r>
            <a:r>
              <a:rPr lang="de-DE" sz="1800" dirty="0" smtClean="0">
                <a:solidFill>
                  <a:schemeClr val="tx1"/>
                </a:solidFill>
              </a:rPr>
              <a:t> 4 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err="1" smtClean="0">
                <a:solidFill>
                  <a:schemeClr val="tx1"/>
                </a:solidFill>
              </a:rPr>
              <a:t>Protection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class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			</a:t>
            </a:r>
            <a:r>
              <a:rPr lang="de-DE" sz="1800" dirty="0" smtClean="0">
                <a:solidFill>
                  <a:schemeClr val="tx1"/>
                </a:solidFill>
              </a:rPr>
              <a:t>IP67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Variants: with connection plug, open wire strands</a:t>
            </a:r>
          </a:p>
          <a:p>
            <a:pPr marL="174625" lvl="0" indent="-174625">
              <a:lnSpc>
                <a:spcPct val="100000"/>
              </a:lnSpc>
              <a:spcBef>
                <a:spcPts val="0"/>
              </a:spcBef>
            </a:pPr>
            <a:endParaRPr lang="de-DE" sz="1800" dirty="0" smtClean="0">
              <a:solidFill>
                <a:schemeClr val="tx1"/>
              </a:solidFill>
            </a:endParaRPr>
          </a:p>
          <a:p>
            <a:r>
              <a:rPr lang="de-DE" b="1" dirty="0" err="1" smtClean="0">
                <a:solidFill>
                  <a:schemeClr val="tx1"/>
                </a:solidFill>
              </a:rPr>
              <a:t>Complementary</a:t>
            </a:r>
            <a:r>
              <a:rPr lang="de-DE" b="1" dirty="0" smtClean="0">
                <a:solidFill>
                  <a:schemeClr val="tx1"/>
                </a:solidFill>
              </a:rPr>
              <a:t> </a:t>
            </a:r>
            <a:r>
              <a:rPr lang="de-DE" b="1" dirty="0" err="1" smtClean="0">
                <a:solidFill>
                  <a:schemeClr val="tx1"/>
                </a:solidFill>
              </a:rPr>
              <a:t>products</a:t>
            </a:r>
            <a:r>
              <a:rPr lang="de-DE" b="1" dirty="0" smtClean="0">
                <a:solidFill>
                  <a:schemeClr val="tx1"/>
                </a:solidFill>
              </a:rPr>
              <a:t>: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Initially MPG-plus and PGN-plus, later all actuators that could previously also be used with MMS-P 22</a:t>
            </a:r>
            <a:endParaRPr lang="de-DE" sz="1800" dirty="0" smtClean="0">
              <a:solidFill>
                <a:schemeClr val="tx1"/>
              </a:solidFill>
            </a:endParaRPr>
          </a:p>
          <a:p>
            <a:endParaRPr lang="de-DE" b="1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/>
              <a:t>	</a:t>
            </a:r>
          </a:p>
          <a:p>
            <a:endParaRPr lang="de-DE" dirty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</a:t>
            </a:r>
            <a:r>
              <a:rPr lang="en-US" dirty="0" smtClean="0"/>
              <a:t>MMS-A, </a:t>
            </a:r>
            <a:r>
              <a:rPr lang="en-US" dirty="0" smtClean="0"/>
              <a:t>September 25, 2014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325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MMS-A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</a:t>
            </a:r>
            <a:r>
              <a:rPr lang="en-US" sz="2000" dirty="0" smtClean="0"/>
              <a:t>The first and smallest, teachable analog sensor for the C-slot </a:t>
            </a: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18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bg1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27" y="2198704"/>
            <a:ext cx="3043030" cy="2120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232</Words>
  <Application>Microsoft Office PowerPoint</Application>
  <PresentationFormat>Bildschirmpräsentation (4:3)</PresentationFormat>
  <Paragraphs>65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MMS-A #1: The first and smallest, teachable analog sensor for the C-slot </vt:lpstr>
      <vt:lpstr>MMS-A #1: The first and smallest, teachable analog sensor for the C-slot   </vt:lpstr>
      <vt:lpstr>MMS-A #1: The first and smallest, teachable analog sensor for the C-slot 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1509</cp:revision>
  <dcterms:created xsi:type="dcterms:W3CDTF">2012-04-16T06:22:40Z</dcterms:created>
  <dcterms:modified xsi:type="dcterms:W3CDTF">2014-09-25T08:30:27Z</dcterms:modified>
</cp:coreProperties>
</file>