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4" r:id="rId3"/>
    <p:sldId id="265" r:id="rId4"/>
    <p:sldId id="266" r:id="rId5"/>
    <p:sldId id="260" r:id="rId6"/>
  </p:sldIdLst>
  <p:sldSz cx="9144000" cy="6858000" type="screen4x3"/>
  <p:notesSz cx="6648450" cy="98504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  <p:cmAuthor id="1" name="Tim Sibold" initials="SG&amp;CK" lastIdx="1" clrIdx="1"/>
  <p:cmAuthor id="2" name="Jakob Khoury" initials="JK" lastIdx="9" clrIdx="2"/>
  <p:cmAuthor id="3" name=" ." initials="D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3E3D40"/>
    <a:srgbClr val="E20000"/>
    <a:srgbClr val="009EE0"/>
    <a:srgbClr val="1BBBE9"/>
    <a:srgbClr val="99CCFF"/>
    <a:srgbClr val="D7E2ED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69" autoAdjust="0"/>
    <p:restoredTop sz="94519" autoAdjust="0"/>
  </p:normalViewPr>
  <p:slideViewPr>
    <p:cSldViewPr snapToGrid="0" snapToObjects="1">
      <p:cViewPr>
        <p:scale>
          <a:sx n="70" d="100"/>
          <a:sy n="70" d="100"/>
        </p:scale>
        <p:origin x="-102" y="-822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25.09.2014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25.09.2014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09" y="280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Short </a:t>
            </a:r>
            <a:r>
              <a:rPr lang="de-DE" sz="3200" dirty="0" err="1" smtClean="0">
                <a:solidFill>
                  <a:schemeClr val="bg1"/>
                </a:solidFill>
                <a:ea typeface="ＭＳ Ｐゴシック" charset="-128"/>
              </a:rPr>
              <a:t>presentation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smtClean="0">
                <a:solidFill>
                  <a:srgbClr val="FFFFFF"/>
                </a:solidFill>
              </a:rPr>
              <a:t>PR2 / PDU2 / PSM2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11"/>
          <p:cNvSpPr>
            <a:spLocks noGrp="1"/>
          </p:cNvSpPr>
          <p:nvPr>
            <p:ph sz="quarter" idx="11"/>
          </p:nvPr>
        </p:nvSpPr>
        <p:spPr>
          <a:xfrm>
            <a:off x="3640012" y="1484303"/>
            <a:ext cx="5255745" cy="314486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1600" b="1" dirty="0" smtClean="0">
                <a:solidFill>
                  <a:schemeClr val="tx1"/>
                </a:solidFill>
              </a:rPr>
              <a:t>Unique selling points:</a:t>
            </a:r>
            <a:endParaRPr lang="en-US" sz="1600" dirty="0" smtClean="0">
              <a:solidFill>
                <a:schemeClr val="tx1"/>
              </a:solidFill>
            </a:endParaRP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>
                <a:solidFill>
                  <a:schemeClr val="tx1"/>
                </a:solidFill>
              </a:rPr>
              <a:t> Unique concept: Modular robotics (rotary units, grippers)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>
                <a:solidFill>
                  <a:schemeClr val="tx1"/>
                </a:solidFill>
              </a:rPr>
              <a:t> High compact performance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>
                <a:solidFill>
                  <a:schemeClr val="tx1"/>
                </a:solidFill>
              </a:rPr>
              <a:t> Harmonic Drive gear with three gear reduction stages</a:t>
            </a:r>
            <a:br>
              <a:rPr lang="en-US" sz="1600" dirty="0" smtClean="0">
                <a:solidFill>
                  <a:schemeClr val="tx1"/>
                </a:solidFill>
              </a:rPr>
            </a:br>
            <a:r>
              <a:rPr lang="en-US" sz="1600" dirty="0" smtClean="0">
                <a:solidFill>
                  <a:schemeClr val="tx1"/>
                </a:solidFill>
              </a:rPr>
              <a:t>   per module size (PR2/PDU2)</a:t>
            </a:r>
          </a:p>
        </p:txBody>
      </p:sp>
      <p:sp>
        <p:nvSpPr>
          <p:cNvPr id="3481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4021088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Short presentation LEG, September 25, 2014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34818" name="Titel 2"/>
          <p:cNvSpPr>
            <a:spLocks noGrp="1"/>
          </p:cNvSpPr>
          <p:nvPr>
            <p:ph type="title"/>
          </p:nvPr>
        </p:nvSpPr>
        <p:spPr bwMode="auto">
          <a:xfrm>
            <a:off x="585926" y="511737"/>
            <a:ext cx="78166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PR 2/ PDU 2 / PSM 2 </a:t>
            </a:r>
            <a:b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en-US" sz="2000" dirty="0" smtClean="0"/>
              <a:t>Modular electric rotary module/ drive with integrated electronics</a:t>
            </a:r>
            <a:endParaRPr lang="de-DE" sz="20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3640012" y="3265727"/>
            <a:ext cx="513261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</a:pPr>
            <a:r>
              <a:rPr lang="en-US" sz="1600" b="1" dirty="0" smtClean="0"/>
              <a:t>Further product features:</a:t>
            </a:r>
          </a:p>
          <a:p>
            <a:pPr marL="177800" indent="-177800">
              <a:buFont typeface="Courier New" pitchFamily="49" charset="0"/>
              <a:buChar char="o"/>
            </a:pPr>
            <a:r>
              <a:rPr lang="en-US" sz="1600" dirty="0" smtClean="0"/>
              <a:t>Parameterization and setup software MTS</a:t>
            </a:r>
          </a:p>
          <a:p>
            <a:pPr marL="17780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/>
              <a:t>Standard connection elements and universal control concept</a:t>
            </a:r>
          </a:p>
          <a:p>
            <a:pPr marL="177800" indent="-177800">
              <a:buFont typeface="Courier New" pitchFamily="49" charset="0"/>
              <a:buChar char="o"/>
            </a:pPr>
            <a:r>
              <a:rPr lang="en-US" sz="1600" dirty="0" err="1" smtClean="0"/>
              <a:t>Fieldbus</a:t>
            </a:r>
            <a:r>
              <a:rPr lang="en-US" sz="1600" dirty="0" smtClean="0"/>
              <a:t>: </a:t>
            </a:r>
            <a:r>
              <a:rPr lang="en-US" sz="1600" dirty="0" err="1" smtClean="0"/>
              <a:t>Profibus</a:t>
            </a:r>
            <a:r>
              <a:rPr lang="en-US" sz="1600" dirty="0" smtClean="0"/>
              <a:t> or CAN-Bus, 2 digital inputs</a:t>
            </a: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/>
              <a:t>Service interface: USB host, USB device</a:t>
            </a: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/>
              <a:t>Status indication via 4 LEDs</a:t>
            </a: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/>
              <a:t>Brushless DC servo motor</a:t>
            </a: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/>
              <a:t>Complete electronic system is integrated </a:t>
            </a:r>
            <a:r>
              <a:rPr lang="en-US" sz="1600" dirty="0" smtClean="0">
                <a:sym typeface="Wingdings" pitchFamily="2" charset="2"/>
              </a:rPr>
              <a:t></a:t>
            </a:r>
            <a:r>
              <a:rPr lang="en-US" sz="1600" dirty="0" smtClean="0"/>
              <a:t>  adjustability of position, speed, and torque</a:t>
            </a: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/>
              <a:t>Incremental encoder</a:t>
            </a:r>
          </a:p>
          <a:p>
            <a:pPr marL="17780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/>
              <a:t>Integrated holding brake</a:t>
            </a:r>
            <a:endParaRPr lang="en-US" sz="1600" b="1" dirty="0" smtClean="0"/>
          </a:p>
          <a:p>
            <a:endParaRPr lang="de-DE" dirty="0"/>
          </a:p>
        </p:txBody>
      </p:sp>
      <p:grpSp>
        <p:nvGrpSpPr>
          <p:cNvPr id="2" name="Gruppieren 10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29" name="Textfeld 28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err="1" smtClean="0">
                  <a:solidFill>
                    <a:schemeClr val="bg1"/>
                  </a:solidFill>
                </a:rPr>
                <a:t>Sucessor</a:t>
              </a:r>
              <a:r>
                <a:rPr lang="de-DE" sz="1200" dirty="0" smtClean="0">
                  <a:solidFill>
                    <a:schemeClr val="bg1"/>
                  </a:solidFill>
                </a:rPr>
                <a:t> 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product</a:t>
              </a:r>
              <a:endParaRPr lang="de-DE" sz="12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30" name="Textfeld 29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chemeClr val="tx2"/>
                  </a:solidFill>
                </a:rPr>
                <a:t>New Sizes</a:t>
              </a:r>
            </a:p>
            <a:p>
              <a:pPr algn="ctr"/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31" name="Textfeld 30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New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  <a:p>
              <a:endParaRPr lang="de-DE" sz="1200" dirty="0" smtClean="0"/>
            </a:p>
          </p:txBody>
        </p:sp>
      </p:grp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/>
          <a:srcRect t="5413" b="5891"/>
          <a:stretch>
            <a:fillRect/>
          </a:stretch>
        </p:blipFill>
        <p:spPr bwMode="auto">
          <a:xfrm>
            <a:off x="1725228" y="2097109"/>
            <a:ext cx="1421299" cy="9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/>
          <a:srcRect t="5165" b="4929"/>
          <a:stretch>
            <a:fillRect/>
          </a:stretch>
        </p:blipFill>
        <p:spPr bwMode="auto">
          <a:xfrm>
            <a:off x="1019289" y="3033734"/>
            <a:ext cx="1646013" cy="10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4"/>
          <a:srcRect t="4468" b="5072"/>
          <a:stretch>
            <a:fillRect/>
          </a:stretch>
        </p:blipFill>
        <p:spPr bwMode="auto">
          <a:xfrm>
            <a:off x="316315" y="4030662"/>
            <a:ext cx="164683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el 2"/>
          <p:cNvSpPr>
            <a:spLocks noGrp="1"/>
          </p:cNvSpPr>
          <p:nvPr>
            <p:ph type="title"/>
          </p:nvPr>
        </p:nvSpPr>
        <p:spPr bwMode="auto">
          <a:xfrm>
            <a:off x="561442" y="506027"/>
            <a:ext cx="8074557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PR 2/ PDU 2 / PSM 2 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#1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: </a:t>
            </a:r>
            <a:r>
              <a:rPr lang="en-US" sz="2000" dirty="0" smtClean="0"/>
              <a:t>Modular electric rotary module/ drive with integrated electronics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769533"/>
            <a:ext cx="8325848" cy="427989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Cost Effectiveness</a:t>
            </a:r>
            <a:r>
              <a:rPr lang="de-DE" b="1" dirty="0" smtClean="0">
                <a:solidFill>
                  <a:schemeClr val="tx1"/>
                </a:solidFill>
              </a:rPr>
              <a:t>/ Customer </a:t>
            </a:r>
            <a:r>
              <a:rPr lang="en-US" b="1" dirty="0" smtClean="0">
                <a:solidFill>
                  <a:schemeClr val="tx1"/>
                </a:solidFill>
              </a:rPr>
              <a:t>Benefits</a:t>
            </a:r>
            <a:r>
              <a:rPr lang="de-DE" b="1" dirty="0" smtClean="0">
                <a:solidFill>
                  <a:schemeClr val="tx1"/>
                </a:solidFill>
              </a:rPr>
              <a:t> :</a:t>
            </a:r>
          </a:p>
          <a:p>
            <a:pPr marL="177800" indent="-1778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Standard components for the implementation of any application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 Comfortable firmware updates via USB stick 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 High torques for heavy payloads 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 Due to the integration of the control and power electronics, no additional, external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 controllers and cabling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 Industrial plug-in technology for a user-friendly assembly </a:t>
            </a: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 Testing and commissioning functions via DIP switch without a programmer possible</a:t>
            </a: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800" dirty="0" smtClean="0">
                <a:solidFill>
                  <a:schemeClr val="tx1"/>
                </a:solidFill>
              </a:rPr>
              <a:t> Clear status display and error analysis via LEDs</a:t>
            </a:r>
            <a:endParaRPr lang="en-US" sz="1800" dirty="0" smtClean="0">
              <a:solidFill>
                <a:schemeClr val="accent2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de-DE" dirty="0" smtClean="0">
              <a:cs typeface="Times New Roman" pitchFamily="18" charset="0"/>
            </a:endParaRPr>
          </a:p>
          <a:p>
            <a:endParaRPr lang="de-DE" dirty="0"/>
          </a:p>
        </p:txBody>
      </p:sp>
      <p:sp>
        <p:nvSpPr>
          <p:cNvPr id="35843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Short presentation LEG, September 25, 2014</a:t>
            </a:r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2" name="Gruppieren 10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1" name="Textfeld 10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err="1" smtClean="0">
                  <a:solidFill>
                    <a:schemeClr val="bg1"/>
                  </a:solidFill>
                </a:rPr>
                <a:t>Sucessor</a:t>
              </a:r>
              <a:r>
                <a:rPr lang="de-DE" sz="1200" dirty="0" smtClean="0">
                  <a:solidFill>
                    <a:schemeClr val="bg1"/>
                  </a:solidFill>
                </a:rPr>
                <a:t> 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product</a:t>
              </a:r>
              <a:endParaRPr lang="de-DE" sz="12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12" name="Textfeld 11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chemeClr val="tx2"/>
                  </a:solidFill>
                </a:rPr>
                <a:t>New Sizes</a:t>
              </a:r>
            </a:p>
            <a:p>
              <a:pPr algn="ctr"/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New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11"/>
          <p:cNvSpPr>
            <a:spLocks noGrp="1"/>
          </p:cNvSpPr>
          <p:nvPr>
            <p:ph sz="quarter" idx="11"/>
          </p:nvPr>
        </p:nvSpPr>
        <p:spPr>
          <a:xfrm>
            <a:off x="4146037" y="1466729"/>
            <a:ext cx="4557697" cy="3581400"/>
          </a:xfrm>
        </p:spPr>
        <p:txBody>
          <a:bodyPr/>
          <a:lstStyle/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1600" b="1" dirty="0" smtClean="0">
                <a:solidFill>
                  <a:schemeClr val="tx1"/>
                </a:solidFill>
              </a:rPr>
              <a:t>Basic technical data e.g. PR 2: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>
                <a:solidFill>
                  <a:schemeClr val="tx1"/>
                </a:solidFill>
              </a:rPr>
              <a:t> Sizes:                                        70/ 90/ 110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>
                <a:solidFill>
                  <a:schemeClr val="tx1"/>
                </a:solidFill>
              </a:rPr>
              <a:t> Peak torque:                           16 - 184 Nm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>
                <a:solidFill>
                  <a:schemeClr val="tx1"/>
                </a:solidFill>
              </a:rPr>
              <a:t> Angular velocity:                    150 – 468 °/s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>
                <a:solidFill>
                  <a:schemeClr val="tx1"/>
                </a:solidFill>
              </a:rPr>
              <a:t> Max.  admissible mass </a:t>
            </a:r>
            <a:br>
              <a:rPr lang="en-US" sz="1600" dirty="0" smtClean="0">
                <a:solidFill>
                  <a:schemeClr val="tx1"/>
                </a:solidFill>
              </a:rPr>
            </a:br>
            <a:r>
              <a:rPr lang="en-US" sz="1600" dirty="0" smtClean="0">
                <a:solidFill>
                  <a:schemeClr val="tx1"/>
                </a:solidFill>
              </a:rPr>
              <a:t>    moment of inertia:                0,14 - 9,5 kgm²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>
                <a:solidFill>
                  <a:schemeClr val="tx1"/>
                </a:solidFill>
              </a:rPr>
              <a:t> Repeat accuracy:                   0,03- 0,08 ° 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>
                <a:solidFill>
                  <a:schemeClr val="tx1"/>
                </a:solidFill>
              </a:rPr>
              <a:t> Dead weight:                          2,0- 5,9 kg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>
                <a:solidFill>
                  <a:schemeClr val="tx1"/>
                </a:solidFill>
              </a:rPr>
              <a:t> Protection class:                     IP40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en-US" sz="1600" dirty="0" smtClean="0">
                <a:solidFill>
                  <a:schemeClr val="tx1"/>
                </a:solidFill>
              </a:rPr>
              <a:t> Operating voltage:                 24 V DC</a:t>
            </a:r>
          </a:p>
          <a:p>
            <a:pPr marL="0" lvl="1" indent="0">
              <a:lnSpc>
                <a:spcPct val="100000"/>
              </a:lnSpc>
              <a:buClrTx/>
              <a:buNone/>
            </a:pPr>
            <a:r>
              <a:rPr lang="en-US" sz="1600" dirty="0" smtClean="0">
                <a:solidFill>
                  <a:schemeClr val="tx1"/>
                </a:solidFill>
                <a:cs typeface="Times New Roman" pitchFamily="18" charset="0"/>
              </a:rPr>
              <a:t>=&gt;Mechanism identical to previous models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endParaRPr lang="en-US" sz="1600" b="1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3481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4021088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Short presentation LEG, September 25, 2014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34818" name="Titel 2"/>
          <p:cNvSpPr>
            <a:spLocks noGrp="1"/>
          </p:cNvSpPr>
          <p:nvPr>
            <p:ph type="title"/>
          </p:nvPr>
        </p:nvSpPr>
        <p:spPr bwMode="auto">
          <a:xfrm>
            <a:off x="561444" y="506027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PR 2/ PDU 2 / PSM 2 </a:t>
            </a:r>
            <a:b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en-US" sz="2000" dirty="0" smtClean="0"/>
              <a:t>Modular electric rotary module/ drive with integrated electronics</a:t>
            </a:r>
            <a:endParaRPr lang="de-DE" sz="20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362201" y="4105047"/>
            <a:ext cx="141671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90600" algn="l"/>
              </a:tabLst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PR2(2) </a:t>
            </a:r>
            <a:r>
              <a:rPr lang="de-DE" sz="1200" b="1" dirty="0" err="1" smtClean="0">
                <a:latin typeface="Calibri" pitchFamily="34" charset="0"/>
                <a:ea typeface="Times New Roman" pitchFamily="18" charset="0"/>
                <a:cs typeface="Arial" pitchFamily="34" charset="0"/>
              </a:rPr>
              <a:t>with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PG (1):</a:t>
            </a:r>
            <a:endParaRPr kumimoji="0" lang="de-DE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8" name="Grafik 17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1" y="4491311"/>
            <a:ext cx="1704975" cy="1608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674609" y="4105047"/>
            <a:ext cx="146851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90600" algn="l"/>
              </a:tabLst>
            </a:pPr>
            <a:r>
              <a:rPr kumimoji="0" lang="de-DE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PSM2(1)/PDU2</a:t>
            </a:r>
            <a:r>
              <a:rPr kumimoji="0" lang="de-DE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de-DE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(2):</a:t>
            </a:r>
            <a:endParaRPr kumimoji="0" lang="de-DE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9" name="Grafik 1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369" y="4491311"/>
            <a:ext cx="1800756" cy="1608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feld 13"/>
          <p:cNvSpPr txBox="1"/>
          <p:nvPr/>
        </p:nvSpPr>
        <p:spPr>
          <a:xfrm>
            <a:off x="4146037" y="5295721"/>
            <a:ext cx="330404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7800" indent="-177800">
              <a:lnSpc>
                <a:spcPct val="100000"/>
              </a:lnSpc>
              <a:tabLst>
                <a:tab pos="177800" algn="l"/>
              </a:tabLst>
            </a:pPr>
            <a:r>
              <a:rPr lang="en-US" sz="1600" b="1" dirty="0" smtClean="0"/>
              <a:t>Complementary products:</a:t>
            </a:r>
            <a:endParaRPr lang="en-US" sz="1600" dirty="0" smtClean="0"/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  <a:tabLst>
                <a:tab pos="177800" algn="l"/>
              </a:tabLst>
            </a:pPr>
            <a:r>
              <a:rPr lang="en-US" sz="1600" dirty="0" smtClean="0"/>
              <a:t> Standard connection element PAM</a:t>
            </a:r>
          </a:p>
          <a:p>
            <a:pPr marL="177800" indent="-177800">
              <a:lnSpc>
                <a:spcPct val="100000"/>
              </a:lnSpc>
              <a:buFont typeface="Courier New" pitchFamily="49" charset="0"/>
              <a:buChar char="o"/>
              <a:tabLst>
                <a:tab pos="177800" algn="l"/>
              </a:tabLst>
            </a:pPr>
            <a:r>
              <a:rPr lang="en-US" sz="1600" dirty="0" smtClean="0"/>
              <a:t> Servo electric 2-finger gripper PG</a:t>
            </a:r>
          </a:p>
          <a:p>
            <a:endParaRPr lang="de-DE" sz="1600" dirty="0"/>
          </a:p>
        </p:txBody>
      </p:sp>
      <p:pic>
        <p:nvPicPr>
          <p:cNvPr id="23" name="Picture 2" descr="http://www.schunk.int/pimexport/IM001378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7057" y="1466729"/>
            <a:ext cx="3365651" cy="2470203"/>
          </a:xfrm>
          <a:prstGeom prst="rect">
            <a:avLst/>
          </a:prstGeom>
          <a:noFill/>
        </p:spPr>
      </p:pic>
      <p:grpSp>
        <p:nvGrpSpPr>
          <p:cNvPr id="2" name="Gruppieren 10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7" name="Textfeld 16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err="1" smtClean="0">
                  <a:solidFill>
                    <a:schemeClr val="bg1"/>
                  </a:solidFill>
                </a:rPr>
                <a:t>Sucessor</a:t>
              </a:r>
              <a:r>
                <a:rPr lang="de-DE" sz="1200" dirty="0" smtClean="0">
                  <a:solidFill>
                    <a:schemeClr val="bg1"/>
                  </a:solidFill>
                </a:rPr>
                <a:t> 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product</a:t>
              </a:r>
              <a:endParaRPr lang="de-DE" sz="12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20" name="Textfeld 19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chemeClr val="tx2"/>
                  </a:solidFill>
                </a:rPr>
                <a:t>New Sizes</a:t>
              </a:r>
            </a:p>
            <a:p>
              <a:pPr algn="ctr"/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21" name="Textfeld 20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New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6" y="0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274</Words>
  <Application>Microsoft Office PowerPoint</Application>
  <PresentationFormat>Bildschirmpräsentation (4:3)</PresentationFormat>
  <Paragraphs>63</Paragraphs>
  <Slides>5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Folie 1</vt:lpstr>
      <vt:lpstr>PR 2/ PDU 2 / PSM 2  #1: Modular electric rotary module/ drive with integrated electronics</vt:lpstr>
      <vt:lpstr>PR 2/ PDU 2 / PSM 2  #1: Modular electric rotary module/ drive with integrated electronics</vt:lpstr>
      <vt:lpstr>PR 2/ PDU 2 / PSM 2  #1: Modular electric rotary module/ drive with integrated electronics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DIPLPMG2</cp:lastModifiedBy>
  <cp:revision>1490</cp:revision>
  <dcterms:created xsi:type="dcterms:W3CDTF">2012-04-16T06:22:40Z</dcterms:created>
  <dcterms:modified xsi:type="dcterms:W3CDTF">2014-09-25T07:25:01Z</dcterms:modified>
</cp:coreProperties>
</file>