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73" r:id="rId3"/>
    <p:sldId id="274" r:id="rId4"/>
    <p:sldId id="275" r:id="rId5"/>
    <p:sldId id="260" r:id="rId6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arthan  Senthil" initials="SG&amp;CK" lastIdx="1" clrIdx="0"/>
  <p:cmAuthor id="1" name="Tim Sibold" initials="SG&amp;CK" lastIdx="1" clrIdx="1"/>
  <p:cmAuthor id="2" name="Jakob Khoury" initials="JK" lastIdx="9" clrIdx="2"/>
  <p:cmAuthor id="3" name=" ." initials="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6B"/>
    <a:srgbClr val="3E3D40"/>
    <a:srgbClr val="E20000"/>
    <a:srgbClr val="009EE0"/>
    <a:srgbClr val="1BBBE9"/>
    <a:srgbClr val="99CCFF"/>
    <a:srgbClr val="D7E2ED"/>
    <a:srgbClr val="003D6A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69" autoAdjust="0"/>
    <p:restoredTop sz="94519" autoAdjust="0"/>
  </p:normalViewPr>
  <p:slideViewPr>
    <p:cSldViewPr snapToGrid="0" snapToObjects="1">
      <p:cViewPr>
        <p:scale>
          <a:sx n="70" d="100"/>
          <a:sy n="70" d="100"/>
        </p:scale>
        <p:origin x="-102" y="-822"/>
      </p:cViewPr>
      <p:guideLst>
        <p:guide orient="horz" pos="1085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25.09.2014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363538" indent="-363538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5911589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324600"/>
            <a:ext cx="9143696" cy="5334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Kurzpräsentation EGP, 09.09.2013</a:t>
            </a:r>
            <a:endParaRPr lang="de-DE" dirty="0" smtClean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rcRect l="4846"/>
          <a:stretch>
            <a:fillRect/>
          </a:stretch>
        </p:blipFill>
        <p:spPr>
          <a:xfrm>
            <a:off x="0" y="6165375"/>
            <a:ext cx="9144000" cy="6468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4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200" dirty="0" smtClean="0">
                <a:solidFill>
                  <a:schemeClr val="bg1"/>
                </a:solidFill>
                <a:ea typeface="ＭＳ Ｐゴシック" charset="-128"/>
              </a:rPr>
              <a:t>Short </a:t>
            </a:r>
            <a:r>
              <a:rPr lang="de-DE" sz="3200" dirty="0" err="1" smtClean="0">
                <a:solidFill>
                  <a:schemeClr val="bg1"/>
                </a:solidFill>
                <a:ea typeface="ＭＳ Ｐゴシック" charset="-128"/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RVK</a:t>
            </a: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9937"/>
            <a:ext cx="3951642" cy="285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343867" y="1133475"/>
            <a:ext cx="5943008" cy="423756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Unique selling points:</a:t>
            </a:r>
            <a:endParaRPr lang="de-DE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“Collect &amp; Place” applications are easily achieved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Can be fitted to the ERS 135, ERS 170 or RST-D 087 as a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standard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Can be optionally fitted onto a robot or rotary unit which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has a center bore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Two versions available for either 4 or 6 grippers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Pneumatic and electric feed-through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The gripper which is in the working position can be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operated independently from the other grippers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The grippers which are not in the working position remain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in the gripped state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All of the grippers can always be monitored via sensors</a:t>
            </a:r>
            <a:endParaRPr lang="de-DE" sz="1800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</a:rPr>
              <a:t> In an E-stop situation it’s easy to remove all of the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</a:t>
            </a:r>
            <a:r>
              <a:rPr lang="en-US" sz="1800" dirty="0" err="1" smtClean="0">
                <a:solidFill>
                  <a:schemeClr val="tx1"/>
                </a:solidFill>
              </a:rPr>
              <a:t>workpieces</a:t>
            </a:r>
            <a:r>
              <a:rPr lang="en-US" sz="1800" dirty="0" smtClean="0">
                <a:solidFill>
                  <a:schemeClr val="tx1"/>
                </a:solidFill>
              </a:rPr>
              <a:t> from all of the grippers via an additional air</a:t>
            </a:r>
            <a:br>
              <a:rPr lang="en-US" sz="1800" dirty="0" smtClean="0">
                <a:solidFill>
                  <a:schemeClr val="tx1"/>
                </a:solidFill>
              </a:rPr>
            </a:br>
            <a:r>
              <a:rPr lang="en-US" sz="1800" dirty="0" smtClean="0">
                <a:solidFill>
                  <a:schemeClr val="tx1"/>
                </a:solidFill>
              </a:rPr>
              <a:t>    connection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indent="182563"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rgbClr val="00446B"/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Short presentation RVK, September 25, 2014</a:t>
            </a:r>
            <a:endParaRPr lang="en-US" dirty="0" smtClean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xfrm>
            <a:off x="260327" y="44450"/>
            <a:ext cx="8142290" cy="96070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en-US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1800" dirty="0" smtClean="0"/>
              <a:t>The Revolving Unit reduces travel distances and minimizes  cycle times by utilizing the Collect &amp; Place principle</a:t>
            </a:r>
            <a:endParaRPr lang="en-US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5696712" y="163231"/>
            <a:ext cx="3199046" cy="461665"/>
            <a:chOff x="5285232" y="268023"/>
            <a:chExt cx="3199046" cy="461665"/>
          </a:xfrm>
        </p:grpSpPr>
        <p:sp>
          <p:nvSpPr>
            <p:cNvPr id="16" name="Textfeld 15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tx2"/>
                  </a:solidFill>
                </a:rPr>
                <a:t>Sucessor product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dirty="0" smtClean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391117" y="4562475"/>
            <a:ext cx="2952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de-DE" sz="2000" b="1" dirty="0" smtClean="0"/>
              <a:t>Further </a:t>
            </a:r>
            <a:r>
              <a:rPr lang="de-DE" sz="2000" b="1" dirty="0" err="1" smtClean="0"/>
              <a:t>product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features</a:t>
            </a:r>
            <a:r>
              <a:rPr lang="de-DE" sz="2000" b="1" dirty="0" smtClean="0"/>
              <a:t>:</a:t>
            </a:r>
            <a:endParaRPr lang="de-DE" sz="2000" dirty="0" smtClean="0"/>
          </a:p>
          <a:p>
            <a:pPr lvl="0">
              <a:lnSpc>
                <a:spcPct val="100000"/>
              </a:lnSpc>
              <a:buFont typeface="Courier New" pitchFamily="49" charset="0"/>
              <a:buChar char="o"/>
            </a:pPr>
            <a:r>
              <a:rPr lang="en-US" dirty="0" smtClean="0"/>
              <a:t> In applications where</a:t>
            </a:r>
            <a:br>
              <a:rPr lang="en-US" dirty="0" smtClean="0"/>
            </a:br>
            <a:r>
              <a:rPr lang="en-US" dirty="0" smtClean="0"/>
              <a:t>    space is an issue, it may</a:t>
            </a:r>
            <a:br>
              <a:rPr lang="en-US" dirty="0" smtClean="0"/>
            </a:br>
            <a:r>
              <a:rPr lang="en-US" dirty="0" smtClean="0"/>
              <a:t>    be possible to replace a</a:t>
            </a:r>
            <a:br>
              <a:rPr lang="en-US" dirty="0" smtClean="0"/>
            </a:br>
            <a:r>
              <a:rPr lang="en-US" dirty="0" smtClean="0"/>
              <a:t>    quick change gripper</a:t>
            </a:r>
            <a:br>
              <a:rPr lang="en-US" dirty="0" smtClean="0"/>
            </a:br>
            <a:r>
              <a:rPr lang="en-US" dirty="0" smtClean="0"/>
              <a:t>    system with an RVK</a:t>
            </a:r>
            <a:endParaRPr lang="de-DE" dirty="0" smtClean="0"/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18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1800" dirty="0" smtClean="0"/>
              <a:t>The Revolving Unit reduces travel distances and minimizes  cycle times by utilizing the Collect &amp; Place principle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quarter" idx="10"/>
          </p:nvPr>
        </p:nvSpPr>
        <p:spPr>
          <a:xfrm>
            <a:off x="561443" y="1647825"/>
            <a:ext cx="8574090" cy="4279899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chemeClr val="tx1"/>
                </a:solidFill>
              </a:rPr>
              <a:t>Cost Effectiveness</a:t>
            </a:r>
            <a:r>
              <a:rPr lang="de-DE" b="1" dirty="0" smtClean="0">
                <a:solidFill>
                  <a:schemeClr val="tx1"/>
                </a:solidFill>
              </a:rPr>
              <a:t>/ Customer </a:t>
            </a:r>
            <a:r>
              <a:rPr lang="en-US" b="1" dirty="0" smtClean="0">
                <a:solidFill>
                  <a:schemeClr val="tx1"/>
                </a:solidFill>
              </a:rPr>
              <a:t>Benefits</a:t>
            </a:r>
            <a:r>
              <a:rPr lang="de-DE" b="1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  <a:cs typeface="Times New Roman"/>
              </a:rPr>
              <a:t>:</a:t>
            </a:r>
            <a:endParaRPr lang="de-DE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58371" name="Fußzeilenplatzhalter 4"/>
          <p:cNvSpPr>
            <a:spLocks noGrp="1"/>
          </p:cNvSpPr>
          <p:nvPr>
            <p:ph type="ftr" sz="quarter" idx="3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Short presentation RVK, September 25, 2014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pSp>
        <p:nvGrpSpPr>
          <p:cNvPr id="2" name="Gruppieren 18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4" name="Textfeld 13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tx2"/>
                  </a:solidFill>
                </a:rPr>
                <a:t>Sucessor product</a:t>
              </a:r>
            </a:p>
          </p:txBody>
        </p:sp>
        <p:sp>
          <p:nvSpPr>
            <p:cNvPr id="15" name="Textfeld 14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smtClean="0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714375" y="1924050"/>
            <a:ext cx="7800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en-US" dirty="0" smtClean="0"/>
              <a:t> Pick &amp; Place systems have a higher productivity thanks to the Collect &amp; Place</a:t>
            </a:r>
            <a:br>
              <a:rPr lang="en-US" dirty="0" smtClean="0"/>
            </a:br>
            <a:r>
              <a:rPr lang="en-US" dirty="0" smtClean="0"/>
              <a:t>    principle</a:t>
            </a:r>
            <a:endParaRPr lang="de-DE" dirty="0" smtClean="0"/>
          </a:p>
          <a:p>
            <a:pPr lvl="0">
              <a:buFont typeface="Courier New" pitchFamily="49" charset="0"/>
              <a:buChar char="o"/>
            </a:pPr>
            <a:r>
              <a:rPr lang="en-US" dirty="0" smtClean="0"/>
              <a:t> Compact machine and system design is possible due the compact design of the</a:t>
            </a:r>
            <a:br>
              <a:rPr lang="en-US" dirty="0" smtClean="0"/>
            </a:br>
            <a:r>
              <a:rPr lang="en-US" dirty="0" smtClean="0"/>
              <a:t>    RVK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 </a:t>
            </a:r>
            <a:r>
              <a:rPr lang="en-US" dirty="0" smtClean="0"/>
              <a:t>Integrated valve technology for operating the grippers leads to fewer valves</a:t>
            </a:r>
            <a:br>
              <a:rPr lang="en-US" dirty="0" smtClean="0"/>
            </a:br>
            <a:r>
              <a:rPr lang="en-US" dirty="0" smtClean="0"/>
              <a:t>    required for the complete machine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 Integrated pneumatic and electric feed-</a:t>
            </a:r>
            <a:r>
              <a:rPr lang="en-US" dirty="0" err="1" smtClean="0"/>
              <a:t>throughs</a:t>
            </a:r>
            <a:r>
              <a:rPr lang="en-US" dirty="0" smtClean="0"/>
              <a:t> to operate the grippers and</a:t>
            </a:r>
            <a:br>
              <a:rPr lang="en-US" dirty="0" smtClean="0"/>
            </a:br>
            <a:r>
              <a:rPr lang="en-US" dirty="0" smtClean="0"/>
              <a:t>    for the sensors to monitor the state of the grippers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Inhaltsplatzhalter 9"/>
          <p:cNvSpPr>
            <a:spLocks noGrp="1"/>
          </p:cNvSpPr>
          <p:nvPr>
            <p:ph sz="quarter" idx="11"/>
          </p:nvPr>
        </p:nvSpPr>
        <p:spPr>
          <a:xfrm>
            <a:off x="3964440" y="1885950"/>
            <a:ext cx="4931318" cy="3516205"/>
          </a:xfrm>
        </p:spPr>
        <p:txBody>
          <a:bodyPr/>
          <a:lstStyle/>
          <a:p>
            <a:pPr marL="182606" lvl="1" indent="-182606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 smtClean="0">
                <a:solidFill>
                  <a:schemeClr val="tx1"/>
                </a:solidFill>
                <a:cs typeface="Times New Roman"/>
              </a:rPr>
              <a:t>Basic </a:t>
            </a:r>
            <a:r>
              <a:rPr lang="de-DE" b="1" dirty="0" err="1" smtClean="0">
                <a:solidFill>
                  <a:schemeClr val="tx1"/>
                </a:solidFill>
                <a:cs typeface="Times New Roman"/>
              </a:rPr>
              <a:t>technical</a:t>
            </a:r>
            <a:r>
              <a:rPr lang="de-DE" b="1" dirty="0" smtClean="0">
                <a:solidFill>
                  <a:schemeClr val="tx1"/>
                </a:solidFill>
                <a:cs typeface="Times New Roman"/>
              </a:rPr>
              <a:t> </a:t>
            </a:r>
            <a:r>
              <a:rPr lang="de-DE" b="1" dirty="0" err="1" smtClean="0">
                <a:solidFill>
                  <a:schemeClr val="tx1"/>
                </a:solidFill>
                <a:cs typeface="Times New Roman"/>
              </a:rPr>
              <a:t>data</a:t>
            </a:r>
            <a:r>
              <a:rPr lang="de-DE" sz="2400" b="1" dirty="0" smtClean="0">
                <a:solidFill>
                  <a:schemeClr val="tx1"/>
                </a:solidFill>
                <a:cs typeface="Times New Roman"/>
              </a:rPr>
              <a:t>:</a:t>
            </a: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de-DE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74625" lvl="1" indent="-174625">
              <a:lnSpc>
                <a:spcPct val="100000"/>
              </a:lnSpc>
              <a:spcBef>
                <a:spcPts val="0"/>
              </a:spcBef>
              <a:buFont typeface="Courier New" pitchFamily="49" charset="0"/>
              <a:buChar char="o"/>
              <a:defRPr/>
            </a:pPr>
            <a:endParaRPr lang="de-DE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lvl="0" indent="-182563">
              <a:lnSpc>
                <a:spcPct val="100000"/>
              </a:lnSpc>
              <a:spcBef>
                <a:spcPts val="0"/>
              </a:spcBef>
            </a:pPr>
            <a:endParaRPr lang="de-DE" sz="1600" dirty="0" smtClean="0">
              <a:solidFill>
                <a:srgbClr val="00446B"/>
              </a:solidFill>
              <a:cs typeface="Times New Roman" pitchFamily="18" charset="0"/>
            </a:endParaRPr>
          </a:p>
          <a:p>
            <a:pPr marL="182563" indent="-182563">
              <a:lnSpc>
                <a:spcPct val="100000"/>
              </a:lnSpc>
              <a:spcBef>
                <a:spcPts val="0"/>
              </a:spcBef>
              <a:defRPr/>
            </a:pPr>
            <a:endParaRPr lang="de-DE" sz="1600" dirty="0" smtClean="0">
              <a:solidFill>
                <a:srgbClr val="00446B"/>
              </a:solidFill>
            </a:endParaRPr>
          </a:p>
          <a:p>
            <a:endParaRPr lang="de-DE" dirty="0">
              <a:solidFill>
                <a:srgbClr val="00446B"/>
              </a:solidFill>
            </a:endParaRPr>
          </a:p>
        </p:txBody>
      </p:sp>
      <p:sp>
        <p:nvSpPr>
          <p:cNvPr id="57347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1044688" y="6496050"/>
            <a:ext cx="3993656" cy="25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Short presentation RVK, September 25, 2014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7346" name="Titel 2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RVK</a:t>
            </a:r>
            <a:br>
              <a:rPr lang="de-DE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de-DE" sz="1800" dirty="0" smtClean="0">
                <a:solidFill>
                  <a:srgbClr val="003D6A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#1: </a:t>
            </a:r>
            <a:r>
              <a:rPr lang="en-US" sz="1800" dirty="0" smtClean="0"/>
              <a:t>The Revolving Unit reduces travel distances and minimizes  cycle times by utilizing the Collect &amp; Place principle</a:t>
            </a:r>
            <a:endParaRPr lang="de-DE" sz="2000" dirty="0" smtClean="0">
              <a:solidFill>
                <a:srgbClr val="003D6A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de-DE">
              <a:latin typeface="Calibri" pitchFamily="34" charset="0"/>
            </a:endParaRPr>
          </a:p>
        </p:txBody>
      </p:sp>
      <p:grpSp>
        <p:nvGrpSpPr>
          <p:cNvPr id="2" name="Gruppieren 18"/>
          <p:cNvGrpSpPr/>
          <p:nvPr/>
        </p:nvGrpSpPr>
        <p:grpSpPr>
          <a:xfrm>
            <a:off x="5696712" y="249735"/>
            <a:ext cx="3199046" cy="461665"/>
            <a:chOff x="5285232" y="268023"/>
            <a:chExt cx="3199046" cy="461665"/>
          </a:xfrm>
        </p:grpSpPr>
        <p:sp>
          <p:nvSpPr>
            <p:cNvPr id="17" name="Textfeld 16"/>
            <p:cNvSpPr txBox="1"/>
            <p:nvPr/>
          </p:nvSpPr>
          <p:spPr>
            <a:xfrm>
              <a:off x="6382512" y="268023"/>
              <a:ext cx="1024128" cy="461665"/>
            </a:xfrm>
            <a:prstGeom prst="rect">
              <a:avLst/>
            </a:prstGeom>
            <a:noFill/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chemeClr val="tx2"/>
                  </a:solidFill>
                </a:rPr>
                <a:t>Sucessor product</a:t>
              </a: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460150" y="268023"/>
              <a:ext cx="102412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mtClean="0">
                  <a:solidFill>
                    <a:srgbClr val="00446B"/>
                  </a:solidFill>
                </a:rPr>
                <a:t>New Sizes</a:t>
              </a:r>
            </a:p>
            <a:p>
              <a:pPr algn="ctr"/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2" name="Textfeld 21"/>
            <p:cNvSpPr txBox="1"/>
            <p:nvPr/>
          </p:nvSpPr>
          <p:spPr>
            <a:xfrm>
              <a:off x="5285232" y="268023"/>
              <a:ext cx="1024128" cy="461665"/>
            </a:xfrm>
            <a:prstGeom prst="rect">
              <a:avLst/>
            </a:prstGeom>
            <a:solidFill>
              <a:srgbClr val="00446B"/>
            </a:solidFill>
            <a:ln>
              <a:solidFill>
                <a:srgbClr val="00446B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smtClean="0">
                  <a:solidFill>
                    <a:schemeClr val="bg1"/>
                  </a:solidFill>
                </a:rPr>
                <a:t>New Product</a:t>
              </a:r>
            </a:p>
            <a:p>
              <a:endParaRPr lang="en-US" sz="1200" smtClean="0"/>
            </a:p>
          </p:txBody>
        </p:sp>
      </p:grpSp>
      <p:sp>
        <p:nvSpPr>
          <p:cNvPr id="12" name="Textfeld 11"/>
          <p:cNvSpPr txBox="1"/>
          <p:nvPr/>
        </p:nvSpPr>
        <p:spPr>
          <a:xfrm>
            <a:off x="4059369" y="2280106"/>
            <a:ext cx="50271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buFont typeface="Courier New" pitchFamily="49" charset="0"/>
              <a:buChar char="o"/>
            </a:pPr>
            <a:r>
              <a:rPr lang="de-DE" b="1" dirty="0" smtClean="0"/>
              <a:t> </a:t>
            </a:r>
            <a:r>
              <a:rPr lang="de-DE" dirty="0" smtClean="0"/>
              <a:t>Size: 100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 </a:t>
            </a:r>
            <a:r>
              <a:rPr lang="en-US" dirty="0" smtClean="0"/>
              <a:t>Mass: 1,9… 2,0 kg; without RST-D, ERS or grippers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 </a:t>
            </a:r>
            <a:r>
              <a:rPr lang="de-DE" dirty="0" err="1" smtClean="0"/>
              <a:t>Actuation</a:t>
            </a:r>
            <a:r>
              <a:rPr lang="de-DE" dirty="0" smtClean="0"/>
              <a:t> time: 0,1 s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 Operating </a:t>
            </a:r>
            <a:r>
              <a:rPr lang="de-DE" dirty="0" err="1" smtClean="0"/>
              <a:t>pressure</a:t>
            </a:r>
            <a:r>
              <a:rPr lang="de-DE" dirty="0" smtClean="0"/>
              <a:t>: 4 …8 bar</a:t>
            </a:r>
          </a:p>
          <a:p>
            <a:pPr>
              <a:buFont typeface="Courier New" pitchFamily="49" charset="0"/>
              <a:buChar char="o"/>
            </a:pPr>
            <a:r>
              <a:rPr lang="de-DE" dirty="0" smtClean="0"/>
              <a:t> </a:t>
            </a:r>
            <a:r>
              <a:rPr lang="en-US" dirty="0" smtClean="0"/>
              <a:t>Max. Rotations per Minute: 240 [1/min]</a:t>
            </a:r>
            <a:endParaRPr lang="de-DE" dirty="0" smtClean="0"/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 Number of electric feed-</a:t>
            </a:r>
            <a:r>
              <a:rPr lang="en-US" dirty="0" err="1" smtClean="0"/>
              <a:t>throughs</a:t>
            </a:r>
            <a:r>
              <a:rPr lang="en-US" dirty="0" smtClean="0"/>
              <a:t>:  14</a:t>
            </a:r>
            <a:endParaRPr lang="de-DE" dirty="0" smtClean="0"/>
          </a:p>
          <a:p>
            <a:endParaRPr lang="de-DE" dirty="0"/>
          </a:p>
        </p:txBody>
      </p:sp>
      <p:pic>
        <p:nvPicPr>
          <p:cNvPr id="13" name="Picture 2" descr="http://www.schunk.int/pimexport/IM0013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1444" y="1448188"/>
            <a:ext cx="2555444" cy="2863243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61444" y="4621153"/>
            <a:ext cx="272961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buFont typeface="+mj-lt"/>
              <a:buAutoNum type="arabicPeriod"/>
            </a:pPr>
            <a:r>
              <a:rPr lang="de-DE" sz="1600" b="1" dirty="0" err="1" smtClean="0"/>
              <a:t>Active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gripper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position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err="1" smtClean="0"/>
              <a:t>Actuation</a:t>
            </a:r>
            <a:r>
              <a:rPr lang="de-DE" sz="1600" b="1" dirty="0" smtClean="0"/>
              <a:t> Piston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Passive </a:t>
            </a:r>
            <a:r>
              <a:rPr lang="de-DE" sz="1600" b="1" dirty="0" err="1" smtClean="0"/>
              <a:t>gripper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position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Flexible </a:t>
            </a:r>
            <a:r>
              <a:rPr lang="de-DE" sz="1600" b="1" dirty="0" err="1" smtClean="0"/>
              <a:t>gripper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adaption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err="1" smtClean="0"/>
              <a:t>Electrical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feed-through</a:t>
            </a:r>
            <a:endParaRPr lang="de-DE" sz="1600" dirty="0" smtClean="0"/>
          </a:p>
          <a:p>
            <a:pPr marL="177800" indent="-177800">
              <a:buFont typeface="+mj-lt"/>
              <a:buAutoNum type="arabicPeriod"/>
            </a:pPr>
            <a:r>
              <a:rPr lang="de-DE" sz="1600" b="1" dirty="0" smtClean="0"/>
              <a:t>Robust </a:t>
            </a:r>
            <a:r>
              <a:rPr lang="de-DE" sz="1600" b="1" dirty="0" err="1" smtClean="0"/>
              <a:t>bearing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0410_Titel_title_PGN-plus_singleline_head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20120410_Titel_title_PGN-plus_singleline_headline</Template>
  <TotalTime>0</TotalTime>
  <Words>154</Words>
  <Application>Microsoft Office PowerPoint</Application>
  <PresentationFormat>Bildschirmpräsentation (4:3)</PresentationFormat>
  <Paragraphs>59</Paragraphs>
  <Slides>5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20120410_Titel_title_PGN-plus_singleline_headline</vt:lpstr>
      <vt:lpstr>Folie 1</vt:lpstr>
      <vt:lpstr>RVK #1: The Revolving Unit reduces travel distances and minimizes  cycle times by utilizing the Collect &amp; Place principle</vt:lpstr>
      <vt:lpstr>RVK #1: The Revolving Unit reduces travel distances and minimizes  cycle times by utilizing the Collect &amp; Place principle</vt:lpstr>
      <vt:lpstr>RVK #1: The Revolving Unit reduces travel distances and minimizes  cycle times by utilizing the Collect &amp; Place principle</vt:lpstr>
      <vt:lpstr>Folie 5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LUTZ</dc:creator>
  <cp:lastModifiedBy>DIPLPMG2</cp:lastModifiedBy>
  <cp:revision>1508</cp:revision>
  <dcterms:created xsi:type="dcterms:W3CDTF">2012-04-16T06:22:40Z</dcterms:created>
  <dcterms:modified xsi:type="dcterms:W3CDTF">2014-09-25T08:28:44Z</dcterms:modified>
</cp:coreProperties>
</file>