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0" r:id="rId8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884" y="90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26.03.2019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26.03.2019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569975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TANDEM I Accessories I SDV-P</a:t>
            </a:r>
            <a:endParaRPr lang="de-DE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SDV-P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26.03.2019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>
                <a:solidFill>
                  <a:srgbClr val="FFFFFF"/>
                </a:solidFill>
              </a:rPr>
              <a:t>Product presentation</a:t>
            </a:r>
            <a:endParaRPr lang="de-DE" sz="3000" dirty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>
                <a:solidFill>
                  <a:srgbClr val="FFFFFF"/>
                </a:solidFill>
              </a:rPr>
              <a:t>SDV-P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>
                <a:solidFill>
                  <a:srgbClr val="FFFFFF"/>
                </a:solidFill>
              </a:rPr>
              <a:t>Accessories </a:t>
            </a:r>
            <a:endParaRPr lang="de-DE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Accessories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>
              <a:solidFill>
                <a:srgbClr val="00446B"/>
              </a:solidFill>
            </a:endParaRPr>
          </a:p>
          <a:p>
            <a:r>
              <a:rPr lang="de-DE" b="1">
                <a:solidFill>
                  <a:srgbClr val="00446B"/>
                </a:solidFill>
              </a:rPr>
              <a:t>10 ms switching time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88432" cy="1284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 dirty="0">
                <a:solidFill>
                  <a:srgbClr val="003D6A"/>
                </a:solidFill>
              </a:rPr>
              <a:t>In case of pressure failure, venting of the module will be prevented by the pressure maintenance valve. Therefore a temporary force or position maintenance can be implemented via different actuators. This is particularly suitable for grippers which cannot be equipped with a mechanical gripping force maintenance.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6673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dirty="0">
                <a:solidFill>
                  <a:schemeClr val="bg1"/>
                </a:solidFill>
              </a:rPr>
              <a:t>Reliable. Compact. Safe.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5220072" y="2080671"/>
            <a:ext cx="35880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360000">
              <a:spcAft>
                <a:spcPts val="1200"/>
              </a:spcAft>
              <a:buSzPct val="200000"/>
              <a:buBlip>
                <a:blip r:embed="rId2"/>
              </a:buBlip>
            </a:pPr>
            <a:endParaRPr lang="de-DE" sz="1400" i="1">
              <a:solidFill>
                <a:prstClr val="black"/>
              </a:solidFill>
            </a:endParaRPr>
          </a:p>
          <a:p>
            <a:pPr marL="285750" indent="-360000">
              <a:spcAft>
                <a:spcPts val="1200"/>
              </a:spcAft>
              <a:buSzPct val="200000"/>
              <a:buBlip>
                <a:blip r:embed="rId2"/>
              </a:buBlip>
            </a:pPr>
            <a:endParaRPr lang="de-DE" sz="16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3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Principle of function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220073" y="4253523"/>
            <a:ext cx="3923928" cy="338554"/>
            <a:chOff x="363001" y="1167083"/>
            <a:chExt cx="4015045" cy="338554"/>
          </a:xfrm>
        </p:grpSpPr>
        <p:sp>
          <p:nvSpPr>
            <p:cNvPr id="6" name="Textfeld 5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>
                  <a:solidFill>
                    <a:srgbClr val="003D6A"/>
                  </a:solidFill>
                </a:rPr>
                <a:t>Thread for pneumatic connection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5220072" y="3954037"/>
            <a:ext cx="3816425" cy="338554"/>
            <a:chOff x="363001" y="867597"/>
            <a:chExt cx="4015045" cy="338554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>
                  <a:solidFill>
                    <a:srgbClr val="003D6A"/>
                  </a:solidFill>
                </a:rPr>
                <a:t>Mounting option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5220073" y="3645024"/>
            <a:ext cx="3816424" cy="338554"/>
            <a:chOff x="363001" y="558584"/>
            <a:chExt cx="4015045" cy="338554"/>
          </a:xfrm>
        </p:grpSpPr>
        <p:sp>
          <p:nvSpPr>
            <p:cNvPr id="17" name="Textfeld 16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>
                  <a:solidFill>
                    <a:srgbClr val="003D6A"/>
                  </a:solidFill>
                </a:rPr>
                <a:t>Housing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5220072" y="4557515"/>
            <a:ext cx="3923929" cy="338554"/>
            <a:chOff x="363001" y="1471075"/>
            <a:chExt cx="4015045" cy="338554"/>
          </a:xfrm>
        </p:grpSpPr>
        <p:sp>
          <p:nvSpPr>
            <p:cNvPr id="22" name="Textfeld 21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>
                  <a:solidFill>
                    <a:srgbClr val="003D6A"/>
                  </a:solidFill>
                </a:rPr>
                <a:t>Piston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5220072" y="4859256"/>
            <a:ext cx="3816425" cy="338554"/>
            <a:chOff x="363001" y="1772816"/>
            <a:chExt cx="4015045" cy="338554"/>
          </a:xfrm>
        </p:grpSpPr>
        <p:sp>
          <p:nvSpPr>
            <p:cNvPr id="27" name="Textfeld 26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>
                  <a:solidFill>
                    <a:srgbClr val="003D6A"/>
                  </a:solidFill>
                </a:rPr>
                <a:t>check valve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5148064" y="201372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rgbClr val="003D6A"/>
                </a:solidFill>
              </a:rPr>
              <a:t>Functional description</a:t>
            </a: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2026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400">
                <a:solidFill>
                  <a:srgbClr val="003D6A"/>
                </a:solidFill>
              </a:rPr>
              <a:t>Two check valves are parallely switches, and automatically open and ventilate the return flow direction on alternating sides. In the event of a pressure failure, the supply lines close the return flow valves and prevent a loss in pressure.</a:t>
            </a: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2097743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Advantages – Your benefits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4"/>
            <a:ext cx="4320000" cy="446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Prevention of pressure drop in the pneumatic actuator in the case of pressure failure of the entire system </a:t>
            </a:r>
            <a:r>
              <a:rPr lang="de-DE" sz="1600" dirty="0">
                <a:solidFill>
                  <a:srgbClr val="003D6A"/>
                </a:solidFill>
                <a:effectLst/>
              </a:rPr>
              <a:t>for greater operational safety when pneumatic components are used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well-proven </a:t>
            </a:r>
            <a:r>
              <a:rPr lang="de-DE" sz="1600" dirty="0">
                <a:solidFill>
                  <a:srgbClr val="003D6A"/>
                </a:solidFill>
                <a:effectLst/>
              </a:rPr>
              <a:t>in industrial automation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Robust design </a:t>
            </a:r>
            <a:r>
              <a:rPr lang="de-DE" sz="1600" dirty="0">
                <a:solidFill>
                  <a:srgbClr val="003D6A"/>
                </a:solidFill>
                <a:effectLst/>
              </a:rPr>
              <a:t>for long term reliable applications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04528" y="1988840"/>
            <a:ext cx="4031968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Universally applicable </a:t>
            </a:r>
            <a:r>
              <a:rPr lang="de-DE" sz="1600">
                <a:solidFill>
                  <a:srgbClr val="003D6A"/>
                </a:solidFill>
              </a:rPr>
              <a:t>can be combined with almost any pneumatic actuator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Variant with manual venting </a:t>
            </a:r>
            <a:r>
              <a:rPr lang="de-DE" sz="1600">
                <a:solidFill>
                  <a:srgbClr val="003D6A"/>
                </a:solidFill>
              </a:rPr>
              <a:t>for greater operating comfort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Variant for direct mounting on parallel grippers </a:t>
            </a:r>
            <a:r>
              <a:rPr lang="de-DE" sz="1600">
                <a:solidFill>
                  <a:srgbClr val="003D6A"/>
                </a:solidFill>
              </a:rPr>
              <a:t>as a result, space-saving and no additional fastening is necessary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664760"/>
              </p:ext>
            </p:extLst>
          </p:nvPr>
        </p:nvGraphicFramePr>
        <p:xfrm>
          <a:off x="539552" y="1844824"/>
          <a:ext cx="8280920" cy="3934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035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5578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  <a:endParaRPr lang="de-DE" sz="1600" b="1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872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Manual quick ventilation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Rate of flow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Flow rate, hose Ø 6mm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Flow rate, hose Ø 8mm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Flow rate, hose Ø 10mm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Valve switching time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[l/min]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[l/min]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[l/min]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[l/min]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[ms]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0 .. 1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0 .. 1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kern="12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>
                <a:solidFill>
                  <a:schemeClr val="bg1"/>
                </a:solidFill>
              </a:rPr>
              <a:t>Jens Lehmann, German goalkeeper legend, SCHUNK brand ambassador since 2012 for safe, precise gripping and holding.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Bildschirmpräsentation (4:3)</PresentationFormat>
  <Paragraphs>92</Paragraphs>
  <Slides>7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2019-03-26T13:03:55Z</dcterms:modified>
</cp:coreProperties>
</file>