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70" r:id="rId2"/>
    <p:sldId id="1059" r:id="rId3"/>
    <p:sldId id="821" r:id="rId4"/>
    <p:sldId id="822" r:id="rId5"/>
    <p:sldId id="486" r:id="rId6"/>
  </p:sldIdLst>
  <p:sldSz cx="9144000" cy="6858000" type="screen4x3"/>
  <p:notesSz cx="6797675" cy="9926638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085">
          <p15:clr>
            <a:srgbClr val="A4A3A4"/>
          </p15:clr>
        </p15:guide>
        <p15:guide id="2" pos="407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narthan  Senthil" initials="SG&amp;CK" lastIdx="1" clrIdx="0"/>
  <p:cmAuthor id="1" name="Tim Sibold" initials="SG&amp;CK" lastIdx="1" clrIdx="1"/>
  <p:cmAuthor id="2" name="Jakob Khoury" initials="JK" lastIdx="10" clrIdx="2"/>
  <p:cmAuthor id="3" name=" ." initials="D" lastIdx="1" clrIdx="3"/>
  <p:cmAuthor id="4" name="KHOURY2" initials="K" lastIdx="8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0000"/>
    <a:srgbClr val="00446B"/>
    <a:srgbClr val="1F497D"/>
    <a:srgbClr val="CCCFD7"/>
    <a:srgbClr val="3E3D40"/>
    <a:srgbClr val="009EE0"/>
    <a:srgbClr val="1BBBE9"/>
    <a:srgbClr val="99CCFF"/>
    <a:srgbClr val="D7E2ED"/>
    <a:srgbClr val="003D6A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91" autoAdjust="0"/>
    <p:restoredTop sz="97686" autoAdjust="0"/>
  </p:normalViewPr>
  <p:slideViewPr>
    <p:cSldViewPr snapToGrid="0" snapToObjects="1">
      <p:cViewPr varScale="1">
        <p:scale>
          <a:sx n="135" d="100"/>
          <a:sy n="135" d="100"/>
        </p:scale>
        <p:origin x="-972" y="-90"/>
      </p:cViewPr>
      <p:guideLst>
        <p:guide orient="horz" pos="1085"/>
        <p:guide pos="40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/>
          <a:lstStyle>
            <a:lvl1pPr algn="r">
              <a:defRPr sz="1200"/>
            </a:lvl1pPr>
          </a:lstStyle>
          <a:p>
            <a:fld id="{405EF0E5-7573-904A-8AD2-3C4D4AB28462}" type="datetimeFigureOut">
              <a:rPr lang="de-DE" smtClean="0"/>
              <a:pPr/>
              <a:t>23.09.2015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 anchor="b"/>
          <a:lstStyle>
            <a:lvl1pPr algn="r">
              <a:defRPr sz="1200"/>
            </a:lvl1pPr>
          </a:lstStyle>
          <a:p>
            <a:fld id="{CBD9633C-3AFD-B14F-BF51-76C9B354F05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1799349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/>
          <a:lstStyle>
            <a:lvl1pPr algn="r">
              <a:defRPr sz="1200"/>
            </a:lvl1pPr>
          </a:lstStyle>
          <a:p>
            <a:fld id="{1959C942-6DF7-4645-A323-1FB2403B0B5A}" type="datetimeFigureOut">
              <a:rPr lang="de-DE" smtClean="0"/>
              <a:pPr/>
              <a:t>23.09.2015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684" tIns="46342" rIns="92684" bIns="46342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684" tIns="46342" rIns="92684" bIns="46342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 anchor="b"/>
          <a:lstStyle>
            <a:lvl1pPr algn="r">
              <a:defRPr sz="1200"/>
            </a:lvl1pPr>
          </a:lstStyle>
          <a:p>
            <a:fld id="{22E218C4-41A8-684B-AF4F-B9D499E35F6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22956796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218C4-41A8-684B-AF4F-B9D499E35F6B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34330006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218C4-41A8-684B-AF4F-B9D499E35F6B}" type="slidenum">
              <a:rPr lang="de-DE" smtClean="0"/>
              <a:pPr/>
              <a:t>5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2127415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97778"/>
            <a:ext cx="8229600" cy="717022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4055531"/>
            <a:ext cx="5333999" cy="40640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865252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19988"/>
            <a:ext cx="4152902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3979331"/>
            <a:ext cx="4127499" cy="4656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2" name="Bildplatzhalter 6"/>
          <p:cNvSpPr>
            <a:spLocks noGrp="1"/>
          </p:cNvSpPr>
          <p:nvPr>
            <p:ph type="pic" sz="quarter" idx="11"/>
          </p:nvPr>
        </p:nvSpPr>
        <p:spPr>
          <a:xfrm>
            <a:off x="4876800" y="2616200"/>
            <a:ext cx="3683000" cy="36957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945245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7" y="2367488"/>
            <a:ext cx="7962903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1" y="3026831"/>
            <a:ext cx="7937500" cy="4402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4" name="Bildplatzhalter 6"/>
          <p:cNvSpPr>
            <a:spLocks noGrp="1"/>
          </p:cNvSpPr>
          <p:nvPr>
            <p:ph type="pic" sz="quarter" idx="11"/>
          </p:nvPr>
        </p:nvSpPr>
        <p:spPr>
          <a:xfrm>
            <a:off x="596901" y="3835400"/>
            <a:ext cx="7899399" cy="24765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091346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61443" y="389470"/>
            <a:ext cx="8074557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15" name="Inhaltsplatzhalter 14"/>
          <p:cNvSpPr>
            <a:spLocks noGrp="1"/>
          </p:cNvSpPr>
          <p:nvPr>
            <p:ph sz="quarter" idx="10"/>
          </p:nvPr>
        </p:nvSpPr>
        <p:spPr>
          <a:xfrm>
            <a:off x="569910" y="1604434"/>
            <a:ext cx="8066089" cy="4279899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363538" indent="-363538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</p:txBody>
      </p:sp>
      <p:sp>
        <p:nvSpPr>
          <p:cNvPr id="1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7" y="6496050"/>
            <a:ext cx="5911589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Benchmark-Products HMI 2015</a:t>
            </a:r>
            <a:endParaRPr lang="de-DE" dirty="0" smtClean="0"/>
          </a:p>
        </p:txBody>
      </p:sp>
      <p:sp>
        <p:nvSpPr>
          <p:cNvPr id="1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val="2831113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10"/>
          <p:cNvSpPr>
            <a:spLocks noGrp="1"/>
          </p:cNvSpPr>
          <p:nvPr>
            <p:ph sz="quarter" idx="11"/>
          </p:nvPr>
        </p:nvSpPr>
        <p:spPr>
          <a:xfrm>
            <a:off x="4762500" y="1604435"/>
            <a:ext cx="3941233" cy="4237566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None/>
              <a:defRPr sz="2000">
                <a:solidFill>
                  <a:srgbClr val="404040"/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rgbClr val="404040"/>
                </a:solidFill>
                <a:latin typeface="Calibri"/>
                <a:cs typeface="Calibri"/>
              </a:defRPr>
            </a:lvl2pPr>
            <a:lvl3pPr marL="914400" indent="0">
              <a:buNone/>
              <a:defRPr/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Benchmark-Products HMI 2015</a:t>
            </a:r>
            <a:endParaRPr lang="de-DE" dirty="0" smtClean="0"/>
          </a:p>
        </p:txBody>
      </p:sp>
      <p:sp>
        <p:nvSpPr>
          <p:cNvPr id="2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561444" y="389470"/>
            <a:ext cx="8142290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9" name="Inhaltsplatzhalter 14"/>
          <p:cNvSpPr>
            <a:spLocks noGrp="1"/>
          </p:cNvSpPr>
          <p:nvPr>
            <p:ph sz="quarter" idx="12"/>
          </p:nvPr>
        </p:nvSpPr>
        <p:spPr>
          <a:xfrm>
            <a:off x="586844" y="1604434"/>
            <a:ext cx="3951289" cy="4237567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</p:spTree>
    <p:extLst>
      <p:ext uri="{BB962C8B-B14F-4D97-AF65-F5344CB8AC3E}">
        <p14:creationId xmlns="" xmlns:p14="http://schemas.microsoft.com/office/powerpoint/2010/main" val="152936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/>
          <p:cNvSpPr txBox="1"/>
          <p:nvPr userDrawn="1"/>
        </p:nvSpPr>
        <p:spPr>
          <a:xfrm>
            <a:off x="304" y="6317852"/>
            <a:ext cx="91433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6" name="Bild 5" descr="LOGOBALKEN_NEU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7" name="Bild 6" descr="TOOLS_RS_NEU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4734" y="4457701"/>
            <a:ext cx="1913922" cy="191392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686859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304" y="6324600"/>
            <a:ext cx="9143696" cy="5334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Benchmark-Products HMI 2015</a:t>
            </a:r>
            <a:endParaRPr lang="de-DE" dirty="0" smtClean="0"/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7" name="Bild 6" descr="BALKEN_FOLIE2_NEU.png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165375"/>
            <a:ext cx="9144000" cy="64688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202786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2" r:id="rId2"/>
    <p:sldLayoutId id="2147483663" r:id="rId3"/>
    <p:sldLayoutId id="2147483652" r:id="rId4"/>
    <p:sldLayoutId id="2147483660" r:id="rId5"/>
    <p:sldLayoutId id="2147483657" r:id="rId6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 9" descr="PGN_ppt_1Zeile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-2419" y="-3319"/>
            <a:ext cx="9144000" cy="5647764"/>
          </a:xfrm>
          <a:prstGeom prst="rect">
            <a:avLst/>
          </a:prstGeom>
        </p:spPr>
      </p:pic>
      <p:sp>
        <p:nvSpPr>
          <p:cNvPr id="15" name="Rechteck 14"/>
          <p:cNvSpPr/>
          <p:nvPr/>
        </p:nvSpPr>
        <p:spPr>
          <a:xfrm>
            <a:off x="-304" y="5644445"/>
            <a:ext cx="9143695" cy="1213555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17" name="Bild 16" descr="Fusszeile.png"/>
          <p:cNvPicPr>
            <a:picLocks noChangeAspect="1"/>
          </p:cNvPicPr>
          <p:nvPr/>
        </p:nvPicPr>
        <p:blipFill>
          <a:blip r:embed="rId4" cstate="screen"/>
          <a:srcRect/>
          <a:stretch>
            <a:fillRect/>
          </a:stretch>
        </p:blipFill>
        <p:spPr>
          <a:xfrm>
            <a:off x="1" y="5379486"/>
            <a:ext cx="9143390" cy="1374092"/>
          </a:xfrm>
          <a:prstGeom prst="rect">
            <a:avLst/>
          </a:prstGeom>
        </p:spPr>
      </p:pic>
      <p:sp>
        <p:nvSpPr>
          <p:cNvPr id="18" name="Titel 1"/>
          <p:cNvSpPr txBox="1">
            <a:spLocks/>
          </p:cNvSpPr>
          <p:nvPr/>
        </p:nvSpPr>
        <p:spPr>
          <a:xfrm>
            <a:off x="474734" y="4586110"/>
            <a:ext cx="9144000" cy="685099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 lvl="0">
              <a:lnSpc>
                <a:spcPts val="32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3200" dirty="0" smtClean="0">
                <a:solidFill>
                  <a:schemeClr val="bg1"/>
                </a:solidFill>
              </a:rPr>
              <a:t>Short </a:t>
            </a:r>
            <a:r>
              <a:rPr lang="de-DE" sz="3200" dirty="0" err="1" smtClean="0">
                <a:solidFill>
                  <a:schemeClr val="bg1"/>
                </a:solidFill>
              </a:rPr>
              <a:t>presentation</a:t>
            </a:r>
            <a:endParaRPr lang="de-DE" sz="3000" dirty="0" smtClean="0">
              <a:solidFill>
                <a:schemeClr val="bg1"/>
              </a:solidFill>
            </a:endParaRPr>
          </a:p>
        </p:txBody>
      </p:sp>
      <p:sp>
        <p:nvSpPr>
          <p:cNvPr id="19" name="Titel 1"/>
          <p:cNvSpPr txBox="1">
            <a:spLocks/>
          </p:cNvSpPr>
          <p:nvPr/>
        </p:nvSpPr>
        <p:spPr>
          <a:xfrm>
            <a:off x="474734" y="5045433"/>
            <a:ext cx="4181931" cy="482596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1500" dirty="0" smtClean="0">
                <a:solidFill>
                  <a:srgbClr val="FFFFFF"/>
                </a:solidFill>
              </a:rPr>
              <a:t>WSG 25</a:t>
            </a:r>
            <a:endParaRPr lang="de-DE" sz="1500" dirty="0" smtClean="0">
              <a:solidFill>
                <a:srgbClr val="FFFFFF"/>
              </a:solidFill>
            </a:endParaRPr>
          </a:p>
        </p:txBody>
      </p:sp>
      <p:sp>
        <p:nvSpPr>
          <p:cNvPr id="20" name="Titel 1"/>
          <p:cNvSpPr txBox="1">
            <a:spLocks/>
          </p:cNvSpPr>
          <p:nvPr/>
        </p:nvSpPr>
        <p:spPr>
          <a:xfrm>
            <a:off x="474735" y="6096005"/>
            <a:ext cx="3236488" cy="601129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 lvl="0"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1500" b="1" dirty="0" smtClean="0">
                <a:solidFill>
                  <a:schemeClr val="bg1"/>
                </a:solidFill>
                <a:latin typeface="Calibri"/>
                <a:cs typeface="Calibri"/>
              </a:rPr>
              <a:t>Superior </a:t>
            </a:r>
            <a:r>
              <a:rPr lang="de-DE" sz="1500" b="1" dirty="0" err="1" smtClean="0">
                <a:solidFill>
                  <a:schemeClr val="bg1"/>
                </a:solidFill>
                <a:latin typeface="Calibri"/>
                <a:cs typeface="Calibri"/>
              </a:rPr>
              <a:t>Clamping</a:t>
            </a:r>
            <a:r>
              <a:rPr lang="de-DE" sz="1500" b="1" dirty="0" smtClean="0">
                <a:solidFill>
                  <a:schemeClr val="bg1"/>
                </a:solidFill>
                <a:latin typeface="Calibri"/>
                <a:cs typeface="Calibri"/>
              </a:rPr>
              <a:t> and </a:t>
            </a:r>
            <a:r>
              <a:rPr lang="de-DE" sz="1500" b="1" dirty="0" err="1" smtClean="0">
                <a:solidFill>
                  <a:schemeClr val="bg1"/>
                </a:solidFill>
                <a:latin typeface="Calibri"/>
                <a:cs typeface="Calibri"/>
              </a:rPr>
              <a:t>Gripping</a:t>
            </a:r>
            <a:endParaRPr lang="de-DE" sz="1500" b="1" dirty="0" smtClean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876027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561444" y="1652903"/>
            <a:ext cx="2690266" cy="3252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dirty="0" smtClean="0"/>
              <a:t>Benchmark-Products MOTEK 2015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12"/>
          </p:nvPr>
        </p:nvSpPr>
        <p:spPr>
          <a:xfrm>
            <a:off x="3814419" y="1547850"/>
            <a:ext cx="5155538" cy="4174143"/>
          </a:xfrm>
        </p:spPr>
        <p:txBody>
          <a:bodyPr/>
          <a:lstStyle/>
          <a:p>
            <a:pPr marL="180000" lvl="0" indent="-180000">
              <a:lnSpc>
                <a:spcPct val="100000"/>
              </a:lnSpc>
              <a:spcBef>
                <a:spcPts val="0"/>
              </a:spcBef>
            </a:pPr>
            <a:r>
              <a:rPr lang="en-US" b="1" dirty="0" smtClean="0">
                <a:solidFill>
                  <a:schemeClr val="tx1"/>
                </a:solidFill>
              </a:rPr>
              <a:t>Unique Selling Points:</a:t>
            </a:r>
          </a:p>
          <a:p>
            <a:pPr marL="180000" indent="-1800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Controls via Ethernet TCP/IP</a:t>
            </a:r>
          </a:p>
          <a:p>
            <a:pPr marL="180000" indent="-1800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en-US" sz="1800" dirty="0" smtClean="0">
                <a:solidFill>
                  <a:schemeClr val="tx1"/>
                </a:solidFill>
              </a:rPr>
              <a:t>Integrated webserver for configuring and diagnosis</a:t>
            </a:r>
          </a:p>
          <a:p>
            <a:pPr marL="180000" indent="-1800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Very delicate gripping</a:t>
            </a:r>
          </a:p>
          <a:p>
            <a:pPr marL="180000" indent="-1800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Extremely compact</a:t>
            </a:r>
            <a:endParaRPr lang="en-US" sz="1800" b="1" dirty="0" smtClean="0">
              <a:solidFill>
                <a:schemeClr val="tx1"/>
              </a:solidFill>
            </a:endParaRPr>
          </a:p>
          <a:p>
            <a:pPr marL="180000" indent="-180000">
              <a:lnSpc>
                <a:spcPct val="100000"/>
              </a:lnSpc>
              <a:spcBef>
                <a:spcPts val="0"/>
              </a:spcBef>
            </a:pPr>
            <a:endParaRPr lang="en-US" sz="1800" b="1" dirty="0" smtClean="0">
              <a:solidFill>
                <a:schemeClr val="tx1"/>
              </a:solidFill>
            </a:endParaRPr>
          </a:p>
          <a:p>
            <a:pPr marL="180000" indent="-180000">
              <a:lnSpc>
                <a:spcPct val="100000"/>
              </a:lnSpc>
              <a:spcBef>
                <a:spcPts val="0"/>
              </a:spcBef>
            </a:pPr>
            <a:r>
              <a:rPr lang="en-US" b="1" dirty="0" smtClean="0">
                <a:solidFill>
                  <a:schemeClr val="tx1"/>
                </a:solidFill>
              </a:rPr>
              <a:t>Further Product Features: </a:t>
            </a:r>
          </a:p>
          <a:p>
            <a:pPr marL="180000" indent="-1800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Integrated control electronics</a:t>
            </a:r>
          </a:p>
          <a:p>
            <a:pPr marL="180000" indent="-1800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Standard, industrial connector</a:t>
            </a:r>
          </a:p>
          <a:p>
            <a:pPr marL="180000" indent="-1800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Remote maintenance </a:t>
            </a:r>
          </a:p>
          <a:p>
            <a:pPr marL="180000" indent="-1800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(i.e. Firmware update via the internalet)</a:t>
            </a:r>
          </a:p>
          <a:p>
            <a:pPr marL="180000" indent="-1800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en-US" sz="1800" dirty="0" smtClean="0">
                <a:solidFill>
                  <a:schemeClr val="tx1"/>
                </a:solidFill>
              </a:rPr>
              <a:t>Expandable functionality through a scripting interface</a:t>
            </a:r>
          </a:p>
          <a:p>
            <a:pPr marL="180000" indent="-1800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Planned as of 07/2014</a:t>
            </a:r>
          </a:p>
        </p:txBody>
      </p:sp>
      <p:grpSp>
        <p:nvGrpSpPr>
          <p:cNvPr id="15" name="Gruppieren 9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16" name="Textfeld 15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200" dirty="0" err="1" smtClean="0">
                  <a:solidFill>
                    <a:schemeClr val="tx2"/>
                  </a:solidFill>
                </a:rPr>
                <a:t>Successor</a:t>
              </a:r>
              <a:r>
                <a:rPr lang="de-DE" sz="1200" dirty="0" smtClean="0">
                  <a:solidFill>
                    <a:schemeClr val="tx2"/>
                  </a:solidFill>
                </a:rPr>
                <a:t> 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product</a:t>
              </a:r>
              <a:endParaRPr lang="de-DE" sz="1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17" name="Textfeld 16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200" dirty="0" smtClean="0">
                  <a:solidFill>
                    <a:schemeClr val="bg1"/>
                  </a:solidFill>
                </a:rPr>
                <a:t>New Sizes</a:t>
              </a:r>
            </a:p>
            <a:p>
              <a:pPr algn="ctr"/>
              <a:endParaRPr lang="de-DE" sz="1200" dirty="0">
                <a:solidFill>
                  <a:schemeClr val="bg1"/>
                </a:solidFill>
              </a:endParaRPr>
            </a:p>
          </p:txBody>
        </p:sp>
        <p:sp>
          <p:nvSpPr>
            <p:cNvPr id="18" name="Textfeld 17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New 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Product</a:t>
              </a:r>
              <a:endParaRPr lang="de-DE" sz="1200" dirty="0" smtClean="0">
                <a:solidFill>
                  <a:schemeClr val="tx2"/>
                </a:solidFill>
              </a:endParaRPr>
            </a:p>
            <a:p>
              <a:endParaRPr lang="de-DE" sz="1200" dirty="0" smtClean="0"/>
            </a:p>
          </p:txBody>
        </p:sp>
      </p:grpSp>
      <p:sp>
        <p:nvSpPr>
          <p:cNvPr id="12" name="Titel 4"/>
          <p:cNvSpPr txBox="1">
            <a:spLocks/>
          </p:cNvSpPr>
          <p:nvPr/>
        </p:nvSpPr>
        <p:spPr>
          <a:xfrm>
            <a:off x="561444" y="389470"/>
            <a:ext cx="8142290" cy="973785"/>
          </a:xfrm>
          <a:prstGeom prst="rect">
            <a:avLst/>
          </a:prstGeom>
        </p:spPr>
        <p:txBody>
          <a:bodyPr anchor="t"/>
          <a:lstStyle/>
          <a:p>
            <a:pPr lvl="0">
              <a:spcBef>
                <a:spcPct val="0"/>
              </a:spcBef>
              <a:defRPr/>
            </a:pPr>
            <a:r>
              <a:rPr lang="de-DE" sz="3200" b="1" dirty="0" smtClean="0">
                <a:solidFill>
                  <a:srgbClr val="00446B"/>
                </a:solidFill>
                <a:cs typeface="Calibri"/>
              </a:rPr>
              <a:t>WSG 25 </a:t>
            </a:r>
            <a:r>
              <a:rPr lang="de-DE" sz="4400" b="1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/>
            </a:r>
            <a:br>
              <a:rPr lang="de-DE" sz="4400" b="1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b="1" dirty="0" smtClean="0">
                <a:solidFill>
                  <a:srgbClr val="00446B"/>
                </a:solidFill>
                <a:cs typeface="Calibri"/>
              </a:rPr>
              <a:t>#1: </a:t>
            </a:r>
            <a:r>
              <a:rPr lang="en-US" sz="2000" b="1" dirty="0" smtClean="0">
                <a:solidFill>
                  <a:srgbClr val="00446B"/>
                </a:solidFill>
                <a:cs typeface="Calibri"/>
              </a:rPr>
              <a:t>The smallest intelligent gripper with </a:t>
            </a:r>
            <a:r>
              <a:rPr lang="en-US" sz="2000" b="1" dirty="0" err="1" smtClean="0">
                <a:solidFill>
                  <a:srgbClr val="00446B"/>
                </a:solidFill>
                <a:cs typeface="Calibri"/>
              </a:rPr>
              <a:t>ethernet</a:t>
            </a:r>
            <a:r>
              <a:rPr lang="en-US" sz="2000" b="1" dirty="0" smtClean="0">
                <a:solidFill>
                  <a:srgbClr val="00446B"/>
                </a:solidFill>
                <a:cs typeface="Calibri"/>
              </a:rPr>
              <a:t> TCP/IP</a:t>
            </a:r>
            <a:endParaRPr lang="de-DE" sz="2000" b="1" dirty="0" smtClean="0">
              <a:solidFill>
                <a:srgbClr val="00446B"/>
              </a:solidFill>
              <a:cs typeface="Calibri"/>
            </a:endParaRPr>
          </a:p>
          <a:p>
            <a:pPr>
              <a:spcBef>
                <a:spcPct val="0"/>
              </a:spcBef>
              <a:defRPr/>
            </a:pPr>
            <a:endParaRPr lang="de-DE" sz="3200" b="1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  <a:defRPr/>
            </a:pPr>
            <a:endParaRPr lang="de-DE" sz="3200" b="1" dirty="0">
              <a:solidFill>
                <a:srgbClr val="00446B"/>
              </a:solidFill>
              <a:cs typeface="Calibri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4"/>
          <p:cNvSpPr>
            <a:spLocks noGrp="1"/>
          </p:cNvSpPr>
          <p:nvPr>
            <p:ph sz="quarter" idx="10"/>
          </p:nvPr>
        </p:nvSpPr>
        <p:spPr>
          <a:xfrm>
            <a:off x="546935" y="1528547"/>
            <a:ext cx="7737256" cy="4279899"/>
          </a:xfrm>
        </p:spPr>
        <p:txBody>
          <a:bodyPr/>
          <a:lstStyle/>
          <a:p>
            <a:pPr marL="180000" indent="-180000">
              <a:lnSpc>
                <a:spcPct val="100000"/>
              </a:lnSpc>
              <a:spcBef>
                <a:spcPts val="350"/>
              </a:spcBef>
              <a:spcAft>
                <a:spcPts val="350"/>
              </a:spcAft>
            </a:pPr>
            <a:r>
              <a:rPr lang="en-US" b="1" dirty="0" smtClean="0">
                <a:solidFill>
                  <a:schemeClr val="tx1"/>
                </a:solidFill>
              </a:rPr>
              <a:t>Cost Effectiveness </a:t>
            </a:r>
            <a:r>
              <a:rPr lang="de-DE" b="1" dirty="0" smtClean="0">
                <a:solidFill>
                  <a:schemeClr val="tx1"/>
                </a:solidFill>
              </a:rPr>
              <a:t>/ Customer </a:t>
            </a:r>
            <a:r>
              <a:rPr lang="en-US" b="1" dirty="0" smtClean="0">
                <a:solidFill>
                  <a:schemeClr val="tx1"/>
                </a:solidFill>
              </a:rPr>
              <a:t>Benefits</a:t>
            </a:r>
            <a:r>
              <a:rPr lang="de-DE" b="1" dirty="0" smtClean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  <a:cs typeface="Times New Roman"/>
              </a:rPr>
              <a:t>:</a:t>
            </a:r>
          </a:p>
          <a:p>
            <a:pPr marL="180000" indent="-180000">
              <a:lnSpc>
                <a:spcPct val="100000"/>
              </a:lnSpc>
              <a:spcBef>
                <a:spcPts val="350"/>
              </a:spcBef>
              <a:spcAft>
                <a:spcPts val="350"/>
              </a:spcAft>
              <a:buFont typeface="Courier New" pitchFamily="49" charset="0"/>
              <a:buChar char="o"/>
            </a:pPr>
            <a:r>
              <a:rPr lang="en-US" sz="1800" dirty="0" smtClean="0">
                <a:solidFill>
                  <a:schemeClr val="tx1"/>
                </a:solidFill>
              </a:rPr>
              <a:t>Short cycle times due to high speeds and integrated workpiece detection</a:t>
            </a:r>
          </a:p>
          <a:p>
            <a:pPr marL="180000" indent="-180000">
              <a:lnSpc>
                <a:spcPct val="100000"/>
              </a:lnSpc>
              <a:spcBef>
                <a:spcPts val="350"/>
              </a:spcBef>
              <a:spcAft>
                <a:spcPts val="350"/>
              </a:spcAft>
              <a:buFont typeface="Courier New" pitchFamily="49" charset="0"/>
              <a:buChar char="o"/>
            </a:pPr>
            <a:r>
              <a:rPr lang="en-US" sz="1800" dirty="0" smtClean="0">
                <a:solidFill>
                  <a:schemeClr val="tx1"/>
                </a:solidFill>
              </a:rPr>
              <a:t>Integrated webserver for configuring and diagnosing via a standard web browser and therefore very easy to program and commission without having to install software.</a:t>
            </a:r>
          </a:p>
          <a:p>
            <a:pPr marL="180000" indent="-180000">
              <a:lnSpc>
                <a:spcPct val="100000"/>
              </a:lnSpc>
              <a:spcBef>
                <a:spcPts val="350"/>
              </a:spcBef>
              <a:spcAft>
                <a:spcPts val="350"/>
              </a:spcAft>
              <a:buFont typeface="Courier New" pitchFamily="49" charset="0"/>
              <a:buChar char="o"/>
            </a:pPr>
            <a:r>
              <a:rPr lang="en-US" sz="1800" dirty="0" smtClean="0">
                <a:solidFill>
                  <a:schemeClr val="tx1"/>
                </a:solidFill>
              </a:rPr>
              <a:t>Ethernet TCP/IP interface offers easy flexibility and integration into the complete system</a:t>
            </a:r>
          </a:p>
          <a:p>
            <a:pPr marL="180000" indent="-180000">
              <a:lnSpc>
                <a:spcPct val="100000"/>
              </a:lnSpc>
              <a:spcBef>
                <a:spcPts val="350"/>
              </a:spcBef>
              <a:spcAft>
                <a:spcPts val="350"/>
              </a:spcAft>
              <a:buFont typeface="Courier New" pitchFamily="49" charset="0"/>
              <a:buChar char="o"/>
            </a:pPr>
            <a:r>
              <a:rPr lang="en-US" sz="1800" dirty="0" smtClean="0">
                <a:solidFill>
                  <a:schemeClr val="tx1"/>
                </a:solidFill>
              </a:rPr>
              <a:t>Intelligent gripper commands relieve customers from having to control the processes</a:t>
            </a:r>
          </a:p>
          <a:p>
            <a:pPr marL="180000" indent="-180000">
              <a:lnSpc>
                <a:spcPct val="100000"/>
              </a:lnSpc>
              <a:spcBef>
                <a:spcPts val="350"/>
              </a:spcBef>
              <a:spcAft>
                <a:spcPts val="350"/>
              </a:spcAft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Energy efficient</a:t>
            </a:r>
            <a:endParaRPr lang="en-US" sz="1800" b="1" dirty="0" smtClean="0">
              <a:solidFill>
                <a:schemeClr val="tx1"/>
              </a:solidFill>
              <a:cs typeface="Times New Roman"/>
            </a:endParaRPr>
          </a:p>
        </p:txBody>
      </p:sp>
      <p:sp>
        <p:nvSpPr>
          <p:cNvPr id="32770" name="Fußzeilenplatzhalter 4"/>
          <p:cNvSpPr>
            <a:spLocks noGrp="1"/>
          </p:cNvSpPr>
          <p:nvPr>
            <p:ph type="ftr" sz="quarter" idx="3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dirty="0" smtClean="0"/>
              <a:t>Benchmark-Products MOTEK 2015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3</a:t>
            </a:fld>
            <a:endParaRPr lang="de-DE" dirty="0"/>
          </a:p>
        </p:txBody>
      </p:sp>
      <p:grpSp>
        <p:nvGrpSpPr>
          <p:cNvPr id="11" name="Gruppieren 9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13" name="Textfeld 12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200" dirty="0" err="1" smtClean="0">
                  <a:solidFill>
                    <a:schemeClr val="tx2"/>
                  </a:solidFill>
                </a:rPr>
                <a:t>Successor</a:t>
              </a:r>
              <a:r>
                <a:rPr lang="de-DE" sz="1200" dirty="0" smtClean="0">
                  <a:solidFill>
                    <a:schemeClr val="tx2"/>
                  </a:solidFill>
                </a:rPr>
                <a:t> 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product</a:t>
              </a:r>
              <a:endParaRPr lang="de-DE" sz="1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14" name="Textfeld 13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200" dirty="0" smtClean="0">
                  <a:solidFill>
                    <a:schemeClr val="bg1"/>
                  </a:solidFill>
                </a:rPr>
                <a:t>New Sizes</a:t>
              </a:r>
            </a:p>
            <a:p>
              <a:pPr algn="ctr"/>
              <a:endParaRPr lang="de-DE" sz="1200" dirty="0">
                <a:solidFill>
                  <a:schemeClr val="bg1"/>
                </a:solidFill>
              </a:endParaRPr>
            </a:p>
          </p:txBody>
        </p:sp>
        <p:sp>
          <p:nvSpPr>
            <p:cNvPr id="15" name="Textfeld 14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New 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Product</a:t>
              </a:r>
              <a:endParaRPr lang="de-DE" sz="1200" dirty="0" smtClean="0">
                <a:solidFill>
                  <a:schemeClr val="tx2"/>
                </a:solidFill>
              </a:endParaRPr>
            </a:p>
            <a:p>
              <a:endParaRPr lang="de-DE" sz="1200" dirty="0" smtClean="0"/>
            </a:p>
          </p:txBody>
        </p:sp>
      </p:grpSp>
      <p:sp>
        <p:nvSpPr>
          <p:cNvPr id="12" name="Titel 4"/>
          <p:cNvSpPr txBox="1">
            <a:spLocks/>
          </p:cNvSpPr>
          <p:nvPr/>
        </p:nvSpPr>
        <p:spPr>
          <a:xfrm>
            <a:off x="561444" y="389470"/>
            <a:ext cx="8142290" cy="973785"/>
          </a:xfrm>
          <a:prstGeom prst="rect">
            <a:avLst/>
          </a:prstGeom>
        </p:spPr>
        <p:txBody>
          <a:bodyPr anchor="t"/>
          <a:lstStyle/>
          <a:p>
            <a:pPr lvl="0">
              <a:spcBef>
                <a:spcPct val="0"/>
              </a:spcBef>
              <a:defRPr/>
            </a:pPr>
            <a:r>
              <a:rPr lang="de-DE" sz="3200" b="1" dirty="0" smtClean="0">
                <a:solidFill>
                  <a:srgbClr val="00446B"/>
                </a:solidFill>
                <a:cs typeface="Calibri"/>
              </a:rPr>
              <a:t>WSG 25 </a:t>
            </a:r>
            <a:r>
              <a:rPr lang="de-DE" sz="4400" b="1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/>
            </a:r>
            <a:br>
              <a:rPr lang="de-DE" sz="4400" b="1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b="1" dirty="0" smtClean="0">
                <a:solidFill>
                  <a:srgbClr val="00446B"/>
                </a:solidFill>
                <a:cs typeface="Calibri"/>
              </a:rPr>
              <a:t>#1: </a:t>
            </a:r>
            <a:r>
              <a:rPr lang="en-US" sz="2000" b="1" dirty="0" smtClean="0">
                <a:solidFill>
                  <a:srgbClr val="00446B"/>
                </a:solidFill>
                <a:cs typeface="Calibri"/>
              </a:rPr>
              <a:t>The smallest intelligent gripper with </a:t>
            </a:r>
            <a:r>
              <a:rPr lang="en-US" sz="2000" b="1" dirty="0" err="1" smtClean="0">
                <a:solidFill>
                  <a:srgbClr val="00446B"/>
                </a:solidFill>
                <a:cs typeface="Calibri"/>
              </a:rPr>
              <a:t>ethernet</a:t>
            </a:r>
            <a:r>
              <a:rPr lang="en-US" sz="2000" b="1" dirty="0" smtClean="0">
                <a:solidFill>
                  <a:srgbClr val="00446B"/>
                </a:solidFill>
                <a:cs typeface="Calibri"/>
              </a:rPr>
              <a:t> TCP/IP</a:t>
            </a:r>
            <a:endParaRPr lang="de-DE" sz="2000" b="1" dirty="0" smtClean="0">
              <a:solidFill>
                <a:srgbClr val="00446B"/>
              </a:solidFill>
              <a:cs typeface="Calibri"/>
            </a:endParaRPr>
          </a:p>
          <a:p>
            <a:pPr>
              <a:spcBef>
                <a:spcPct val="0"/>
              </a:spcBef>
              <a:defRPr/>
            </a:pPr>
            <a:endParaRPr lang="de-DE" sz="3200" b="1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  <a:defRPr/>
            </a:pPr>
            <a:endParaRPr lang="de-DE" sz="3200" b="1" dirty="0">
              <a:solidFill>
                <a:srgbClr val="00446B"/>
              </a:solidFill>
              <a:cs typeface="Calibri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Fußzeilenplatzhalter 4"/>
          <p:cNvSpPr>
            <a:spLocks noGrp="1"/>
          </p:cNvSpPr>
          <p:nvPr>
            <p:ph type="ftr" sz="quarter" idx="3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dirty="0" smtClean="0"/>
              <a:t>Benchmark-Products MOTEK 2015</a:t>
            </a:r>
          </a:p>
        </p:txBody>
      </p:sp>
      <p:sp>
        <p:nvSpPr>
          <p:cNvPr id="19462" name="Textfeld 7"/>
          <p:cNvSpPr txBox="1">
            <a:spLocks noChangeArrowheads="1"/>
          </p:cNvSpPr>
          <p:nvPr/>
        </p:nvSpPr>
        <p:spPr bwMode="auto">
          <a:xfrm>
            <a:off x="3500614" y="1504027"/>
            <a:ext cx="5643386" cy="3754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80000" indent="-180000"/>
            <a:r>
              <a:rPr lang="de-DE" sz="2000" b="1" dirty="0" smtClean="0"/>
              <a:t>Basic Technical Data:</a:t>
            </a:r>
          </a:p>
          <a:p>
            <a:pPr marL="180000" indent="-180000">
              <a:buFont typeface="Courier New"/>
              <a:buChar char="o"/>
            </a:pPr>
            <a:r>
              <a:rPr lang="en-US" dirty="0" smtClean="0"/>
              <a:t>Sizes: 				25, 32, 50</a:t>
            </a:r>
          </a:p>
          <a:p>
            <a:pPr marL="180000" indent="-180000">
              <a:buFont typeface="Courier New"/>
              <a:buChar char="o"/>
            </a:pPr>
            <a:r>
              <a:rPr lang="en-US" dirty="0" smtClean="0"/>
              <a:t>Stroke per finger: 	32 mm,34 mm, 55 mm, 105 mm</a:t>
            </a:r>
          </a:p>
          <a:p>
            <a:pPr marL="180000" indent="-180000">
              <a:buFont typeface="Courier New"/>
              <a:buChar char="o"/>
            </a:pPr>
            <a:r>
              <a:rPr lang="en-US" dirty="0" smtClean="0"/>
              <a:t>Gripping force: 		5 N...20 N, 50N … 80 N </a:t>
            </a:r>
          </a:p>
          <a:p>
            <a:pPr marL="180000" indent="-180000">
              <a:buFont typeface="Courier New"/>
              <a:buChar char="o"/>
            </a:pPr>
            <a:r>
              <a:rPr lang="en-US" dirty="0" smtClean="0"/>
              <a:t>Work piece weight:	0.12 kg, 0.25 kg, 0.4 kg </a:t>
            </a:r>
          </a:p>
          <a:p>
            <a:pPr marL="180000" indent="-180000">
              <a:buFont typeface="Courier New"/>
              <a:buChar char="o"/>
            </a:pPr>
            <a:r>
              <a:rPr lang="en-US" dirty="0" smtClean="0"/>
              <a:t>Operating voltage: 	24 V </a:t>
            </a:r>
          </a:p>
          <a:p>
            <a:pPr marL="180000" indent="-180000">
              <a:buFont typeface="Courier New"/>
              <a:buChar char="o"/>
            </a:pPr>
            <a:r>
              <a:rPr lang="en-US" dirty="0" smtClean="0"/>
              <a:t>Weight: 			0.3kg, 0.55 kg, 1.2 kg, 1.6 kg</a:t>
            </a:r>
          </a:p>
          <a:p>
            <a:pPr marL="180000" indent="-180000">
              <a:buFont typeface="Courier New"/>
              <a:buChar char="o"/>
            </a:pPr>
            <a:r>
              <a:rPr lang="en-US" dirty="0" smtClean="0"/>
              <a:t>Repeatability </a:t>
            </a:r>
            <a:r>
              <a:rPr lang="en-US" dirty="0" smtClean="0">
                <a:cs typeface="Times New Roman" pitchFamily="18" charset="0"/>
              </a:rPr>
              <a:t>: 		0,013 mm</a:t>
            </a:r>
          </a:p>
          <a:p>
            <a:pPr marL="180000" lvl="1" indent="-180000"/>
            <a:endParaRPr lang="en-US" b="1" dirty="0" smtClean="0">
              <a:cs typeface="Times New Roman"/>
            </a:endParaRPr>
          </a:p>
          <a:p>
            <a:pPr marL="180000" lvl="1" indent="-180000"/>
            <a:r>
              <a:rPr lang="en-US" sz="2000" b="1" dirty="0" smtClean="0">
                <a:cs typeface="Times New Roman"/>
              </a:rPr>
              <a:t>Complementary Products:</a:t>
            </a:r>
          </a:p>
          <a:p>
            <a:pPr marL="180000" lvl="1" indent="-180000">
              <a:buClr>
                <a:schemeClr val="tx1">
                  <a:lumMod val="75000"/>
                  <a:lumOff val="25000"/>
                </a:schemeClr>
              </a:buClr>
              <a:buFont typeface="Courier New"/>
              <a:buChar char="o"/>
            </a:pPr>
            <a:r>
              <a:rPr lang="en-US" dirty="0" smtClean="0">
                <a:cs typeface="Times New Roman"/>
              </a:rPr>
              <a:t>ERS</a:t>
            </a:r>
          </a:p>
          <a:p>
            <a:pPr marL="180000" lvl="1" indent="-180000">
              <a:buClr>
                <a:schemeClr val="tx1">
                  <a:lumMod val="75000"/>
                  <a:lumOff val="25000"/>
                </a:schemeClr>
              </a:buClr>
              <a:buFont typeface="Courier New"/>
              <a:buChar char="o"/>
            </a:pPr>
            <a:r>
              <a:rPr lang="en-US" dirty="0" smtClean="0">
                <a:cs typeface="Times New Roman"/>
              </a:rPr>
              <a:t>ERD</a:t>
            </a:r>
          </a:p>
          <a:p>
            <a:pPr marL="180000" lvl="1" indent="-180000">
              <a:buClr>
                <a:schemeClr val="tx1">
                  <a:lumMod val="75000"/>
                  <a:lumOff val="25000"/>
                </a:schemeClr>
              </a:buClr>
              <a:buFont typeface="Courier New"/>
              <a:buChar char="o"/>
            </a:pPr>
            <a:r>
              <a:rPr lang="en-US" dirty="0" smtClean="0">
                <a:cs typeface="Times New Roman"/>
              </a:rPr>
              <a:t>LDN, LDM, LDT, LDK, LDH, LDF</a:t>
            </a:r>
            <a:endParaRPr lang="en-US" dirty="0">
              <a:cs typeface="Times New Roman"/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4</a:t>
            </a:fld>
            <a:endParaRPr lang="de-DE" dirty="0"/>
          </a:p>
        </p:txBody>
      </p:sp>
      <p:pic>
        <p:nvPicPr>
          <p:cNvPr id="75778" name="Picture 2" descr="http://www.schunk.int/pimexport/IM0003595.jpg"/>
          <p:cNvPicPr>
            <a:picLocks noChangeAspect="1" noChangeArrowheads="1"/>
          </p:cNvPicPr>
          <p:nvPr/>
        </p:nvPicPr>
        <p:blipFill>
          <a:blip r:embed="rId2" cstate="screen"/>
          <a:stretch>
            <a:fillRect/>
          </a:stretch>
        </p:blipFill>
        <p:spPr bwMode="auto">
          <a:xfrm>
            <a:off x="260327" y="1650912"/>
            <a:ext cx="3263062" cy="2357562"/>
          </a:xfrm>
          <a:prstGeom prst="rect">
            <a:avLst/>
          </a:prstGeom>
          <a:noFill/>
        </p:spPr>
      </p:pic>
      <p:grpSp>
        <p:nvGrpSpPr>
          <p:cNvPr id="14" name="Gruppieren 9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15" name="Textfeld 14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200" dirty="0" err="1" smtClean="0">
                  <a:solidFill>
                    <a:schemeClr val="tx2"/>
                  </a:solidFill>
                </a:rPr>
                <a:t>Successor</a:t>
              </a:r>
              <a:r>
                <a:rPr lang="de-DE" sz="1200" dirty="0" smtClean="0">
                  <a:solidFill>
                    <a:schemeClr val="tx2"/>
                  </a:solidFill>
                </a:rPr>
                <a:t> 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product</a:t>
              </a:r>
              <a:endParaRPr lang="de-DE" sz="1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16" name="Textfeld 15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200" dirty="0" smtClean="0">
                  <a:solidFill>
                    <a:schemeClr val="bg1"/>
                  </a:solidFill>
                </a:rPr>
                <a:t>New Sizes</a:t>
              </a:r>
            </a:p>
            <a:p>
              <a:pPr algn="ctr"/>
              <a:endParaRPr lang="de-DE" sz="1200" dirty="0">
                <a:solidFill>
                  <a:schemeClr val="bg1"/>
                </a:solidFill>
              </a:endParaRPr>
            </a:p>
          </p:txBody>
        </p:sp>
        <p:sp>
          <p:nvSpPr>
            <p:cNvPr id="17" name="Textfeld 16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New 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Product</a:t>
              </a:r>
              <a:endParaRPr lang="de-DE" sz="1200" dirty="0" smtClean="0">
                <a:solidFill>
                  <a:schemeClr val="tx2"/>
                </a:solidFill>
              </a:endParaRPr>
            </a:p>
            <a:p>
              <a:endParaRPr lang="de-DE" sz="1200" dirty="0" smtClean="0"/>
            </a:p>
          </p:txBody>
        </p:sp>
      </p:grpSp>
      <p:sp>
        <p:nvSpPr>
          <p:cNvPr id="13" name="Titel 4"/>
          <p:cNvSpPr txBox="1">
            <a:spLocks/>
          </p:cNvSpPr>
          <p:nvPr/>
        </p:nvSpPr>
        <p:spPr>
          <a:xfrm>
            <a:off x="561444" y="389470"/>
            <a:ext cx="8142290" cy="973785"/>
          </a:xfrm>
          <a:prstGeom prst="rect">
            <a:avLst/>
          </a:prstGeom>
        </p:spPr>
        <p:txBody>
          <a:bodyPr anchor="t"/>
          <a:lstStyle/>
          <a:p>
            <a:pPr lvl="0">
              <a:spcBef>
                <a:spcPct val="0"/>
              </a:spcBef>
              <a:defRPr/>
            </a:pPr>
            <a:r>
              <a:rPr lang="de-DE" sz="3200" b="1" dirty="0" smtClean="0">
                <a:solidFill>
                  <a:srgbClr val="00446B"/>
                </a:solidFill>
                <a:cs typeface="Calibri"/>
              </a:rPr>
              <a:t>WSG 25 </a:t>
            </a:r>
            <a:r>
              <a:rPr lang="de-DE" sz="4400" b="1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/>
            </a:r>
            <a:br>
              <a:rPr lang="de-DE" sz="4400" b="1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b="1" dirty="0" smtClean="0">
                <a:solidFill>
                  <a:srgbClr val="00446B"/>
                </a:solidFill>
                <a:cs typeface="Calibri"/>
              </a:rPr>
              <a:t>#1: </a:t>
            </a:r>
            <a:r>
              <a:rPr lang="en-US" sz="2000" b="1" dirty="0" smtClean="0">
                <a:solidFill>
                  <a:srgbClr val="00446B"/>
                </a:solidFill>
                <a:cs typeface="Calibri"/>
              </a:rPr>
              <a:t>The smallest intelligent gripper with </a:t>
            </a:r>
            <a:r>
              <a:rPr lang="en-US" sz="2000" b="1" dirty="0" err="1" smtClean="0">
                <a:solidFill>
                  <a:srgbClr val="00446B"/>
                </a:solidFill>
                <a:cs typeface="Calibri"/>
              </a:rPr>
              <a:t>ethernet</a:t>
            </a:r>
            <a:r>
              <a:rPr lang="en-US" sz="2000" b="1" dirty="0" smtClean="0">
                <a:solidFill>
                  <a:srgbClr val="00446B"/>
                </a:solidFill>
                <a:cs typeface="Calibri"/>
              </a:rPr>
              <a:t> TCP/IP</a:t>
            </a:r>
            <a:endParaRPr lang="de-DE" sz="2000" b="1" dirty="0" smtClean="0">
              <a:solidFill>
                <a:srgbClr val="00446B"/>
              </a:solidFill>
              <a:cs typeface="Calibri"/>
            </a:endParaRPr>
          </a:p>
          <a:p>
            <a:pPr>
              <a:spcBef>
                <a:spcPct val="0"/>
              </a:spcBef>
              <a:defRPr/>
            </a:pPr>
            <a:endParaRPr lang="de-DE" sz="3200" b="1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  <a:defRPr/>
            </a:pPr>
            <a:endParaRPr lang="de-DE" sz="3200" b="1" dirty="0">
              <a:solidFill>
                <a:srgbClr val="00446B"/>
              </a:solidFill>
              <a:cs typeface="Calibri"/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465047" y="4022122"/>
            <a:ext cx="305834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0" indent="-180000">
              <a:buFont typeface="+mj-lt"/>
              <a:buAutoNum type="arabicPeriod"/>
            </a:pPr>
            <a:r>
              <a:rPr lang="de-DE" sz="1600" dirty="0" smtClean="0"/>
              <a:t>Base </a:t>
            </a:r>
            <a:r>
              <a:rPr lang="de-DE" sz="1600" dirty="0" err="1" smtClean="0"/>
              <a:t>jaw</a:t>
            </a:r>
            <a:endParaRPr lang="de-DE" sz="1600" dirty="0" smtClean="0"/>
          </a:p>
          <a:p>
            <a:pPr marL="180000" lvl="0" indent="-180000">
              <a:buFont typeface="+mj-lt"/>
              <a:buAutoNum type="arabicPeriod"/>
            </a:pPr>
            <a:r>
              <a:rPr lang="de-DE" sz="1600" dirty="0" err="1" smtClean="0"/>
              <a:t>Control</a:t>
            </a:r>
            <a:r>
              <a:rPr lang="de-DE" sz="1600" dirty="0" smtClean="0"/>
              <a:t> </a:t>
            </a:r>
            <a:r>
              <a:rPr lang="de-DE" sz="1600" dirty="0" err="1" smtClean="0"/>
              <a:t>electronics</a:t>
            </a:r>
            <a:endParaRPr lang="de-DE" sz="1600" dirty="0" smtClean="0"/>
          </a:p>
          <a:p>
            <a:pPr marL="180000" lvl="0" indent="-180000">
              <a:buFont typeface="+mj-lt"/>
              <a:buAutoNum type="arabicPeriod"/>
            </a:pPr>
            <a:r>
              <a:rPr lang="de-DE" sz="1600" dirty="0" smtClean="0"/>
              <a:t>Transmission</a:t>
            </a:r>
          </a:p>
          <a:p>
            <a:pPr marL="180000" lvl="0" indent="-180000">
              <a:buFont typeface="+mj-lt"/>
              <a:buAutoNum type="arabicPeriod"/>
            </a:pPr>
            <a:r>
              <a:rPr lang="de-DE" sz="1600" dirty="0" smtClean="0"/>
              <a:t>BLDC Servomotor</a:t>
            </a:r>
          </a:p>
          <a:p>
            <a:pPr marL="180000" lvl="0" indent="-180000">
              <a:buFont typeface="+mj-lt"/>
              <a:buAutoNum type="arabicPeriod"/>
            </a:pPr>
            <a:r>
              <a:rPr lang="de-DE" sz="1600" dirty="0" smtClean="0"/>
              <a:t>M8 </a:t>
            </a:r>
            <a:r>
              <a:rPr lang="de-DE" sz="1600" dirty="0" err="1" smtClean="0"/>
              <a:t>plug</a:t>
            </a:r>
            <a:endParaRPr lang="de-DE" sz="16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 descr="SCHLUSSCHART_LEHMANN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5366" y="-9525"/>
            <a:ext cx="9133268" cy="6858000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6561357" y="6239216"/>
            <a:ext cx="23709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4" name="Bild 3" descr="LOGOBALKEN_NEU.png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5" name="Bild 4" descr="TOOLS_RS_NEU.png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233" y="5223117"/>
            <a:ext cx="1376290" cy="1376290"/>
          </a:xfrm>
          <a:prstGeom prst="rect">
            <a:avLst/>
          </a:prstGeom>
        </p:spPr>
      </p:pic>
      <p:pic>
        <p:nvPicPr>
          <p:cNvPr id="6" name="Bild 5" descr="Lehmann_Unterschrift_ weiß.png"/>
          <p:cNvPicPr>
            <a:picLocks noChangeAspect="1"/>
          </p:cNvPicPr>
          <p:nvPr/>
        </p:nvPicPr>
        <p:blipFill>
          <a:blip r:embed="rId6" cstate="screen"/>
          <a:stretch>
            <a:fillRect/>
          </a:stretch>
        </p:blipFill>
        <p:spPr>
          <a:xfrm>
            <a:off x="3559850" y="5686267"/>
            <a:ext cx="1692507" cy="734376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3694779" y="6156940"/>
            <a:ext cx="23709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900" b="1" dirty="0" smtClean="0">
                <a:solidFill>
                  <a:srgbClr val="FFFFFF"/>
                </a:solidFill>
                <a:cs typeface="Calibri"/>
              </a:rPr>
              <a:t>Jens Lehmann, </a:t>
            </a:r>
            <a:r>
              <a:rPr lang="en-US" sz="900" dirty="0" smtClean="0">
                <a:solidFill>
                  <a:srgbClr val="FFFFFF"/>
                </a:solidFill>
                <a:cs typeface="Calibri"/>
              </a:rPr>
              <a:t>a German goalkeeper legend,</a:t>
            </a:r>
          </a:p>
          <a:p>
            <a:pPr lvl="0"/>
            <a:r>
              <a:rPr lang="en-US" sz="900" dirty="0" smtClean="0">
                <a:solidFill>
                  <a:srgbClr val="FFFFFF"/>
                </a:solidFill>
                <a:cs typeface="Calibri"/>
              </a:rPr>
              <a:t>brand ambassador for SCHUNK since 2012</a:t>
            </a:r>
            <a:endParaRPr lang="de-DE" sz="900" dirty="0" smtClean="0">
              <a:solidFill>
                <a:srgbClr val="FFFFFF"/>
              </a:solidFill>
              <a:cs typeface="Calibri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120410_Titel_title_PGN-plus_singleline_headli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20120410_Titel_title_PGN-plus_singleline_headline</Template>
  <TotalTime>0</TotalTime>
  <Words>166</Words>
  <Application>Microsoft Office PowerPoint</Application>
  <PresentationFormat>Bildschirmpräsentation (4:3)</PresentationFormat>
  <Paragraphs>63</Paragraphs>
  <Slides>5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20120410_Titel_title_PGN-plus_singleline_headline</vt:lpstr>
      <vt:lpstr>Folie 1</vt:lpstr>
      <vt:lpstr>Folie 2</vt:lpstr>
      <vt:lpstr>Folie 3</vt:lpstr>
      <vt:lpstr>Folie 4</vt:lpstr>
      <vt:lpstr>Folie 5</vt:lpstr>
    </vt:vector>
  </TitlesOfParts>
  <Company>SCHUNK GmbH &amp; Co. KG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LUTZ</dc:creator>
  <cp:lastModifiedBy>DIPLPMG2</cp:lastModifiedBy>
  <cp:revision>3868</cp:revision>
  <dcterms:created xsi:type="dcterms:W3CDTF">2012-04-16T06:22:40Z</dcterms:created>
  <dcterms:modified xsi:type="dcterms:W3CDTF">2015-09-23T09:48:04Z</dcterms:modified>
</cp:coreProperties>
</file>