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61" r:id="rId3"/>
    <p:sldId id="262" r:id="rId4"/>
    <p:sldId id="263" r:id="rId5"/>
    <p:sldId id="260" r:id="rId6"/>
  </p:sldIdLst>
  <p:sldSz cx="9144000" cy="6858000" type="screen4x3"/>
  <p:notesSz cx="6648450" cy="9850438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narthan  Senthil" initials="SG&amp;CK" lastIdx="1" clrIdx="0"/>
  <p:cmAuthor id="1" name="Tim Sibold" initials="SG&amp;CK" lastIdx="1" clrIdx="1"/>
  <p:cmAuthor id="2" name="Jakob Khoury" initials="JK" lastIdx="9" clrIdx="2"/>
  <p:cmAuthor id="3" name=" ." initials="D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46B"/>
    <a:srgbClr val="3E3D40"/>
    <a:srgbClr val="E20000"/>
    <a:srgbClr val="009EE0"/>
    <a:srgbClr val="1BBBE9"/>
    <a:srgbClr val="99CCFF"/>
    <a:srgbClr val="D7E2ED"/>
    <a:srgbClr val="003D6A"/>
  </p:clrMru>
  <p:extLst>
    <p:ext uri="{E76CE94A-603C-4142-B9EB-6D1370010A27}">
      <p14:discardImageEditData xmlns="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p14="http://schemas.microsoft.com/office/powerpoint/2010/main" xmlns:mv="urn:schemas-microsoft-com:mac:vml" xmlns:mc="http://schemas.openxmlformats.org/markup-compatibility/2006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09" autoAdjust="0"/>
    <p:restoredTop sz="94519" autoAdjust="0"/>
  </p:normalViewPr>
  <p:slideViewPr>
    <p:cSldViewPr snapToGrid="0" snapToObjects="1">
      <p:cViewPr>
        <p:scale>
          <a:sx n="70" d="100"/>
          <a:sy n="70" d="100"/>
        </p:scale>
        <p:origin x="-102" y="-822"/>
      </p:cViewPr>
      <p:guideLst>
        <p:guide orient="horz" pos="1085"/>
        <p:guide pos="407"/>
      </p:guideLst>
    </p:cSldViewPr>
  </p:slideViewPr>
  <p:outlineViewPr>
    <p:cViewPr>
      <p:scale>
        <a:sx n="33" d="100"/>
        <a:sy n="33" d="100"/>
      </p:scale>
      <p:origin x="6" y="4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765916" y="0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5EF0E5-7573-904A-8AD2-3C4D4AB28462}" type="datetimeFigureOut">
              <a:rPr lang="de-DE" smtClean="0"/>
              <a:pPr/>
              <a:t>23.09.2014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356206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765916" y="9356206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D9633C-3AFD-B14F-BF51-76C9B354F05A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17993495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765916" y="0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59C942-6DF7-4645-A323-1FB2403B0B5A}" type="datetimeFigureOut">
              <a:rPr lang="de-DE" smtClean="0"/>
              <a:pPr/>
              <a:t>23.09.2014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862013" y="738188"/>
            <a:ext cx="4924425" cy="36941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64845" y="4678958"/>
            <a:ext cx="5318760" cy="443269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356206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765916" y="9356206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E218C4-41A8-684B-AF4F-B9D499E35F6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229567962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E218C4-41A8-684B-AF4F-B9D499E35F6B}" type="slidenum">
              <a:rPr lang="de-DE" smtClean="0"/>
              <a:pPr/>
              <a:t>1</a:t>
            </a:fld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E218C4-41A8-684B-AF4F-B9D499E35F6B}" type="slidenum">
              <a:rPr lang="de-DE" smtClean="0"/>
              <a:pPr/>
              <a:t>5</a:t>
            </a:fld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8" y="3397778"/>
            <a:ext cx="8229600" cy="717022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0" y="4055531"/>
            <a:ext cx="5333999" cy="406400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865252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8" y="3319988"/>
            <a:ext cx="4152902" cy="659344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0" y="3979331"/>
            <a:ext cx="4127499" cy="465669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sp>
        <p:nvSpPr>
          <p:cNvPr id="12" name="Bildplatzhalter 6"/>
          <p:cNvSpPr>
            <a:spLocks noGrp="1"/>
          </p:cNvSpPr>
          <p:nvPr>
            <p:ph type="pic" sz="quarter" idx="11"/>
          </p:nvPr>
        </p:nvSpPr>
        <p:spPr>
          <a:xfrm>
            <a:off x="4876800" y="2616200"/>
            <a:ext cx="3683000" cy="3695700"/>
          </a:xfrm>
          <a:prstGeom prst="rect">
            <a:avLst/>
          </a:prstGeom>
        </p:spPr>
        <p:txBody>
          <a:bodyPr vert="horz"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945245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7" y="2367488"/>
            <a:ext cx="7962903" cy="659344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1" y="3026831"/>
            <a:ext cx="7937500" cy="440269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sp>
        <p:nvSpPr>
          <p:cNvPr id="14" name="Bildplatzhalter 6"/>
          <p:cNvSpPr>
            <a:spLocks noGrp="1"/>
          </p:cNvSpPr>
          <p:nvPr>
            <p:ph type="pic" sz="quarter" idx="11"/>
          </p:nvPr>
        </p:nvSpPr>
        <p:spPr>
          <a:xfrm>
            <a:off x="596901" y="3835400"/>
            <a:ext cx="7899399" cy="2476500"/>
          </a:xfrm>
          <a:prstGeom prst="rect">
            <a:avLst/>
          </a:prstGeom>
        </p:spPr>
        <p:txBody>
          <a:bodyPr vert="horz"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4091346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61443" y="389470"/>
            <a:ext cx="8074557" cy="960702"/>
          </a:xfrm>
          <a:prstGeom prst="rect">
            <a:avLst/>
          </a:prstGeom>
        </p:spPr>
        <p:txBody>
          <a:bodyPr anchor="b"/>
          <a:lstStyle>
            <a:lvl1pPr algn="l">
              <a:defRPr sz="3200" b="1" i="0">
                <a:solidFill>
                  <a:srgbClr val="00446B"/>
                </a:solidFill>
                <a:latin typeface="Calibri"/>
                <a:cs typeface="Calibri"/>
              </a:defRPr>
            </a:lvl1pPr>
          </a:lstStyle>
          <a:p>
            <a:r>
              <a:rPr lang="de-DE" dirty="0" smtClean="0"/>
              <a:t>Überschrift Powerpoint-Folie</a:t>
            </a:r>
            <a:endParaRPr lang="de-DE" dirty="0"/>
          </a:p>
        </p:txBody>
      </p:sp>
      <p:sp>
        <p:nvSpPr>
          <p:cNvPr id="15" name="Inhaltsplatzhalter 14"/>
          <p:cNvSpPr>
            <a:spLocks noGrp="1"/>
          </p:cNvSpPr>
          <p:nvPr>
            <p:ph sz="quarter" idx="10"/>
          </p:nvPr>
        </p:nvSpPr>
        <p:spPr>
          <a:xfrm>
            <a:off x="569910" y="1604434"/>
            <a:ext cx="8066089" cy="4279899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FontTx/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1pPr>
            <a:lvl2pPr marL="363538" indent="-363538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2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</p:txBody>
      </p:sp>
      <p:sp>
        <p:nvSpPr>
          <p:cNvPr id="18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7" y="6496050"/>
            <a:ext cx="5911589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de-DE" smtClean="0"/>
              <a:t>Kurzpräsentation EGP, 09.09.2013</a:t>
            </a:r>
            <a:endParaRPr lang="de-DE" dirty="0" smtClean="0"/>
          </a:p>
        </p:txBody>
      </p:sp>
      <p:sp>
        <p:nvSpPr>
          <p:cNvPr id="19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2831113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nhaltsplatzhalter 10"/>
          <p:cNvSpPr>
            <a:spLocks noGrp="1"/>
          </p:cNvSpPr>
          <p:nvPr>
            <p:ph sz="quarter" idx="11"/>
          </p:nvPr>
        </p:nvSpPr>
        <p:spPr>
          <a:xfrm>
            <a:off x="4762500" y="1604435"/>
            <a:ext cx="3941233" cy="4237566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None/>
              <a:defRPr sz="2000">
                <a:solidFill>
                  <a:srgbClr val="404040"/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rgbClr val="404040"/>
                </a:solidFill>
                <a:latin typeface="Calibri"/>
                <a:cs typeface="Calibri"/>
              </a:defRPr>
            </a:lvl2pPr>
            <a:lvl3pPr marL="914400" indent="0">
              <a:buNone/>
              <a:defRPr/>
            </a:lvl3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  <p:sp>
        <p:nvSpPr>
          <p:cNvPr id="2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496050"/>
            <a:ext cx="2503508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de-DE" smtClean="0"/>
              <a:t>Kurzpräsentation EGP, 09.09.2013</a:t>
            </a:r>
            <a:endParaRPr lang="de-DE" dirty="0" smtClean="0"/>
          </a:p>
        </p:txBody>
      </p:sp>
      <p:sp>
        <p:nvSpPr>
          <p:cNvPr id="2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561444" y="389470"/>
            <a:ext cx="8142290" cy="960702"/>
          </a:xfrm>
          <a:prstGeom prst="rect">
            <a:avLst/>
          </a:prstGeom>
        </p:spPr>
        <p:txBody>
          <a:bodyPr anchor="b"/>
          <a:lstStyle>
            <a:lvl1pPr algn="l">
              <a:defRPr sz="3200" b="1" i="0">
                <a:solidFill>
                  <a:srgbClr val="00446B"/>
                </a:solidFill>
                <a:latin typeface="Calibri"/>
                <a:cs typeface="Calibri"/>
              </a:defRPr>
            </a:lvl1pPr>
          </a:lstStyle>
          <a:p>
            <a:r>
              <a:rPr lang="de-DE" dirty="0" smtClean="0"/>
              <a:t>Überschrift Powerpoint-Folie</a:t>
            </a:r>
            <a:endParaRPr lang="de-DE" dirty="0"/>
          </a:p>
        </p:txBody>
      </p:sp>
      <p:sp>
        <p:nvSpPr>
          <p:cNvPr id="9" name="Inhaltsplatzhalter 14"/>
          <p:cNvSpPr>
            <a:spLocks noGrp="1"/>
          </p:cNvSpPr>
          <p:nvPr>
            <p:ph sz="quarter" idx="12"/>
          </p:nvPr>
        </p:nvSpPr>
        <p:spPr>
          <a:xfrm>
            <a:off x="586844" y="1604434"/>
            <a:ext cx="3951289" cy="4237567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FontTx/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2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152936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luss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Textfeld 11"/>
          <p:cNvSpPr txBox="1"/>
          <p:nvPr userDrawn="1"/>
        </p:nvSpPr>
        <p:spPr>
          <a:xfrm>
            <a:off x="304" y="6317852"/>
            <a:ext cx="91433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de-DE" sz="1400" dirty="0" err="1" smtClean="0">
                <a:solidFill>
                  <a:srgbClr val="FFFFFF"/>
                </a:solidFill>
                <a:latin typeface="Calibri"/>
                <a:cs typeface="Calibri"/>
              </a:rPr>
              <a:t>www.schunk.com</a:t>
            </a:r>
            <a:endParaRPr lang="de-DE" sz="1400" dirty="0" smtClean="0">
              <a:solidFill>
                <a:srgbClr val="FFFFFF"/>
              </a:solidFill>
              <a:latin typeface="Calibri"/>
              <a:cs typeface="Calibri"/>
            </a:endParaRPr>
          </a:p>
        </p:txBody>
      </p:sp>
      <p:pic>
        <p:nvPicPr>
          <p:cNvPr id="6" name="Bild 5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  <p:pic>
        <p:nvPicPr>
          <p:cNvPr id="7" name="Bild 6" descr="TOOLS_RS_NEU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3614734" y="4457701"/>
            <a:ext cx="1913922" cy="191392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686859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304" y="6324600"/>
            <a:ext cx="9143696" cy="5334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496050"/>
            <a:ext cx="2503508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de-DE" smtClean="0"/>
              <a:t>Kurzpräsentation EGP, 09.09.2013</a:t>
            </a:r>
            <a:endParaRPr lang="de-DE" dirty="0" smtClean="0"/>
          </a:p>
        </p:txBody>
      </p:sp>
      <p:sp>
        <p:nvSpPr>
          <p:cNvPr id="11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7" name="Bild 6" descr="BALKEN_FOLIE2_NEU.p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 l="4846"/>
          <a:stretch>
            <a:fillRect/>
          </a:stretch>
        </p:blipFill>
        <p:spPr>
          <a:xfrm>
            <a:off x="0" y="6165375"/>
            <a:ext cx="9144000" cy="64688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202786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62" r:id="rId2"/>
    <p:sldLayoutId id="2147483663" r:id="rId3"/>
    <p:sldLayoutId id="2147483652" r:id="rId4"/>
    <p:sldLayoutId id="2147483660" r:id="rId5"/>
    <p:sldLayoutId id="2147483657" r:id="rId6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9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Bild 9" descr="PGN_ppt_1Zeil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609" y="280"/>
            <a:ext cx="9144000" cy="5647764"/>
          </a:xfrm>
          <a:prstGeom prst="rect">
            <a:avLst/>
          </a:prstGeom>
        </p:spPr>
      </p:pic>
      <p:sp>
        <p:nvSpPr>
          <p:cNvPr id="15" name="Rechteck 14"/>
          <p:cNvSpPr/>
          <p:nvPr/>
        </p:nvSpPr>
        <p:spPr>
          <a:xfrm>
            <a:off x="-304" y="5644445"/>
            <a:ext cx="9143695" cy="1213555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pic>
        <p:nvPicPr>
          <p:cNvPr id="17" name="Bild 16" descr="Fusszeile.png"/>
          <p:cNvPicPr>
            <a:picLocks noChangeAspect="1"/>
          </p:cNvPicPr>
          <p:nvPr/>
        </p:nvPicPr>
        <p:blipFill>
          <a:blip r:embed="rId4"/>
          <a:srcRect l="495" r="153"/>
          <a:stretch>
            <a:fillRect/>
          </a:stretch>
        </p:blipFill>
        <p:spPr>
          <a:xfrm>
            <a:off x="1" y="5379486"/>
            <a:ext cx="9143390" cy="1374092"/>
          </a:xfrm>
          <a:prstGeom prst="rect">
            <a:avLst/>
          </a:prstGeom>
        </p:spPr>
      </p:pic>
      <p:sp>
        <p:nvSpPr>
          <p:cNvPr id="18" name="Titel 1"/>
          <p:cNvSpPr txBox="1">
            <a:spLocks/>
          </p:cNvSpPr>
          <p:nvPr/>
        </p:nvSpPr>
        <p:spPr>
          <a:xfrm>
            <a:off x="474734" y="4586110"/>
            <a:ext cx="9144000" cy="685099"/>
          </a:xfrm>
          <a:prstGeom prst="rect">
            <a:avLst/>
          </a:prstGeom>
          <a:noFill/>
          <a:ln>
            <a:noFill/>
          </a:ln>
          <a:effectLst>
            <a:outerShdw blurRad="431800" dist="38100" dir="2700000">
              <a:srgbClr val="000000">
                <a:alpha val="43000"/>
              </a:srgbClr>
            </a:outerShdw>
          </a:effectLst>
        </p:spPr>
        <p:txBody>
          <a:bodyPr wrap="square" anchor="ctr" anchorCtr="0">
            <a:noAutofit/>
          </a:bodyPr>
          <a:lstStyle/>
          <a:p>
            <a:pPr marL="84138" lvl="0">
              <a:lnSpc>
                <a:spcPts val="3200"/>
              </a:lnSpc>
              <a:spcBef>
                <a:spcPct val="0"/>
              </a:spcBef>
              <a:spcAft>
                <a:spcPts val="1200"/>
              </a:spcAft>
              <a:defRPr/>
            </a:pPr>
            <a:r>
              <a:rPr lang="de-DE" sz="3200" dirty="0" smtClean="0">
                <a:solidFill>
                  <a:schemeClr val="bg1"/>
                </a:solidFill>
                <a:ea typeface="ＭＳ Ｐゴシック" charset="-128"/>
              </a:rPr>
              <a:t>Kurzpräsentation</a:t>
            </a:r>
            <a:endParaRPr lang="de-DE" sz="3000" dirty="0" smtClean="0">
              <a:solidFill>
                <a:srgbClr val="FFFFFF"/>
              </a:solidFill>
            </a:endParaRPr>
          </a:p>
        </p:txBody>
      </p:sp>
      <p:sp>
        <p:nvSpPr>
          <p:cNvPr id="19" name="Titel 1"/>
          <p:cNvSpPr txBox="1">
            <a:spLocks/>
          </p:cNvSpPr>
          <p:nvPr/>
        </p:nvSpPr>
        <p:spPr>
          <a:xfrm>
            <a:off x="474734" y="5045433"/>
            <a:ext cx="4181931" cy="482596"/>
          </a:xfrm>
          <a:prstGeom prst="rect">
            <a:avLst/>
          </a:prstGeom>
          <a:noFill/>
          <a:ln>
            <a:noFill/>
          </a:ln>
          <a:effectLst>
            <a:outerShdw blurRad="431800" dist="38100" dir="2700000">
              <a:srgbClr val="000000">
                <a:alpha val="43000"/>
              </a:srgbClr>
            </a:outerShdw>
          </a:effectLst>
        </p:spPr>
        <p:txBody>
          <a:bodyPr wrap="square" anchor="ctr" anchorCtr="0">
            <a:noAutofit/>
          </a:bodyPr>
          <a:lstStyle/>
          <a:p>
            <a:pPr marL="84138">
              <a:spcBef>
                <a:spcPct val="0"/>
              </a:spcBef>
              <a:spcAft>
                <a:spcPts val="1200"/>
              </a:spcAft>
              <a:defRPr/>
            </a:pPr>
            <a:r>
              <a:rPr lang="de-DE" sz="1500" dirty="0" smtClean="0">
                <a:solidFill>
                  <a:srgbClr val="FFFFFF"/>
                </a:solidFill>
              </a:rPr>
              <a:t>Hybridkabel für PPU-E</a:t>
            </a:r>
            <a:endParaRPr lang="de-DE" sz="1500" dirty="0" smtClean="0">
              <a:solidFill>
                <a:srgbClr val="FFFFFF"/>
              </a:solidFill>
            </a:endParaRPr>
          </a:p>
        </p:txBody>
      </p:sp>
      <p:sp>
        <p:nvSpPr>
          <p:cNvPr id="20" name="Titel 1"/>
          <p:cNvSpPr txBox="1">
            <a:spLocks/>
          </p:cNvSpPr>
          <p:nvPr/>
        </p:nvSpPr>
        <p:spPr>
          <a:xfrm>
            <a:off x="474735" y="6096005"/>
            <a:ext cx="3236488" cy="601129"/>
          </a:xfrm>
          <a:prstGeom prst="rect">
            <a:avLst/>
          </a:prstGeom>
          <a:noFill/>
          <a:ln>
            <a:noFill/>
          </a:ln>
          <a:effectLst>
            <a:outerShdw blurRad="431800" dist="38100" dir="2700000">
              <a:srgbClr val="000000">
                <a:alpha val="43000"/>
              </a:srgbClr>
            </a:outerShdw>
          </a:effectLst>
        </p:spPr>
        <p:txBody>
          <a:bodyPr wrap="square" anchor="ctr" anchorCtr="0">
            <a:noAutofit/>
          </a:bodyPr>
          <a:lstStyle/>
          <a:p>
            <a:pPr marL="84138" lvl="0">
              <a:spcBef>
                <a:spcPct val="0"/>
              </a:spcBef>
              <a:spcAft>
                <a:spcPts val="1200"/>
              </a:spcAft>
              <a:defRPr/>
            </a:pPr>
            <a:r>
              <a:rPr lang="de-DE" sz="1500" b="1" dirty="0" smtClean="0">
                <a:solidFill>
                  <a:schemeClr val="bg1"/>
                </a:solidFill>
                <a:latin typeface="Calibri"/>
                <a:cs typeface="Calibri"/>
              </a:rPr>
              <a:t>Superior </a:t>
            </a:r>
            <a:r>
              <a:rPr lang="de-DE" sz="1500" b="1" dirty="0" err="1" smtClean="0">
                <a:solidFill>
                  <a:schemeClr val="bg1"/>
                </a:solidFill>
                <a:latin typeface="Calibri"/>
                <a:cs typeface="Calibri"/>
              </a:rPr>
              <a:t>Clamping</a:t>
            </a:r>
            <a:r>
              <a:rPr lang="de-DE" sz="1500" b="1" dirty="0" smtClean="0">
                <a:solidFill>
                  <a:schemeClr val="bg1"/>
                </a:solidFill>
                <a:latin typeface="Calibri"/>
                <a:cs typeface="Calibri"/>
              </a:rPr>
              <a:t> and </a:t>
            </a:r>
            <a:r>
              <a:rPr lang="de-DE" sz="1500" b="1" dirty="0" err="1" smtClean="0">
                <a:solidFill>
                  <a:schemeClr val="bg1"/>
                </a:solidFill>
                <a:latin typeface="Calibri"/>
                <a:cs typeface="Calibri"/>
              </a:rPr>
              <a:t>Gripping</a:t>
            </a:r>
            <a:endParaRPr lang="de-DE" sz="1500" b="1" dirty="0" smtClean="0">
              <a:solidFill>
                <a:schemeClr val="bg1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687602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pimappl.schunk.int/preview/SCHUNK/Image/IM0016165.jpg"/>
          <p:cNvPicPr>
            <a:picLocks noChangeAspect="1" noChangeArrowheads="1"/>
          </p:cNvPicPr>
          <p:nvPr/>
        </p:nvPicPr>
        <p:blipFill>
          <a:blip r:embed="rId2"/>
          <a:srcRect l="20425" r="19246"/>
          <a:stretch>
            <a:fillRect/>
          </a:stretch>
        </p:blipFill>
        <p:spPr bwMode="auto">
          <a:xfrm>
            <a:off x="879452" y="2000249"/>
            <a:ext cx="2520013" cy="3007509"/>
          </a:xfrm>
          <a:prstGeom prst="rect">
            <a:avLst/>
          </a:prstGeom>
          <a:noFill/>
        </p:spPr>
      </p:pic>
      <p:sp>
        <p:nvSpPr>
          <p:cNvPr id="8" name="Inhaltsplatzhalter 7"/>
          <p:cNvSpPr>
            <a:spLocks noGrp="1"/>
          </p:cNvSpPr>
          <p:nvPr>
            <p:ph sz="quarter" idx="11"/>
          </p:nvPr>
        </p:nvSpPr>
        <p:spPr>
          <a:xfrm>
            <a:off x="4234253" y="1210437"/>
            <a:ext cx="4708705" cy="4365626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de-DE" b="1" dirty="0" smtClean="0">
                <a:solidFill>
                  <a:schemeClr val="tx1"/>
                </a:solidFill>
                <a:cs typeface="Times New Roman" pitchFamily="18" charset="0"/>
              </a:rPr>
              <a:t>Alleinstellungsmerkmale: </a:t>
            </a:r>
          </a:p>
          <a:p>
            <a:pPr marL="177800" indent="-177800">
              <a:buFont typeface="Courier New" pitchFamily="49" charset="0"/>
              <a:buChar char="o"/>
            </a:pPr>
            <a:r>
              <a:rPr lang="de-DE" dirty="0" smtClean="0">
                <a:solidFill>
                  <a:schemeClr val="tx1"/>
                </a:solidFill>
              </a:rPr>
              <a:t>Übertragung von Leistung, Gebersignale, Sensorsignale und Pneumatik (für einen </a:t>
            </a:r>
            <a:r>
              <a:rPr lang="de-DE" dirty="0" err="1" smtClean="0">
                <a:solidFill>
                  <a:schemeClr val="tx1"/>
                </a:solidFill>
              </a:rPr>
              <a:t>Torquemotor</a:t>
            </a:r>
            <a:r>
              <a:rPr lang="de-DE" dirty="0" smtClean="0">
                <a:solidFill>
                  <a:schemeClr val="tx1"/>
                </a:solidFill>
              </a:rPr>
              <a:t> und einem </a:t>
            </a:r>
            <a:r>
              <a:rPr lang="de-DE" dirty="0" err="1" smtClean="0">
                <a:solidFill>
                  <a:schemeClr val="tx1"/>
                </a:solidFill>
              </a:rPr>
              <a:t>Greifer</a:t>
            </a:r>
            <a:r>
              <a:rPr lang="de-DE" dirty="0" smtClean="0">
                <a:solidFill>
                  <a:schemeClr val="tx1"/>
                </a:solidFill>
              </a:rPr>
              <a:t>)</a:t>
            </a:r>
          </a:p>
          <a:p>
            <a:endParaRPr lang="de-DE" b="1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de-DE" b="1" dirty="0" smtClean="0">
                <a:solidFill>
                  <a:schemeClr val="tx1"/>
                </a:solidFill>
                <a:cs typeface="Times New Roman" pitchFamily="18" charset="0"/>
              </a:rPr>
              <a:t>Weitere Produktmerkmale: </a:t>
            </a:r>
          </a:p>
          <a:p>
            <a:pPr marL="266700" indent="-266700">
              <a:buFont typeface="Courier New" pitchFamily="49" charset="0"/>
              <a:buChar char="o"/>
            </a:pPr>
            <a:r>
              <a:rPr lang="de-DE" dirty="0" smtClean="0">
                <a:solidFill>
                  <a:schemeClr val="tx1"/>
                </a:solidFill>
                <a:cs typeface="Times New Roman" pitchFamily="18" charset="0"/>
              </a:rPr>
              <a:t>Glatte Oberfläche</a:t>
            </a:r>
          </a:p>
          <a:p>
            <a:pPr marL="266700" indent="-266700">
              <a:buFont typeface="Courier New" pitchFamily="49" charset="0"/>
              <a:buChar char="o"/>
            </a:pPr>
            <a:r>
              <a:rPr lang="de-DE" dirty="0" smtClean="0">
                <a:solidFill>
                  <a:schemeClr val="tx1"/>
                </a:solidFill>
                <a:cs typeface="Times New Roman" pitchFamily="18" charset="0"/>
              </a:rPr>
              <a:t>Flache und breite Bauweise </a:t>
            </a:r>
          </a:p>
          <a:p>
            <a:pPr marL="266700" indent="-266700">
              <a:buFont typeface="Courier New" pitchFamily="49" charset="0"/>
              <a:buChar char="o"/>
            </a:pPr>
            <a:r>
              <a:rPr lang="de-DE" dirty="0" smtClean="0">
                <a:solidFill>
                  <a:schemeClr val="tx1"/>
                </a:solidFill>
                <a:cs typeface="Times New Roman" pitchFamily="18" charset="0"/>
              </a:rPr>
              <a:t>Die Einzelkabel bzw. Schläuche vergossen und haben somit eine feste Position</a:t>
            </a:r>
          </a:p>
          <a:p>
            <a:pPr marL="266700" indent="-266700">
              <a:buFont typeface="Courier New" pitchFamily="49" charset="0"/>
              <a:buChar char="o"/>
            </a:pPr>
            <a:r>
              <a:rPr lang="de-DE" dirty="0" smtClean="0">
                <a:solidFill>
                  <a:schemeClr val="tx1"/>
                </a:solidFill>
                <a:cs typeface="Times New Roman" pitchFamily="18" charset="0"/>
              </a:rPr>
              <a:t>Direkt konfektioniert mit dem passenden Motorstecker für ERD bzw. MRD-S</a:t>
            </a:r>
          </a:p>
        </p:txBody>
      </p:sp>
      <p:sp>
        <p:nvSpPr>
          <p:cNvPr id="50179" name="Fußzeilenplatzhalter 4"/>
          <p:cNvSpPr>
            <a:spLocks noGrp="1"/>
          </p:cNvSpPr>
          <p:nvPr>
            <p:ph type="ftr" sz="quarter" idx="3"/>
          </p:nvPr>
        </p:nvSpPr>
        <p:spPr bwMode="auto">
          <a:xfrm>
            <a:off x="1044688" y="6496050"/>
            <a:ext cx="3717812" cy="252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de-DE" dirty="0" smtClean="0"/>
              <a:t>Kurzpräsentation Hybridkabel für PPU-E, 23.09.2014</a:t>
            </a:r>
            <a:endParaRPr lang="de-DE" dirty="0" smtClean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E460E2-A79B-FD4C-875F-CB1722C97EA1}" type="slidenum">
              <a:rPr lang="de-DE" smtClean="0"/>
              <a:pPr/>
              <a:t>2</a:t>
            </a:fld>
            <a:endParaRPr lang="de-DE" dirty="0"/>
          </a:p>
        </p:txBody>
      </p:sp>
      <p:sp>
        <p:nvSpPr>
          <p:cNvPr id="50178" name="Titel 2"/>
          <p:cNvSpPr>
            <a:spLocks noGrp="1"/>
          </p:cNvSpPr>
          <p:nvPr>
            <p:ph type="title"/>
          </p:nvPr>
        </p:nvSpPr>
        <p:spPr bwMode="auto">
          <a:xfrm>
            <a:off x="691355" y="231049"/>
            <a:ext cx="8142290" cy="96070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Hybridkabel für PPU-E</a:t>
            </a:r>
            <a:b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de-DE" sz="2000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#1: Erstes Hybridkabel für </a:t>
            </a:r>
            <a:r>
              <a:rPr lang="de-DE" sz="2000" dirty="0" err="1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Torquemotor</a:t>
            </a:r>
            <a:r>
              <a:rPr lang="de-DE" sz="2000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und </a:t>
            </a:r>
            <a:r>
              <a:rPr lang="de-DE" sz="2000" dirty="0" err="1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Greifer</a:t>
            </a:r>
            <a:r>
              <a:rPr lang="de-DE" sz="2000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für Pick &amp; Place-Einheiten</a:t>
            </a:r>
            <a: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/>
            </a:r>
            <a:b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b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</a:br>
            <a:endParaRPr lang="de-DE" dirty="0" smtClean="0">
              <a:solidFill>
                <a:srgbClr val="003D6A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grpSp>
        <p:nvGrpSpPr>
          <p:cNvPr id="2" name="Gruppieren 11"/>
          <p:cNvGrpSpPr/>
          <p:nvPr/>
        </p:nvGrpSpPr>
        <p:grpSpPr>
          <a:xfrm>
            <a:off x="5849112" y="231049"/>
            <a:ext cx="3199046" cy="461665"/>
            <a:chOff x="5285232" y="268023"/>
            <a:chExt cx="3199046" cy="461665"/>
          </a:xfrm>
        </p:grpSpPr>
        <p:sp>
          <p:nvSpPr>
            <p:cNvPr id="15" name="Textfeld 14"/>
            <p:cNvSpPr txBox="1"/>
            <p:nvPr/>
          </p:nvSpPr>
          <p:spPr>
            <a:xfrm>
              <a:off x="638251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tx2"/>
                  </a:solidFill>
                </a:rPr>
                <a:t>Nachfolge-</a:t>
              </a:r>
              <a:r>
                <a:rPr lang="de-DE" sz="1200" dirty="0" err="1" smtClean="0">
                  <a:solidFill>
                    <a:schemeClr val="tx2"/>
                  </a:solidFill>
                </a:rPr>
                <a:t>produkt</a:t>
              </a:r>
              <a:endParaRPr lang="de-DE" sz="1200" dirty="0" smtClean="0">
                <a:solidFill>
                  <a:schemeClr val="tx2"/>
                </a:solidFill>
              </a:endParaRPr>
            </a:p>
          </p:txBody>
        </p:sp>
        <p:sp>
          <p:nvSpPr>
            <p:cNvPr id="16" name="Textfeld 15"/>
            <p:cNvSpPr txBox="1"/>
            <p:nvPr/>
          </p:nvSpPr>
          <p:spPr>
            <a:xfrm>
              <a:off x="7460150" y="268023"/>
              <a:ext cx="1024128" cy="461665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rgbClr val="00446B"/>
                  </a:solidFill>
                </a:rPr>
                <a:t>Baureihen-</a:t>
              </a:r>
              <a:r>
                <a:rPr lang="de-DE" sz="1200" dirty="0" err="1" smtClean="0">
                  <a:solidFill>
                    <a:srgbClr val="00446B"/>
                  </a:solidFill>
                </a:rPr>
                <a:t>erweiterung</a:t>
              </a:r>
              <a:endParaRPr lang="de-DE" sz="1200" dirty="0">
                <a:solidFill>
                  <a:srgbClr val="00446B"/>
                </a:solidFill>
              </a:endParaRPr>
            </a:p>
          </p:txBody>
        </p:sp>
        <p:sp>
          <p:nvSpPr>
            <p:cNvPr id="17" name="Textfeld 16"/>
            <p:cNvSpPr txBox="1"/>
            <p:nvPr/>
          </p:nvSpPr>
          <p:spPr>
            <a:xfrm>
              <a:off x="5285232" y="268023"/>
              <a:ext cx="1024128" cy="461665"/>
            </a:xfrm>
            <a:prstGeom prst="rect">
              <a:avLst/>
            </a:prstGeom>
            <a:solidFill>
              <a:srgbClr val="00446B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bg1"/>
                  </a:solidFill>
                </a:rPr>
                <a:t>Neuprodukt</a:t>
              </a:r>
            </a:p>
            <a:p>
              <a:endParaRPr lang="de-DE" sz="1200" dirty="0" smtClean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nhaltsplatzhalter 4"/>
          <p:cNvSpPr>
            <a:spLocks noGrp="1"/>
          </p:cNvSpPr>
          <p:nvPr>
            <p:ph sz="quarter" idx="10"/>
          </p:nvPr>
        </p:nvSpPr>
        <p:spPr>
          <a:xfrm>
            <a:off x="569910" y="1522138"/>
            <a:ext cx="8436930" cy="4650062"/>
          </a:xfrm>
        </p:spPr>
        <p:txBody>
          <a:bodyPr/>
          <a:lstStyle/>
          <a:p>
            <a:r>
              <a:rPr lang="de-DE" b="1" dirty="0" smtClean="0">
                <a:solidFill>
                  <a:schemeClr val="tx1"/>
                </a:solidFill>
                <a:cs typeface="Times New Roman" pitchFamily="18" charset="0"/>
              </a:rPr>
              <a:t>Kundenmehrwert / Verkaufsargumentation:</a:t>
            </a:r>
            <a:r>
              <a:rPr lang="de-DE" dirty="0" smtClean="0"/>
              <a:t> </a:t>
            </a:r>
          </a:p>
          <a:p>
            <a:pPr marL="261938" indent="-261938">
              <a:buFont typeface="Courier New" pitchFamily="49" charset="0"/>
              <a:buChar char="o"/>
            </a:pPr>
            <a:r>
              <a:rPr lang="de-DE" dirty="0" smtClean="0">
                <a:solidFill>
                  <a:schemeClr val="tx1"/>
                </a:solidFill>
              </a:rPr>
              <a:t>Breite und flache Bauweise, somit kein „abknicken“ bzw. „abschlaffen“ der Energieführung wie bei Schlauchlösungen. Somit höhere Prozesssicherheit</a:t>
            </a:r>
          </a:p>
          <a:p>
            <a:pPr marL="261938" indent="-261938">
              <a:buFont typeface="Courier New" pitchFamily="49" charset="0"/>
              <a:buChar char="o"/>
            </a:pPr>
            <a:r>
              <a:rPr lang="de-DE" dirty="0" smtClean="0">
                <a:solidFill>
                  <a:schemeClr val="tx1"/>
                </a:solidFill>
              </a:rPr>
              <a:t>Einzelkabel fest vergossen somit fest geführt, kein Abrieb der Einzelkabel und kein verschleiß </a:t>
            </a:r>
          </a:p>
          <a:p>
            <a:pPr marL="261938" indent="-261938">
              <a:buFont typeface="Courier New" pitchFamily="49" charset="0"/>
              <a:buChar char="o"/>
            </a:pPr>
            <a:r>
              <a:rPr lang="de-DE" dirty="0" smtClean="0">
                <a:solidFill>
                  <a:schemeClr val="tx1"/>
                </a:solidFill>
              </a:rPr>
              <a:t>Glatte Oberfläche somit kein Schutz bzw. Staub der sich in Rillen ablagern kann</a:t>
            </a:r>
          </a:p>
          <a:p>
            <a:pPr marL="261938" indent="-261938">
              <a:buFont typeface="Courier New" pitchFamily="49" charset="0"/>
              <a:buChar char="o"/>
            </a:pPr>
            <a:r>
              <a:rPr lang="de-DE" dirty="0" smtClean="0">
                <a:solidFill>
                  <a:schemeClr val="tx1"/>
                </a:solidFill>
              </a:rPr>
              <a:t>All-in-</a:t>
            </a:r>
            <a:r>
              <a:rPr lang="de-DE" dirty="0" err="1" smtClean="0">
                <a:solidFill>
                  <a:schemeClr val="tx1"/>
                </a:solidFill>
              </a:rPr>
              <a:t>one</a:t>
            </a:r>
            <a:r>
              <a:rPr lang="de-DE" dirty="0" smtClean="0">
                <a:solidFill>
                  <a:schemeClr val="tx1"/>
                </a:solidFill>
              </a:rPr>
              <a:t> Lösung, Leistung und Gebersignal des </a:t>
            </a:r>
            <a:r>
              <a:rPr lang="de-DE" dirty="0" err="1" smtClean="0">
                <a:solidFill>
                  <a:schemeClr val="tx1"/>
                </a:solidFill>
              </a:rPr>
              <a:t>Torquemotors</a:t>
            </a:r>
            <a:r>
              <a:rPr lang="de-DE" dirty="0" smtClean="0">
                <a:solidFill>
                  <a:schemeClr val="tx1"/>
                </a:solidFill>
              </a:rPr>
              <a:t>, zwei </a:t>
            </a:r>
            <a:r>
              <a:rPr lang="de-DE" dirty="0" err="1" smtClean="0">
                <a:solidFill>
                  <a:schemeClr val="tx1"/>
                </a:solidFill>
              </a:rPr>
              <a:t>Pneumatikleitungen</a:t>
            </a:r>
            <a:r>
              <a:rPr lang="de-DE" dirty="0" smtClean="0">
                <a:solidFill>
                  <a:schemeClr val="tx1"/>
                </a:solidFill>
              </a:rPr>
              <a:t> und zwei Sensoren gleichzeitig übertragbar. Keine zwei oder drei Kabel benötigt</a:t>
            </a:r>
          </a:p>
        </p:txBody>
      </p:sp>
      <p:sp>
        <p:nvSpPr>
          <p:cNvPr id="51203" name="Fußzeilenplatzhalter 4"/>
          <p:cNvSpPr>
            <a:spLocks noGrp="1"/>
          </p:cNvSpPr>
          <p:nvPr>
            <p:ph type="ftr" sz="quarter" idx="3"/>
          </p:nvPr>
        </p:nvSpPr>
        <p:spPr bwMode="auto"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de-DE" dirty="0" smtClean="0"/>
              <a:t>Kurzpräsentation Hybridkabel für PPU-E, 23.09.2014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E460E2-A79B-FD4C-875F-CB1722C97EA1}" type="slidenum">
              <a:rPr lang="de-DE" smtClean="0"/>
              <a:pPr/>
              <a:t>3</a:t>
            </a:fld>
            <a:endParaRPr lang="de-DE" dirty="0"/>
          </a:p>
        </p:txBody>
      </p:sp>
      <p:grpSp>
        <p:nvGrpSpPr>
          <p:cNvPr id="2" name="Gruppieren 11"/>
          <p:cNvGrpSpPr/>
          <p:nvPr/>
        </p:nvGrpSpPr>
        <p:grpSpPr>
          <a:xfrm>
            <a:off x="5849112" y="231049"/>
            <a:ext cx="3199046" cy="461665"/>
            <a:chOff x="5285232" y="268023"/>
            <a:chExt cx="3199046" cy="461665"/>
          </a:xfrm>
        </p:grpSpPr>
        <p:sp>
          <p:nvSpPr>
            <p:cNvPr id="12" name="Textfeld 11"/>
            <p:cNvSpPr txBox="1"/>
            <p:nvPr/>
          </p:nvSpPr>
          <p:spPr>
            <a:xfrm>
              <a:off x="638251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tx2"/>
                  </a:solidFill>
                </a:rPr>
                <a:t>Nachfolge-</a:t>
              </a:r>
              <a:r>
                <a:rPr lang="de-DE" sz="1200" dirty="0" err="1" smtClean="0">
                  <a:solidFill>
                    <a:schemeClr val="tx2"/>
                  </a:solidFill>
                </a:rPr>
                <a:t>produkt</a:t>
              </a:r>
              <a:endParaRPr lang="de-DE" sz="1200" dirty="0" smtClean="0">
                <a:solidFill>
                  <a:schemeClr val="tx2"/>
                </a:solidFill>
              </a:endParaRPr>
            </a:p>
          </p:txBody>
        </p:sp>
        <p:sp>
          <p:nvSpPr>
            <p:cNvPr id="13" name="Textfeld 12"/>
            <p:cNvSpPr txBox="1"/>
            <p:nvPr/>
          </p:nvSpPr>
          <p:spPr>
            <a:xfrm>
              <a:off x="7460150" y="268023"/>
              <a:ext cx="1024128" cy="461665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rgbClr val="00446B"/>
                  </a:solidFill>
                </a:rPr>
                <a:t>Baureihen-</a:t>
              </a:r>
              <a:r>
                <a:rPr lang="de-DE" sz="1200" dirty="0" err="1" smtClean="0">
                  <a:solidFill>
                    <a:srgbClr val="00446B"/>
                  </a:solidFill>
                </a:rPr>
                <a:t>erweiterung</a:t>
              </a:r>
              <a:endParaRPr lang="de-DE" sz="1200" dirty="0">
                <a:solidFill>
                  <a:srgbClr val="00446B"/>
                </a:solidFill>
              </a:endParaRPr>
            </a:p>
          </p:txBody>
        </p:sp>
        <p:sp>
          <p:nvSpPr>
            <p:cNvPr id="14" name="Textfeld 13"/>
            <p:cNvSpPr txBox="1"/>
            <p:nvPr/>
          </p:nvSpPr>
          <p:spPr>
            <a:xfrm>
              <a:off x="5285232" y="268023"/>
              <a:ext cx="1024128" cy="461665"/>
            </a:xfrm>
            <a:prstGeom prst="rect">
              <a:avLst/>
            </a:prstGeom>
            <a:solidFill>
              <a:srgbClr val="00446B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bg1"/>
                  </a:solidFill>
                </a:rPr>
                <a:t>Neuprodukt</a:t>
              </a:r>
            </a:p>
            <a:p>
              <a:endParaRPr lang="de-DE" sz="1200" dirty="0" smtClean="0"/>
            </a:p>
          </p:txBody>
        </p:sp>
      </p:grpSp>
      <p:sp>
        <p:nvSpPr>
          <p:cNvPr id="11" name="Titel 2"/>
          <p:cNvSpPr txBox="1">
            <a:spLocks/>
          </p:cNvSpPr>
          <p:nvPr/>
        </p:nvSpPr>
        <p:spPr bwMode="auto">
          <a:xfrm>
            <a:off x="691355" y="231049"/>
            <a:ext cx="8142290" cy="96070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3D6A"/>
                </a:solidFill>
                <a:effectLst/>
                <a:uLnTx/>
                <a:uFillTx/>
                <a:latin typeface="Calibri" pitchFamily="34" charset="0"/>
                <a:ea typeface="Calibri" pitchFamily="34" charset="0"/>
                <a:cs typeface="Calibri" pitchFamily="34" charset="0"/>
              </a:rPr>
              <a:t>Hybridkabel für PPU-E</a:t>
            </a:r>
            <a:br>
              <a:rPr kumimoji="0" lang="de-DE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3D6A"/>
                </a:solidFill>
                <a:effectLst/>
                <a:uLnTx/>
                <a:uFillTx/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3D6A"/>
                </a:solidFill>
                <a:effectLst/>
                <a:uLnTx/>
                <a:uFillTx/>
                <a:latin typeface="Calibri" pitchFamily="34" charset="0"/>
                <a:ea typeface="Calibri" pitchFamily="34" charset="0"/>
                <a:cs typeface="Calibri" pitchFamily="34" charset="0"/>
              </a:rPr>
              <a:t>#1: Erstes Hybridkabel für </a:t>
            </a:r>
            <a:r>
              <a:rPr kumimoji="0" lang="de-DE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3D6A"/>
                </a:solidFill>
                <a:effectLst/>
                <a:uLnTx/>
                <a:uFillTx/>
                <a:latin typeface="Calibri" pitchFamily="34" charset="0"/>
                <a:ea typeface="Calibri" pitchFamily="34" charset="0"/>
                <a:cs typeface="Calibri" pitchFamily="34" charset="0"/>
              </a:rPr>
              <a:t>Torquemotor</a:t>
            </a: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3D6A"/>
                </a:solidFill>
                <a:effectLst/>
                <a:uLnTx/>
                <a:uFillTx/>
                <a:latin typeface="Calibri" pitchFamily="34" charset="0"/>
                <a:ea typeface="Calibri" pitchFamily="34" charset="0"/>
                <a:cs typeface="Calibri" pitchFamily="34" charset="0"/>
              </a:rPr>
              <a:t> und </a:t>
            </a:r>
            <a:r>
              <a:rPr kumimoji="0" lang="de-DE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3D6A"/>
                </a:solidFill>
                <a:effectLst/>
                <a:uLnTx/>
                <a:uFillTx/>
                <a:latin typeface="Calibri" pitchFamily="34" charset="0"/>
                <a:ea typeface="Calibri" pitchFamily="34" charset="0"/>
                <a:cs typeface="Calibri" pitchFamily="34" charset="0"/>
              </a:rPr>
              <a:t>Greifer</a:t>
            </a: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3D6A"/>
                </a:solidFill>
                <a:effectLst/>
                <a:uLnTx/>
                <a:uFillTx/>
                <a:latin typeface="Calibri" pitchFamily="34" charset="0"/>
                <a:ea typeface="Calibri" pitchFamily="34" charset="0"/>
                <a:cs typeface="Calibri" pitchFamily="34" charset="0"/>
              </a:rPr>
              <a:t> für Pick &amp; Place-Einheiten</a:t>
            </a:r>
            <a:r>
              <a:rPr kumimoji="0" lang="de-DE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3D6A"/>
                </a:solidFill>
                <a:effectLst/>
                <a:uLnTx/>
                <a:uFillTx/>
                <a:latin typeface="Calibri" pitchFamily="34" charset="0"/>
                <a:ea typeface="Calibri" pitchFamily="34" charset="0"/>
                <a:cs typeface="Calibri" pitchFamily="34" charset="0"/>
              </a:rPr>
              <a:t/>
            </a:r>
            <a:br>
              <a:rPr kumimoji="0" lang="de-DE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3D6A"/>
                </a:solidFill>
                <a:effectLst/>
                <a:uLnTx/>
                <a:uFillTx/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kumimoji="0" lang="de-DE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3D6A"/>
                </a:solidFill>
                <a:effectLst/>
                <a:uLnTx/>
                <a:uFillTx/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br>
              <a:rPr kumimoji="0" lang="de-DE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3D6A"/>
                </a:solidFill>
                <a:effectLst/>
                <a:uLnTx/>
                <a:uFillTx/>
                <a:latin typeface="Calibri" pitchFamily="34" charset="0"/>
                <a:ea typeface="Calibri" pitchFamily="34" charset="0"/>
                <a:cs typeface="Calibri" pitchFamily="34" charset="0"/>
              </a:rPr>
            </a:br>
            <a:endParaRPr kumimoji="0" lang="de-DE" sz="3200" b="1" i="0" u="none" strike="noStrike" kern="1200" cap="none" spc="0" normalizeH="0" baseline="0" noProof="0" dirty="0" smtClean="0">
              <a:ln>
                <a:noFill/>
              </a:ln>
              <a:solidFill>
                <a:srgbClr val="003D6A"/>
              </a:solidFill>
              <a:effectLst/>
              <a:uLnTx/>
              <a:uFillTx/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nhaltsplatzhalter 7"/>
          <p:cNvSpPr>
            <a:spLocks noGrp="1"/>
          </p:cNvSpPr>
          <p:nvPr>
            <p:ph sz="quarter" idx="11"/>
          </p:nvPr>
        </p:nvSpPr>
        <p:spPr>
          <a:xfrm>
            <a:off x="4339590" y="1388273"/>
            <a:ext cx="4762500" cy="4143848"/>
          </a:xfrm>
        </p:spPr>
        <p:txBody>
          <a:bodyPr/>
          <a:lstStyle/>
          <a:p>
            <a:pPr marL="342900" lvl="1" indent="-342900">
              <a:buNone/>
              <a:defRPr/>
            </a:pPr>
            <a:r>
              <a:rPr lang="de-DE" b="1" dirty="0" smtClean="0">
                <a:solidFill>
                  <a:schemeClr val="tx1"/>
                </a:solidFill>
                <a:cs typeface="Times New Roman" pitchFamily="18" charset="0"/>
              </a:rPr>
              <a:t>Technische Basisfunktionen:</a:t>
            </a:r>
          </a:p>
          <a:p>
            <a:pPr marL="180975" lvl="0" indent="-180975">
              <a:spcBef>
                <a:spcPts val="600"/>
              </a:spcBef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 Baugrößen: 	für PPU-E 15, 30 und 50</a:t>
            </a:r>
          </a:p>
          <a:p>
            <a:pPr marL="180975" indent="-180975">
              <a:lnSpc>
                <a:spcPct val="100000"/>
              </a:lnSpc>
              <a:spcBef>
                <a:spcPts val="600"/>
              </a:spcBef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 Durchführungen: 1 x Motorleistung, 1 x Geberleitung, 2 x Sensorsignale (inkl.  Versorgung), 2 x Luft 	</a:t>
            </a:r>
          </a:p>
          <a:p>
            <a:pPr marL="180975" lvl="0" indent="-180975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 max. Hub der Pick &amp; Place-Einheit: </a:t>
            </a:r>
          </a:p>
          <a:p>
            <a:pPr marL="180975" lvl="0" indent="-180975">
              <a:lnSpc>
                <a:spcPct val="100000"/>
              </a:lnSpc>
              <a:spcBef>
                <a:spcPts val="0"/>
              </a:spcBef>
            </a:pPr>
            <a:r>
              <a:rPr lang="de-DE" sz="1800" dirty="0" smtClean="0">
                <a:solidFill>
                  <a:schemeClr val="tx1"/>
                </a:solidFill>
              </a:rPr>
              <a:t>     280 mm x 150 mm</a:t>
            </a:r>
          </a:p>
          <a:p>
            <a:pPr marL="342900" lvl="1" indent="-342900">
              <a:buNone/>
              <a:defRPr/>
            </a:pPr>
            <a:endParaRPr lang="de-DE" b="1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marL="342900" lvl="1" indent="-342900">
              <a:buNone/>
              <a:defRPr/>
            </a:pPr>
            <a:r>
              <a:rPr lang="de-DE" b="1" dirty="0" smtClean="0">
                <a:solidFill>
                  <a:schemeClr val="tx1"/>
                </a:solidFill>
                <a:cs typeface="Times New Roman" pitchFamily="18" charset="0"/>
              </a:rPr>
              <a:t>Komplementärprodukte:</a:t>
            </a:r>
          </a:p>
          <a:p>
            <a:pPr lvl="0"/>
            <a:r>
              <a:rPr lang="de-DE" sz="1800" dirty="0" smtClean="0">
                <a:solidFill>
                  <a:schemeClr val="tx1"/>
                </a:solidFill>
              </a:rPr>
              <a:t>ERD, MRD-S, PPU-E, MPG-plus</a:t>
            </a:r>
          </a:p>
          <a:p>
            <a:pPr marL="180975" lvl="1" indent="-180975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  <a:defRPr/>
            </a:pPr>
            <a:endParaRPr lang="de-DE" sz="1800" b="1" dirty="0" smtClean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50179" name="Fußzeilenplatzhalter 4"/>
          <p:cNvSpPr>
            <a:spLocks noGrp="1"/>
          </p:cNvSpPr>
          <p:nvPr>
            <p:ph type="ftr" sz="quarter" idx="3"/>
          </p:nvPr>
        </p:nvSpPr>
        <p:spPr bwMode="auto">
          <a:xfrm>
            <a:off x="1044688" y="6496050"/>
            <a:ext cx="3717812" cy="252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de-DE" smtClean="0"/>
              <a:t>Kurzpräsentation Hybridkabel für PPU-E, 23.09.2014</a:t>
            </a:r>
            <a:endParaRPr lang="de-DE" dirty="0" smtClean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E460E2-A79B-FD4C-875F-CB1722C97EA1}" type="slidenum">
              <a:rPr lang="de-DE" smtClean="0"/>
              <a:pPr/>
              <a:t>4</a:t>
            </a:fld>
            <a:endParaRPr lang="de-DE" dirty="0"/>
          </a:p>
        </p:txBody>
      </p:sp>
      <p:grpSp>
        <p:nvGrpSpPr>
          <p:cNvPr id="2" name="Gruppieren 11"/>
          <p:cNvGrpSpPr/>
          <p:nvPr/>
        </p:nvGrpSpPr>
        <p:grpSpPr>
          <a:xfrm>
            <a:off x="5849112" y="231049"/>
            <a:ext cx="3199046" cy="461665"/>
            <a:chOff x="5285232" y="268023"/>
            <a:chExt cx="3199046" cy="461665"/>
          </a:xfrm>
        </p:grpSpPr>
        <p:sp>
          <p:nvSpPr>
            <p:cNvPr id="11" name="Textfeld 10"/>
            <p:cNvSpPr txBox="1"/>
            <p:nvPr/>
          </p:nvSpPr>
          <p:spPr>
            <a:xfrm>
              <a:off x="638251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tx2"/>
                  </a:solidFill>
                </a:rPr>
                <a:t>Nachfolge-</a:t>
              </a:r>
              <a:r>
                <a:rPr lang="de-DE" sz="1200" dirty="0" err="1" smtClean="0">
                  <a:solidFill>
                    <a:schemeClr val="tx2"/>
                  </a:solidFill>
                </a:rPr>
                <a:t>produkt</a:t>
              </a:r>
              <a:endParaRPr lang="de-DE" sz="1200" dirty="0" smtClean="0">
                <a:solidFill>
                  <a:schemeClr val="tx2"/>
                </a:solidFill>
              </a:endParaRPr>
            </a:p>
          </p:txBody>
        </p:sp>
        <p:sp>
          <p:nvSpPr>
            <p:cNvPr id="12" name="Textfeld 11"/>
            <p:cNvSpPr txBox="1"/>
            <p:nvPr/>
          </p:nvSpPr>
          <p:spPr>
            <a:xfrm>
              <a:off x="7460150" y="268023"/>
              <a:ext cx="1024128" cy="461665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rgbClr val="00446B"/>
                  </a:solidFill>
                </a:rPr>
                <a:t>Baureihen-</a:t>
              </a:r>
              <a:r>
                <a:rPr lang="de-DE" sz="1200" dirty="0" err="1" smtClean="0">
                  <a:solidFill>
                    <a:srgbClr val="00446B"/>
                  </a:solidFill>
                </a:rPr>
                <a:t>erweiterung</a:t>
              </a:r>
              <a:endParaRPr lang="de-DE" sz="1200" dirty="0">
                <a:solidFill>
                  <a:srgbClr val="00446B"/>
                </a:solidFill>
              </a:endParaRPr>
            </a:p>
          </p:txBody>
        </p:sp>
        <p:sp>
          <p:nvSpPr>
            <p:cNvPr id="13" name="Textfeld 12"/>
            <p:cNvSpPr txBox="1"/>
            <p:nvPr/>
          </p:nvSpPr>
          <p:spPr>
            <a:xfrm>
              <a:off x="5285232" y="268023"/>
              <a:ext cx="1024128" cy="461665"/>
            </a:xfrm>
            <a:prstGeom prst="rect">
              <a:avLst/>
            </a:prstGeom>
            <a:solidFill>
              <a:srgbClr val="00446B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bg1"/>
                  </a:solidFill>
                </a:rPr>
                <a:t>Neuprodukt</a:t>
              </a:r>
            </a:p>
            <a:p>
              <a:endParaRPr lang="de-DE" sz="1200" dirty="0" smtClean="0"/>
            </a:p>
          </p:txBody>
        </p:sp>
      </p:grpSp>
      <p:pic>
        <p:nvPicPr>
          <p:cNvPr id="48130" name="Picture 2" descr="http://pimappl.schunk.int/preview/SCHUNK/Image/IM001616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350172"/>
            <a:ext cx="3680540" cy="2649992"/>
          </a:xfrm>
          <a:prstGeom prst="rect">
            <a:avLst/>
          </a:prstGeom>
          <a:noFill/>
        </p:spPr>
      </p:pic>
      <p:sp>
        <p:nvSpPr>
          <p:cNvPr id="14" name="Textfeld 13"/>
          <p:cNvSpPr txBox="1"/>
          <p:nvPr/>
        </p:nvSpPr>
        <p:spPr>
          <a:xfrm>
            <a:off x="561444" y="4339771"/>
            <a:ext cx="31190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4625" indent="-174625">
              <a:buFont typeface="+mj-lt"/>
              <a:buAutoNum type="arabicPeriod"/>
            </a:pPr>
            <a:r>
              <a:rPr lang="de-DE" sz="1600" b="1" dirty="0" smtClean="0"/>
              <a:t>Motorleitung</a:t>
            </a:r>
          </a:p>
          <a:p>
            <a:pPr marL="174625" indent="-174625">
              <a:buFont typeface="+mj-lt"/>
              <a:buAutoNum type="arabicPeriod"/>
            </a:pPr>
            <a:r>
              <a:rPr lang="de-DE" sz="1600" b="1" dirty="0" err="1" smtClean="0"/>
              <a:t>Pneumatikschlauch</a:t>
            </a:r>
            <a:endParaRPr lang="de-DE" sz="1600" b="1" dirty="0" smtClean="0"/>
          </a:p>
          <a:p>
            <a:pPr marL="174625" indent="-174625">
              <a:buFont typeface="+mj-lt"/>
              <a:buAutoNum type="arabicPeriod"/>
            </a:pPr>
            <a:r>
              <a:rPr lang="de-DE" sz="1600" b="1" dirty="0" smtClean="0"/>
              <a:t>Sensorleitung</a:t>
            </a:r>
          </a:p>
          <a:p>
            <a:pPr marL="174625" indent="-174625">
              <a:buFont typeface="+mj-lt"/>
              <a:buAutoNum type="arabicPeriod"/>
            </a:pPr>
            <a:r>
              <a:rPr lang="de-DE" sz="1600" b="1" dirty="0" smtClean="0"/>
              <a:t>Geberleitung</a:t>
            </a:r>
          </a:p>
          <a:p>
            <a:pPr marL="174625" indent="-174625">
              <a:buFont typeface="+mj-lt"/>
              <a:buAutoNum type="arabicPeriod"/>
            </a:pPr>
            <a:r>
              <a:rPr lang="de-DE" sz="1600" b="1" dirty="0" smtClean="0"/>
              <a:t>Zentraler Schutzleiter</a:t>
            </a:r>
            <a:br>
              <a:rPr lang="de-DE" sz="1600" b="1" dirty="0" smtClean="0"/>
            </a:br>
            <a:endParaRPr lang="de-DE" sz="1600" b="1" dirty="0"/>
          </a:p>
        </p:txBody>
      </p:sp>
      <p:sp>
        <p:nvSpPr>
          <p:cNvPr id="16" name="Titel 2"/>
          <p:cNvSpPr>
            <a:spLocks noGrp="1"/>
          </p:cNvSpPr>
          <p:nvPr>
            <p:ph type="title"/>
          </p:nvPr>
        </p:nvSpPr>
        <p:spPr bwMode="auto">
          <a:xfrm>
            <a:off x="691355" y="231049"/>
            <a:ext cx="8142290" cy="96070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Hybridkabel für PPU-E</a:t>
            </a:r>
            <a:b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de-DE" sz="2000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#1: Erstes Hybridkabel für </a:t>
            </a:r>
            <a:r>
              <a:rPr lang="de-DE" sz="2000" dirty="0" err="1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Torquemotor</a:t>
            </a:r>
            <a:r>
              <a:rPr lang="de-DE" sz="2000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und </a:t>
            </a:r>
            <a:r>
              <a:rPr lang="de-DE" sz="2000" dirty="0" err="1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Greifer</a:t>
            </a:r>
            <a:r>
              <a:rPr lang="de-DE" sz="2000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für Pick &amp; Place-Einheiten</a:t>
            </a:r>
            <a:r>
              <a:rPr lang="de-DE" sz="3600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/>
            </a:r>
            <a:br>
              <a:rPr lang="de-DE" sz="3600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b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</a:br>
            <a:endParaRPr lang="de-DE" dirty="0" smtClean="0">
              <a:solidFill>
                <a:srgbClr val="003D6A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 6" descr="SCHLUSSCHART_LEHMAN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6" y="0"/>
            <a:ext cx="9133268" cy="6858000"/>
          </a:xfrm>
          <a:prstGeom prst="rect">
            <a:avLst/>
          </a:prstGeom>
        </p:spPr>
      </p:pic>
      <p:sp>
        <p:nvSpPr>
          <p:cNvPr id="3" name="Textfeld 2"/>
          <p:cNvSpPr txBox="1"/>
          <p:nvPr/>
        </p:nvSpPr>
        <p:spPr>
          <a:xfrm>
            <a:off x="6561357" y="6239216"/>
            <a:ext cx="23709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de-DE" sz="1400" dirty="0" err="1" smtClean="0">
                <a:solidFill>
                  <a:srgbClr val="FFFFFF"/>
                </a:solidFill>
                <a:latin typeface="Calibri"/>
                <a:cs typeface="Calibri"/>
              </a:rPr>
              <a:t>www.schunk.com</a:t>
            </a:r>
            <a:endParaRPr lang="de-DE" sz="1400" dirty="0" smtClean="0">
              <a:solidFill>
                <a:srgbClr val="FFFFFF"/>
              </a:solidFill>
              <a:latin typeface="Calibri"/>
              <a:cs typeface="Calibri"/>
            </a:endParaRPr>
          </a:p>
        </p:txBody>
      </p:sp>
      <p:pic>
        <p:nvPicPr>
          <p:cNvPr id="4" name="Bild 3" descr="LOGOBALKEN_NEU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  <p:pic>
        <p:nvPicPr>
          <p:cNvPr id="5" name="Bild 4" descr="TOOLS_RS_NEU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579233" y="5223117"/>
            <a:ext cx="1376290" cy="1376290"/>
          </a:xfrm>
          <a:prstGeom prst="rect">
            <a:avLst/>
          </a:prstGeom>
        </p:spPr>
      </p:pic>
      <p:pic>
        <p:nvPicPr>
          <p:cNvPr id="6" name="Bild 5" descr="Lehmann_Unterschrift_ weiß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59850" y="5686267"/>
            <a:ext cx="1692507" cy="734376"/>
          </a:xfrm>
          <a:prstGeom prst="rect">
            <a:avLst/>
          </a:prstGeom>
        </p:spPr>
      </p:pic>
      <p:sp>
        <p:nvSpPr>
          <p:cNvPr id="8" name="Textfeld 7"/>
          <p:cNvSpPr txBox="1"/>
          <p:nvPr/>
        </p:nvSpPr>
        <p:spPr>
          <a:xfrm>
            <a:off x="3694779" y="6156940"/>
            <a:ext cx="23709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900" b="1" dirty="0" smtClean="0">
                <a:solidFill>
                  <a:srgbClr val="FFFFFF"/>
                </a:solidFill>
                <a:cs typeface="Calibri"/>
              </a:rPr>
              <a:t>Jens Lehmann, </a:t>
            </a:r>
            <a:r>
              <a:rPr lang="en-US" sz="900" dirty="0" smtClean="0">
                <a:solidFill>
                  <a:srgbClr val="FFFFFF"/>
                </a:solidFill>
                <a:cs typeface="Calibri"/>
              </a:rPr>
              <a:t>a German goalkeeper legend,</a:t>
            </a:r>
          </a:p>
          <a:p>
            <a:pPr lvl="0"/>
            <a:r>
              <a:rPr lang="en-US" sz="900" dirty="0" smtClean="0">
                <a:solidFill>
                  <a:srgbClr val="FFFFFF"/>
                </a:solidFill>
                <a:cs typeface="Calibri"/>
              </a:rPr>
              <a:t>brand ambassador for SCHUNK since 2012</a:t>
            </a:r>
            <a:endParaRPr lang="de-DE" sz="900" dirty="0" smtClean="0">
              <a:solidFill>
                <a:srgbClr val="FFFFFF"/>
              </a:solidFill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0120410_Titel_title_PGN-plus_singleline_headlin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20120410_Titel_title_PGN-plus_singleline_headline</Template>
  <TotalTime>0</TotalTime>
  <Words>206</Words>
  <Application>Microsoft Office PowerPoint</Application>
  <PresentationFormat>Bildschirmpräsentation (4:3)</PresentationFormat>
  <Paragraphs>52</Paragraphs>
  <Slides>5</Slides>
  <Notes>2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6" baseType="lpstr">
      <vt:lpstr>20120410_Titel_title_PGN-plus_singleline_headline</vt:lpstr>
      <vt:lpstr>Folie 1</vt:lpstr>
      <vt:lpstr>Hybridkabel für PPU-E #1: Erstes Hybridkabel für Torquemotor und Greifer für Pick &amp; Place-Einheiten   </vt:lpstr>
      <vt:lpstr>Folie 3</vt:lpstr>
      <vt:lpstr>Hybridkabel für PPU-E #1: Erstes Hybridkabel für Torquemotor und Greifer für Pick &amp; Place-Einheiten   </vt:lpstr>
      <vt:lpstr>Folie 5</vt:lpstr>
    </vt:vector>
  </TitlesOfParts>
  <Company>SCHUNK GmbH &amp; Co. KG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LUTZ</dc:creator>
  <cp:lastModifiedBy>DIPLPMG2</cp:lastModifiedBy>
  <cp:revision>1498</cp:revision>
  <dcterms:created xsi:type="dcterms:W3CDTF">2012-04-16T06:22:40Z</dcterms:created>
  <dcterms:modified xsi:type="dcterms:W3CDTF">2014-09-23T09:23:33Z</dcterms:modified>
</cp:coreProperties>
</file>