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1059" r:id="rId3"/>
    <p:sldId id="821" r:id="rId4"/>
    <p:sldId id="822" r:id="rId5"/>
    <p:sldId id="486" r:id="rId6"/>
  </p:sldIdLst>
  <p:sldSz cx="9144000" cy="6858000" type="screen4x3"/>
  <p:notesSz cx="6797675" cy="99266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10" clrIdx="2"/>
  <p:cmAuthor id="3" name=" ." initials="D" lastIdx="1" clrIdx="3"/>
  <p:cmAuthor id="4" name="KHOURY2" initials="K" lastIdx="8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1F497D"/>
    <a:srgbClr val="CCCFD7"/>
    <a:srgbClr val="00446B"/>
    <a:srgbClr val="3E3D4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8" autoAdjust="0"/>
    <p:restoredTop sz="97686" autoAdjust="0"/>
  </p:normalViewPr>
  <p:slideViewPr>
    <p:cSldViewPr snapToGrid="0" snapToObjects="1">
      <p:cViewPr varScale="1">
        <p:scale>
          <a:sx n="115" d="100"/>
          <a:sy n="115" d="100"/>
        </p:scale>
        <p:origin x="-810" y="-10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09.09.2015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09.09.2015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4" tIns="46342" rIns="92684" bIns="4634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684" tIns="46342" rIns="92684" bIns="46342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Motek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Motek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Motek 2014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WSG 25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61444" y="1652903"/>
            <a:ext cx="2690266" cy="3252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Benchmark-Produkte MOTEK 2015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>
          <a:xfrm>
            <a:off x="3814419" y="1445422"/>
            <a:ext cx="5155538" cy="4717253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0"/>
              </a:spcBef>
              <a:defRPr/>
            </a:pPr>
            <a:r>
              <a:rPr lang="de-DE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Alleinstellungsmerkmale: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  <a:latin typeface="+mn-lt"/>
              </a:rPr>
              <a:t>Ansteuerung über Ethernet TCP/IP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  <a:latin typeface="+mn-lt"/>
              </a:rPr>
              <a:t>Integrierter Webserver für Konfiguration und Diagnose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  <a:latin typeface="+mn-lt"/>
              </a:rPr>
              <a:t>Sehr feinfühliges Greifen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  <a:latin typeface="+mn-lt"/>
              </a:rPr>
              <a:t>Extrem kompakter Bauraum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</a:pPr>
            <a:endParaRPr lang="de-DE" sz="1800" dirty="0" smtClean="0">
              <a:solidFill>
                <a:schemeClr val="tx1"/>
              </a:solidFill>
              <a:latin typeface="+mn-lt"/>
            </a:endParaRPr>
          </a:p>
          <a:p>
            <a:pPr marL="180000" indent="-180000">
              <a:lnSpc>
                <a:spcPct val="100000"/>
              </a:lnSpc>
              <a:spcBef>
                <a:spcPts val="0"/>
              </a:spcBef>
            </a:pPr>
            <a:r>
              <a:rPr lang="de-DE" b="1" dirty="0" smtClean="0">
                <a:solidFill>
                  <a:schemeClr val="tx1"/>
                </a:solidFill>
                <a:latin typeface="+mn-lt"/>
              </a:rPr>
              <a:t>Weitere Produktmerkmale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  <a:latin typeface="+mn-lt"/>
              </a:rPr>
              <a:t>Integrierte Steuer-/Regelungselektronik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  <a:latin typeface="+mn-lt"/>
              </a:rPr>
              <a:t>Industrietaugliche Steckverbinder 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  <a:latin typeface="+mn-lt"/>
              </a:rPr>
              <a:t>Remote / Fernwartung (z.B. Firmware-Update über das Internet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  <a:latin typeface="+mn-lt"/>
              </a:rPr>
              <a:t>Erweiterbare Funktionalität über Scripting-Schnittstelle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  <a:latin typeface="+mn-lt"/>
              </a:rPr>
              <a:t>Im Voraus. Lieferbar ab 07/2014</a:t>
            </a:r>
            <a:endParaRPr lang="de-DE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Titel 4"/>
          <p:cNvSpPr txBox="1">
            <a:spLocks/>
          </p:cNvSpPr>
          <p:nvPr/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WSG 25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#1: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Der kleinste intelligente </a:t>
            </a:r>
            <a:r>
              <a:rPr kumimoji="0" lang="de-DE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Greifer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mit Ethernet TCP/IP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00446B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grpSp>
        <p:nvGrpSpPr>
          <p:cNvPr id="11" name="Gruppieren 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46935" y="1665027"/>
            <a:ext cx="7737256" cy="4279899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</a:p>
          <a:p>
            <a:pPr marL="180000" lvl="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Geringe Taktzeiten durch hohe </a:t>
            </a:r>
            <a:r>
              <a:rPr lang="de-DE" sz="1800" dirty="0" err="1" smtClean="0">
                <a:solidFill>
                  <a:schemeClr val="tx1"/>
                </a:solidFill>
              </a:rPr>
              <a:t>Verfahrgeschwindigkeit</a:t>
            </a:r>
            <a:r>
              <a:rPr lang="de-DE" sz="1800" dirty="0" smtClean="0">
                <a:solidFill>
                  <a:schemeClr val="tx1"/>
                </a:solidFill>
              </a:rPr>
              <a:t> und integrierte Greifteildetektion </a:t>
            </a:r>
          </a:p>
          <a:p>
            <a:pPr marL="180000" lvl="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Integrierter Webserver zur Konfiguration/ Diagnose mittels Standard Webbrowser, dadurch besonders einfache Programmierung und Inbetriebnahme ohne Softwareinstallation</a:t>
            </a:r>
          </a:p>
          <a:p>
            <a:pPr marL="180000" lvl="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Ethernet TCP/IP Schnittstelle dadurch höchste Flexibilität bei der Einbindung in Gesamtsysteme</a:t>
            </a:r>
          </a:p>
          <a:p>
            <a:pPr marL="180000" lvl="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Intelligente Greifbefehle entlasten kundenseitige Prozesssteuerung</a:t>
            </a:r>
          </a:p>
          <a:p>
            <a:pPr marL="180000" lvl="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Energieeffizient</a:t>
            </a:r>
          </a:p>
        </p:txBody>
      </p:sp>
      <p:sp>
        <p:nvSpPr>
          <p:cNvPr id="32770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Benchmark-Produkte MOTEK 2015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8" name="Textfeld 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2" name="Titel 4"/>
          <p:cNvSpPr txBox="1">
            <a:spLocks/>
          </p:cNvSpPr>
          <p:nvPr/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WSG 25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#1: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Der kleinste intelligente </a:t>
            </a:r>
            <a:r>
              <a:rPr kumimoji="0" lang="de-DE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Greifer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mit Ethernet TCP/IP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00446B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Benchmark-Produkte MOTEK 2015</a:t>
            </a:r>
          </a:p>
        </p:txBody>
      </p:sp>
      <p:sp>
        <p:nvSpPr>
          <p:cNvPr id="19462" name="Textfeld 7"/>
          <p:cNvSpPr txBox="1">
            <a:spLocks noChangeArrowheads="1"/>
          </p:cNvSpPr>
          <p:nvPr/>
        </p:nvSpPr>
        <p:spPr bwMode="auto">
          <a:xfrm>
            <a:off x="3500614" y="1504027"/>
            <a:ext cx="5643386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2563" lvl="1" indent="-182563">
              <a:defRPr/>
            </a:pPr>
            <a:r>
              <a:rPr lang="de-DE" sz="2000" b="1" dirty="0" smtClean="0">
                <a:cs typeface="Times New Roman" pitchFamily="18" charset="0"/>
              </a:rPr>
              <a:t>Technische Daten:</a:t>
            </a:r>
          </a:p>
          <a:p>
            <a:pPr indent="180975">
              <a:buFont typeface="Courier New" pitchFamily="49" charset="0"/>
              <a:buChar char="o"/>
            </a:pPr>
            <a:r>
              <a:rPr lang="de-DE" dirty="0" smtClean="0"/>
              <a:t>Baugrößen:			 25, 32, 50</a:t>
            </a:r>
          </a:p>
          <a:p>
            <a:pPr lvl="0" indent="180975">
              <a:buFont typeface="Courier New" pitchFamily="49" charset="0"/>
              <a:buChar char="o"/>
            </a:pPr>
            <a:r>
              <a:rPr lang="de-DE" dirty="0" smtClean="0"/>
              <a:t>Hub pro Finger: 	      	 32 mm, 34 mm, 55 mm, 105 mm</a:t>
            </a:r>
          </a:p>
          <a:p>
            <a:pPr lvl="0" indent="180975">
              <a:buFont typeface="Courier New" pitchFamily="49" charset="0"/>
              <a:buChar char="o"/>
            </a:pPr>
            <a:r>
              <a:rPr lang="de-DE" dirty="0" smtClean="0"/>
              <a:t>Greifkraft: 			 5 N...20 N, ...50 N,...80 N</a:t>
            </a:r>
          </a:p>
          <a:p>
            <a:pPr lvl="0" indent="180975">
              <a:buFont typeface="Courier New" pitchFamily="49" charset="0"/>
              <a:buChar char="o"/>
            </a:pPr>
            <a:r>
              <a:rPr lang="de-DE" dirty="0" smtClean="0"/>
              <a:t>Werkstückgewicht: 	 0,12 kg, 0,25 kg, 0,4 kg </a:t>
            </a:r>
          </a:p>
          <a:p>
            <a:pPr lvl="0" indent="180975">
              <a:buFont typeface="Courier New" pitchFamily="49" charset="0"/>
              <a:buChar char="o"/>
            </a:pPr>
            <a:r>
              <a:rPr lang="de-DE" dirty="0" smtClean="0"/>
              <a:t>Betriebsspannung: 	 24 V  </a:t>
            </a:r>
          </a:p>
          <a:p>
            <a:pPr indent="180975">
              <a:buFont typeface="Courier New" pitchFamily="49" charset="0"/>
              <a:buChar char="o"/>
            </a:pPr>
            <a:r>
              <a:rPr lang="de-DE" dirty="0" smtClean="0"/>
              <a:t>Eigenmasse:			 0,3 kg, 0,55 kg, 1,2 kg, 1,6 kg</a:t>
            </a:r>
          </a:p>
          <a:p>
            <a:pPr indent="180975">
              <a:buFont typeface="Courier New" pitchFamily="49" charset="0"/>
              <a:buChar char="o"/>
            </a:pPr>
            <a:r>
              <a:rPr lang="de-DE" dirty="0" smtClean="0"/>
              <a:t>Wiederholgenauigkeit: 0,013 mm</a:t>
            </a:r>
          </a:p>
          <a:p>
            <a:pPr marL="182563" lvl="1" indent="-182563">
              <a:spcBef>
                <a:spcPts val="0"/>
              </a:spcBef>
              <a:spcAft>
                <a:spcPts val="0"/>
              </a:spcAft>
              <a:defRPr/>
            </a:pPr>
            <a:endParaRPr lang="de-DE" dirty="0" smtClean="0">
              <a:cs typeface="Times New Roman" pitchFamily="18" charset="0"/>
            </a:endParaRPr>
          </a:p>
          <a:p>
            <a:pPr marL="182563" lvl="1" indent="-182563"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2000" b="1" dirty="0" smtClean="0">
                <a:cs typeface="Times New Roman" pitchFamily="18" charset="0"/>
              </a:rPr>
              <a:t>Komplementärprodukte:</a:t>
            </a:r>
          </a:p>
          <a:p>
            <a:pPr marL="182563" lvl="1" indent="-182563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de-DE" dirty="0" smtClean="0"/>
              <a:t>ERS</a:t>
            </a:r>
          </a:p>
          <a:p>
            <a:pPr marL="182563" lvl="1" indent="-182563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de-DE" dirty="0" smtClean="0"/>
              <a:t>ERD</a:t>
            </a:r>
          </a:p>
          <a:p>
            <a:pPr marL="182563" lvl="1" indent="-182563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de-DE" dirty="0" smtClean="0"/>
              <a:t>LDN, LDM, LDT, LDK, LDH, LDF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465047" y="4022122"/>
            <a:ext cx="30583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Steuerelektronik</a:t>
            </a:r>
          </a:p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Encoder</a:t>
            </a:r>
          </a:p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Antrieb, DC-Servomotor</a:t>
            </a:r>
          </a:p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Zahnriemenantrieb</a:t>
            </a:r>
          </a:p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Mikro-SD-Karte</a:t>
            </a:r>
          </a:p>
          <a:p>
            <a:pPr marL="180000" lvl="0" indent="-180000">
              <a:buFont typeface="+mj-lt"/>
              <a:buAutoNum type="arabicPeriod"/>
            </a:pPr>
            <a:r>
              <a:rPr lang="de-DE" sz="1600" dirty="0" smtClean="0"/>
              <a:t>Sensorelektronik</a:t>
            </a:r>
          </a:p>
          <a:p>
            <a:pPr marL="180000" indent="-180000">
              <a:buFont typeface="+mj-lt"/>
              <a:buAutoNum type="arabicPeriod"/>
            </a:pPr>
            <a:r>
              <a:rPr lang="de-DE" sz="1600" dirty="0" smtClean="0"/>
              <a:t>Elektrischer Anschluss</a:t>
            </a:r>
            <a:endParaRPr lang="de-DE" sz="1600" dirty="0"/>
          </a:p>
        </p:txBody>
      </p:sp>
      <p:grpSp>
        <p:nvGrpSpPr>
          <p:cNvPr id="2" name="Gruppieren 8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pic>
        <p:nvPicPr>
          <p:cNvPr id="75778" name="Picture 2" descr="http://www.schunk.int/pimexport/IM0003595.jpg"/>
          <p:cNvPicPr>
            <a:picLocks noChangeAspect="1" noChangeArrowheads="1"/>
          </p:cNvPicPr>
          <p:nvPr/>
        </p:nvPicPr>
        <p:blipFill>
          <a:blip r:embed="rId2" cstate="screen"/>
          <a:stretch>
            <a:fillRect/>
          </a:stretch>
        </p:blipFill>
        <p:spPr bwMode="auto">
          <a:xfrm>
            <a:off x="260327" y="1650912"/>
            <a:ext cx="3263062" cy="2357562"/>
          </a:xfrm>
          <a:prstGeom prst="rect">
            <a:avLst/>
          </a:prstGeom>
          <a:noFill/>
        </p:spPr>
      </p:pic>
      <p:sp>
        <p:nvSpPr>
          <p:cNvPr id="20" name="Titel 4"/>
          <p:cNvSpPr txBox="1">
            <a:spLocks/>
          </p:cNvSpPr>
          <p:nvPr/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WSG 25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#1: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Der kleinste intelligente </a:t>
            </a:r>
            <a:r>
              <a:rPr kumimoji="0" lang="de-DE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Greifer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mit Ethernet TCP/IP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00446B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366" y="-9525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159</Words>
  <Application>Microsoft Office PowerPoint</Application>
  <PresentationFormat>Bildschirmpräsentation (4:3)</PresentationFormat>
  <Paragraphs>64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Folie 2</vt:lpstr>
      <vt:lpstr>Folie 3</vt:lpstr>
      <vt:lpstr>Folie 4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3858</cp:revision>
  <dcterms:created xsi:type="dcterms:W3CDTF">2012-04-16T06:22:40Z</dcterms:created>
  <dcterms:modified xsi:type="dcterms:W3CDTF">2015-09-09T06:22:34Z</dcterms:modified>
</cp:coreProperties>
</file>