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80" r:id="rId3"/>
    <p:sldId id="281" r:id="rId4"/>
    <p:sldId id="282" r:id="rId5"/>
    <p:sldId id="257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540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40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B0C9E8"/>
    <a:srgbClr val="C3D7EF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/>
  </p:normalViewPr>
  <p:slideViewPr>
    <p:cSldViewPr>
      <p:cViewPr varScale="1">
        <p:scale>
          <a:sx n="103" d="100"/>
          <a:sy n="103" d="100"/>
        </p:scale>
        <p:origin x="1266" y="78"/>
      </p:cViewPr>
      <p:guideLst>
        <p:guide orient="horz" pos="1317"/>
        <p:guide pos="3294"/>
        <p:guide orient="horz" pos="1842"/>
        <p:guide orient="horz" pos="2131"/>
        <p:guide pos="3540"/>
        <p:guide orient="horz" pos="2296"/>
        <p:guide pos="431"/>
        <p:guide orient="horz" pos="749"/>
        <p:guide orient="horz" pos="3596"/>
        <p:guide orient="horz" pos="3793"/>
        <p:guide pos="1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B75E-46DD-46CD-BFD7-01CE4A8660FC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3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B75E-46DD-46CD-BFD7-01CE4A8660F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4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Digitalisierung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eGRIP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928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April 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eGRIP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eGRIP-Metall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eGRIP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prstClr val="white"/>
                </a:solidFill>
              </a:rPr>
              <a:t>Greiferfinger</a:t>
            </a:r>
            <a:r>
              <a:rPr lang="de-DE" sz="4000" b="1" dirty="0" smtClean="0">
                <a:solidFill>
                  <a:prstClr val="white"/>
                </a:solidFill>
              </a:rPr>
              <a:t> auf Knopfdruck </a:t>
            </a:r>
            <a:endParaRPr lang="de-DE" sz="4000" b="1" dirty="0">
              <a:solidFill>
                <a:prstClr val="white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2820" y="3573016"/>
            <a:ext cx="34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D6A"/>
                </a:solidFill>
              </a:rPr>
              <a:t>Erster </a:t>
            </a:r>
            <a:r>
              <a:rPr lang="de-DE" b="1" dirty="0" smtClean="0">
                <a:solidFill>
                  <a:srgbClr val="003D6A"/>
                </a:solidFill>
              </a:rPr>
              <a:t>E-Shop </a:t>
            </a:r>
            <a:r>
              <a:rPr lang="de-DE" b="1" dirty="0">
                <a:solidFill>
                  <a:srgbClr val="003D6A"/>
                </a:solidFill>
              </a:rPr>
              <a:t>mit Konfigurator zum automatischen erstellen und bestellen </a:t>
            </a:r>
            <a:r>
              <a:rPr lang="de-DE" b="1" dirty="0" smtClean="0">
                <a:solidFill>
                  <a:srgbClr val="003D6A"/>
                </a:solidFill>
              </a:rPr>
              <a:t>von individuellen Aufsatzbacken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2933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Online Softwaretool, </a:t>
            </a:r>
            <a:r>
              <a:rPr lang="de-DE" sz="1600" b="1" dirty="0" smtClean="0">
                <a:solidFill>
                  <a:srgbClr val="003D6A"/>
                </a:solidFill>
              </a:rPr>
              <a:t>das </a:t>
            </a:r>
            <a:r>
              <a:rPr lang="de-DE" sz="1600" b="1" dirty="0">
                <a:solidFill>
                  <a:srgbClr val="003D6A"/>
                </a:solidFill>
              </a:rPr>
              <a:t>die Konturen von Aufsatzbacken passend zum Werkstück automatisch generiert. </a:t>
            </a:r>
            <a:r>
              <a:rPr lang="de-DE" sz="1600" b="1" dirty="0" smtClean="0">
                <a:solidFill>
                  <a:srgbClr val="003D6A"/>
                </a:solidFill>
              </a:rPr>
              <a:t>Jetzt neu mit parametrisierbaren Fingern für störkontur-optimiertes Konstruieren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6832"/>
            <a:ext cx="3798188" cy="26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prstClr val="white"/>
                </a:solidFill>
              </a:rPr>
              <a:t>Innovativ. Schnell. Flexibel.</a:t>
            </a:r>
            <a:endParaRPr lang="de-DE" sz="4000" b="1" dirty="0">
              <a:solidFill>
                <a:prstClr val="white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216384" y="2638920"/>
            <a:ext cx="3553656" cy="338554"/>
            <a:chOff x="5242617" y="2636912"/>
            <a:chExt cx="3553656" cy="33855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242617" y="2684190"/>
              <a:ext cx="285750" cy="287337"/>
              <a:chOff x="6389688" y="3500438"/>
              <a:chExt cx="285750" cy="28733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5530648" y="2636912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Integrierte Leichtbaustruktur</a:t>
              </a:r>
              <a:endParaRPr lang="de-DE" sz="1200" b="1" i="1" dirty="0" smtClean="0">
                <a:solidFill>
                  <a:srgbClr val="003D6A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216384" y="2041697"/>
            <a:ext cx="3578872" cy="584775"/>
            <a:chOff x="5252729" y="2034684"/>
            <a:chExt cx="3578872" cy="584775"/>
          </a:xfrm>
        </p:grpSpPr>
        <p:sp>
          <p:nvSpPr>
            <p:cNvPr id="26" name="Textfeld 25"/>
            <p:cNvSpPr txBox="1"/>
            <p:nvPr/>
          </p:nvSpPr>
          <p:spPr>
            <a:xfrm>
              <a:off x="5565976" y="2034684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Finger aus Kunststoff (PA12), Aluminium oder Edelstahl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5252729" y="2100988"/>
              <a:ext cx="285750" cy="287337"/>
              <a:chOff x="6389688" y="3500438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" name="Gruppieren 16"/>
          <p:cNvGrpSpPr/>
          <p:nvPr/>
        </p:nvGrpSpPr>
        <p:grpSpPr>
          <a:xfrm>
            <a:off x="5216384" y="3318410"/>
            <a:ext cx="3578872" cy="523220"/>
            <a:chOff x="5220072" y="3300974"/>
            <a:chExt cx="3578872" cy="523220"/>
          </a:xfrm>
        </p:grpSpPr>
        <p:sp>
          <p:nvSpPr>
            <p:cNvPr id="30" name="Textfeld 29"/>
            <p:cNvSpPr txBox="1"/>
            <p:nvPr/>
          </p:nvSpPr>
          <p:spPr>
            <a:xfrm>
              <a:off x="5533319" y="3300974"/>
              <a:ext cx="3265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Additiv hergestellte Greifkontur</a:t>
              </a:r>
              <a:br>
                <a:rPr lang="de-DE" sz="1600" b="1" dirty="0" smtClean="0">
                  <a:solidFill>
                    <a:srgbClr val="003D6A"/>
                  </a:solidFill>
                </a:rPr>
              </a:b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9" name="Grafik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2456056" cy="1728192"/>
          </a:xfrm>
          <a:prstGeom prst="rect">
            <a:avLst/>
          </a:prstGeom>
        </p:spPr>
      </p:pic>
      <p:cxnSp>
        <p:nvCxnSpPr>
          <p:cNvPr id="50" name="Gewinkelte Verbindung 49"/>
          <p:cNvCxnSpPr/>
          <p:nvPr/>
        </p:nvCxnSpPr>
        <p:spPr>
          <a:xfrm rot="10800000">
            <a:off x="611560" y="2348880"/>
            <a:ext cx="4628900" cy="479310"/>
          </a:xfrm>
          <a:prstGeom prst="bentConnector3">
            <a:avLst>
              <a:gd name="adj1" fmla="val 37374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27" idx="2"/>
          </p:cNvCxnSpPr>
          <p:nvPr/>
        </p:nvCxnSpPr>
        <p:spPr>
          <a:xfrm rot="10800000">
            <a:off x="2411760" y="1988840"/>
            <a:ext cx="2804624" cy="262830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en 77"/>
          <p:cNvGrpSpPr/>
          <p:nvPr/>
        </p:nvGrpSpPr>
        <p:grpSpPr>
          <a:xfrm>
            <a:off x="2952784" y="4293096"/>
            <a:ext cx="1403192" cy="1335796"/>
            <a:chOff x="2866886" y="4023556"/>
            <a:chExt cx="2253332" cy="1867734"/>
          </a:xfrm>
        </p:grpSpPr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886" y="4023556"/>
              <a:ext cx="2253332" cy="865876"/>
            </a:xfrm>
            <a:prstGeom prst="rect">
              <a:avLst/>
            </a:prstGeom>
          </p:spPr>
        </p:pic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886" y="4869160"/>
              <a:ext cx="2253332" cy="1022130"/>
            </a:xfrm>
            <a:prstGeom prst="rect">
              <a:avLst/>
            </a:prstGeom>
          </p:spPr>
        </p:pic>
      </p:grpSp>
      <p:cxnSp>
        <p:nvCxnSpPr>
          <p:cNvPr id="51" name="Gewinkelte Verbindung 50"/>
          <p:cNvCxnSpPr>
            <a:stCxn id="33" idx="2"/>
          </p:cNvCxnSpPr>
          <p:nvPr/>
        </p:nvCxnSpPr>
        <p:spPr>
          <a:xfrm rot="10800000">
            <a:off x="1763688" y="2996955"/>
            <a:ext cx="3452696" cy="531429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winkelte Verbindung 83"/>
          <p:cNvCxnSpPr>
            <a:stCxn id="42" idx="2"/>
          </p:cNvCxnSpPr>
          <p:nvPr/>
        </p:nvCxnSpPr>
        <p:spPr>
          <a:xfrm rot="10800000" flipV="1">
            <a:off x="3635896" y="4638373"/>
            <a:ext cx="1580488" cy="427151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61048"/>
            <a:ext cx="1650536" cy="1694845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5529631" y="3864030"/>
            <a:ext cx="348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EE0"/>
                </a:solidFill>
              </a:rPr>
              <a:t>NEU: </a:t>
            </a:r>
            <a:r>
              <a:rPr lang="de-DE" sz="1600" b="1" dirty="0" smtClean="0">
                <a:solidFill>
                  <a:srgbClr val="00446B"/>
                </a:solidFill>
              </a:rPr>
              <a:t>Parametrische </a:t>
            </a:r>
            <a:r>
              <a:rPr lang="de-DE" sz="1600" b="1" dirty="0" err="1" smtClean="0">
                <a:solidFill>
                  <a:srgbClr val="00446B"/>
                </a:solidFill>
              </a:rPr>
              <a:t>Greiferfinger</a:t>
            </a:r>
            <a:r>
              <a:rPr lang="de-DE" sz="1600" b="1" dirty="0" smtClean="0">
                <a:solidFill>
                  <a:srgbClr val="003D6A"/>
                </a:solidFill>
              </a:rPr>
              <a:t/>
            </a:r>
            <a:br>
              <a:rPr lang="de-DE" sz="1600" b="1" dirty="0" smtClean="0">
                <a:solidFill>
                  <a:srgbClr val="003D6A"/>
                </a:solidFill>
              </a:rPr>
            </a:br>
            <a:endParaRPr lang="de-DE" sz="1200" b="1" i="1" dirty="0">
              <a:solidFill>
                <a:srgbClr val="003D6A"/>
              </a:solidFill>
            </a:endParaRPr>
          </a:p>
        </p:txBody>
      </p:sp>
      <p:cxnSp>
        <p:nvCxnSpPr>
          <p:cNvPr id="40" name="Gewinkelte Verbindung 39"/>
          <p:cNvCxnSpPr>
            <a:stCxn id="45" idx="2"/>
          </p:cNvCxnSpPr>
          <p:nvPr/>
        </p:nvCxnSpPr>
        <p:spPr>
          <a:xfrm rot="10800000" flipV="1">
            <a:off x="1835696" y="4076725"/>
            <a:ext cx="3380688" cy="549034"/>
          </a:xfrm>
          <a:prstGeom prst="bentConnector3">
            <a:avLst>
              <a:gd name="adj1" fmla="val 72908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5216384" y="3933056"/>
            <a:ext cx="285750" cy="287337"/>
            <a:chOff x="5394000" y="3537114"/>
            <a:chExt cx="285750" cy="287337"/>
          </a:xfrm>
        </p:grpSpPr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5394000" y="3537114"/>
              <a:ext cx="285750" cy="287337"/>
            </a:xfrm>
            <a:prstGeom prst="ellipse">
              <a:avLst/>
            </a:prstGeom>
            <a:solidFill>
              <a:srgbClr val="009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5425750" y="3570451"/>
              <a:ext cx="220662" cy="220662"/>
            </a:xfrm>
            <a:custGeom>
              <a:avLst/>
              <a:gdLst>
                <a:gd name="T0" fmla="*/ 139 w 139"/>
                <a:gd name="T1" fmla="*/ 49 h 139"/>
                <a:gd name="T2" fmla="*/ 139 w 139"/>
                <a:gd name="T3" fmla="*/ 91 h 139"/>
                <a:gd name="T4" fmla="*/ 91 w 139"/>
                <a:gd name="T5" fmla="*/ 91 h 139"/>
                <a:gd name="T6" fmla="*/ 91 w 139"/>
                <a:gd name="T7" fmla="*/ 139 h 139"/>
                <a:gd name="T8" fmla="*/ 49 w 139"/>
                <a:gd name="T9" fmla="*/ 139 h 139"/>
                <a:gd name="T10" fmla="*/ 49 w 139"/>
                <a:gd name="T11" fmla="*/ 91 h 139"/>
                <a:gd name="T12" fmla="*/ 0 w 139"/>
                <a:gd name="T13" fmla="*/ 91 h 139"/>
                <a:gd name="T14" fmla="*/ 0 w 139"/>
                <a:gd name="T15" fmla="*/ 49 h 139"/>
                <a:gd name="T16" fmla="*/ 49 w 139"/>
                <a:gd name="T17" fmla="*/ 49 h 139"/>
                <a:gd name="T18" fmla="*/ 49 w 139"/>
                <a:gd name="T19" fmla="*/ 0 h 139"/>
                <a:gd name="T20" fmla="*/ 91 w 139"/>
                <a:gd name="T21" fmla="*/ 0 h 139"/>
                <a:gd name="T22" fmla="*/ 91 w 139"/>
                <a:gd name="T23" fmla="*/ 49 h 139"/>
                <a:gd name="T24" fmla="*/ 139 w 139"/>
                <a:gd name="T25" fmla="*/ 4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9">
                  <a:moveTo>
                    <a:pt x="139" y="49"/>
                  </a:moveTo>
                  <a:lnTo>
                    <a:pt x="139" y="91"/>
                  </a:lnTo>
                  <a:lnTo>
                    <a:pt x="91" y="91"/>
                  </a:lnTo>
                  <a:lnTo>
                    <a:pt x="91" y="139"/>
                  </a:lnTo>
                  <a:lnTo>
                    <a:pt x="49" y="139"/>
                  </a:lnTo>
                  <a:lnTo>
                    <a:pt x="49" y="91"/>
                  </a:lnTo>
                  <a:lnTo>
                    <a:pt x="0" y="91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lnTo>
                    <a:pt x="91" y="0"/>
                  </a:lnTo>
                  <a:lnTo>
                    <a:pt x="91" y="49"/>
                  </a:lnTo>
                  <a:lnTo>
                    <a:pt x="13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221088"/>
            <a:ext cx="419726" cy="720080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5216384" y="4428401"/>
            <a:ext cx="3578872" cy="584775"/>
            <a:chOff x="5220072" y="3300974"/>
            <a:chExt cx="3578872" cy="584775"/>
          </a:xfrm>
        </p:grpSpPr>
        <p:sp>
          <p:nvSpPr>
            <p:cNvPr id="38" name="Textfeld 37"/>
            <p:cNvSpPr txBox="1"/>
            <p:nvPr/>
          </p:nvSpPr>
          <p:spPr>
            <a:xfrm>
              <a:off x="5533319" y="3300974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Direkte Ausgabe von Preis und Lieferzeit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14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prstClr val="white"/>
                </a:solidFill>
              </a:rPr>
              <a:t>Vorteile - Ihr Nutzen</a:t>
            </a:r>
            <a:endParaRPr lang="de-DE" sz="4000" b="1" dirty="0">
              <a:solidFill>
                <a:prstClr val="white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Finger </a:t>
            </a:r>
            <a:r>
              <a:rPr lang="de-DE" sz="1400" b="1" dirty="0">
                <a:solidFill>
                  <a:srgbClr val="003D6A"/>
                </a:solidFill>
              </a:rPr>
              <a:t>aus Metall mit hoher Festigkeit nun auch konfigurierbar und </a:t>
            </a:r>
            <a:r>
              <a:rPr lang="de-DE" sz="1400" b="1" dirty="0" smtClean="0">
                <a:solidFill>
                  <a:srgbClr val="003D6A"/>
                </a:solidFill>
              </a:rPr>
              <a:t>fertigbar,</a:t>
            </a:r>
            <a:r>
              <a:rPr lang="de-DE" sz="1400" dirty="0">
                <a:solidFill>
                  <a:srgbClr val="003D6A"/>
                </a:solidFill>
              </a:rPr>
              <a:t> die </a:t>
            </a:r>
            <a:r>
              <a:rPr lang="de-DE" sz="1400" dirty="0" err="1" smtClean="0">
                <a:solidFill>
                  <a:srgbClr val="003D6A"/>
                </a:solidFill>
              </a:rPr>
              <a:t>Greiferfinger</a:t>
            </a:r>
            <a:r>
              <a:rPr lang="de-DE" sz="1400" dirty="0" smtClean="0">
                <a:solidFill>
                  <a:srgbClr val="003D6A"/>
                </a:solidFill>
              </a:rPr>
              <a:t> </a:t>
            </a:r>
            <a:r>
              <a:rPr lang="de-DE" sz="1400" dirty="0">
                <a:solidFill>
                  <a:srgbClr val="003D6A"/>
                </a:solidFill>
              </a:rPr>
              <a:t>werden bisher zu 80-90% aus Stahl oder Alu verwendet.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</a:t>
            </a:r>
            <a:r>
              <a:rPr lang="de-DE" sz="1400" dirty="0" smtClean="0">
                <a:solidFill>
                  <a:srgbClr val="003D6A"/>
                </a:solidFill>
              </a:rPr>
              <a:t> </a:t>
            </a:r>
            <a:r>
              <a:rPr lang="de-DE" sz="1400" dirty="0">
                <a:solidFill>
                  <a:srgbClr val="003D6A"/>
                </a:solidFill>
              </a:rPr>
              <a:t>Bewährtes Material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Leichtbaustruktur senkt das Fingergewicht um bis zu 50 % bei Erhaltung der Festigkeitseigenschaften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Greifer </a:t>
            </a:r>
            <a:r>
              <a:rPr lang="de-DE" sz="1400" dirty="0">
                <a:solidFill>
                  <a:srgbClr val="003D6A"/>
                </a:solidFill>
              </a:rPr>
              <a:t>und Antrieb (Roboter, Portal) </a:t>
            </a:r>
            <a:r>
              <a:rPr lang="de-DE" sz="1400" dirty="0" smtClean="0">
                <a:solidFill>
                  <a:srgbClr val="003D6A"/>
                </a:solidFill>
              </a:rPr>
              <a:t>können 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kleiner </a:t>
            </a:r>
            <a:r>
              <a:rPr lang="de-DE" sz="1400" dirty="0">
                <a:solidFill>
                  <a:srgbClr val="003D6A"/>
                </a:solidFill>
              </a:rPr>
              <a:t>dimensioniert </a:t>
            </a:r>
            <a:r>
              <a:rPr lang="de-DE" sz="1400" dirty="0" smtClean="0">
                <a:solidFill>
                  <a:srgbClr val="003D6A"/>
                </a:solidFill>
              </a:rPr>
              <a:t>werden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Durch </a:t>
            </a:r>
            <a:r>
              <a:rPr lang="de-DE" sz="1400" b="1" dirty="0">
                <a:solidFill>
                  <a:srgbClr val="003D6A"/>
                </a:solidFill>
              </a:rPr>
              <a:t>das additive Fertigungsverfahren können (Greif-)</a:t>
            </a:r>
            <a:r>
              <a:rPr lang="de-DE" sz="1400" b="1" dirty="0" err="1">
                <a:solidFill>
                  <a:srgbClr val="003D6A"/>
                </a:solidFill>
              </a:rPr>
              <a:t>konturen</a:t>
            </a:r>
            <a:r>
              <a:rPr lang="de-DE" sz="1400" b="1" dirty="0">
                <a:solidFill>
                  <a:srgbClr val="003D6A"/>
                </a:solidFill>
              </a:rPr>
              <a:t> abgebildet werden, welche mit herkömmlichen Zerspanen nicht oder nur zeit-aufwändig herstellbar sind </a:t>
            </a:r>
            <a:r>
              <a:rPr lang="de-DE" sz="1400" dirty="0">
                <a:solidFill>
                  <a:srgbClr val="003D6A"/>
                </a:solidFill>
              </a:rPr>
              <a:t/>
            </a:r>
            <a:br>
              <a:rPr lang="de-DE" sz="1400" dirty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Alle </a:t>
            </a:r>
            <a:r>
              <a:rPr lang="de-DE" sz="1400" dirty="0">
                <a:solidFill>
                  <a:srgbClr val="003D6A"/>
                </a:solidFill>
              </a:rPr>
              <a:t>Werkstücke können formschlüssig gegriffen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werden, deshalb ist eine </a:t>
            </a:r>
            <a:r>
              <a:rPr lang="de-DE" sz="1400" dirty="0">
                <a:solidFill>
                  <a:srgbClr val="003D6A"/>
                </a:solidFill>
              </a:rPr>
              <a:t>geringere Kraft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notwendig </a:t>
            </a:r>
            <a:r>
              <a:rPr lang="de-DE" sz="1400" dirty="0">
                <a:solidFill>
                  <a:srgbClr val="003D6A"/>
                </a:solidFill>
              </a:rPr>
              <a:t>und </a:t>
            </a:r>
            <a:r>
              <a:rPr lang="de-DE" sz="1400" dirty="0" smtClean="0">
                <a:solidFill>
                  <a:srgbClr val="003D6A"/>
                </a:solidFill>
              </a:rPr>
              <a:t>es entstehen keine Spannmarken</a:t>
            </a:r>
            <a:r>
              <a:rPr lang="de-DE" sz="1400" dirty="0">
                <a:solidFill>
                  <a:srgbClr val="003D6A"/>
                </a:solidFill>
              </a:rPr>
              <a:t/>
            </a:r>
            <a:br>
              <a:rPr lang="de-DE" sz="1400" dirty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Einfache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und schnelle Konstruktion + Fertigung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/>
            </a:r>
            <a:b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      von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Fingern für komplexe Werkstücke </a:t>
            </a:r>
            <a:endParaRPr lang="de-DE" sz="1400" dirty="0" smtClean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88024" y="1999287"/>
            <a:ext cx="4320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Konstruktionszeit </a:t>
            </a:r>
            <a:r>
              <a:rPr lang="de-DE" sz="1400" b="1" dirty="0">
                <a:solidFill>
                  <a:srgbClr val="003D6A"/>
                </a:solidFill>
              </a:rPr>
              <a:t>sinkt durch das Tool enorm (dauert nur ca. 15 min</a:t>
            </a:r>
            <a:r>
              <a:rPr lang="de-DE" sz="1400" b="1" dirty="0" smtClean="0">
                <a:solidFill>
                  <a:srgbClr val="003D6A"/>
                </a:solidFill>
              </a:rPr>
              <a:t>.)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Zeitersparnis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Kunde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kann sich auf die Konstruktion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seiner </a:t>
            </a:r>
            <a:b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     Anlage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fokussieren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Direkte </a:t>
            </a:r>
            <a:r>
              <a:rPr lang="de-DE" sz="1400" b="1" dirty="0">
                <a:solidFill>
                  <a:srgbClr val="003D6A"/>
                </a:solidFill>
              </a:rPr>
              <a:t>Ausgabe von Preis und Lieferzeit für die Finger </a:t>
            </a:r>
            <a:r>
              <a:rPr lang="de-DE" sz="1400" b="1" dirty="0" smtClean="0">
                <a:solidFill>
                  <a:srgbClr val="003D6A"/>
                </a:solidFill>
              </a:rPr>
              <a:t>und Angebot per Mail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Keine </a:t>
            </a:r>
            <a:r>
              <a:rPr lang="de-DE" sz="1400" dirty="0">
                <a:solidFill>
                  <a:srgbClr val="003D6A"/>
                </a:solidFill>
              </a:rPr>
              <a:t>Wartezeit auf ein </a:t>
            </a:r>
            <a:r>
              <a:rPr lang="de-DE" sz="1400" dirty="0" smtClean="0">
                <a:solidFill>
                  <a:srgbClr val="003D6A"/>
                </a:solidFill>
              </a:rPr>
              <a:t>Angebot</a:t>
            </a:r>
            <a:r>
              <a:rPr lang="de-DE" sz="1400" b="1" dirty="0" smtClean="0">
                <a:solidFill>
                  <a:srgbClr val="003D6A"/>
                </a:solidFill>
              </a:rPr>
              <a:t> </a:t>
            </a:r>
            <a:r>
              <a:rPr lang="de-DE" sz="1400" dirty="0" smtClean="0">
                <a:solidFill>
                  <a:srgbClr val="003D6A"/>
                </a:solidFill>
              </a:rPr>
              <a:t>Fließtext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Dokument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zur Weitergabe an Einkauf verfügbar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Schnelle </a:t>
            </a:r>
            <a:r>
              <a:rPr lang="de-DE" sz="1400" b="1" dirty="0">
                <a:solidFill>
                  <a:srgbClr val="003D6A"/>
                </a:solidFill>
              </a:rPr>
              <a:t>Verfügbarkeit der Teile (5 Tage – 14 Tage für Metall) </a:t>
            </a:r>
            <a:r>
              <a:rPr lang="de-DE" sz="1400" dirty="0">
                <a:solidFill>
                  <a:srgbClr val="003D6A"/>
                </a:solidFill>
              </a:rPr>
              <a:t>	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Geringe </a:t>
            </a:r>
            <a:r>
              <a:rPr lang="de-DE" sz="1400" dirty="0">
                <a:solidFill>
                  <a:srgbClr val="003D6A"/>
                </a:solidFill>
              </a:rPr>
              <a:t>Vorlaufzeit für die </a:t>
            </a:r>
            <a:r>
              <a:rPr lang="de-DE" sz="1400" dirty="0" smtClean="0">
                <a:solidFill>
                  <a:srgbClr val="003D6A"/>
                </a:solidFill>
              </a:rPr>
              <a:t>Kunden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Schneller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Ersatz bei Austausch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möglich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400" b="1" dirty="0">
                <a:solidFill>
                  <a:srgbClr val="003D6A"/>
                </a:solidFill>
              </a:rPr>
              <a:t>Parametrische </a:t>
            </a:r>
            <a:r>
              <a:rPr lang="de-DE" sz="1400" b="1" dirty="0" err="1">
                <a:solidFill>
                  <a:srgbClr val="003D6A"/>
                </a:solidFill>
              </a:rPr>
              <a:t>Greiferfinger</a:t>
            </a:r>
            <a:r>
              <a:rPr lang="de-DE" sz="1400" dirty="0" smtClean="0">
                <a:solidFill>
                  <a:srgbClr val="00446B"/>
                </a:solidFill>
              </a:rPr>
              <a:t/>
            </a:r>
            <a:br>
              <a:rPr lang="de-DE" sz="1400" dirty="0" smtClean="0">
                <a:solidFill>
                  <a:srgbClr val="00446B"/>
                </a:solidFill>
              </a:rPr>
            </a:br>
            <a:r>
              <a:rPr lang="de-DE" sz="1400" dirty="0" smtClean="0">
                <a:solidFill>
                  <a:srgbClr val="00446B"/>
                </a:solidFill>
                <a:sym typeface="Wingdings" panose="05000000000000000000" pitchFamily="2" charset="2"/>
              </a:rPr>
              <a:t> für noch bessere Störkonturoptimierung</a:t>
            </a:r>
            <a:endParaRPr lang="de-DE" sz="1400" dirty="0">
              <a:solidFill>
                <a:srgbClr val="00446B"/>
              </a:solidFill>
            </a:endParaRPr>
          </a:p>
          <a:p>
            <a:pPr marL="177800">
              <a:spcAft>
                <a:spcPts val="6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Bildschirmpräsentation (4:3)</PresentationFormat>
  <Paragraphs>26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109</cp:revision>
  <cp:lastPrinted>2016-05-25T08:40:38Z</cp:lastPrinted>
  <dcterms:created xsi:type="dcterms:W3CDTF">2014-05-27T06:54:37Z</dcterms:created>
  <dcterms:modified xsi:type="dcterms:W3CDTF">2017-04-05T11:32:51Z</dcterms:modified>
</cp:coreProperties>
</file>