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9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692" r:id="rId10"/>
    <p:sldId id="694" r:id="rId11"/>
    <p:sldId id="695" r:id="rId12"/>
    <p:sldId id="696" r:id="rId13"/>
    <p:sldId id="697" r:id="rId14"/>
    <p:sldId id="698" r:id="rId15"/>
    <p:sldId id="683" r:id="rId16"/>
    <p:sldId id="699" r:id="rId17"/>
    <p:sldId id="700" r:id="rId18"/>
    <p:sldId id="279" r:id="rId19"/>
  </p:sldIdLst>
  <p:sldSz cx="9144000" cy="5143500" type="screen16x9"/>
  <p:notesSz cx="6858000" cy="9144000"/>
  <p:custDataLst>
    <p:tags r:id="rId22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CF6B2F34-0888-42F9-97D8-A2F1D3E1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C0C6662-C958-49A3-9C51-F65FC3A1E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43740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C6B6D8F1-92D4-46BC-AD2B-016DD2B2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A92CB0FA-39E8-4C29-9668-15F7C481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C9F0E44-91AF-474E-A709-15D62A4ED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78867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0B6165C-9037-49EB-8898-B49148A33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Titel, Verfasser, Datum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://www.zf-lenksysteme.de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zf-lenksysteme.de/index.php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22892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defTabSz="457200">
              <a:spcBef>
                <a:spcPct val="0"/>
              </a:spcBef>
              <a:defRPr/>
            </a:pPr>
            <a:r>
              <a:rPr lang="de-DE" sz="3200" b="1" dirty="0">
                <a:solidFill>
                  <a:schemeClr val="bg1"/>
                </a:solidFill>
              </a:rPr>
              <a:t>TENDO</a:t>
            </a:r>
            <a:r>
              <a:rPr lang="de-DE" sz="3200" b="1" i="1" baseline="30000" dirty="0">
                <a:solidFill>
                  <a:schemeClr val="bg1"/>
                </a:solidFill>
              </a:rPr>
              <a:t>TURN</a:t>
            </a:r>
            <a:r>
              <a:rPr lang="de-DE" sz="6000" i="1" baseline="30000" dirty="0"/>
              <a:t> </a:t>
            </a:r>
          </a:p>
          <a:p>
            <a:pPr marL="84138" defTabSz="457200">
              <a:spcBef>
                <a:spcPct val="0"/>
              </a:spcBef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Hydrodehnspanntechnik für Dreh / Fräszentren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</a:t>
            </a:r>
            <a:r>
              <a:rPr lang="en-GB" dirty="0" err="1"/>
              <a:t>Kundenanwendung</a:t>
            </a:r>
            <a:r>
              <a:rPr lang="en-GB" dirty="0"/>
              <a:t>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777" y="3712935"/>
            <a:ext cx="3969223" cy="6241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1500" dirty="0">
                <a:latin typeface="Calibri" pitchFamily="34" charset="0"/>
              </a:rPr>
              <a:t>Höchste Präzision, exzellente Oberflächenqualität, geringer Werkzeugverschleiß und minimale Rüstzeiten sind überzeugende Argumente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783" y="1246189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zf-lenksysteme.de/images/logo.gif">
            <a:hlinkClick r:id="rId4"/>
            <a:extLst>
              <a:ext uri="{FF2B5EF4-FFF2-40B4-BE49-F238E27FC236}">
                <a16:creationId xmlns:a16="http://schemas.microsoft.com/office/drawing/2014/main" id="{459EFF6C-1D4D-4DD5-B8F7-B23A0A7E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783" y="2571749"/>
            <a:ext cx="1590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9" descr="ZF Drehen 1.JPG">
            <a:extLst>
              <a:ext uri="{FF2B5EF4-FFF2-40B4-BE49-F238E27FC236}">
                <a16:creationId xmlns:a16="http://schemas.microsoft.com/office/drawing/2014/main" id="{E8A46A89-01EE-4A27-BF66-DB7D9F4BDC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7" y="985611"/>
            <a:ext cx="39692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96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:\Bossert\TENDOturn\TENDOturn\Katalogbilder\tendoturn_dke_Schnittbild.jpg">
            <a:extLst>
              <a:ext uri="{FF2B5EF4-FFF2-40B4-BE49-F238E27FC236}">
                <a16:creationId xmlns:a16="http://schemas.microsoft.com/office/drawing/2014/main" id="{889E36F3-40E1-4DD4-BE94-A645D529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3" y="879196"/>
            <a:ext cx="3099194" cy="24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Drehmaschinen</a:t>
            </a:r>
            <a:r>
              <a:rPr lang="en-GB" dirty="0"/>
              <a:t> </a:t>
            </a:r>
            <a:r>
              <a:rPr lang="en-GB" dirty="0" err="1"/>
              <a:t>Klemmeinsatz</a:t>
            </a:r>
            <a:r>
              <a:rPr lang="en-GB" dirty="0"/>
              <a:t> DKE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/>
          </a:bodyPr>
          <a:lstStyle/>
          <a:p>
            <a:r>
              <a:rPr lang="de-DE" sz="1400" dirty="0">
                <a:latin typeface="Calibri" pitchFamily="34" charset="0"/>
              </a:rPr>
              <a:t>Steigern Sie die Produktivität Ihres vorhandenen Equipments durch die Verwendung des Drehmaschinen-Klemmeinsatzes DKE.</a:t>
            </a:r>
          </a:p>
          <a:p>
            <a:r>
              <a:rPr lang="de-DE" sz="1400" dirty="0">
                <a:latin typeface="Calibri" pitchFamily="34" charset="0"/>
              </a:rPr>
              <a:t> </a:t>
            </a:r>
            <a:br>
              <a:rPr lang="de-DE" sz="1400" dirty="0">
                <a:latin typeface="Calibri" pitchFamily="34" charset="0"/>
              </a:rPr>
            </a:br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DKE ist auf keine spezifische Schnittstelle angewiesen und kann in jedem handelsüblichem VDI-Bohrstangenhalter zur Absorbierung auftretender Schwingungen aufgenommen werden.</a:t>
            </a:r>
          </a:p>
          <a:p>
            <a:endParaRPr lang="de-DE" sz="1400" dirty="0">
              <a:latin typeface="Calibri" pitchFamily="34" charset="0"/>
            </a:endParaRPr>
          </a:p>
          <a:p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Für Standard-VDI Bohrstangenhalter,</a:t>
            </a:r>
            <a:br>
              <a:rPr lang="de-DE" sz="1400" dirty="0">
                <a:latin typeface="Calibri" pitchFamily="34" charset="0"/>
              </a:rPr>
            </a:br>
            <a:r>
              <a:rPr lang="de-DE" sz="1400" dirty="0">
                <a:latin typeface="Calibri" pitchFamily="34" charset="0"/>
              </a:rPr>
              <a:t>keine spezifische Schnittstelle erforderlich, perfekte Schwingungsdämpfung, alle handelsüblichen Schafttypen spannbar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5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84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Anwendung</a:t>
            </a:r>
            <a:r>
              <a:rPr lang="en-GB" dirty="0"/>
              <a:t>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2" y="3681184"/>
            <a:ext cx="5317024" cy="624114"/>
          </a:xfrm>
        </p:spPr>
        <p:txBody>
          <a:bodyPr>
            <a:normAutofit/>
          </a:bodyPr>
          <a:lstStyle/>
          <a:p>
            <a:pPr algn="ctr"/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DKE</a:t>
            </a:r>
            <a:br>
              <a:rPr lang="de-DE" sz="1400" dirty="0">
                <a:latin typeface="Calibri" pitchFamily="34" charset="0"/>
              </a:rPr>
            </a:br>
            <a:r>
              <a:rPr lang="de-DE" sz="1400" dirty="0">
                <a:latin typeface="Calibri" pitchFamily="34" charset="0"/>
              </a:rPr>
              <a:t>Einsatz in VDI-Bohrstangenhalter auf kompakten </a:t>
            </a:r>
            <a:r>
              <a:rPr lang="de-DE" sz="1400" dirty="0" err="1">
                <a:latin typeface="Calibri" pitchFamily="34" charset="0"/>
              </a:rPr>
              <a:t>Doppelspindlern</a:t>
            </a:r>
            <a:endParaRPr lang="de-DE" sz="1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10" name="Picture 5" descr="M:\Bossert\TENDOturn\TENDOturn\Katalogbilder\P1250015.JPG">
            <a:extLst>
              <a:ext uri="{FF2B5EF4-FFF2-40B4-BE49-F238E27FC236}">
                <a16:creationId xmlns:a16="http://schemas.microsoft.com/office/drawing/2014/main" id="{8FD831A7-B26C-40AE-8647-C29202F1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20" y="1024339"/>
            <a:ext cx="3858680" cy="26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407D38B-E408-43E3-BBEC-92660C3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353" y="826040"/>
            <a:ext cx="1748327" cy="34792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09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M:\Bossert\TENDOturn\TENDOturn\Katalogbilder\tendoturn_dse_Schnittbild.jpg">
            <a:extLst>
              <a:ext uri="{FF2B5EF4-FFF2-40B4-BE49-F238E27FC236}">
                <a16:creationId xmlns:a16="http://schemas.microsoft.com/office/drawing/2014/main" id="{0EFEEAA8-EE92-4F9A-9E30-89444997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915048"/>
            <a:ext cx="3012917" cy="24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Doppelspanneinsatz</a:t>
            </a:r>
            <a:r>
              <a:rPr lang="en-GB" dirty="0"/>
              <a:t> DSE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/>
          </a:bodyPr>
          <a:lstStyle/>
          <a:p>
            <a:r>
              <a:rPr lang="de-DE" sz="1400" dirty="0">
                <a:latin typeface="Calibri" pitchFamily="34" charset="0"/>
              </a:rPr>
              <a:t>Modularer Einsatz für angetriebene Werkzeuge, für eine perfekte Performance auf vorhandenem Equipment. </a:t>
            </a:r>
            <a:br>
              <a:rPr lang="de-DE" sz="1400" dirty="0">
                <a:latin typeface="Calibri" pitchFamily="34" charset="0"/>
              </a:rPr>
            </a:br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Höchste Rundlaufqualität und beste Schwingungsdämpfung sorgen für optimale Ergebnisse. </a:t>
            </a:r>
          </a:p>
          <a:p>
            <a:r>
              <a:rPr lang="de-DE" sz="1400" dirty="0">
                <a:latin typeface="Calibri" pitchFamily="34" charset="0"/>
              </a:rPr>
              <a:t>Die gleichmäßige Innen-/Außenspannung zentriert den Einsatz, für höchste Haltekräfte und sorgt für die sichere und präzise Spannung Ihrer Werkzeuge.</a:t>
            </a:r>
          </a:p>
          <a:p>
            <a:endParaRPr lang="de-DE" sz="1400" dirty="0">
              <a:latin typeface="Calibri" pitchFamily="34" charset="0"/>
            </a:endParaRPr>
          </a:p>
          <a:p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Alle handelsüblichen Schafttypen spannbar, keine spezifische Schnittstelle erforderlich, perfekte Schwingungsdämpfung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5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84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1755C7DE-2ED8-4FD5-B43E-93D7C213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94" y="735069"/>
            <a:ext cx="2181312" cy="35702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Anwendung</a:t>
            </a:r>
            <a:r>
              <a:rPr lang="en-GB" dirty="0"/>
              <a:t> DSE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230" y="3681184"/>
            <a:ext cx="4242967" cy="75288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de-DE" sz="3500" dirty="0" err="1">
                <a:latin typeface="Calibri" pitchFamily="34" charset="0"/>
              </a:rPr>
              <a:t>TENDOturn</a:t>
            </a:r>
            <a:r>
              <a:rPr lang="de-DE" sz="3500" dirty="0">
                <a:latin typeface="Calibri" pitchFamily="34" charset="0"/>
              </a:rPr>
              <a:t> DSE</a:t>
            </a:r>
          </a:p>
          <a:p>
            <a:pPr algn="ctr"/>
            <a:r>
              <a:rPr lang="de-DE" sz="3500" dirty="0">
                <a:latin typeface="Calibri" pitchFamily="34" charset="0"/>
              </a:rPr>
              <a:t>Gespannt auf angetriebenem Werkzeughalter mit </a:t>
            </a:r>
          </a:p>
          <a:p>
            <a:pPr algn="ctr"/>
            <a:r>
              <a:rPr lang="de-DE" sz="3500" dirty="0">
                <a:latin typeface="Calibri" pitchFamily="34" charset="0"/>
              </a:rPr>
              <a:t>NC-</a:t>
            </a:r>
            <a:r>
              <a:rPr lang="de-DE" sz="3500" dirty="0" err="1">
                <a:latin typeface="Calibri" pitchFamily="34" charset="0"/>
              </a:rPr>
              <a:t>Anbohrwerkzeug</a:t>
            </a:r>
            <a:r>
              <a:rPr lang="de-DE" sz="3500" dirty="0">
                <a:latin typeface="Calibri" pitchFamily="34" charset="0"/>
              </a:rPr>
              <a:t> in vertikalen Bearbeitungszentren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:\Bossert\TENDOturn\TENDOturn\Katalogbilder\P1250040.JPG">
            <a:extLst>
              <a:ext uri="{FF2B5EF4-FFF2-40B4-BE49-F238E27FC236}">
                <a16:creationId xmlns:a16="http://schemas.microsoft.com/office/drawing/2014/main" id="{9A555F4D-F6BB-4AB2-A203-BB081A95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680" y="1024339"/>
            <a:ext cx="3856320" cy="25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59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E711A55-0122-49CE-AAC6-5AE7EB3D940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323605" y="1015343"/>
            <a:ext cx="3079255" cy="256242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2E0A6A-75D0-4B3E-9095-7C3A0EF2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Anwendung</a:t>
            </a:r>
            <a:r>
              <a:rPr lang="en-GB" dirty="0"/>
              <a:t> DSE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B5D221-21DD-4795-BA49-21A2AEBE0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22" y="1015343"/>
            <a:ext cx="3079255" cy="2562427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7D0D02-295E-4258-9101-C2C0DFE1E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6022" y="3635828"/>
            <a:ext cx="7021769" cy="689429"/>
          </a:xfrm>
        </p:spPr>
        <p:txBody>
          <a:bodyPr>
            <a:normAutofit/>
          </a:bodyPr>
          <a:lstStyle/>
          <a:p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DSE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latin typeface="Calibri" pitchFamily="34" charset="0"/>
              </a:rPr>
              <a:t>Anwendungsbeispiel Werkzeugkronenrevolver für Transfer und Rundtaktmaschinen</a:t>
            </a:r>
          </a:p>
          <a:p>
            <a:endParaRPr lang="de-DE" sz="1400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169DF7D-4248-47A3-9487-D7BE1F360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44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045C79-6C4A-4AD3-BA7C-37816FFA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 DSE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DC620D-0EE5-4152-BAB7-26BDD7D2B2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393" y="1627873"/>
            <a:ext cx="2315936" cy="1128020"/>
          </a:xfrm>
        </p:spPr>
        <p:txBody>
          <a:bodyPr>
            <a:normAutofit/>
          </a:bodyPr>
          <a:lstStyle/>
          <a:p>
            <a:r>
              <a:rPr lang="de-DE" sz="1400" dirty="0">
                <a:latin typeface="Calibri" pitchFamily="34" charset="0"/>
              </a:rPr>
              <a:t>Sekundenschnell lassen sich bei </a:t>
            </a:r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die Werkzeuge absolut sicher und präzise spannen</a:t>
            </a:r>
          </a:p>
          <a:p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A6BE6D4-6032-49ED-8380-C605CDE6B8A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92853" y="295499"/>
            <a:ext cx="2541597" cy="3792769"/>
          </a:xfrm>
          <a:prstGeom prst="rect">
            <a:avLst/>
          </a:prstGeom>
        </p:spPr>
      </p:pic>
      <p:pic>
        <p:nvPicPr>
          <p:cNvPr id="9" name="Grafik 11" descr="DSE_Rendering_Schnitt.jpg">
            <a:extLst>
              <a:ext uri="{FF2B5EF4-FFF2-40B4-BE49-F238E27FC236}">
                <a16:creationId xmlns:a16="http://schemas.microsoft.com/office/drawing/2014/main" id="{484730BF-99C5-4F03-A0F0-D8B3C12F46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343" y="1024338"/>
            <a:ext cx="3663496" cy="27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38AABE-1F54-4D23-A8BF-6278A2954B1F}"/>
              </a:ext>
            </a:extLst>
          </p:cNvPr>
          <p:cNvSpPr txBox="1"/>
          <p:nvPr/>
        </p:nvSpPr>
        <p:spPr>
          <a:xfrm>
            <a:off x="3672114" y="3771961"/>
            <a:ext cx="179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DSE - Schnittbild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483E8A7A-3EDC-44A9-A671-BE54715F9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22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3A27F-F371-444F-9A1C-2C6F7797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Ausrichtvorrichtung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25C5C3-FAB7-46DA-844C-A647BEB7B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43350" cy="2854325"/>
          </a:xfrm>
        </p:spPr>
        <p:txBody>
          <a:bodyPr anchor="ctr"/>
          <a:lstStyle/>
          <a:p>
            <a:pPr marL="465138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</a:rPr>
              <a:t>Ausrichtvorrichtung zur Einstellung der Spitzenhöhe / Mittenhöhe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</a:rPr>
              <a:t>Einfachste Bedienung, für beste Ergebnisse</a:t>
            </a:r>
          </a:p>
          <a:p>
            <a:pPr marL="465138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</a:rPr>
              <a:t>Erhältlich für alle drei VDI Schnittstellen </a:t>
            </a:r>
          </a:p>
          <a:p>
            <a:pPr marL="179388"/>
            <a:r>
              <a:rPr lang="de-DE" sz="1400" dirty="0">
                <a:latin typeface="Calibri" pitchFamily="34" charset="0"/>
              </a:rPr>
              <a:t>	VDI 25 / VDI 30 / VDI 40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B975E4-ED24-494A-8E73-D903DF929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0" descr="M:\Bossert\TENDOturn\Spitzenhöhe\_TAU0315.JPG">
            <a:extLst>
              <a:ext uri="{FF2B5EF4-FFF2-40B4-BE49-F238E27FC236}">
                <a16:creationId xmlns:a16="http://schemas.microsoft.com/office/drawing/2014/main" id="{4CDB3AAD-A0DB-481E-AD97-93E4E758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112837"/>
            <a:ext cx="472061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14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Produktübersicht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285FCF-0894-4C15-97EA-F58220D4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48337"/>
            <a:ext cx="6891323" cy="376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BE29B-7862-4BB9-B1B4-9854EF3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</a:t>
            </a:r>
            <a:r>
              <a:rPr lang="de-DE" baseline="30000" dirty="0"/>
              <a:t>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1CBFE9-B488-41EA-B788-49745E5C6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2423887"/>
            <a:ext cx="7886700" cy="1800398"/>
          </a:xfrm>
        </p:spPr>
        <p:txBody>
          <a:bodyPr>
            <a:normAutofit/>
          </a:bodyPr>
          <a:lstStyle/>
          <a:p>
            <a:r>
              <a:rPr lang="de-DE" sz="1400" u="sng" dirty="0">
                <a:latin typeface="Calibri" pitchFamily="34" charset="0"/>
              </a:rPr>
              <a:t>Technische </a:t>
            </a:r>
            <a:r>
              <a:rPr lang="de-DE" sz="1400" u="sng" dirty="0" err="1">
                <a:latin typeface="Calibri" pitchFamily="34" charset="0"/>
              </a:rPr>
              <a:t>Highligths</a:t>
            </a:r>
            <a:r>
              <a:rPr lang="de-DE" sz="1400" u="sng" dirty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latin typeface="Calibri" pitchFamily="34" charset="0"/>
              </a:rPr>
              <a:t>- Schwingungsdämpfung</a:t>
            </a:r>
          </a:p>
          <a:p>
            <a:r>
              <a:rPr lang="de-DE" sz="1400" dirty="0">
                <a:latin typeface="Calibri" pitchFamily="34" charset="0"/>
              </a:rPr>
              <a:t>- Schnelle Voreinstellung</a:t>
            </a:r>
          </a:p>
          <a:p>
            <a:r>
              <a:rPr lang="de-DE" sz="1400" dirty="0">
                <a:latin typeface="Calibri" pitchFamily="34" charset="0"/>
              </a:rPr>
              <a:t>- Einfache Handhabung und sekundenschneller Werkzeugwechsel</a:t>
            </a:r>
          </a:p>
          <a:p>
            <a:r>
              <a:rPr lang="de-DE" sz="1400" dirty="0">
                <a:latin typeface="Calibri" pitchFamily="34" charset="0"/>
              </a:rPr>
              <a:t>- Kompatibel und universell einsetzbar</a:t>
            </a:r>
          </a:p>
          <a:p>
            <a:r>
              <a:rPr lang="de-DE" sz="1400" dirty="0">
                <a:latin typeface="Calibri" pitchFamily="34" charset="0"/>
              </a:rPr>
              <a:t>- Flexibler Spannbereich durch Zwischenbüchsen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F9FDFD-5EF7-4D03-A1D9-49B354621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036" descr="M:\HILD\TENDOturn\Bilder\TENDO_turn_RGB.jpg">
            <a:extLst>
              <a:ext uri="{FF2B5EF4-FFF2-40B4-BE49-F238E27FC236}">
                <a16:creationId xmlns:a16="http://schemas.microsoft.com/office/drawing/2014/main" id="{3756D9D3-F822-43AA-9F0B-E03B605A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3002"/>
            <a:ext cx="3352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4" descr="M:\HILD\TENDOturn\TENDOturn_VDI_retuschiertR.jpg">
            <a:extLst>
              <a:ext uri="{FF2B5EF4-FFF2-40B4-BE49-F238E27FC236}">
                <a16:creationId xmlns:a16="http://schemas.microsoft.com/office/drawing/2014/main" id="{9C20F187-A39D-49B8-930E-4E50C1F0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719" y="1024339"/>
            <a:ext cx="3956504" cy="16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5" descr="M:\HILD\TENDOturn\TENDOturn_Doppelspann.jpg">
            <a:extLst>
              <a:ext uri="{FF2B5EF4-FFF2-40B4-BE49-F238E27FC236}">
                <a16:creationId xmlns:a16="http://schemas.microsoft.com/office/drawing/2014/main" id="{743FB5A0-4200-419B-9135-6008D5EB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8407" y="1655153"/>
            <a:ext cx="1169193" cy="256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01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81D39-80F6-4C02-BAB0-CB060629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  <a:r>
              <a:rPr lang="en-US" baseline="30000" dirty="0"/>
              <a:t>TURN</a:t>
            </a:r>
            <a:r>
              <a:rPr lang="en-US" dirty="0"/>
              <a:t>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Schwingungsdämpfung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F1B434-4BD1-4CA2-AD13-00B54258E1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024339"/>
            <a:ext cx="7886700" cy="3424289"/>
          </a:xfrm>
        </p:spPr>
        <p:txBody>
          <a:bodyPr>
            <a:normAutofit fontScale="70000" lnSpcReduction="20000"/>
          </a:bodyPr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	Durch das Hydrauliksystem hat </a:t>
            </a:r>
            <a:r>
              <a:rPr lang="de-DE" dirty="0" err="1">
                <a:latin typeface="+mn-lt"/>
              </a:rPr>
              <a:t>TENDOturn</a:t>
            </a:r>
            <a:r>
              <a:rPr lang="de-DE" dirty="0">
                <a:latin typeface="+mn-lt"/>
              </a:rPr>
              <a:t> eine hervorragende Schwingungsdämpfung. 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Bearbeitungsbedingte Vibrationen werden mit </a:t>
            </a:r>
            <a:r>
              <a:rPr lang="de-DE" dirty="0" err="1">
                <a:latin typeface="+mn-lt"/>
              </a:rPr>
              <a:t>TENDOturn</a:t>
            </a:r>
            <a:r>
              <a:rPr lang="de-DE" dirty="0">
                <a:latin typeface="+mn-lt"/>
              </a:rPr>
              <a:t> perfekt gedämpft, somit Mikroausbrüche an der Werkzeugschneide werden vermieden und die Werkzeugstandzeit deutlich erhöht. 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  <a:p>
            <a:pPr marL="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</a:rPr>
              <a:t>Somit wird eine deutlich bessere Oberflächenqualität erreicht. Zudem sind längere Auskraglängen der Drehhalter und Bohrstangen möglich.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11847A-52BF-4910-898D-A2F871FACF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B560FD8-85FB-4DBF-9EF4-BB8ADDEE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491" y="1714173"/>
            <a:ext cx="3154817" cy="20315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80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ED484-B6F2-43EB-8F9F-1D290B8C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  <a:r>
              <a:rPr lang="en-US" baseline="30000" dirty="0"/>
              <a:t>TURN</a:t>
            </a:r>
            <a:r>
              <a:rPr lang="en-US" dirty="0"/>
              <a:t> </a:t>
            </a:r>
            <a:r>
              <a:rPr lang="en-US" dirty="0" err="1"/>
              <a:t>Merkmale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517BB-2189-4B44-BBB6-14152BBF61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024339"/>
            <a:ext cx="8673193" cy="3350305"/>
          </a:xfrm>
        </p:spPr>
        <p:txBody>
          <a:bodyPr>
            <a:normAutofit fontScale="25000" lnSpcReduction="20000"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de-DE" sz="5600" b="1" dirty="0">
                <a:latin typeface="Calibri" pitchFamily="34" charset="0"/>
              </a:rPr>
              <a:t>Schnelle Voreinstellung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Axiale </a:t>
            </a:r>
            <a:r>
              <a:rPr lang="de-DE" sz="5600" dirty="0" err="1">
                <a:latin typeface="Calibri" pitchFamily="34" charset="0"/>
              </a:rPr>
              <a:t>Längenverstellschrauben</a:t>
            </a:r>
            <a:r>
              <a:rPr lang="de-DE" sz="5600" dirty="0">
                <a:latin typeface="Calibri" pitchFamily="34" charset="0"/>
              </a:rPr>
              <a:t> ermöglichen eine komfortable Werkzeugvoreinstellung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Rüstzeiten werden drastisch reduziert und die Maschinenlaufzeit deutlich erhöht.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5600" b="1" dirty="0">
                <a:latin typeface="Calibri" pitchFamily="34" charset="0"/>
              </a:rPr>
              <a:t>Kompakte Bauweise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Optimale Ausnutzung im Bearbeitungsraumes einer CNC Drehmaschine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de-DE" sz="5600" b="1" dirty="0">
                <a:latin typeface="Calibri" pitchFamily="34" charset="0"/>
              </a:rPr>
              <a:t>Kompatibel und universell einsetzbar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</a:t>
            </a:r>
            <a:r>
              <a:rPr lang="de-DE" sz="5600" dirty="0" err="1">
                <a:latin typeface="Calibri" pitchFamily="34" charset="0"/>
              </a:rPr>
              <a:t>TENDOturn</a:t>
            </a:r>
            <a:r>
              <a:rPr lang="de-DE" sz="5600" dirty="0">
                <a:latin typeface="Calibri" pitchFamily="34" charset="0"/>
              </a:rPr>
              <a:t> lässt sich mit allen gängigen Revolvern oder Schnittstellen kombinieren, vorhandenes  Equipment / Grundhalter kann verwendet werden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5600" b="1" dirty="0">
                <a:latin typeface="Calibri" pitchFamily="34" charset="0"/>
              </a:rPr>
              <a:t>Einfache Handhabung und sekundenschneller Werkzeugwechsel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Mit einem Sechskantschlüssel wird im Handumdrehen das Werkzeug schnell und sicher gespannt</a:t>
            </a:r>
          </a:p>
          <a:p>
            <a:pPr marL="268288" indent="-268288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5600" b="1" dirty="0">
                <a:latin typeface="Calibri" pitchFamily="34" charset="0"/>
              </a:rPr>
              <a:t>Flexibler Spannbereich durch Zwischenbüchsen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Abdeckung mehrerer Spannbereiche durch den Einsatz von Zwischenbüchsen</a:t>
            </a:r>
          </a:p>
          <a:p>
            <a:pPr marL="268288" indent="-268288"/>
            <a:r>
              <a:rPr lang="de-DE" sz="5600" dirty="0">
                <a:latin typeface="Calibri" pitchFamily="34" charset="0"/>
              </a:rPr>
              <a:t>	Lieferbar für innere Kühlmittelzufuhr und Peripherie Kühlung 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0A6924-0C2E-478D-BD1D-BC3116165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86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7AA04-D076-4373-9C64-C94BE9D8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Praxisbeispiel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3785C-275C-4C29-A4EA-7266227D80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1678213"/>
          </a:xfrm>
        </p:spPr>
        <p:txBody>
          <a:bodyPr/>
          <a:lstStyle/>
          <a:p>
            <a:pPr algn="ctr"/>
            <a:endParaRPr lang="de-DE" sz="1400" dirty="0">
              <a:latin typeface="Calibri" pitchFamily="34" charset="0"/>
            </a:endParaRPr>
          </a:p>
          <a:p>
            <a:pPr algn="ctr"/>
            <a:r>
              <a:rPr lang="de-DE" sz="1400" dirty="0">
                <a:latin typeface="Calibri" pitchFamily="34" charset="0"/>
              </a:rPr>
              <a:t>Fertigen eines M24 Gewinde</a:t>
            </a:r>
          </a:p>
          <a:p>
            <a:pPr algn="ctr"/>
            <a:r>
              <a:rPr lang="de-DE" sz="1400" dirty="0">
                <a:latin typeface="Calibri" pitchFamily="34" charset="0"/>
              </a:rPr>
              <a:t>an SK 50 Werkzeughalter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FB666C-3C5E-42A5-8AD4-8D30667AC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9" descr="M:\HILD\TENDOturn\Bilder\Rattermarken_Gewindescheiden_VDI-Halter_Ausschnitt.jpg">
            <a:extLst>
              <a:ext uri="{FF2B5EF4-FFF2-40B4-BE49-F238E27FC236}">
                <a16:creationId xmlns:a16="http://schemas.microsoft.com/office/drawing/2014/main" id="{C46C60A8-6ECF-4B1D-B498-75743C27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43" y="938358"/>
            <a:ext cx="1477655" cy="19711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8" descr="M:\HILD\TENDOturn\Bilder\Rattermarken_Gewindescheiden_VDI-Einsatz_Ausschnitt.jpg">
            <a:extLst>
              <a:ext uri="{FF2B5EF4-FFF2-40B4-BE49-F238E27FC236}">
                <a16:creationId xmlns:a16="http://schemas.microsoft.com/office/drawing/2014/main" id="{919BC9F9-E405-4FF6-991B-764F3D97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488" y="938357"/>
            <a:ext cx="1477654" cy="19711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9" descr="M:\HILD\TENDOturn\Bilder\TENDO_turn_RGB.jpg">
            <a:extLst>
              <a:ext uri="{FF2B5EF4-FFF2-40B4-BE49-F238E27FC236}">
                <a16:creationId xmlns:a16="http://schemas.microsoft.com/office/drawing/2014/main" id="{B7E33644-12FA-4D81-81AC-78E42D4A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743" y="2418176"/>
            <a:ext cx="3352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4824C3A-4E59-4B12-8794-F4921E2F941B}"/>
              </a:ext>
            </a:extLst>
          </p:cNvPr>
          <p:cNvSpPr txBox="1"/>
          <p:nvPr/>
        </p:nvSpPr>
        <p:spPr>
          <a:xfrm>
            <a:off x="209550" y="2959513"/>
            <a:ext cx="29899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446B"/>
                </a:solidFill>
                <a:latin typeface="Calibri" pitchFamily="34" charset="0"/>
              </a:rPr>
              <a:t>VDI Bohrstangenhalter</a:t>
            </a:r>
            <a:br>
              <a:rPr lang="de-DE" sz="1400" b="1" dirty="0">
                <a:solidFill>
                  <a:srgbClr val="00446B"/>
                </a:solidFill>
                <a:latin typeface="Calibri" pitchFamily="34" charset="0"/>
              </a:rPr>
            </a:br>
            <a:r>
              <a:rPr lang="de-DE" sz="1400" b="1" dirty="0">
                <a:solidFill>
                  <a:srgbClr val="00446B"/>
                </a:solidFill>
                <a:latin typeface="Calibri" pitchFamily="34" charset="0"/>
              </a:rPr>
              <a:t>mit einem Gewindestahl</a:t>
            </a:r>
          </a:p>
          <a:p>
            <a:endParaRPr lang="de-DE" sz="1400" dirty="0">
              <a:solidFill>
                <a:srgbClr val="00446B"/>
              </a:solidFill>
              <a:latin typeface="Calibri" pitchFamily="34" charset="0"/>
            </a:endParaRP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Resultat:</a:t>
            </a: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- </a:t>
            </a:r>
            <a:r>
              <a:rPr lang="de-DE" sz="1400" dirty="0" err="1">
                <a:solidFill>
                  <a:srgbClr val="00446B"/>
                </a:solidFill>
                <a:latin typeface="Calibri" pitchFamily="34" charset="0"/>
              </a:rPr>
              <a:t>Rattermarken</a:t>
            </a:r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 deutlich sichtbar</a:t>
            </a: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- Standzeit ca. 100 Teile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C13D949-9A68-4442-9629-3CC8F4D3B46D}"/>
              </a:ext>
            </a:extLst>
          </p:cNvPr>
          <p:cNvSpPr txBox="1"/>
          <p:nvPr/>
        </p:nvSpPr>
        <p:spPr>
          <a:xfrm>
            <a:off x="6511273" y="2959512"/>
            <a:ext cx="24231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446B"/>
                </a:solidFill>
                <a:latin typeface="Calibri" pitchFamily="34" charset="0"/>
              </a:rPr>
              <a:t>SCHUNK DKE </a:t>
            </a:r>
          </a:p>
          <a:p>
            <a:r>
              <a:rPr lang="de-DE" sz="1400" b="1" dirty="0">
                <a:solidFill>
                  <a:srgbClr val="00446B"/>
                </a:solidFill>
                <a:latin typeface="Calibri" pitchFamily="34" charset="0"/>
              </a:rPr>
              <a:t>Klemmeinsatz</a:t>
            </a:r>
          </a:p>
          <a:p>
            <a:endParaRPr lang="de-DE" sz="1400" b="1" dirty="0">
              <a:solidFill>
                <a:srgbClr val="00446B"/>
              </a:solidFill>
              <a:latin typeface="Calibri" pitchFamily="34" charset="0"/>
            </a:endParaRP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Resultat:</a:t>
            </a: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- perfekte Oberfläche</a:t>
            </a:r>
          </a:p>
          <a:p>
            <a:r>
              <a:rPr lang="de-DE" sz="1400" dirty="0">
                <a:solidFill>
                  <a:srgbClr val="00446B"/>
                </a:solidFill>
                <a:latin typeface="Calibri" pitchFamily="34" charset="0"/>
              </a:rPr>
              <a:t>- Standzeit ca. 180 Teile</a:t>
            </a:r>
          </a:p>
        </p:txBody>
      </p:sp>
    </p:spTree>
    <p:extLst>
      <p:ext uri="{BB962C8B-B14F-4D97-AF65-F5344CB8AC3E}">
        <p14:creationId xmlns:p14="http://schemas.microsoft.com/office/powerpoint/2010/main" val="423957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A9DFD-46C9-4BA7-AE02-FEDF3DC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mit</a:t>
            </a:r>
            <a:r>
              <a:rPr lang="en-GB" dirty="0"/>
              <a:t> VDI-</a:t>
            </a:r>
            <a:r>
              <a:rPr lang="en-GB" dirty="0" err="1"/>
              <a:t>Schnittstelle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6F622-3711-4C8A-8060-6CFD5F55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5250" y="1112838"/>
            <a:ext cx="4302579" cy="3271545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latin typeface="Calibri" pitchFamily="34" charset="0"/>
              </a:rPr>
              <a:t>Die Kompaktlösung zur Direktaufnahme im Revolver der Drehmaschine, natürlich mit Hydro-Dehnspanntechnik vom Markführer.</a:t>
            </a:r>
          </a:p>
          <a:p>
            <a:pPr>
              <a:spcBef>
                <a:spcPct val="50000"/>
              </a:spcBef>
            </a:pPr>
            <a:r>
              <a:rPr lang="de-DE" sz="1400" dirty="0">
                <a:latin typeface="Calibri" pitchFamily="34" charset="0"/>
              </a:rPr>
              <a:t>Geeignet für innere Kühlmittelzufuhr und zusätzlich ausgestattet mit axialer </a:t>
            </a:r>
            <a:r>
              <a:rPr lang="de-DE" sz="1400" dirty="0" err="1">
                <a:latin typeface="Calibri" pitchFamily="34" charset="0"/>
              </a:rPr>
              <a:t>Längenverstellschraube</a:t>
            </a:r>
            <a:r>
              <a:rPr lang="de-DE" sz="1400" dirty="0">
                <a:latin typeface="Calibri" pitchFamily="34" charset="0"/>
              </a:rPr>
              <a:t> zur komfortablen Werkzeugvoreinstellung außerhalb der Maschine.</a:t>
            </a:r>
          </a:p>
          <a:p>
            <a:pPr>
              <a:spcBef>
                <a:spcPct val="50000"/>
              </a:spcBef>
            </a:pPr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Erhältlich mit den Schnittstellen</a:t>
            </a:r>
            <a:br>
              <a:rPr lang="de-DE" sz="1400" dirty="0">
                <a:latin typeface="Calibri" pitchFamily="34" charset="0"/>
              </a:rPr>
            </a:br>
            <a:r>
              <a:rPr lang="de-DE" sz="1400" dirty="0">
                <a:latin typeface="Calibri" pitchFamily="34" charset="0"/>
              </a:rPr>
              <a:t>VDI-25, VDI-30 oder VDI-40</a:t>
            </a:r>
          </a:p>
          <a:p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Alle handelsüblichen Schafttypen sind spannbar</a:t>
            </a:r>
          </a:p>
          <a:p>
            <a:endParaRPr lang="de-DE" sz="1400" dirty="0">
              <a:latin typeface="Calibri" pitchFamily="34" charset="0"/>
            </a:endParaRPr>
          </a:p>
          <a:p>
            <a:r>
              <a:rPr lang="de-DE" sz="1400" dirty="0">
                <a:latin typeface="Calibri" pitchFamily="34" charset="0"/>
              </a:rPr>
              <a:t>Kühlmitteldicht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9DB76-8189-4027-B5B3-679A61E5C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5" name="Picture 17" descr="M:\1_Assistenz_VL\Bilder und Filme\Werkzeughalter\3_Rillen-Logo_int.jpg">
            <a:extLst>
              <a:ext uri="{FF2B5EF4-FFF2-40B4-BE49-F238E27FC236}">
                <a16:creationId xmlns:a16="http://schemas.microsoft.com/office/drawing/2014/main" id="{F9DC9B6E-189E-4960-BACA-3E5ADF5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63" y="2992528"/>
            <a:ext cx="1668836" cy="13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M:\Bossert\TENDOturn\TENDOturn\Katalogbilder\VDi Schnittbild.jpg">
            <a:extLst>
              <a:ext uri="{FF2B5EF4-FFF2-40B4-BE49-F238E27FC236}">
                <a16:creationId xmlns:a16="http://schemas.microsoft.com/office/drawing/2014/main" id="{5632BBA7-BC16-4776-B3B5-FC79062A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846087"/>
            <a:ext cx="2892649" cy="21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59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 </a:t>
            </a:r>
            <a:r>
              <a:rPr lang="en-GB" dirty="0" err="1"/>
              <a:t>Anwendung</a:t>
            </a:r>
            <a:r>
              <a:rPr lang="en-GB" dirty="0"/>
              <a:t>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577" y="3712935"/>
            <a:ext cx="3945424" cy="624114"/>
          </a:xfrm>
        </p:spPr>
        <p:txBody>
          <a:bodyPr>
            <a:normAutofit/>
          </a:bodyPr>
          <a:lstStyle/>
          <a:p>
            <a:pPr algn="ctr"/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VDI 40 Ø20 mm</a:t>
            </a:r>
          </a:p>
          <a:p>
            <a:pPr algn="ctr"/>
            <a:r>
              <a:rPr lang="de-DE" sz="1400" dirty="0">
                <a:latin typeface="Calibri" pitchFamily="34" charset="0"/>
              </a:rPr>
              <a:t>Bohranwendung VHM-Spiralbohrer mit Kühlkanal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7" name="Picture 10" descr="M:\Bossert\TENDOturn\TENDOturn\260106\P1010029.JPG">
            <a:extLst>
              <a:ext uri="{FF2B5EF4-FFF2-40B4-BE49-F238E27FC236}">
                <a16:creationId xmlns:a16="http://schemas.microsoft.com/office/drawing/2014/main" id="{CF1BB0EA-90BE-45DB-84AC-8341E3EB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76" y="1024339"/>
            <a:ext cx="3945424" cy="264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197" y="1328082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81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0821E-172B-40B7-B107-C5EE4F14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TENDO</a:t>
            </a:r>
            <a:r>
              <a:rPr lang="en-GB" baseline="30000" dirty="0"/>
              <a:t>TURN</a:t>
            </a:r>
            <a:r>
              <a:rPr lang="en-GB" dirty="0"/>
              <a:t> </a:t>
            </a:r>
            <a:r>
              <a:rPr lang="en-GB" dirty="0" err="1"/>
              <a:t>Kundenanwendung</a:t>
            </a:r>
            <a:r>
              <a:rPr lang="en-GB" dirty="0"/>
              <a:t> VDI 40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ADF03-CB9C-4F85-9163-625CE576E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577" y="3712935"/>
            <a:ext cx="3945424" cy="624114"/>
          </a:xfrm>
        </p:spPr>
        <p:txBody>
          <a:bodyPr>
            <a:normAutofit/>
          </a:bodyPr>
          <a:lstStyle/>
          <a:p>
            <a:pPr algn="ctr"/>
            <a:r>
              <a:rPr lang="de-DE" sz="1400" dirty="0" err="1">
                <a:latin typeface="Calibri" pitchFamily="34" charset="0"/>
              </a:rPr>
              <a:t>TENDOturn</a:t>
            </a:r>
            <a:r>
              <a:rPr lang="de-DE" sz="1400" dirty="0">
                <a:latin typeface="Calibri" pitchFamily="34" charset="0"/>
              </a:rPr>
              <a:t> wird bei ZF-Lenksysteme zum Bohren </a:t>
            </a:r>
          </a:p>
          <a:p>
            <a:pPr algn="ctr"/>
            <a:r>
              <a:rPr lang="de-DE" sz="1400" dirty="0">
                <a:latin typeface="Calibri" pitchFamily="34" charset="0"/>
              </a:rPr>
              <a:t>im Bereich Hartdrehen eingesetzt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39767-2956-424F-B1AB-95F765301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err="1"/>
              <a:t>TENDOturn</a:t>
            </a:r>
            <a:endParaRPr lang="de-DE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C859F193-AC62-45E5-8063-10346065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241" y="832833"/>
            <a:ext cx="1683099" cy="3477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Picture 11" descr="M:\HILD\TENDOturn\Bilder\TENDO_turn_RGB.jpg">
            <a:extLst>
              <a:ext uri="{FF2B5EF4-FFF2-40B4-BE49-F238E27FC236}">
                <a16:creationId xmlns:a16="http://schemas.microsoft.com/office/drawing/2014/main" id="{17628C41-7044-47B2-BAFE-F615DC3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783" y="1246189"/>
            <a:ext cx="2289556" cy="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ZF Bohren.JPG">
            <a:extLst>
              <a:ext uri="{FF2B5EF4-FFF2-40B4-BE49-F238E27FC236}">
                <a16:creationId xmlns:a16="http://schemas.microsoft.com/office/drawing/2014/main" id="{0BCCC918-3B51-4EAC-ACA9-DD16EE997E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77" y="1000125"/>
            <a:ext cx="39692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zf-lenksysteme.de/images/logo.gif">
            <a:hlinkClick r:id="rId5"/>
            <a:extLst>
              <a:ext uri="{FF2B5EF4-FFF2-40B4-BE49-F238E27FC236}">
                <a16:creationId xmlns:a16="http://schemas.microsoft.com/office/drawing/2014/main" id="{459EFF6C-1D4D-4DD5-B8F7-B23A0A7E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9783" y="2571749"/>
            <a:ext cx="1590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729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CH_PPT_VORLAGE_16-9_230112" val="Yc1SrUJ7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539</Words>
  <Application>Microsoft Office PowerPoint</Application>
  <PresentationFormat>Bildschirmpräsentation (16:9)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SCH_PPT_Vorlage_16-9_230112</vt:lpstr>
      <vt:lpstr>PowerPoint-Präsentation</vt:lpstr>
      <vt:lpstr>Produktübersicht</vt:lpstr>
      <vt:lpstr>TENDOTURN</vt:lpstr>
      <vt:lpstr>TENDOTURN optimale Schwingungsdämpfung</vt:lpstr>
      <vt:lpstr>TENDOTURN Merkmale</vt:lpstr>
      <vt:lpstr>TENDOTURN  Praxisbeispiel</vt:lpstr>
      <vt:lpstr>TENDOTURN  mit VDI-Schnittstelle</vt:lpstr>
      <vt:lpstr>TENDOTURN  Anwendung VDI 40</vt:lpstr>
      <vt:lpstr>TENDOTURN Kundenanwendung VDI 40</vt:lpstr>
      <vt:lpstr>TENDOTURN Kundenanwendung VDI 40</vt:lpstr>
      <vt:lpstr>TENDOTURN  Drehmaschinen Klemmeinsatz DKE</vt:lpstr>
      <vt:lpstr>TENDOTURN  Anwendung VDI 40</vt:lpstr>
      <vt:lpstr>TENDOTURN  Doppelspanneinsatz DSE</vt:lpstr>
      <vt:lpstr>TENDOTURN  Anwendung DSE</vt:lpstr>
      <vt:lpstr>TENDOTURN  Anwendung DSE</vt:lpstr>
      <vt:lpstr>TENDOTURN   DSE</vt:lpstr>
      <vt:lpstr>TENDOTURN  Ausrichtvorrichtung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168</cp:revision>
  <cp:lastPrinted>2014-06-25T16:59:27Z</cp:lastPrinted>
  <dcterms:created xsi:type="dcterms:W3CDTF">2012-06-26T15:13:48Z</dcterms:created>
  <dcterms:modified xsi:type="dcterms:W3CDTF">2021-05-05T12:49:16Z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