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0" r:id="rId2"/>
    <p:sldId id="1086" r:id="rId3"/>
    <p:sldId id="1087" r:id="rId4"/>
    <p:sldId id="1123" r:id="rId5"/>
    <p:sldId id="486" r:id="rId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85">
          <p15:clr>
            <a:srgbClr val="A4A3A4"/>
          </p15:clr>
        </p15:guide>
        <p15:guide id="2" pos="4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10" clrIdx="2"/>
  <p:cmAuthor id="3" name=" ." initials="D" lastIdx="1" clrIdx="3"/>
  <p:cmAuthor id="4" name="KHOURY2" initials="K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00446B"/>
    <a:srgbClr val="1F497D"/>
    <a:srgbClr val="CCCFD7"/>
    <a:srgbClr val="3E3D4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7686" autoAdjust="0"/>
  </p:normalViewPr>
  <p:slideViewPr>
    <p:cSldViewPr snapToGrid="0" snapToObjects="1">
      <p:cViewPr>
        <p:scale>
          <a:sx n="110" d="100"/>
          <a:sy n="110" d="100"/>
        </p:scale>
        <p:origin x="-1020" y="66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08.09.2015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08.09.2015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3300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27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EGN/ EZN Safety , April 10, 2015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EGN/ EZN Safety , April 10, 2015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Short presentation EGN/ EZN Safety , April 10, 2015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2419" y="-3319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/>
              </a:rPr>
              <a:t>Short presentation</a:t>
            </a:r>
            <a:endParaRPr lang="de-DE" sz="3000" dirty="0" smtClean="0">
              <a:solidFill>
                <a:schemeClr val="bg1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EGN/ EZN Safety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60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2" name="Gruppieren 15"/>
          <p:cNvGrpSpPr>
            <a:grpSpLocks noChangeAspect="1"/>
          </p:cNvGrpSpPr>
          <p:nvPr/>
        </p:nvGrpSpPr>
        <p:grpSpPr>
          <a:xfrm>
            <a:off x="372342" y="1396472"/>
            <a:ext cx="2873738" cy="4815807"/>
            <a:chOff x="153974" y="1191751"/>
            <a:chExt cx="2962616" cy="4964747"/>
          </a:xfrm>
        </p:grpSpPr>
        <p:pic>
          <p:nvPicPr>
            <p:cNvPr id="14" name="Picture 2" descr="http://www.schunk.int/pimexport/IM00130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974" y="1191751"/>
              <a:ext cx="1730627" cy="3513963"/>
            </a:xfrm>
            <a:prstGeom prst="rect">
              <a:avLst/>
            </a:prstGeom>
            <a:noFill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5124" t="21753" r="5231" b="57754"/>
            <a:stretch>
              <a:fillRect/>
            </a:stretch>
          </p:blipFill>
          <p:spPr bwMode="auto">
            <a:xfrm>
              <a:off x="1440576" y="4885794"/>
              <a:ext cx="979649" cy="1270704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pic>
          <p:nvPicPr>
            <p:cNvPr id="16" name="Picture 2" descr="http://www.schunk.int/pimexport/IM00130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4821" y="1794294"/>
              <a:ext cx="1031769" cy="2826764"/>
            </a:xfrm>
            <a:prstGeom prst="rect">
              <a:avLst/>
            </a:prstGeom>
            <a:noFill/>
          </p:spPr>
        </p:pic>
      </p:grp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848679" y="1565285"/>
            <a:ext cx="5115319" cy="2165115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Unique </a:t>
            </a:r>
            <a:r>
              <a:rPr lang="de-DE" b="1" dirty="0" err="1" smtClean="0">
                <a:solidFill>
                  <a:schemeClr val="tx1"/>
                </a:solidFill>
                <a:cs typeface="Times New Roman" pitchFamily="18" charset="0"/>
              </a:rPr>
              <a:t>Selling</a:t>
            </a:r>
            <a:r>
              <a:rPr lang="de-DE" b="1" dirty="0" smtClean="0">
                <a:solidFill>
                  <a:schemeClr val="tx1"/>
                </a:solidFill>
                <a:cs typeface="Times New Roman" pitchFamily="18" charset="0"/>
              </a:rPr>
              <a:t> Points:</a:t>
            </a:r>
            <a:endParaRPr lang="de-DE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Modular gripper concept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Certified functionalities SLS, SOS and STO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Performance Level d-SIL 3 in combination with SCHUNK controller ECM and a safety module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>
                <a:solidFill>
                  <a:schemeClr val="tx1"/>
                </a:solidFill>
              </a:rPr>
              <a:t>Brushless Servo Motor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l="43401" t="65487" r="31719" b="18026"/>
          <a:stretch>
            <a:fillRect/>
          </a:stretch>
        </p:blipFill>
        <p:spPr bwMode="auto">
          <a:xfrm>
            <a:off x="4157101" y="4015684"/>
            <a:ext cx="3989294" cy="161364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7" name="Rechteck 16"/>
          <p:cNvSpPr/>
          <p:nvPr/>
        </p:nvSpPr>
        <p:spPr>
          <a:xfrm>
            <a:off x="65011" y="1359671"/>
            <a:ext cx="3369984" cy="366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3490" name="Picture 2" descr="http://www.schunk.int/pimexport/IM00176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187" y="1436168"/>
            <a:ext cx="1473173" cy="3386604"/>
          </a:xfrm>
          <a:prstGeom prst="rect">
            <a:avLst/>
          </a:prstGeom>
          <a:noFill/>
        </p:spPr>
      </p:pic>
      <p:pic>
        <p:nvPicPr>
          <p:cNvPr id="63492" name="Picture 4" descr="http://www.schunk.int/pimexport/IM001763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49" y="1589381"/>
            <a:ext cx="1370805" cy="3151275"/>
          </a:xfrm>
          <a:prstGeom prst="rect">
            <a:avLst/>
          </a:prstGeom>
          <a:noFill/>
        </p:spPr>
      </p:pic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3872369" cy="252000"/>
          </a:xfrm>
        </p:spPr>
        <p:txBody>
          <a:bodyPr/>
          <a:lstStyle/>
          <a:p>
            <a:r>
              <a:rPr lang="en-US" dirty="0" smtClean="0"/>
              <a:t>Short presentation EGN/ EZN Safety , April 10, 2015</a:t>
            </a:r>
            <a:endParaRPr lang="de-DE" dirty="0" smtClean="0"/>
          </a:p>
        </p:txBody>
      </p:sp>
      <p:grpSp>
        <p:nvGrpSpPr>
          <p:cNvPr id="21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2" name="Textfeld 21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itel 4"/>
          <p:cNvSpPr txBox="1">
            <a:spLocks/>
          </p:cNvSpPr>
          <p:nvPr/>
        </p:nvSpPr>
        <p:spPr>
          <a:xfrm>
            <a:off x="561444" y="389470"/>
            <a:ext cx="8142290" cy="97378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ct val="0"/>
              </a:spcBef>
              <a:defRPr/>
            </a:pPr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EGN/ EZN Safety</a:t>
            </a:r>
            <a: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first certified Safety Gripping Systems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de-DE" sz="3200" b="1" dirty="0">
              <a:solidFill>
                <a:srgbClr val="00446B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Inhaltsplatzhalter 4"/>
          <p:cNvSpPr>
            <a:spLocks noGrp="1"/>
          </p:cNvSpPr>
          <p:nvPr>
            <p:ph sz="quarter" idx="4294967295"/>
          </p:nvPr>
        </p:nvSpPr>
        <p:spPr>
          <a:xfrm>
            <a:off x="569911" y="1522138"/>
            <a:ext cx="7837110" cy="4360047"/>
          </a:xfrm>
          <a:prstGeom prst="rect">
            <a:avLst/>
          </a:prstGeom>
        </p:spPr>
        <p:txBody>
          <a:bodyPr/>
          <a:lstStyle/>
          <a:p>
            <a:pPr marL="180000" indent="-180000">
              <a:spcBef>
                <a:spcPts val="350"/>
              </a:spcBef>
              <a:spcAft>
                <a:spcPts val="350"/>
              </a:spcAft>
              <a:buNone/>
            </a:pPr>
            <a:r>
              <a:rPr lang="en-US" sz="2000" b="1" dirty="0" smtClean="0"/>
              <a:t>Cost Effectiveness</a:t>
            </a:r>
            <a:r>
              <a:rPr lang="de-DE" sz="2000" b="1" dirty="0" smtClean="0"/>
              <a:t>/ Customer </a:t>
            </a:r>
            <a:r>
              <a:rPr lang="en-US" sz="2000" b="1" dirty="0" smtClean="0"/>
              <a:t>Benefits</a:t>
            </a:r>
            <a:r>
              <a:rPr lang="en-US" sz="2000" b="1" dirty="0" smtClean="0">
                <a:cs typeface="Times New Roman"/>
              </a:rPr>
              <a:t>: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/>
              <a:t>Certified according to EN ISO 13849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/>
              <a:t>High gripping speed along with high force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/>
              <a:t>Simple commissioning and parameterization via PC, USB stick, or rotary encoding switch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/>
              <a:t>Safe holding of the </a:t>
            </a:r>
            <a:r>
              <a:rPr lang="en-US" sz="1800" dirty="0" err="1" smtClean="0"/>
              <a:t>workpiece</a:t>
            </a:r>
            <a:r>
              <a:rPr lang="en-US" sz="1800" dirty="0" smtClean="0"/>
              <a:t> even when the process is interrupted by an emergency shut-off</a:t>
            </a:r>
          </a:p>
          <a:p>
            <a:pPr marL="180000" indent="-180000">
              <a:spcBef>
                <a:spcPts val="350"/>
              </a:spcBef>
              <a:spcAft>
                <a:spcPts val="350"/>
              </a:spcAft>
              <a:buFont typeface="Courier New" pitchFamily="49" charset="0"/>
              <a:buChar char="o"/>
            </a:pPr>
            <a:r>
              <a:rPr lang="en-US" sz="1800" dirty="0" smtClean="0"/>
              <a:t>Immediate return to the regular operating mode avoids </a:t>
            </a:r>
            <a:r>
              <a:rPr lang="de-DE" sz="1800" dirty="0" err="1" smtClean="0"/>
              <a:t>restarting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endParaRPr lang="de-DE" sz="1800" dirty="0" smtClean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3829237" cy="252000"/>
          </a:xfrm>
        </p:spPr>
        <p:txBody>
          <a:bodyPr/>
          <a:lstStyle/>
          <a:p>
            <a:r>
              <a:rPr lang="en-US" dirty="0" smtClean="0"/>
              <a:t>Short presentation EGN/ EZN Safety , April 10, 2015</a:t>
            </a:r>
            <a:endParaRPr lang="de-DE" dirty="0" smtClean="0"/>
          </a:p>
        </p:txBody>
      </p:sp>
      <p:grpSp>
        <p:nvGrpSpPr>
          <p:cNvPr id="12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3" name="Textfeld 12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itel 4"/>
          <p:cNvSpPr txBox="1">
            <a:spLocks/>
          </p:cNvSpPr>
          <p:nvPr/>
        </p:nvSpPr>
        <p:spPr>
          <a:xfrm>
            <a:off x="561444" y="389470"/>
            <a:ext cx="8142290" cy="97378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ct val="0"/>
              </a:spcBef>
              <a:defRPr/>
            </a:pPr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EGN/ EZN Safety</a:t>
            </a:r>
            <a: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first certified Safety Gripping Systems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de-DE" sz="3200" b="1" dirty="0">
              <a:solidFill>
                <a:srgbClr val="00446B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9" name="Inhaltsplatzhalter 7"/>
          <p:cNvSpPr>
            <a:spLocks noGrp="1"/>
          </p:cNvSpPr>
          <p:nvPr>
            <p:ph sz="quarter" idx="11"/>
          </p:nvPr>
        </p:nvSpPr>
        <p:spPr>
          <a:xfrm>
            <a:off x="4544310" y="1552048"/>
            <a:ext cx="4762500" cy="4248251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tx1"/>
                </a:solidFill>
              </a:rPr>
              <a:t>Basic Technical Data: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Size:				80 .. 160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Mass:				0,84 kg .. 3,0 kg	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Gripping force:		400 N .. 1000 N	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Stroke per finger:		8 .. 16 mm</a:t>
            </a:r>
          </a:p>
          <a:p>
            <a:pPr marL="180000" lvl="0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de-DE" sz="1800" dirty="0" smtClean="0">
                <a:solidFill>
                  <a:schemeClr val="tx1"/>
                </a:solidFill>
              </a:rPr>
              <a:t>Workpiece weight:	2,1 .. 5,4 kg</a:t>
            </a:r>
          </a:p>
          <a:p>
            <a:pPr marL="180000" lvl="1" indent="-1800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80000" lvl="1" indent="-1800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b="1" dirty="0" smtClean="0">
                <a:solidFill>
                  <a:schemeClr val="tx1"/>
                </a:solidFill>
              </a:rPr>
              <a:t>Complementary Products:</a:t>
            </a:r>
            <a:endParaRPr lang="de-DE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80000" lvl="1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Modular </a:t>
            </a:r>
            <a:r>
              <a:rPr lang="de-DE" sz="1800" dirty="0" err="1" smtClean="0">
                <a:solidFill>
                  <a:schemeClr val="tx1"/>
                </a:solidFill>
              </a:rPr>
              <a:t>Assembly</a:t>
            </a:r>
            <a:r>
              <a:rPr lang="de-DE" sz="1800" dirty="0" smtClean="0">
                <a:solidFill>
                  <a:schemeClr val="tx1"/>
                </a:solidFill>
              </a:rPr>
              <a:t> Automation System</a:t>
            </a:r>
          </a:p>
          <a:p>
            <a:pPr marL="180000" lvl="1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PPU-E</a:t>
            </a:r>
          </a:p>
          <a:p>
            <a:pPr marL="180000" lvl="1" indent="-1800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OAS - Optical </a:t>
            </a:r>
            <a:r>
              <a:rPr lang="de-DE" sz="1800" dirty="0" err="1" smtClean="0">
                <a:solidFill>
                  <a:schemeClr val="tx1"/>
                </a:solidFill>
              </a:rPr>
              <a:t>distance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and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presence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sensor</a:t>
            </a:r>
            <a:endParaRPr lang="de-DE" sz="1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4086871" cy="252000"/>
          </a:xfrm>
        </p:spPr>
        <p:txBody>
          <a:bodyPr/>
          <a:lstStyle/>
          <a:p>
            <a:r>
              <a:rPr lang="en-US" smtClean="0"/>
              <a:t>Short presentation EGN/ EZN Safety , April 10, 2015</a:t>
            </a:r>
            <a:endParaRPr lang="de-DE" dirty="0" smtClean="0"/>
          </a:p>
        </p:txBody>
      </p:sp>
      <p:pic>
        <p:nvPicPr>
          <p:cNvPr id="12" name="Picture 2" descr="http://www.schunk.int/pimexport/IM0018018.jpg"/>
          <p:cNvPicPr>
            <a:picLocks noChangeAspect="1" noChangeArrowheads="1"/>
          </p:cNvPicPr>
          <p:nvPr/>
        </p:nvPicPr>
        <p:blipFill>
          <a:blip r:embed="rId2"/>
          <a:srcRect l="25391" r="25872"/>
          <a:stretch>
            <a:fillRect/>
          </a:stretch>
        </p:blipFill>
        <p:spPr bwMode="auto">
          <a:xfrm>
            <a:off x="193652" y="1266298"/>
            <a:ext cx="1888636" cy="2797979"/>
          </a:xfrm>
          <a:prstGeom prst="rect">
            <a:avLst/>
          </a:prstGeom>
          <a:noFill/>
        </p:spPr>
      </p:pic>
      <p:pic>
        <p:nvPicPr>
          <p:cNvPr id="13" name="Picture 4" descr="http://www.schunk.int/pimexport/IM0001653.jpg"/>
          <p:cNvPicPr>
            <a:picLocks noChangeAspect="1" noChangeArrowheads="1"/>
          </p:cNvPicPr>
          <p:nvPr/>
        </p:nvPicPr>
        <p:blipFill>
          <a:blip r:embed="rId3"/>
          <a:srcRect r="22406"/>
          <a:stretch>
            <a:fillRect/>
          </a:stretch>
        </p:blipFill>
        <p:spPr bwMode="auto">
          <a:xfrm>
            <a:off x="1987038" y="2588715"/>
            <a:ext cx="2080559" cy="2437587"/>
          </a:xfrm>
          <a:prstGeom prst="rect">
            <a:avLst/>
          </a:prstGeom>
          <a:noFill/>
        </p:spPr>
      </p:pic>
      <p:sp>
        <p:nvSpPr>
          <p:cNvPr id="17" name="Titel 4"/>
          <p:cNvSpPr txBox="1">
            <a:spLocks/>
          </p:cNvSpPr>
          <p:nvPr/>
        </p:nvSpPr>
        <p:spPr>
          <a:xfrm>
            <a:off x="561444" y="389470"/>
            <a:ext cx="8142290" cy="97378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ct val="0"/>
              </a:spcBef>
              <a:defRPr/>
            </a:pPr>
            <a:r>
              <a:rPr lang="de-DE" sz="32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EGN/ EZN Safety</a:t>
            </a:r>
            <a: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de-DE" sz="44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2000" b="1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first certified Safety Gripping Systems</a:t>
            </a:r>
            <a:endParaRPr lang="de-DE" sz="3200" b="1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de-DE" sz="3200" b="1" dirty="0">
              <a:solidFill>
                <a:srgbClr val="00446B"/>
              </a:solidFill>
              <a:cs typeface="Calibri"/>
            </a:endParaRPr>
          </a:p>
        </p:txBody>
      </p:sp>
      <p:grpSp>
        <p:nvGrpSpPr>
          <p:cNvPr id="18" name="Gruppieren 15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21" name="Textfeld 20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tx2"/>
                  </a:solidFill>
                </a:rPr>
                <a:t>Sucessor</a:t>
              </a:r>
              <a:r>
                <a:rPr lang="en-US" sz="1200" dirty="0" smtClean="0">
                  <a:solidFill>
                    <a:schemeClr val="tx2"/>
                  </a:solidFill>
                </a:rPr>
                <a:t> product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6" y="-9525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166</Words>
  <Application>Microsoft Office PowerPoint</Application>
  <PresentationFormat>Bildschirmpräsentation (4:3)</PresentationFormat>
  <Paragraphs>45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Folie 2</vt:lpstr>
      <vt:lpstr>Folie 3</vt:lpstr>
      <vt:lpstr>Folie 4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3725</cp:revision>
  <dcterms:created xsi:type="dcterms:W3CDTF">2012-04-16T06:22:40Z</dcterms:created>
  <dcterms:modified xsi:type="dcterms:W3CDTF">2015-09-08T13:00:04Z</dcterms:modified>
</cp:coreProperties>
</file>