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70" r:id="rId2"/>
    <p:sldId id="490" r:id="rId3"/>
    <p:sldId id="491" r:id="rId4"/>
    <p:sldId id="492" r:id="rId5"/>
    <p:sldId id="486" r:id="rId6"/>
  </p:sldIdLst>
  <p:sldSz cx="9144000" cy="6858000" type="screen4x3"/>
  <p:notesSz cx="6797675" cy="99266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arthan  Senthil" initials="SG&amp;CK" lastIdx="1" clrIdx="0"/>
  <p:cmAuthor id="1" name="Tim Sibold" initials="SG&amp;CK" lastIdx="1" clrIdx="1"/>
  <p:cmAuthor id="2" name="Jakob Khoury" initials="JK" lastIdx="10" clrIdx="2"/>
  <p:cmAuthor id="3" name=" ." initials="D" lastIdx="1" clrIdx="3"/>
  <p:cmAuthor id="4" name="KHOURY2" initials="K" lastIdx="8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0000"/>
    <a:srgbClr val="1F497D"/>
    <a:srgbClr val="CCCFD7"/>
    <a:srgbClr val="00446B"/>
    <a:srgbClr val="3E3D40"/>
    <a:srgbClr val="009EE0"/>
    <a:srgbClr val="1BBBE9"/>
    <a:srgbClr val="99CCFF"/>
    <a:srgbClr val="D7E2ED"/>
    <a:srgbClr val="003D6A"/>
  </p:clrMru>
  <p:extLst>
    <p:ext uri="{E76CE94A-603C-4142-B9EB-6D1370010A27}">
      <p14:discardImageEditData xmlns="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p14="http://schemas.microsoft.com/office/powerpoint/2010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9" autoAdjust="0"/>
    <p:restoredTop sz="97838" autoAdjust="0"/>
  </p:normalViewPr>
  <p:slideViewPr>
    <p:cSldViewPr snapToGrid="0" snapToObjects="1">
      <p:cViewPr>
        <p:scale>
          <a:sx n="70" d="100"/>
          <a:sy n="70" d="100"/>
        </p:scale>
        <p:origin x="-96" y="-774"/>
      </p:cViewPr>
      <p:guideLst>
        <p:guide orient="horz" pos="1085"/>
        <p:guide pos="4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73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2684" tIns="46342" rIns="92684" bIns="46342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2684" tIns="46342" rIns="92684" bIns="46342" rtlCol="0"/>
          <a:lstStyle>
            <a:lvl1pPr algn="r">
              <a:defRPr sz="1200"/>
            </a:lvl1pPr>
          </a:lstStyle>
          <a:p>
            <a:fld id="{405EF0E5-7573-904A-8AD2-3C4D4AB28462}" type="datetimeFigureOut">
              <a:rPr lang="de-DE" smtClean="0"/>
              <a:pPr/>
              <a:t>30.03.2015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2684" tIns="46342" rIns="92684" bIns="46342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2684" tIns="46342" rIns="92684" bIns="46342" rtlCol="0" anchor="b"/>
          <a:lstStyle>
            <a:lvl1pPr algn="r">
              <a:defRPr sz="1200"/>
            </a:lvl1pPr>
          </a:lstStyle>
          <a:p>
            <a:fld id="{CBD9633C-3AFD-B14F-BF51-76C9B354F0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799349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2684" tIns="46342" rIns="92684" bIns="46342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2684" tIns="46342" rIns="92684" bIns="46342" rtlCol="0"/>
          <a:lstStyle>
            <a:lvl1pPr algn="r">
              <a:defRPr sz="1200"/>
            </a:lvl1pPr>
          </a:lstStyle>
          <a:p>
            <a:fld id="{1959C942-6DF7-4645-A323-1FB2403B0B5A}" type="datetimeFigureOut">
              <a:rPr lang="de-DE" smtClean="0"/>
              <a:pPr/>
              <a:t>30.03.2015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84" tIns="46342" rIns="92684" bIns="46342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2684" tIns="46342" rIns="92684" bIns="46342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2684" tIns="46342" rIns="92684" bIns="46342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2684" tIns="46342" rIns="92684" bIns="46342" rtlCol="0" anchor="b"/>
          <a:lstStyle>
            <a:lvl1pPr algn="r">
              <a:defRPr sz="1200"/>
            </a:lvl1pPr>
          </a:lstStyle>
          <a:p>
            <a:fld id="{22E218C4-41A8-684B-AF4F-B9D499E35F6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2956796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8" y="3397778"/>
            <a:ext cx="8229600" cy="717022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0" y="4055531"/>
            <a:ext cx="5333999" cy="406400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865252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8" y="3319988"/>
            <a:ext cx="4152902" cy="659344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0" y="3979331"/>
            <a:ext cx="4127499" cy="465669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sp>
        <p:nvSpPr>
          <p:cNvPr id="12" name="Bildplatzhalter 6"/>
          <p:cNvSpPr>
            <a:spLocks noGrp="1"/>
          </p:cNvSpPr>
          <p:nvPr>
            <p:ph type="pic" sz="quarter" idx="11"/>
          </p:nvPr>
        </p:nvSpPr>
        <p:spPr>
          <a:xfrm>
            <a:off x="4876800" y="2616200"/>
            <a:ext cx="3683000" cy="36957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945245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7" y="2367488"/>
            <a:ext cx="7962903" cy="659344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1" y="3026831"/>
            <a:ext cx="7937500" cy="440269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sp>
        <p:nvSpPr>
          <p:cNvPr id="14" name="Bildplatzhalter 6"/>
          <p:cNvSpPr>
            <a:spLocks noGrp="1"/>
          </p:cNvSpPr>
          <p:nvPr>
            <p:ph type="pic" sz="quarter" idx="11"/>
          </p:nvPr>
        </p:nvSpPr>
        <p:spPr>
          <a:xfrm>
            <a:off x="596901" y="3835400"/>
            <a:ext cx="7899399" cy="24765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091346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Powerpoint-Folie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0"/>
          </p:nvPr>
        </p:nvSpPr>
        <p:spPr>
          <a:xfrm>
            <a:off x="569910" y="1604434"/>
            <a:ext cx="806608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 marL="363538" indent="-363538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sp>
        <p:nvSpPr>
          <p:cNvPr id="1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7" y="6496050"/>
            <a:ext cx="5911589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Kurzpräsentation EGN und EZN Safety, 23.03.2015</a:t>
            </a:r>
            <a:endParaRPr lang="de-DE" dirty="0" smtClean="0"/>
          </a:p>
        </p:txBody>
      </p:sp>
      <p:sp>
        <p:nvSpPr>
          <p:cNvPr id="1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831113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1"/>
          </p:nvPr>
        </p:nvSpPr>
        <p:spPr>
          <a:xfrm>
            <a:off x="4762500" y="1604435"/>
            <a:ext cx="3941233" cy="423756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None/>
              <a:defRPr sz="2000">
                <a:solidFill>
                  <a:srgbClr val="404040"/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rgbClr val="404040"/>
                </a:solidFill>
                <a:latin typeface="Calibri"/>
                <a:cs typeface="Calibri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2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250350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Kurzpräsentation EGN und EZN Safety, 23.03.2015</a:t>
            </a:r>
            <a:endParaRPr lang="de-DE" dirty="0" smtClean="0"/>
          </a:p>
        </p:txBody>
      </p:sp>
      <p:sp>
        <p:nvSpPr>
          <p:cNvPr id="2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561444" y="389470"/>
            <a:ext cx="8142290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Powerpoint-Folie</a:t>
            </a:r>
            <a:endParaRPr lang="de-DE" dirty="0"/>
          </a:p>
        </p:txBody>
      </p:sp>
      <p:sp>
        <p:nvSpPr>
          <p:cNvPr id="9" name="Inhaltsplatzhalter 14"/>
          <p:cNvSpPr>
            <a:spLocks noGrp="1"/>
          </p:cNvSpPr>
          <p:nvPr>
            <p:ph sz="quarter" idx="12"/>
          </p:nvPr>
        </p:nvSpPr>
        <p:spPr>
          <a:xfrm>
            <a:off x="586844" y="1604434"/>
            <a:ext cx="3951289" cy="423756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52936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04" y="6317852"/>
            <a:ext cx="9143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400" dirty="0" err="1" smtClean="0">
                <a:solidFill>
                  <a:srgbClr val="FFFFFF"/>
                </a:solidFill>
                <a:latin typeface="Calibri"/>
                <a:cs typeface="Calibri"/>
              </a:rPr>
              <a:t>www.schunk.com</a:t>
            </a:r>
            <a:endParaRPr lang="de-DE" sz="1400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6" name="Bild 5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  <p:pic>
        <p:nvPicPr>
          <p:cNvPr id="7" name="Bild 6" descr="TOOLS_RS_NEU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614734" y="4457701"/>
            <a:ext cx="1913922" cy="19139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686859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304" y="6324600"/>
            <a:ext cx="9143696" cy="5334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250350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Kurzpräsentation EGN und EZN Safety, 23.03.2015</a:t>
            </a:r>
            <a:endParaRPr lang="de-DE" dirty="0" smtClean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BALKEN_FOLIE2_NEU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4846"/>
          <a:stretch>
            <a:fillRect/>
          </a:stretch>
        </p:blipFill>
        <p:spPr>
          <a:xfrm>
            <a:off x="0" y="6165375"/>
            <a:ext cx="9144000" cy="6468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20278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2" r:id="rId2"/>
    <p:sldLayoutId id="2147483663" r:id="rId3"/>
    <p:sldLayoutId id="2147483652" r:id="rId4"/>
    <p:sldLayoutId id="2147483660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 descr="PGN_ppt_1Zei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19" y="-3319"/>
            <a:ext cx="9144000" cy="5647764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>
            <a:off x="-304" y="5644445"/>
            <a:ext cx="9143695" cy="121355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7" name="Bild 16" descr="Fusszeile.png"/>
          <p:cNvPicPr>
            <a:picLocks noChangeAspect="1"/>
          </p:cNvPicPr>
          <p:nvPr/>
        </p:nvPicPr>
        <p:blipFill>
          <a:blip r:embed="rId4"/>
          <a:srcRect l="495" r="153"/>
          <a:stretch>
            <a:fillRect/>
          </a:stretch>
        </p:blipFill>
        <p:spPr>
          <a:xfrm>
            <a:off x="1" y="5379486"/>
            <a:ext cx="9143390" cy="1374092"/>
          </a:xfrm>
          <a:prstGeom prst="rect">
            <a:avLst/>
          </a:prstGeom>
        </p:spPr>
      </p:pic>
      <p:sp>
        <p:nvSpPr>
          <p:cNvPr id="18" name="Titel 1"/>
          <p:cNvSpPr txBox="1">
            <a:spLocks/>
          </p:cNvSpPr>
          <p:nvPr/>
        </p:nvSpPr>
        <p:spPr>
          <a:xfrm>
            <a:off x="474734" y="4586110"/>
            <a:ext cx="9144000" cy="68509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200" dirty="0" smtClean="0">
                <a:solidFill>
                  <a:schemeClr val="bg1"/>
                </a:solidFill>
                <a:ea typeface="ＭＳ Ｐゴシック" charset="-128"/>
              </a:rPr>
              <a:t>Kurzpräsentation</a:t>
            </a:r>
            <a:endParaRPr lang="de-DE" sz="3000" dirty="0" smtClean="0">
              <a:solidFill>
                <a:srgbClr val="FFFFFF"/>
              </a:solidFill>
            </a:endParaRPr>
          </a:p>
        </p:txBody>
      </p:sp>
      <p:sp>
        <p:nvSpPr>
          <p:cNvPr id="19" name="Titel 1"/>
          <p:cNvSpPr txBox="1">
            <a:spLocks/>
          </p:cNvSpPr>
          <p:nvPr/>
        </p:nvSpPr>
        <p:spPr>
          <a:xfrm>
            <a:off x="474734" y="5045433"/>
            <a:ext cx="4181931" cy="482596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1500" dirty="0" smtClean="0">
                <a:solidFill>
                  <a:srgbClr val="FFFFFF"/>
                </a:solidFill>
              </a:rPr>
              <a:t>EGN und EZN Safety</a:t>
            </a:r>
          </a:p>
        </p:txBody>
      </p:sp>
      <p:sp>
        <p:nvSpPr>
          <p:cNvPr id="20" name="Titel 1"/>
          <p:cNvSpPr txBox="1">
            <a:spLocks/>
          </p:cNvSpPr>
          <p:nvPr/>
        </p:nvSpPr>
        <p:spPr>
          <a:xfrm>
            <a:off x="474735" y="6096005"/>
            <a:ext cx="3236488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1500" b="1" dirty="0" smtClean="0">
                <a:solidFill>
                  <a:schemeClr val="bg1"/>
                </a:solidFill>
                <a:latin typeface="Calibri"/>
                <a:cs typeface="Calibri"/>
              </a:rPr>
              <a:t>Superior </a:t>
            </a:r>
            <a:r>
              <a:rPr lang="de-DE" sz="1500" b="1" dirty="0" err="1" smtClean="0">
                <a:solidFill>
                  <a:schemeClr val="bg1"/>
                </a:solidFill>
                <a:latin typeface="Calibri"/>
                <a:cs typeface="Calibri"/>
              </a:rPr>
              <a:t>Clamping</a:t>
            </a:r>
            <a:r>
              <a:rPr lang="de-DE" sz="1500" b="1" dirty="0" smtClean="0">
                <a:solidFill>
                  <a:schemeClr val="bg1"/>
                </a:solidFill>
                <a:latin typeface="Calibri"/>
                <a:cs typeface="Calibri"/>
              </a:rPr>
              <a:t> and </a:t>
            </a:r>
            <a:r>
              <a:rPr lang="de-DE" sz="1500" b="1" dirty="0" err="1" smtClean="0">
                <a:solidFill>
                  <a:schemeClr val="bg1"/>
                </a:solidFill>
                <a:latin typeface="Calibri"/>
                <a:cs typeface="Calibri"/>
              </a:rPr>
              <a:t>Gripping</a:t>
            </a:r>
            <a:endParaRPr lang="de-DE" sz="1500" b="1" dirty="0" smtClean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68760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4"/>
          <p:cNvSpPr txBox="1">
            <a:spLocks/>
          </p:cNvSpPr>
          <p:nvPr/>
        </p:nvSpPr>
        <p:spPr>
          <a:xfrm>
            <a:off x="561444" y="457710"/>
            <a:ext cx="8142290" cy="960702"/>
          </a:xfrm>
          <a:prstGeom prst="rect">
            <a:avLst/>
          </a:prstGeom>
        </p:spPr>
        <p:txBody>
          <a:bodyPr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EGN und EZN Safety</a:t>
            </a:r>
            <a:b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#1: Elektrischer Greifer mit Vielzahnführung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srgbClr val="00446B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044687" y="6496050"/>
            <a:ext cx="4086871" cy="252000"/>
          </a:xfrm>
        </p:spPr>
        <p:txBody>
          <a:bodyPr/>
          <a:lstStyle/>
          <a:p>
            <a:r>
              <a:rPr lang="de-DE" dirty="0" smtClean="0"/>
              <a:t>Kurzpräsentation EGN und EZN Safety, 23.03.2015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2</a:t>
            </a:fld>
            <a:endParaRPr lang="de-DE" dirty="0"/>
          </a:p>
        </p:txBody>
      </p:sp>
      <p:grpSp>
        <p:nvGrpSpPr>
          <p:cNvPr id="2" name="Gruppieren 15"/>
          <p:cNvGrpSpPr>
            <a:grpSpLocks noChangeAspect="1"/>
          </p:cNvGrpSpPr>
          <p:nvPr/>
        </p:nvGrpSpPr>
        <p:grpSpPr>
          <a:xfrm>
            <a:off x="372342" y="1396472"/>
            <a:ext cx="2873738" cy="4869074"/>
            <a:chOff x="153974" y="1191751"/>
            <a:chExt cx="2962616" cy="5019664"/>
          </a:xfrm>
        </p:grpSpPr>
        <p:pic>
          <p:nvPicPr>
            <p:cNvPr id="14" name="Picture 2" descr="http://www.schunk.int/pimexport/IM001305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3974" y="1191751"/>
              <a:ext cx="1730627" cy="3513963"/>
            </a:xfrm>
            <a:prstGeom prst="rect">
              <a:avLst/>
            </a:prstGeom>
            <a:noFill/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85124" t="21753" r="5231" b="57754"/>
            <a:stretch>
              <a:fillRect/>
            </a:stretch>
          </p:blipFill>
          <p:spPr bwMode="auto">
            <a:xfrm>
              <a:off x="1440576" y="4940711"/>
              <a:ext cx="979649" cy="1270704"/>
            </a:xfrm>
            <a:prstGeom prst="rect">
              <a:avLst/>
            </a:prstGeom>
            <a:noFill/>
            <a:ln w="1">
              <a:noFill/>
              <a:miter lim="800000"/>
              <a:headEnd/>
              <a:tailEnd type="none" w="med" len="med"/>
            </a:ln>
            <a:effectLst/>
          </p:spPr>
        </p:pic>
        <p:pic>
          <p:nvPicPr>
            <p:cNvPr id="16" name="Picture 2" descr="http://www.schunk.int/pimexport/IM0013053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84821" y="1794294"/>
              <a:ext cx="1031769" cy="2826764"/>
            </a:xfrm>
            <a:prstGeom prst="rect">
              <a:avLst/>
            </a:prstGeom>
            <a:noFill/>
          </p:spPr>
        </p:pic>
      </p:grpSp>
      <p:sp>
        <p:nvSpPr>
          <p:cNvPr id="18" name="Inhaltsplatzhalter 7"/>
          <p:cNvSpPr>
            <a:spLocks noGrp="1"/>
          </p:cNvSpPr>
          <p:nvPr>
            <p:ph sz="quarter" idx="11"/>
          </p:nvPr>
        </p:nvSpPr>
        <p:spPr>
          <a:xfrm>
            <a:off x="3630311" y="1770005"/>
            <a:ext cx="5595577" cy="2165115"/>
          </a:xfrm>
        </p:spPr>
        <p:txBody>
          <a:bodyPr/>
          <a:lstStyle/>
          <a:p>
            <a:pPr marL="180000" indent="-180000">
              <a:lnSpc>
                <a:spcPct val="100000"/>
              </a:lnSpc>
              <a:spcBef>
                <a:spcPts val="0"/>
              </a:spcBef>
              <a:defRPr/>
            </a:pPr>
            <a:r>
              <a:rPr lang="de-DE" b="1" dirty="0" smtClean="0">
                <a:solidFill>
                  <a:schemeClr val="tx1"/>
                </a:solidFill>
                <a:cs typeface="Times New Roman" pitchFamily="18" charset="0"/>
              </a:rPr>
              <a:t>Alleinstellungsmerkmale:</a:t>
            </a:r>
            <a:endParaRPr lang="de-DE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de-DE" sz="1800" dirty="0" smtClean="0">
                <a:solidFill>
                  <a:schemeClr val="tx1"/>
                </a:solidFill>
              </a:rPr>
              <a:t>Modulares Greifer-Konzept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de-DE" sz="1800" dirty="0" smtClean="0">
                <a:solidFill>
                  <a:schemeClr val="tx1"/>
                </a:solidFill>
              </a:rPr>
              <a:t>Zertifizierte Funktionalitäten SLS, SOS und STO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de-DE" sz="1800" dirty="0" err="1" smtClean="0">
                <a:solidFill>
                  <a:schemeClr val="tx1"/>
                </a:solidFill>
              </a:rPr>
              <a:t>Perfomance</a:t>
            </a:r>
            <a:r>
              <a:rPr lang="de-DE" sz="1800" dirty="0" smtClean="0">
                <a:solidFill>
                  <a:schemeClr val="tx1"/>
                </a:solidFill>
              </a:rPr>
              <a:t> Level d-SIL 3 in Kombination mit SCHUNK Regler ECM und einem </a:t>
            </a:r>
            <a:r>
              <a:rPr lang="de-DE" sz="1800" dirty="0" err="1" smtClean="0">
                <a:solidFill>
                  <a:schemeClr val="tx1"/>
                </a:solidFill>
              </a:rPr>
              <a:t>Safety</a:t>
            </a:r>
            <a:r>
              <a:rPr lang="de-DE" sz="1800" dirty="0" smtClean="0">
                <a:solidFill>
                  <a:schemeClr val="tx1"/>
                </a:solidFill>
              </a:rPr>
              <a:t>-Modul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de-DE" sz="1800" dirty="0" smtClean="0">
                <a:solidFill>
                  <a:schemeClr val="tx1"/>
                </a:solidFill>
              </a:rPr>
              <a:t>Bürstenloser Servomotor</a:t>
            </a:r>
          </a:p>
          <a:p>
            <a:endParaRPr lang="de-DE" sz="1800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/>
          <a:srcRect l="43401" t="65487" r="31719" b="18026"/>
          <a:stretch>
            <a:fillRect/>
          </a:stretch>
        </p:blipFill>
        <p:spPr bwMode="auto">
          <a:xfrm>
            <a:off x="4290271" y="3962416"/>
            <a:ext cx="3989294" cy="1613647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grpSp>
        <p:nvGrpSpPr>
          <p:cNvPr id="5" name="Gruppieren 6"/>
          <p:cNvGrpSpPr/>
          <p:nvPr/>
        </p:nvGrpSpPr>
        <p:grpSpPr>
          <a:xfrm>
            <a:off x="5696712" y="249735"/>
            <a:ext cx="3199046" cy="461665"/>
            <a:chOff x="5285232" y="268023"/>
            <a:chExt cx="3199046" cy="461665"/>
          </a:xfrm>
        </p:grpSpPr>
        <p:sp>
          <p:nvSpPr>
            <p:cNvPr id="24" name="Textfeld 23"/>
            <p:cNvSpPr txBox="1"/>
            <p:nvPr/>
          </p:nvSpPr>
          <p:spPr>
            <a:xfrm>
              <a:off x="6382512" y="268023"/>
              <a:ext cx="1024128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schemeClr val="tx2"/>
                  </a:solidFill>
                </a:rPr>
                <a:t>Nachfolge-</a:t>
              </a:r>
              <a:r>
                <a:rPr lang="de-DE" sz="1200" dirty="0" err="1" smtClean="0">
                  <a:solidFill>
                    <a:schemeClr val="tx2"/>
                  </a:solidFill>
                </a:rPr>
                <a:t>produkt</a:t>
              </a:r>
              <a:endParaRPr lang="de-DE" sz="1200" dirty="0" smtClean="0">
                <a:solidFill>
                  <a:schemeClr val="tx2"/>
                </a:solidFill>
              </a:endParaRPr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7460150" y="268023"/>
              <a:ext cx="1024128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schemeClr val="tx2"/>
                  </a:solidFill>
                </a:rPr>
                <a:t>Baureihen-</a:t>
              </a:r>
              <a:r>
                <a:rPr lang="de-DE" sz="1200" dirty="0" err="1" smtClean="0">
                  <a:solidFill>
                    <a:schemeClr val="tx2"/>
                  </a:solidFill>
                </a:rPr>
                <a:t>erweiterung</a:t>
              </a:r>
              <a:endParaRPr lang="de-DE" sz="1200" dirty="0">
                <a:solidFill>
                  <a:schemeClr val="tx2"/>
                </a:solidFill>
              </a:endParaRPr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5285232" y="268023"/>
              <a:ext cx="1024128" cy="461665"/>
            </a:xfrm>
            <a:prstGeom prst="rect">
              <a:avLst/>
            </a:prstGeom>
            <a:solidFill>
              <a:schemeClr val="tx2"/>
            </a:solidFill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schemeClr val="bg1"/>
                  </a:solidFill>
                </a:rPr>
                <a:t>Neuprodukt</a:t>
              </a:r>
            </a:p>
            <a:p>
              <a:endParaRPr lang="de-DE" sz="1200" dirty="0" smtClean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3</a:t>
            </a:fld>
            <a:endParaRPr lang="de-DE" dirty="0"/>
          </a:p>
        </p:txBody>
      </p:sp>
      <p:grpSp>
        <p:nvGrpSpPr>
          <p:cNvPr id="2" name="Gruppieren 6"/>
          <p:cNvGrpSpPr/>
          <p:nvPr/>
        </p:nvGrpSpPr>
        <p:grpSpPr>
          <a:xfrm>
            <a:off x="5696712" y="249735"/>
            <a:ext cx="3199046" cy="461665"/>
            <a:chOff x="5285232" y="268023"/>
            <a:chExt cx="3199046" cy="461665"/>
          </a:xfrm>
        </p:grpSpPr>
        <p:sp>
          <p:nvSpPr>
            <p:cNvPr id="8" name="Textfeld 7"/>
            <p:cNvSpPr txBox="1"/>
            <p:nvPr/>
          </p:nvSpPr>
          <p:spPr>
            <a:xfrm>
              <a:off x="6382512" y="268023"/>
              <a:ext cx="1024128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schemeClr val="tx2"/>
                  </a:solidFill>
                </a:rPr>
                <a:t>Nachfolge-</a:t>
              </a:r>
              <a:r>
                <a:rPr lang="de-DE" sz="1200" dirty="0" err="1" smtClean="0">
                  <a:solidFill>
                    <a:schemeClr val="tx2"/>
                  </a:solidFill>
                </a:rPr>
                <a:t>produkt</a:t>
              </a:r>
              <a:endParaRPr lang="de-DE" sz="1200" dirty="0" smtClean="0">
                <a:solidFill>
                  <a:schemeClr val="tx2"/>
                </a:solidFill>
              </a:endParaRPr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7460150" y="268023"/>
              <a:ext cx="1024128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schemeClr val="tx2"/>
                  </a:solidFill>
                </a:rPr>
                <a:t>Baureihen-</a:t>
              </a:r>
              <a:r>
                <a:rPr lang="de-DE" sz="1200" dirty="0" err="1" smtClean="0">
                  <a:solidFill>
                    <a:schemeClr val="tx2"/>
                  </a:solidFill>
                </a:rPr>
                <a:t>erweiterung</a:t>
              </a:r>
              <a:endParaRPr lang="de-DE" sz="1200" dirty="0">
                <a:solidFill>
                  <a:schemeClr val="tx2"/>
                </a:solidFill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5285232" y="268023"/>
              <a:ext cx="1024128" cy="461665"/>
            </a:xfrm>
            <a:prstGeom prst="rect">
              <a:avLst/>
            </a:prstGeom>
            <a:solidFill>
              <a:schemeClr val="tx2"/>
            </a:solidFill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schemeClr val="bg1"/>
                  </a:solidFill>
                </a:rPr>
                <a:t>Neuprodukt</a:t>
              </a:r>
            </a:p>
            <a:p>
              <a:endParaRPr lang="de-DE" sz="120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15" name="Inhaltsplatzhalter 4"/>
          <p:cNvSpPr>
            <a:spLocks noGrp="1"/>
          </p:cNvSpPr>
          <p:nvPr>
            <p:ph sz="quarter" idx="4294967295"/>
          </p:nvPr>
        </p:nvSpPr>
        <p:spPr>
          <a:xfrm>
            <a:off x="569910" y="1522138"/>
            <a:ext cx="8436930" cy="4650062"/>
          </a:xfrm>
          <a:prstGeom prst="rect">
            <a:avLst/>
          </a:prstGeom>
        </p:spPr>
        <p:txBody>
          <a:bodyPr/>
          <a:lstStyle/>
          <a:p>
            <a:pPr marL="180000" indent="-180000">
              <a:spcBef>
                <a:spcPts val="350"/>
              </a:spcBef>
              <a:spcAft>
                <a:spcPts val="350"/>
              </a:spcAft>
              <a:buNone/>
            </a:pPr>
            <a:r>
              <a:rPr lang="de-DE" sz="2000" b="1" dirty="0" smtClean="0">
                <a:solidFill>
                  <a:schemeClr val="tx1"/>
                </a:solidFill>
                <a:cs typeface="Times New Roman" pitchFamily="18" charset="0"/>
              </a:rPr>
              <a:t>Kundenmehrwert / Verkaufsargumentation: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</a:p>
          <a:p>
            <a:pPr marL="180000" indent="-180000">
              <a:spcBef>
                <a:spcPts val="350"/>
              </a:spcBef>
              <a:spcAft>
                <a:spcPts val="350"/>
              </a:spcAft>
              <a:buFont typeface="Courier New" pitchFamily="49" charset="0"/>
              <a:buChar char="o"/>
            </a:pPr>
            <a:r>
              <a:rPr lang="de-DE" sz="1800" dirty="0" smtClean="0">
                <a:solidFill>
                  <a:schemeClr val="tx1"/>
                </a:solidFill>
              </a:rPr>
              <a:t>Sicherheit nach EN ISO 13849</a:t>
            </a:r>
          </a:p>
          <a:p>
            <a:pPr marL="180000" indent="-180000">
              <a:spcBef>
                <a:spcPts val="350"/>
              </a:spcBef>
              <a:spcAft>
                <a:spcPts val="350"/>
              </a:spcAft>
              <a:buFont typeface="Courier New" pitchFamily="49" charset="0"/>
              <a:buChar char="o"/>
            </a:pPr>
            <a:r>
              <a:rPr lang="de-DE" sz="1800" dirty="0" smtClean="0">
                <a:solidFill>
                  <a:schemeClr val="tx1"/>
                </a:solidFill>
              </a:rPr>
              <a:t>Definition von abgestuften Schutzzonen</a:t>
            </a:r>
          </a:p>
          <a:p>
            <a:pPr marL="180000" indent="-180000">
              <a:spcBef>
                <a:spcPts val="350"/>
              </a:spcBef>
              <a:spcAft>
                <a:spcPts val="350"/>
              </a:spcAft>
              <a:buFont typeface="Courier New" pitchFamily="49" charset="0"/>
              <a:buChar char="o"/>
            </a:pPr>
            <a:r>
              <a:rPr lang="de-DE" sz="1800" dirty="0" smtClean="0">
                <a:solidFill>
                  <a:schemeClr val="tx1"/>
                </a:solidFill>
              </a:rPr>
              <a:t>Verhindert komplette Notabschaltung des Produktionsprozesses</a:t>
            </a:r>
          </a:p>
          <a:p>
            <a:pPr marL="180000" indent="-180000">
              <a:spcBef>
                <a:spcPts val="350"/>
              </a:spcBef>
              <a:spcAft>
                <a:spcPts val="350"/>
              </a:spcAft>
              <a:buFont typeface="Courier New" pitchFamily="49" charset="0"/>
              <a:buChar char="o"/>
            </a:pPr>
            <a:r>
              <a:rPr lang="de-DE" sz="1800" dirty="0" smtClean="0">
                <a:solidFill>
                  <a:schemeClr val="tx1"/>
                </a:solidFill>
              </a:rPr>
              <a:t>Sicher limitierte Geschwindigkeit und sicherer Betriebserhalt</a:t>
            </a:r>
          </a:p>
          <a:p>
            <a:pPr marL="180000" indent="-180000">
              <a:spcBef>
                <a:spcPts val="350"/>
              </a:spcBef>
              <a:spcAft>
                <a:spcPts val="350"/>
              </a:spcAft>
              <a:buFont typeface="Courier New" pitchFamily="49" charset="0"/>
              <a:buChar char="o"/>
            </a:pPr>
            <a:r>
              <a:rPr lang="de-DE" sz="1800" dirty="0" err="1" smtClean="0">
                <a:solidFill>
                  <a:schemeClr val="tx1"/>
                </a:solidFill>
              </a:rPr>
              <a:t>Greifer</a:t>
            </a:r>
            <a:r>
              <a:rPr lang="de-DE" sz="1800" dirty="0" smtClean="0">
                <a:solidFill>
                  <a:schemeClr val="tx1"/>
                </a:solidFill>
              </a:rPr>
              <a:t> schaltet nach Schutzzonenfreigabe verzögerungsfrei in den regulären Betriebsmodus zurück</a:t>
            </a:r>
          </a:p>
          <a:p>
            <a:pPr marL="180000" indent="-180000">
              <a:spcBef>
                <a:spcPts val="350"/>
              </a:spcBef>
              <a:spcAft>
                <a:spcPts val="350"/>
              </a:spcAft>
              <a:buFont typeface="Courier New" pitchFamily="49" charset="0"/>
              <a:buChar char="o"/>
            </a:pPr>
            <a:r>
              <a:rPr lang="de-DE" sz="1800" dirty="0" smtClean="0">
                <a:solidFill>
                  <a:schemeClr val="tx1"/>
                </a:solidFill>
              </a:rPr>
              <a:t>Kein erneutes Anfahren der Anlage nötig</a:t>
            </a:r>
          </a:p>
          <a:p>
            <a:pPr marL="180000" indent="-180000">
              <a:spcBef>
                <a:spcPts val="350"/>
              </a:spcBef>
              <a:spcAft>
                <a:spcPts val="350"/>
              </a:spcAft>
              <a:buFont typeface="Courier New" pitchFamily="49" charset="0"/>
              <a:buChar char="o"/>
            </a:pPr>
            <a:r>
              <a:rPr lang="en-US" sz="1800" dirty="0" smtClean="0">
                <a:solidFill>
                  <a:schemeClr val="tx1"/>
                </a:solidFill>
              </a:rPr>
              <a:t>Performance Level d / SIL 3 in </a:t>
            </a:r>
            <a:r>
              <a:rPr lang="de-DE" sz="1800" dirty="0" smtClean="0">
                <a:solidFill>
                  <a:schemeClr val="tx1"/>
                </a:solidFill>
              </a:rPr>
              <a:t>Kombination mit SCHUNK Regler ECM und dem SCHUNK </a:t>
            </a:r>
            <a:r>
              <a:rPr lang="de-DE" sz="1800" dirty="0" err="1" smtClean="0">
                <a:solidFill>
                  <a:schemeClr val="tx1"/>
                </a:solidFill>
              </a:rPr>
              <a:t>Safety</a:t>
            </a:r>
            <a:r>
              <a:rPr lang="de-DE" sz="1800" dirty="0" smtClean="0">
                <a:solidFill>
                  <a:schemeClr val="tx1"/>
                </a:solidFill>
              </a:rPr>
              <a:t> Modul</a:t>
            </a:r>
          </a:p>
          <a:p>
            <a:pPr marL="180000" indent="-180000">
              <a:spcBef>
                <a:spcPts val="350"/>
              </a:spcBef>
              <a:spcAft>
                <a:spcPts val="350"/>
              </a:spcAft>
              <a:buFont typeface="Courier New" pitchFamily="49" charset="0"/>
              <a:buChar char="o"/>
            </a:pPr>
            <a:r>
              <a:rPr lang="de-DE" sz="1800" dirty="0" err="1" smtClean="0">
                <a:solidFill>
                  <a:schemeClr val="tx1"/>
                </a:solidFill>
              </a:rPr>
              <a:t>Safety</a:t>
            </a:r>
            <a:r>
              <a:rPr lang="de-DE" sz="1800" dirty="0" smtClean="0">
                <a:solidFill>
                  <a:schemeClr val="tx1"/>
                </a:solidFill>
              </a:rPr>
              <a:t>-Funktionalität ist in bestehenden EGN und EZN Applikationen nachrüstbar</a:t>
            </a:r>
          </a:p>
        </p:txBody>
      </p:sp>
      <p:sp>
        <p:nvSpPr>
          <p:cNvPr id="16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044687" y="6496050"/>
            <a:ext cx="4086871" cy="252000"/>
          </a:xfrm>
        </p:spPr>
        <p:txBody>
          <a:bodyPr/>
          <a:lstStyle/>
          <a:p>
            <a:r>
              <a:rPr lang="de-DE" dirty="0" smtClean="0"/>
              <a:t>Kurzpräsentation EGN und EZN Safety, 23.03.2015</a:t>
            </a:r>
          </a:p>
        </p:txBody>
      </p:sp>
      <p:sp>
        <p:nvSpPr>
          <p:cNvPr id="17" name="Titel 4"/>
          <p:cNvSpPr txBox="1">
            <a:spLocks/>
          </p:cNvSpPr>
          <p:nvPr/>
        </p:nvSpPr>
        <p:spPr>
          <a:xfrm>
            <a:off x="561444" y="457710"/>
            <a:ext cx="8142290" cy="960702"/>
          </a:xfrm>
          <a:prstGeom prst="rect">
            <a:avLst/>
          </a:prstGeom>
        </p:spPr>
        <p:txBody>
          <a:bodyPr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EGN und EZN Safety</a:t>
            </a:r>
            <a:b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#1: Elektrischer Greifer mit Vielzahnführung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srgbClr val="00446B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4</a:t>
            </a:fld>
            <a:endParaRPr lang="de-DE" dirty="0"/>
          </a:p>
        </p:txBody>
      </p:sp>
      <p:grpSp>
        <p:nvGrpSpPr>
          <p:cNvPr id="2" name="Gruppieren 6"/>
          <p:cNvGrpSpPr/>
          <p:nvPr/>
        </p:nvGrpSpPr>
        <p:grpSpPr>
          <a:xfrm>
            <a:off x="5696712" y="249735"/>
            <a:ext cx="3199046" cy="461665"/>
            <a:chOff x="5285232" y="268023"/>
            <a:chExt cx="3199046" cy="461665"/>
          </a:xfrm>
        </p:grpSpPr>
        <p:sp>
          <p:nvSpPr>
            <p:cNvPr id="8" name="Textfeld 7"/>
            <p:cNvSpPr txBox="1"/>
            <p:nvPr/>
          </p:nvSpPr>
          <p:spPr>
            <a:xfrm>
              <a:off x="6382512" y="268023"/>
              <a:ext cx="1024128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schemeClr val="tx2"/>
                  </a:solidFill>
                </a:rPr>
                <a:t>Nachfolge-</a:t>
              </a:r>
              <a:r>
                <a:rPr lang="de-DE" sz="1200" dirty="0" err="1" smtClean="0">
                  <a:solidFill>
                    <a:schemeClr val="tx2"/>
                  </a:solidFill>
                </a:rPr>
                <a:t>produkt</a:t>
              </a:r>
              <a:endParaRPr lang="de-DE" sz="1200" dirty="0" smtClean="0">
                <a:solidFill>
                  <a:schemeClr val="tx2"/>
                </a:solidFill>
              </a:endParaRPr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7460150" y="268023"/>
              <a:ext cx="1024128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schemeClr val="tx2"/>
                  </a:solidFill>
                </a:rPr>
                <a:t>Baureihen-</a:t>
              </a:r>
              <a:r>
                <a:rPr lang="de-DE" sz="1200" dirty="0" err="1" smtClean="0">
                  <a:solidFill>
                    <a:schemeClr val="tx2"/>
                  </a:solidFill>
                </a:rPr>
                <a:t>erweiterung</a:t>
              </a:r>
              <a:endParaRPr lang="de-DE" sz="1200" dirty="0">
                <a:solidFill>
                  <a:schemeClr val="tx2"/>
                </a:solidFill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5285232" y="268023"/>
              <a:ext cx="1024128" cy="461665"/>
            </a:xfrm>
            <a:prstGeom prst="rect">
              <a:avLst/>
            </a:prstGeom>
            <a:solidFill>
              <a:schemeClr val="tx2"/>
            </a:solidFill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schemeClr val="bg1"/>
                  </a:solidFill>
                </a:rPr>
                <a:t>Neuprodukt</a:t>
              </a:r>
            </a:p>
            <a:p>
              <a:endParaRPr lang="de-DE" sz="120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19" name="Inhaltsplatzhalter 7"/>
          <p:cNvSpPr>
            <a:spLocks noGrp="1"/>
          </p:cNvSpPr>
          <p:nvPr>
            <p:ph sz="quarter" idx="11"/>
          </p:nvPr>
        </p:nvSpPr>
        <p:spPr>
          <a:xfrm>
            <a:off x="4339590" y="1552048"/>
            <a:ext cx="4762500" cy="4248251"/>
          </a:xfrm>
        </p:spPr>
        <p:txBody>
          <a:bodyPr/>
          <a:lstStyle/>
          <a:p>
            <a:pPr marL="180000" lvl="1" indent="-180000">
              <a:spcBef>
                <a:spcPts val="0"/>
              </a:spcBef>
              <a:buNone/>
              <a:defRPr/>
            </a:pPr>
            <a:r>
              <a:rPr lang="de-DE" b="1" dirty="0" smtClean="0">
                <a:solidFill>
                  <a:schemeClr val="tx1"/>
                </a:solidFill>
                <a:cs typeface="Times New Roman" pitchFamily="18" charset="0"/>
              </a:rPr>
              <a:t>Technische Basisfunktionen:</a:t>
            </a:r>
          </a:p>
          <a:p>
            <a:pPr marL="180000" lvl="0" indent="-180000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de-DE" sz="1800" dirty="0" smtClean="0">
                <a:solidFill>
                  <a:schemeClr val="tx1"/>
                </a:solidFill>
              </a:rPr>
              <a:t>Baugrößen: 			80 .. 160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de-DE" sz="1800" dirty="0" smtClean="0">
                <a:solidFill>
                  <a:schemeClr val="tx1"/>
                </a:solidFill>
              </a:rPr>
              <a:t>Eigenmasse: 		0,84 kg .. 3,0 kg	</a:t>
            </a:r>
          </a:p>
          <a:p>
            <a:pPr marL="180000" lvl="0" indent="-180000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de-DE" sz="1800" dirty="0" smtClean="0">
                <a:solidFill>
                  <a:schemeClr val="tx1"/>
                </a:solidFill>
              </a:rPr>
              <a:t>Greifkraft: 			400 N .. 1000 N	</a:t>
            </a:r>
          </a:p>
          <a:p>
            <a:pPr marL="180000" lvl="0" indent="-180000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de-DE" sz="1800" dirty="0" smtClean="0">
                <a:solidFill>
                  <a:schemeClr val="tx1"/>
                </a:solidFill>
              </a:rPr>
              <a:t>Hub pro Finger:		8 .. 16 mm</a:t>
            </a:r>
          </a:p>
          <a:p>
            <a:pPr marL="180000" lvl="0" indent="-180000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de-DE" sz="1800" dirty="0" smtClean="0">
                <a:solidFill>
                  <a:schemeClr val="tx1"/>
                </a:solidFill>
              </a:rPr>
              <a:t>Werkstückgewicht:	 2,1 .. 5,4 kg</a:t>
            </a:r>
          </a:p>
          <a:p>
            <a:pPr marL="180000" lvl="1" indent="-180000">
              <a:spcBef>
                <a:spcPts val="0"/>
              </a:spcBef>
              <a:buNone/>
              <a:defRPr/>
            </a:pPr>
            <a:endParaRPr lang="de-DE" sz="1800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180000" lvl="1" indent="-180000">
              <a:spcBef>
                <a:spcPts val="0"/>
              </a:spcBef>
              <a:buNone/>
              <a:defRPr/>
            </a:pPr>
            <a:r>
              <a:rPr lang="de-DE" b="1" dirty="0" smtClean="0">
                <a:solidFill>
                  <a:schemeClr val="tx1"/>
                </a:solidFill>
                <a:cs typeface="Times New Roman" pitchFamily="18" charset="0"/>
              </a:rPr>
              <a:t>Komplementärprodukte:</a:t>
            </a:r>
          </a:p>
          <a:p>
            <a:pPr marL="180000" lvl="0" indent="-180000">
              <a:spcBef>
                <a:spcPts val="0"/>
              </a:spcBef>
              <a:buFont typeface="Courier New" pitchFamily="49" charset="0"/>
              <a:buChar char="o"/>
            </a:pPr>
            <a:r>
              <a:rPr lang="de-DE" sz="1800" dirty="0" smtClean="0">
                <a:solidFill>
                  <a:schemeClr val="tx1"/>
                </a:solidFill>
              </a:rPr>
              <a:t>System Modulare Montageautomation</a:t>
            </a:r>
          </a:p>
          <a:p>
            <a:pPr marL="180000" lvl="0" indent="-180000">
              <a:spcBef>
                <a:spcPts val="0"/>
              </a:spcBef>
              <a:buFont typeface="Courier New" pitchFamily="49" charset="0"/>
              <a:buChar char="o"/>
            </a:pPr>
            <a:r>
              <a:rPr lang="de-DE" sz="1800" dirty="0" smtClean="0">
                <a:solidFill>
                  <a:schemeClr val="tx1"/>
                </a:solidFill>
              </a:rPr>
              <a:t>PPU-E</a:t>
            </a:r>
          </a:p>
          <a:p>
            <a:pPr marL="180000" lvl="0" indent="-180000">
              <a:spcBef>
                <a:spcPts val="0"/>
              </a:spcBef>
              <a:buFont typeface="Courier New" pitchFamily="49" charset="0"/>
              <a:buChar char="o"/>
            </a:pPr>
            <a:r>
              <a:rPr lang="de-DE" sz="1800" dirty="0" smtClean="0">
                <a:solidFill>
                  <a:schemeClr val="tx1"/>
                </a:solidFill>
              </a:rPr>
              <a:t>OAS – Optischer Abstands- und Anwesenheitssensor</a:t>
            </a:r>
          </a:p>
        </p:txBody>
      </p:sp>
      <p:sp>
        <p:nvSpPr>
          <p:cNvPr id="20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044687" y="6496050"/>
            <a:ext cx="4086871" cy="252000"/>
          </a:xfrm>
        </p:spPr>
        <p:txBody>
          <a:bodyPr/>
          <a:lstStyle/>
          <a:p>
            <a:r>
              <a:rPr lang="de-DE" dirty="0" smtClean="0"/>
              <a:t>Kurzpräsentation EGN und EZN Safety, 23.03.2015</a:t>
            </a:r>
          </a:p>
        </p:txBody>
      </p:sp>
      <p:sp>
        <p:nvSpPr>
          <p:cNvPr id="21" name="Titel 4"/>
          <p:cNvSpPr txBox="1">
            <a:spLocks/>
          </p:cNvSpPr>
          <p:nvPr/>
        </p:nvSpPr>
        <p:spPr>
          <a:xfrm>
            <a:off x="561444" y="457710"/>
            <a:ext cx="8142290" cy="960702"/>
          </a:xfrm>
          <a:prstGeom prst="rect">
            <a:avLst/>
          </a:prstGeom>
        </p:spPr>
        <p:txBody>
          <a:bodyPr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EGN und EZN Safety</a:t>
            </a:r>
            <a:b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#1: Elektrischer Greifer mit Vielzahnführung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srgbClr val="00446B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13" name="Picture 2" descr="http://www.schunk.int/pimexport/IM0018018.jpg"/>
          <p:cNvPicPr>
            <a:picLocks noChangeAspect="1" noChangeArrowheads="1"/>
          </p:cNvPicPr>
          <p:nvPr/>
        </p:nvPicPr>
        <p:blipFill>
          <a:blip r:embed="rId2"/>
          <a:srcRect l="25391" r="25872"/>
          <a:stretch>
            <a:fillRect/>
          </a:stretch>
        </p:blipFill>
        <p:spPr bwMode="auto">
          <a:xfrm>
            <a:off x="193652" y="1266298"/>
            <a:ext cx="1888636" cy="2797979"/>
          </a:xfrm>
          <a:prstGeom prst="rect">
            <a:avLst/>
          </a:prstGeom>
          <a:noFill/>
        </p:spPr>
      </p:pic>
      <p:pic>
        <p:nvPicPr>
          <p:cNvPr id="14" name="Picture 4" descr="http://www.schunk.int/pimexport/IM0001653.jpg"/>
          <p:cNvPicPr>
            <a:picLocks noChangeAspect="1" noChangeArrowheads="1"/>
          </p:cNvPicPr>
          <p:nvPr/>
        </p:nvPicPr>
        <p:blipFill>
          <a:blip r:embed="rId3"/>
          <a:srcRect r="22406"/>
          <a:stretch>
            <a:fillRect/>
          </a:stretch>
        </p:blipFill>
        <p:spPr bwMode="auto">
          <a:xfrm>
            <a:off x="1987038" y="2588715"/>
            <a:ext cx="2080559" cy="2437587"/>
          </a:xfrm>
          <a:prstGeom prst="rect">
            <a:avLst/>
          </a:prstGeom>
          <a:noFill/>
        </p:spPr>
      </p:pic>
      <p:sp>
        <p:nvSpPr>
          <p:cNvPr id="15" name="Textfeld 14"/>
          <p:cNvSpPr txBox="1"/>
          <p:nvPr/>
        </p:nvSpPr>
        <p:spPr>
          <a:xfrm>
            <a:off x="160916" y="4102377"/>
            <a:ext cx="19880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Font typeface="+mj-lt"/>
              <a:buAutoNum type="arabicPeriod"/>
            </a:pPr>
            <a:r>
              <a:rPr lang="de-DE" sz="1600" dirty="0" smtClean="0"/>
              <a:t>Keilhakenprinzip</a:t>
            </a:r>
            <a:endParaRPr lang="de-DE" sz="1600" dirty="0" smtClean="0"/>
          </a:p>
          <a:p>
            <a:pPr marL="180000" indent="-180000">
              <a:buFont typeface="+mj-lt"/>
              <a:buAutoNum type="arabicPeriod"/>
            </a:pPr>
            <a:r>
              <a:rPr lang="de-DE" sz="1600" dirty="0" smtClean="0"/>
              <a:t>Grundbacke</a:t>
            </a:r>
            <a:endParaRPr lang="de-DE" sz="1600" dirty="0" smtClean="0"/>
          </a:p>
          <a:p>
            <a:pPr marL="180000" indent="-180000">
              <a:buFont typeface="+mj-lt"/>
              <a:buAutoNum type="arabicPeriod"/>
            </a:pPr>
            <a:r>
              <a:rPr lang="de-DE" sz="1600" dirty="0" smtClean="0"/>
              <a:t>Gehäuse</a:t>
            </a:r>
          </a:p>
          <a:p>
            <a:pPr marL="180000" indent="-180000">
              <a:buFont typeface="+mj-lt"/>
              <a:buAutoNum type="arabicPeriod"/>
            </a:pPr>
            <a:r>
              <a:rPr lang="de-DE" sz="1600" dirty="0" smtClean="0"/>
              <a:t>Kinematik</a:t>
            </a:r>
          </a:p>
          <a:p>
            <a:pPr marL="180000" indent="-180000">
              <a:buFont typeface="+mj-lt"/>
              <a:buAutoNum type="arabicPeriod"/>
            </a:pPr>
            <a:r>
              <a:rPr lang="de-DE" sz="1600" dirty="0" smtClean="0"/>
              <a:t>Antrieb</a:t>
            </a:r>
            <a:endParaRPr lang="de-DE" sz="1600" dirty="0"/>
          </a:p>
        </p:txBody>
      </p:sp>
      <p:sp>
        <p:nvSpPr>
          <p:cNvPr id="16" name="Textfeld 15"/>
          <p:cNvSpPr txBox="1"/>
          <p:nvPr/>
        </p:nvSpPr>
        <p:spPr>
          <a:xfrm>
            <a:off x="2135471" y="4969152"/>
            <a:ext cx="23946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Font typeface="+mj-lt"/>
              <a:buAutoNum type="arabicPeriod"/>
            </a:pPr>
            <a:r>
              <a:rPr lang="de-DE" sz="1600" dirty="0" smtClean="0"/>
              <a:t>Keilhakenprinzip</a:t>
            </a:r>
            <a:endParaRPr lang="de-DE" sz="1600" dirty="0" smtClean="0"/>
          </a:p>
          <a:p>
            <a:pPr marL="180000" indent="-180000">
              <a:buFont typeface="+mj-lt"/>
              <a:buAutoNum type="arabicPeriod"/>
            </a:pPr>
            <a:r>
              <a:rPr lang="de-DE" sz="1600" dirty="0" smtClean="0"/>
              <a:t>Vielzahn-Gleitführung</a:t>
            </a:r>
            <a:endParaRPr lang="de-DE" sz="1600" dirty="0" smtClean="0"/>
          </a:p>
          <a:p>
            <a:pPr marL="180000" indent="-180000">
              <a:buFont typeface="+mj-lt"/>
              <a:buAutoNum type="arabicPeriod"/>
            </a:pPr>
            <a:r>
              <a:rPr lang="de-DE" sz="1600" dirty="0" smtClean="0"/>
              <a:t>Gehäuse</a:t>
            </a:r>
          </a:p>
          <a:p>
            <a:pPr marL="180000" indent="-180000">
              <a:buFont typeface="+mj-lt"/>
              <a:buAutoNum type="arabicPeriod"/>
            </a:pPr>
            <a:r>
              <a:rPr lang="de-DE" sz="1600" dirty="0" smtClean="0"/>
              <a:t>Spindelmutter</a:t>
            </a:r>
            <a:endParaRPr lang="de-DE" sz="1600" dirty="0" smtClean="0"/>
          </a:p>
          <a:p>
            <a:pPr marL="180000" indent="-180000">
              <a:buFont typeface="+mj-lt"/>
              <a:buAutoNum type="arabicPeriod"/>
            </a:pPr>
            <a:r>
              <a:rPr lang="de-DE" sz="1600" dirty="0" smtClean="0"/>
              <a:t>Antrieb</a:t>
            </a:r>
            <a:endParaRPr lang="de-DE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SCHLUSSCHART_LEHMAN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6" y="-9525"/>
            <a:ext cx="9133268" cy="68580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561357" y="6239216"/>
            <a:ext cx="2370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400" dirty="0" err="1" smtClean="0">
                <a:solidFill>
                  <a:srgbClr val="FFFFFF"/>
                </a:solidFill>
                <a:latin typeface="Calibri"/>
                <a:cs typeface="Calibri"/>
              </a:rPr>
              <a:t>www.schunk.com</a:t>
            </a:r>
            <a:endParaRPr lang="de-DE" sz="1400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4" name="Bild 3" descr="LOGOBALKEN_NEU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  <p:pic>
        <p:nvPicPr>
          <p:cNvPr id="5" name="Bild 4" descr="TOOLS_RS_NEU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79233" y="5223117"/>
            <a:ext cx="1376290" cy="1376290"/>
          </a:xfrm>
          <a:prstGeom prst="rect">
            <a:avLst/>
          </a:prstGeom>
        </p:spPr>
      </p:pic>
      <p:pic>
        <p:nvPicPr>
          <p:cNvPr id="6" name="Bild 5" descr="Lehmann_Unterschrift_ weiß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9850" y="5686267"/>
            <a:ext cx="1692507" cy="73437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694779" y="6156940"/>
            <a:ext cx="2370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900" b="1" dirty="0" smtClean="0">
                <a:solidFill>
                  <a:srgbClr val="FFFFFF"/>
                </a:solidFill>
                <a:cs typeface="Calibri"/>
              </a:rPr>
              <a:t>Jens Lehmann, </a:t>
            </a:r>
            <a:r>
              <a:rPr lang="en-US" sz="900" dirty="0" smtClean="0">
                <a:solidFill>
                  <a:srgbClr val="FFFFFF"/>
                </a:solidFill>
                <a:cs typeface="Calibri"/>
              </a:rPr>
              <a:t>a German goalkeeper legend,</a:t>
            </a:r>
          </a:p>
          <a:p>
            <a:pPr lvl="0"/>
            <a:r>
              <a:rPr lang="en-US" sz="900" dirty="0" smtClean="0">
                <a:solidFill>
                  <a:srgbClr val="FFFFFF"/>
                </a:solidFill>
                <a:cs typeface="Calibri"/>
              </a:rPr>
              <a:t>brand ambassador for SCHUNK since 2012</a:t>
            </a:r>
            <a:endParaRPr lang="de-DE" sz="900" dirty="0" smtClean="0">
              <a:solidFill>
                <a:srgbClr val="FFFFFF"/>
              </a:solidFill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20410_Titel_title_PGN-plus_singleline_headl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20120410_Titel_title_PGN-plus_singleline_headline</Template>
  <TotalTime>0</TotalTime>
  <Words>178</Words>
  <Application>Microsoft Office PowerPoint</Application>
  <PresentationFormat>Bildschirmpräsentation (4:3)</PresentationFormat>
  <Paragraphs>61</Paragraphs>
  <Slides>5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20120410_Titel_title_PGN-plus_singleline_headline</vt:lpstr>
      <vt:lpstr>Folie 1</vt:lpstr>
      <vt:lpstr>Folie 2</vt:lpstr>
      <vt:lpstr>Folie 3</vt:lpstr>
      <vt:lpstr>Folie 4</vt:lpstr>
      <vt:lpstr>Folie 5</vt:lpstr>
    </vt:vector>
  </TitlesOfParts>
  <Company>SCHUNK GmbH &amp; Co. KG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LUTZ</dc:creator>
  <cp:lastModifiedBy>DIPLPMG2</cp:lastModifiedBy>
  <cp:revision>3608</cp:revision>
  <dcterms:created xsi:type="dcterms:W3CDTF">2012-04-16T06:22:40Z</dcterms:created>
  <dcterms:modified xsi:type="dcterms:W3CDTF">2015-03-30T13:04:52Z</dcterms:modified>
</cp:coreProperties>
</file>