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44"/>
  </p:notesMasterIdLst>
  <p:handoutMasterIdLst>
    <p:handoutMasterId r:id="rId45"/>
  </p:handoutMasterIdLst>
  <p:sldIdLst>
    <p:sldId id="330" r:id="rId3"/>
    <p:sldId id="288" r:id="rId4"/>
    <p:sldId id="317" r:id="rId5"/>
    <p:sldId id="298" r:id="rId6"/>
    <p:sldId id="328" r:id="rId7"/>
    <p:sldId id="329" r:id="rId8"/>
    <p:sldId id="327" r:id="rId9"/>
    <p:sldId id="326" r:id="rId10"/>
    <p:sldId id="325" r:id="rId11"/>
    <p:sldId id="324" r:id="rId12"/>
    <p:sldId id="323" r:id="rId13"/>
    <p:sldId id="322" r:id="rId14"/>
    <p:sldId id="319" r:id="rId15"/>
    <p:sldId id="320" r:id="rId16"/>
    <p:sldId id="321" r:id="rId17"/>
    <p:sldId id="318" r:id="rId18"/>
    <p:sldId id="315" r:id="rId19"/>
    <p:sldId id="314" r:id="rId20"/>
    <p:sldId id="313" r:id="rId21"/>
    <p:sldId id="312" r:id="rId22"/>
    <p:sldId id="309" r:id="rId23"/>
    <p:sldId id="310" r:id="rId24"/>
    <p:sldId id="308" r:id="rId25"/>
    <p:sldId id="311" r:id="rId26"/>
    <p:sldId id="307" r:id="rId27"/>
    <p:sldId id="306" r:id="rId28"/>
    <p:sldId id="305" r:id="rId29"/>
    <p:sldId id="304" r:id="rId30"/>
    <p:sldId id="303" r:id="rId31"/>
    <p:sldId id="299" r:id="rId32"/>
    <p:sldId id="296" r:id="rId33"/>
    <p:sldId id="297" r:id="rId34"/>
    <p:sldId id="300" r:id="rId35"/>
    <p:sldId id="294" r:id="rId36"/>
    <p:sldId id="301" r:id="rId37"/>
    <p:sldId id="295" r:id="rId38"/>
    <p:sldId id="293" r:id="rId39"/>
    <p:sldId id="290" r:id="rId40"/>
    <p:sldId id="284" r:id="rId41"/>
    <p:sldId id="286" r:id="rId42"/>
    <p:sldId id="269" r:id="rId43"/>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5">
          <p15:clr>
            <a:srgbClr val="A4A3A4"/>
          </p15:clr>
        </p15:guide>
        <p15:guide id="2" pos="4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D6A"/>
    <a:srgbClr val="009EE0"/>
    <a:srgbClr val="B0E9F5"/>
    <a:srgbClr val="84D0F0"/>
    <a:srgbClr val="1BBBE9"/>
    <a:srgbClr val="00446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9" autoAdjust="0"/>
    <p:restoredTop sz="96714" autoAdjust="0"/>
  </p:normalViewPr>
  <p:slideViewPr>
    <p:cSldViewPr snapToGrid="0" snapToObjects="1">
      <p:cViewPr>
        <p:scale>
          <a:sx n="75" d="100"/>
          <a:sy n="75" d="100"/>
        </p:scale>
        <p:origin x="1536" y="804"/>
      </p:cViewPr>
      <p:guideLst>
        <p:guide orient="horz" pos="1085"/>
        <p:guide pos="40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0B8F1F-B65C-499A-AAFE-319EEEFD9954}" type="doc">
      <dgm:prSet loTypeId="urn:microsoft.com/office/officeart/2005/8/layout/process4" loCatId="process" qsTypeId="urn:microsoft.com/office/officeart/2005/8/quickstyle/simple1" qsCatId="simple" csTypeId="urn:microsoft.com/office/officeart/2005/8/colors/accent1_3" csCatId="accent1" phldr="1"/>
      <dgm:spPr/>
    </dgm:pt>
    <dgm:pt modelId="{EDDCA7A5-E790-4585-8021-71464A1C3ECC}">
      <dgm:prSet phldrT="[Text]" custT="1"/>
      <dgm:spPr/>
      <dgm:t>
        <a:bodyPr/>
        <a:lstStyle/>
        <a:p>
          <a:r>
            <a:rPr lang="de-DE" sz="2000" b="1" smtClean="0"/>
            <a:t>Kernhandhabung</a:t>
          </a:r>
          <a:endParaRPr lang="de-DE" sz="2000" b="1" dirty="0"/>
        </a:p>
      </dgm:t>
    </dgm:pt>
    <dgm:pt modelId="{9799B1F3-80F6-4639-973B-47DD493B822C}" type="parTrans" cxnId="{50A57107-65EE-4863-94F9-D5D30415281D}">
      <dgm:prSet/>
      <dgm:spPr/>
      <dgm:t>
        <a:bodyPr/>
        <a:lstStyle/>
        <a:p>
          <a:endParaRPr lang="de-DE"/>
        </a:p>
      </dgm:t>
    </dgm:pt>
    <dgm:pt modelId="{A6580A64-8313-4ADC-8A6A-9FA1EAA708E5}" type="sibTrans" cxnId="{50A57107-65EE-4863-94F9-D5D30415281D}">
      <dgm:prSet/>
      <dgm:spPr/>
      <dgm:t>
        <a:bodyPr/>
        <a:lstStyle/>
        <a:p>
          <a:endParaRPr lang="de-DE"/>
        </a:p>
      </dgm:t>
    </dgm:pt>
    <dgm:pt modelId="{E0A16E63-5FC2-4278-9F40-2299E26D32B0}">
      <dgm:prSet phldrT="[Text]" custT="1"/>
      <dgm:spPr/>
      <dgm:t>
        <a:bodyPr/>
        <a:lstStyle/>
        <a:p>
          <a:r>
            <a:rPr lang="de-DE" sz="2000" b="1" dirty="0" err="1" smtClean="0"/>
            <a:t>Gußteilhandling</a:t>
          </a:r>
          <a:r>
            <a:rPr lang="de-DE" sz="2000" b="1" dirty="0" smtClean="0"/>
            <a:t> Handgeführt</a:t>
          </a:r>
          <a:endParaRPr lang="de-DE" sz="2000" b="1" dirty="0"/>
        </a:p>
      </dgm:t>
    </dgm:pt>
    <dgm:pt modelId="{609ADBEC-F863-4310-A164-440CFB4DBDC5}" type="parTrans" cxnId="{EBBEC96C-EE33-435D-B103-2D5DBDB0628E}">
      <dgm:prSet/>
      <dgm:spPr/>
      <dgm:t>
        <a:bodyPr/>
        <a:lstStyle/>
        <a:p>
          <a:endParaRPr lang="de-DE"/>
        </a:p>
      </dgm:t>
    </dgm:pt>
    <dgm:pt modelId="{8EBAC48F-33CD-4039-9CB2-66642825BF48}" type="sibTrans" cxnId="{EBBEC96C-EE33-435D-B103-2D5DBDB0628E}">
      <dgm:prSet/>
      <dgm:spPr/>
      <dgm:t>
        <a:bodyPr/>
        <a:lstStyle/>
        <a:p>
          <a:endParaRPr lang="de-DE"/>
        </a:p>
      </dgm:t>
    </dgm:pt>
    <dgm:pt modelId="{EA03BCE8-C017-411D-A01F-B0A38FC8085D}">
      <dgm:prSet phldrT="[Text]" custT="1"/>
      <dgm:spPr/>
      <dgm:t>
        <a:bodyPr/>
        <a:lstStyle/>
        <a:p>
          <a:r>
            <a:rPr lang="de-DE" sz="2000" b="1" smtClean="0"/>
            <a:t>Gußteileentnahme</a:t>
          </a:r>
          <a:endParaRPr lang="de-DE" sz="2000" b="1" dirty="0"/>
        </a:p>
      </dgm:t>
    </dgm:pt>
    <dgm:pt modelId="{FAF6D5DB-2488-4453-BEFE-B8211A912E5A}" type="parTrans" cxnId="{59F3BCDB-09B9-4D5C-9ED2-4D46ABDE12A8}">
      <dgm:prSet/>
      <dgm:spPr/>
      <dgm:t>
        <a:bodyPr/>
        <a:lstStyle/>
        <a:p>
          <a:endParaRPr lang="de-DE"/>
        </a:p>
      </dgm:t>
    </dgm:pt>
    <dgm:pt modelId="{22F2C6BF-AAA3-4398-A357-458A3305BF9D}" type="sibTrans" cxnId="{59F3BCDB-09B9-4D5C-9ED2-4D46ABDE12A8}">
      <dgm:prSet/>
      <dgm:spPr/>
      <dgm:t>
        <a:bodyPr/>
        <a:lstStyle/>
        <a:p>
          <a:endParaRPr lang="de-DE"/>
        </a:p>
      </dgm:t>
    </dgm:pt>
    <dgm:pt modelId="{4DB70F60-7B51-4621-8514-A480DAC5E855}">
      <dgm:prSet phldrT="[Text]" custT="1"/>
      <dgm:spPr/>
      <dgm:t>
        <a:bodyPr/>
        <a:lstStyle/>
        <a:p>
          <a:r>
            <a:rPr lang="de-DE" sz="2000" b="1" dirty="0" err="1" smtClean="0"/>
            <a:t>Gußteilhandling</a:t>
          </a:r>
          <a:endParaRPr lang="de-DE" sz="2000" b="1" dirty="0"/>
        </a:p>
      </dgm:t>
    </dgm:pt>
    <dgm:pt modelId="{AA3CC21C-865A-4CD4-AC25-01E675417EAF}" type="parTrans" cxnId="{F7EB1BD6-35A3-4799-AB99-A9CC7AA69CD1}">
      <dgm:prSet/>
      <dgm:spPr/>
      <dgm:t>
        <a:bodyPr/>
        <a:lstStyle/>
        <a:p>
          <a:endParaRPr lang="de-DE"/>
        </a:p>
      </dgm:t>
    </dgm:pt>
    <dgm:pt modelId="{ADBA1793-6420-4742-9DB3-B5E0A16F9310}" type="sibTrans" cxnId="{F7EB1BD6-35A3-4799-AB99-A9CC7AA69CD1}">
      <dgm:prSet/>
      <dgm:spPr/>
      <dgm:t>
        <a:bodyPr/>
        <a:lstStyle/>
        <a:p>
          <a:endParaRPr lang="de-DE"/>
        </a:p>
      </dgm:t>
    </dgm:pt>
    <dgm:pt modelId="{5AD6E214-5314-4972-8813-5AB0247EB7B0}">
      <dgm:prSet phldrT="[Text]" custT="1"/>
      <dgm:spPr/>
      <dgm:t>
        <a:bodyPr/>
        <a:lstStyle/>
        <a:p>
          <a:r>
            <a:rPr lang="de-DE" sz="2000" b="1" dirty="0" err="1" smtClean="0"/>
            <a:t>Gußteilhandling</a:t>
          </a:r>
          <a:r>
            <a:rPr lang="de-DE" sz="2000" b="1" dirty="0" smtClean="0"/>
            <a:t> </a:t>
          </a:r>
          <a:endParaRPr lang="de-DE" sz="2000" b="1" dirty="0"/>
        </a:p>
      </dgm:t>
    </dgm:pt>
    <dgm:pt modelId="{E65C8074-3588-4E2E-A757-DFEE66361E46}" type="parTrans" cxnId="{2E1F533C-3E42-4BF9-A8E5-F9830E04C1FB}">
      <dgm:prSet/>
      <dgm:spPr/>
      <dgm:t>
        <a:bodyPr/>
        <a:lstStyle/>
        <a:p>
          <a:endParaRPr lang="de-DE"/>
        </a:p>
      </dgm:t>
    </dgm:pt>
    <dgm:pt modelId="{79D58DDA-BD4C-4617-B55C-DDC279EF4AE0}" type="sibTrans" cxnId="{2E1F533C-3E42-4BF9-A8E5-F9830E04C1FB}">
      <dgm:prSet/>
      <dgm:spPr/>
      <dgm:t>
        <a:bodyPr/>
        <a:lstStyle/>
        <a:p>
          <a:endParaRPr lang="de-DE"/>
        </a:p>
      </dgm:t>
    </dgm:pt>
    <dgm:pt modelId="{20D13C79-1B7A-4AA9-926A-683D8C108099}">
      <dgm:prSet phldrT="[Text]" custT="1"/>
      <dgm:spPr/>
      <dgm:t>
        <a:bodyPr/>
        <a:lstStyle/>
        <a:p>
          <a:r>
            <a:rPr lang="de-DE" sz="2000" b="1" smtClean="0"/>
            <a:t>Gußteilröntgen</a:t>
          </a:r>
          <a:endParaRPr lang="de-DE" sz="2000" b="1" dirty="0"/>
        </a:p>
      </dgm:t>
    </dgm:pt>
    <dgm:pt modelId="{76AD10AA-F708-4428-AA4E-960F1DA52EF3}" type="parTrans" cxnId="{75E8358D-B088-41B6-B2CC-C1EE2D4D655C}">
      <dgm:prSet/>
      <dgm:spPr/>
      <dgm:t>
        <a:bodyPr/>
        <a:lstStyle/>
        <a:p>
          <a:endParaRPr lang="de-DE"/>
        </a:p>
      </dgm:t>
    </dgm:pt>
    <dgm:pt modelId="{3A09A0BB-D46D-45CD-94D2-D96DF90ECB8F}" type="sibTrans" cxnId="{75E8358D-B088-41B6-B2CC-C1EE2D4D655C}">
      <dgm:prSet/>
      <dgm:spPr/>
      <dgm:t>
        <a:bodyPr/>
        <a:lstStyle/>
        <a:p>
          <a:endParaRPr lang="de-DE"/>
        </a:p>
      </dgm:t>
    </dgm:pt>
    <dgm:pt modelId="{9A3AAF21-C72C-4964-BD9A-D6F851E5EFEA}">
      <dgm:prSet phldrT="[Text]" custT="1"/>
      <dgm:spPr/>
      <dgm:t>
        <a:bodyPr/>
        <a:lstStyle/>
        <a:p>
          <a:r>
            <a:rPr lang="de-DE" sz="2000" b="1" smtClean="0"/>
            <a:t>Gußteile entgraten</a:t>
          </a:r>
          <a:endParaRPr lang="de-DE" sz="2000" b="1" dirty="0"/>
        </a:p>
      </dgm:t>
    </dgm:pt>
    <dgm:pt modelId="{A79766B7-7AB2-48B1-852F-6277EA1F6CE8}" type="parTrans" cxnId="{75FDC460-6077-4F9B-AEE3-2A33A6EEE77B}">
      <dgm:prSet/>
      <dgm:spPr/>
      <dgm:t>
        <a:bodyPr/>
        <a:lstStyle/>
        <a:p>
          <a:endParaRPr lang="de-DE"/>
        </a:p>
      </dgm:t>
    </dgm:pt>
    <dgm:pt modelId="{E86A82F3-61EA-4060-996B-2C73F51CF781}" type="sibTrans" cxnId="{75FDC460-6077-4F9B-AEE3-2A33A6EEE77B}">
      <dgm:prSet/>
      <dgm:spPr/>
      <dgm:t>
        <a:bodyPr/>
        <a:lstStyle/>
        <a:p>
          <a:endParaRPr lang="de-DE"/>
        </a:p>
      </dgm:t>
    </dgm:pt>
    <dgm:pt modelId="{E0D439F7-4ACC-4DBE-9686-FE05A1F8EEEE}" type="pres">
      <dgm:prSet presAssocID="{AD0B8F1F-B65C-499A-AAFE-319EEEFD9954}" presName="Name0" presStyleCnt="0">
        <dgm:presLayoutVars>
          <dgm:dir/>
          <dgm:animLvl val="lvl"/>
          <dgm:resizeHandles val="exact"/>
        </dgm:presLayoutVars>
      </dgm:prSet>
      <dgm:spPr/>
    </dgm:pt>
    <dgm:pt modelId="{AE953EA7-03D6-4C71-A3D8-458B8EDF5C9F}" type="pres">
      <dgm:prSet presAssocID="{20D13C79-1B7A-4AA9-926A-683D8C108099}" presName="boxAndChildren" presStyleCnt="0"/>
      <dgm:spPr/>
    </dgm:pt>
    <dgm:pt modelId="{7D84A0C5-B8DF-4765-BAAF-A2A09CF80DF8}" type="pres">
      <dgm:prSet presAssocID="{20D13C79-1B7A-4AA9-926A-683D8C108099}" presName="parentTextBox" presStyleLbl="node1" presStyleIdx="0" presStyleCnt="7"/>
      <dgm:spPr/>
      <dgm:t>
        <a:bodyPr/>
        <a:lstStyle/>
        <a:p>
          <a:endParaRPr lang="de-DE"/>
        </a:p>
      </dgm:t>
    </dgm:pt>
    <dgm:pt modelId="{71817EA3-785A-44B0-996A-97C11663B1F5}" type="pres">
      <dgm:prSet presAssocID="{E86A82F3-61EA-4060-996B-2C73F51CF781}" presName="sp" presStyleCnt="0"/>
      <dgm:spPr/>
    </dgm:pt>
    <dgm:pt modelId="{1889C67C-6A5A-4EBF-92DA-241A8BE6B13D}" type="pres">
      <dgm:prSet presAssocID="{9A3AAF21-C72C-4964-BD9A-D6F851E5EFEA}" presName="arrowAndChildren" presStyleCnt="0"/>
      <dgm:spPr/>
    </dgm:pt>
    <dgm:pt modelId="{B2EDA1AC-9230-4729-A51B-9C2D37E6C74D}" type="pres">
      <dgm:prSet presAssocID="{9A3AAF21-C72C-4964-BD9A-D6F851E5EFEA}" presName="parentTextArrow" presStyleLbl="node1" presStyleIdx="1" presStyleCnt="7"/>
      <dgm:spPr/>
      <dgm:t>
        <a:bodyPr/>
        <a:lstStyle/>
        <a:p>
          <a:endParaRPr lang="de-DE"/>
        </a:p>
      </dgm:t>
    </dgm:pt>
    <dgm:pt modelId="{5B85F046-7705-4CD5-980A-4DE7BF06D1E2}" type="pres">
      <dgm:prSet presAssocID="{ADBA1793-6420-4742-9DB3-B5E0A16F9310}" presName="sp" presStyleCnt="0"/>
      <dgm:spPr/>
    </dgm:pt>
    <dgm:pt modelId="{3370B8FD-3871-4065-B6F8-347800E5A493}" type="pres">
      <dgm:prSet presAssocID="{4DB70F60-7B51-4621-8514-A480DAC5E855}" presName="arrowAndChildren" presStyleCnt="0"/>
      <dgm:spPr/>
    </dgm:pt>
    <dgm:pt modelId="{A5B985A5-B547-49C1-9E41-FEA4C38592A1}" type="pres">
      <dgm:prSet presAssocID="{4DB70F60-7B51-4621-8514-A480DAC5E855}" presName="parentTextArrow" presStyleLbl="node1" presStyleIdx="2" presStyleCnt="7"/>
      <dgm:spPr/>
      <dgm:t>
        <a:bodyPr/>
        <a:lstStyle/>
        <a:p>
          <a:endParaRPr lang="de-DE"/>
        </a:p>
      </dgm:t>
    </dgm:pt>
    <dgm:pt modelId="{EAFE2BB3-3F06-4E08-A6C6-86E86A6E1CE9}" type="pres">
      <dgm:prSet presAssocID="{8EBAC48F-33CD-4039-9CB2-66642825BF48}" presName="sp" presStyleCnt="0"/>
      <dgm:spPr/>
    </dgm:pt>
    <dgm:pt modelId="{3351B3CB-F53B-4295-AAA6-928D67108F0F}" type="pres">
      <dgm:prSet presAssocID="{E0A16E63-5FC2-4278-9F40-2299E26D32B0}" presName="arrowAndChildren" presStyleCnt="0"/>
      <dgm:spPr/>
    </dgm:pt>
    <dgm:pt modelId="{EBE4F3B6-C280-48AC-B3E9-D1A554344E2E}" type="pres">
      <dgm:prSet presAssocID="{E0A16E63-5FC2-4278-9F40-2299E26D32B0}" presName="parentTextArrow" presStyleLbl="node1" presStyleIdx="3" presStyleCnt="7"/>
      <dgm:spPr/>
      <dgm:t>
        <a:bodyPr/>
        <a:lstStyle/>
        <a:p>
          <a:endParaRPr lang="de-DE"/>
        </a:p>
      </dgm:t>
    </dgm:pt>
    <dgm:pt modelId="{B585DC1F-8E6C-45AD-B291-523D23CA06D0}" type="pres">
      <dgm:prSet presAssocID="{79D58DDA-BD4C-4617-B55C-DDC279EF4AE0}" presName="sp" presStyleCnt="0"/>
      <dgm:spPr/>
    </dgm:pt>
    <dgm:pt modelId="{44E3DCF9-5F86-4BDD-8CDA-1F1EF95616A3}" type="pres">
      <dgm:prSet presAssocID="{5AD6E214-5314-4972-8813-5AB0247EB7B0}" presName="arrowAndChildren" presStyleCnt="0"/>
      <dgm:spPr/>
    </dgm:pt>
    <dgm:pt modelId="{F44803A7-BF5D-44B6-AA72-72A6945D7BEA}" type="pres">
      <dgm:prSet presAssocID="{5AD6E214-5314-4972-8813-5AB0247EB7B0}" presName="parentTextArrow" presStyleLbl="node1" presStyleIdx="4" presStyleCnt="7"/>
      <dgm:spPr/>
      <dgm:t>
        <a:bodyPr/>
        <a:lstStyle/>
        <a:p>
          <a:endParaRPr lang="de-DE"/>
        </a:p>
      </dgm:t>
    </dgm:pt>
    <dgm:pt modelId="{0B981CD6-818C-49B2-AA52-9175DD0ADC3A}" type="pres">
      <dgm:prSet presAssocID="{22F2C6BF-AAA3-4398-A357-458A3305BF9D}" presName="sp" presStyleCnt="0"/>
      <dgm:spPr/>
    </dgm:pt>
    <dgm:pt modelId="{DAE2C4BD-03CD-4E0E-B891-B2240D168218}" type="pres">
      <dgm:prSet presAssocID="{EA03BCE8-C017-411D-A01F-B0A38FC8085D}" presName="arrowAndChildren" presStyleCnt="0"/>
      <dgm:spPr/>
    </dgm:pt>
    <dgm:pt modelId="{E62A33D8-3C5D-4923-9EB3-29466E24BE1C}" type="pres">
      <dgm:prSet presAssocID="{EA03BCE8-C017-411D-A01F-B0A38FC8085D}" presName="parentTextArrow" presStyleLbl="node1" presStyleIdx="5" presStyleCnt="7"/>
      <dgm:spPr/>
      <dgm:t>
        <a:bodyPr/>
        <a:lstStyle/>
        <a:p>
          <a:endParaRPr lang="de-DE"/>
        </a:p>
      </dgm:t>
    </dgm:pt>
    <dgm:pt modelId="{46C9E2FF-5CDE-4200-A802-F3B0B487A9D9}" type="pres">
      <dgm:prSet presAssocID="{A6580A64-8313-4ADC-8A6A-9FA1EAA708E5}" presName="sp" presStyleCnt="0"/>
      <dgm:spPr/>
    </dgm:pt>
    <dgm:pt modelId="{E1E76F58-51E2-4390-A100-13A702EACDB0}" type="pres">
      <dgm:prSet presAssocID="{EDDCA7A5-E790-4585-8021-71464A1C3ECC}" presName="arrowAndChildren" presStyleCnt="0"/>
      <dgm:spPr/>
    </dgm:pt>
    <dgm:pt modelId="{749E8651-8A84-4C20-813F-DA26CFF963C2}" type="pres">
      <dgm:prSet presAssocID="{EDDCA7A5-E790-4585-8021-71464A1C3ECC}" presName="parentTextArrow" presStyleLbl="node1" presStyleIdx="6" presStyleCnt="7"/>
      <dgm:spPr/>
      <dgm:t>
        <a:bodyPr/>
        <a:lstStyle/>
        <a:p>
          <a:endParaRPr lang="de-DE"/>
        </a:p>
      </dgm:t>
    </dgm:pt>
  </dgm:ptLst>
  <dgm:cxnLst>
    <dgm:cxn modelId="{10D06188-62A7-48A0-9ADB-FB1053799AC3}" type="presOf" srcId="{20D13C79-1B7A-4AA9-926A-683D8C108099}" destId="{7D84A0C5-B8DF-4765-BAAF-A2A09CF80DF8}" srcOrd="0" destOrd="0" presId="urn:microsoft.com/office/officeart/2005/8/layout/process4"/>
    <dgm:cxn modelId="{F49E8B5F-2B3E-4B58-A6C5-5D4A64C34B48}" type="presOf" srcId="{EDDCA7A5-E790-4585-8021-71464A1C3ECC}" destId="{749E8651-8A84-4C20-813F-DA26CFF963C2}" srcOrd="0" destOrd="0" presId="urn:microsoft.com/office/officeart/2005/8/layout/process4"/>
    <dgm:cxn modelId="{78143B39-90A2-412D-8813-59312C5B4CC5}" type="presOf" srcId="{4DB70F60-7B51-4621-8514-A480DAC5E855}" destId="{A5B985A5-B547-49C1-9E41-FEA4C38592A1}" srcOrd="0" destOrd="0" presId="urn:microsoft.com/office/officeart/2005/8/layout/process4"/>
    <dgm:cxn modelId="{EBBEC96C-EE33-435D-B103-2D5DBDB0628E}" srcId="{AD0B8F1F-B65C-499A-AAFE-319EEEFD9954}" destId="{E0A16E63-5FC2-4278-9F40-2299E26D32B0}" srcOrd="3" destOrd="0" parTransId="{609ADBEC-F863-4310-A164-440CFB4DBDC5}" sibTransId="{8EBAC48F-33CD-4039-9CB2-66642825BF48}"/>
    <dgm:cxn modelId="{F46F7A83-4C94-44A7-87CD-242A6C09C198}" type="presOf" srcId="{5AD6E214-5314-4972-8813-5AB0247EB7B0}" destId="{F44803A7-BF5D-44B6-AA72-72A6945D7BEA}" srcOrd="0" destOrd="0" presId="urn:microsoft.com/office/officeart/2005/8/layout/process4"/>
    <dgm:cxn modelId="{50A57107-65EE-4863-94F9-D5D30415281D}" srcId="{AD0B8F1F-B65C-499A-AAFE-319EEEFD9954}" destId="{EDDCA7A5-E790-4585-8021-71464A1C3ECC}" srcOrd="0" destOrd="0" parTransId="{9799B1F3-80F6-4639-973B-47DD493B822C}" sibTransId="{A6580A64-8313-4ADC-8A6A-9FA1EAA708E5}"/>
    <dgm:cxn modelId="{8FC77AB2-8DF3-4500-A88D-CD76B11121A7}" type="presOf" srcId="{E0A16E63-5FC2-4278-9F40-2299E26D32B0}" destId="{EBE4F3B6-C280-48AC-B3E9-D1A554344E2E}" srcOrd="0" destOrd="0" presId="urn:microsoft.com/office/officeart/2005/8/layout/process4"/>
    <dgm:cxn modelId="{CA36B8EC-00CF-438E-A7EA-EF00B875188B}" type="presOf" srcId="{9A3AAF21-C72C-4964-BD9A-D6F851E5EFEA}" destId="{B2EDA1AC-9230-4729-A51B-9C2D37E6C74D}" srcOrd="0" destOrd="0" presId="urn:microsoft.com/office/officeart/2005/8/layout/process4"/>
    <dgm:cxn modelId="{59F3BCDB-09B9-4D5C-9ED2-4D46ABDE12A8}" srcId="{AD0B8F1F-B65C-499A-AAFE-319EEEFD9954}" destId="{EA03BCE8-C017-411D-A01F-B0A38FC8085D}" srcOrd="1" destOrd="0" parTransId="{FAF6D5DB-2488-4453-BEFE-B8211A912E5A}" sibTransId="{22F2C6BF-AAA3-4398-A357-458A3305BF9D}"/>
    <dgm:cxn modelId="{C753B35C-FD36-44F6-B401-BA9B514DACDA}" type="presOf" srcId="{EA03BCE8-C017-411D-A01F-B0A38FC8085D}" destId="{E62A33D8-3C5D-4923-9EB3-29466E24BE1C}" srcOrd="0" destOrd="0" presId="urn:microsoft.com/office/officeart/2005/8/layout/process4"/>
    <dgm:cxn modelId="{75E8358D-B088-41B6-B2CC-C1EE2D4D655C}" srcId="{AD0B8F1F-B65C-499A-AAFE-319EEEFD9954}" destId="{20D13C79-1B7A-4AA9-926A-683D8C108099}" srcOrd="6" destOrd="0" parTransId="{76AD10AA-F708-4428-AA4E-960F1DA52EF3}" sibTransId="{3A09A0BB-D46D-45CD-94D2-D96DF90ECB8F}"/>
    <dgm:cxn modelId="{F7EB1BD6-35A3-4799-AB99-A9CC7AA69CD1}" srcId="{AD0B8F1F-B65C-499A-AAFE-319EEEFD9954}" destId="{4DB70F60-7B51-4621-8514-A480DAC5E855}" srcOrd="4" destOrd="0" parTransId="{AA3CC21C-865A-4CD4-AC25-01E675417EAF}" sibTransId="{ADBA1793-6420-4742-9DB3-B5E0A16F9310}"/>
    <dgm:cxn modelId="{7CAC8B66-F035-4633-A44E-ECE38525C22E}" type="presOf" srcId="{AD0B8F1F-B65C-499A-AAFE-319EEEFD9954}" destId="{E0D439F7-4ACC-4DBE-9686-FE05A1F8EEEE}" srcOrd="0" destOrd="0" presId="urn:microsoft.com/office/officeart/2005/8/layout/process4"/>
    <dgm:cxn modelId="{2E1F533C-3E42-4BF9-A8E5-F9830E04C1FB}" srcId="{AD0B8F1F-B65C-499A-AAFE-319EEEFD9954}" destId="{5AD6E214-5314-4972-8813-5AB0247EB7B0}" srcOrd="2" destOrd="0" parTransId="{E65C8074-3588-4E2E-A757-DFEE66361E46}" sibTransId="{79D58DDA-BD4C-4617-B55C-DDC279EF4AE0}"/>
    <dgm:cxn modelId="{75FDC460-6077-4F9B-AEE3-2A33A6EEE77B}" srcId="{AD0B8F1F-B65C-499A-AAFE-319EEEFD9954}" destId="{9A3AAF21-C72C-4964-BD9A-D6F851E5EFEA}" srcOrd="5" destOrd="0" parTransId="{A79766B7-7AB2-48B1-852F-6277EA1F6CE8}" sibTransId="{E86A82F3-61EA-4060-996B-2C73F51CF781}"/>
    <dgm:cxn modelId="{2D32FDA4-4094-44D4-97C0-EB72A3895CE1}" type="presParOf" srcId="{E0D439F7-4ACC-4DBE-9686-FE05A1F8EEEE}" destId="{AE953EA7-03D6-4C71-A3D8-458B8EDF5C9F}" srcOrd="0" destOrd="0" presId="urn:microsoft.com/office/officeart/2005/8/layout/process4"/>
    <dgm:cxn modelId="{2711EE1B-577D-4B3F-88A1-D047E91ACB95}" type="presParOf" srcId="{AE953EA7-03D6-4C71-A3D8-458B8EDF5C9F}" destId="{7D84A0C5-B8DF-4765-BAAF-A2A09CF80DF8}" srcOrd="0" destOrd="0" presId="urn:microsoft.com/office/officeart/2005/8/layout/process4"/>
    <dgm:cxn modelId="{41C50868-F37B-4979-8433-93EDF2048CDE}" type="presParOf" srcId="{E0D439F7-4ACC-4DBE-9686-FE05A1F8EEEE}" destId="{71817EA3-785A-44B0-996A-97C11663B1F5}" srcOrd="1" destOrd="0" presId="urn:microsoft.com/office/officeart/2005/8/layout/process4"/>
    <dgm:cxn modelId="{E752C4CA-DE0E-46D0-BECB-1B7F21E9FD9A}" type="presParOf" srcId="{E0D439F7-4ACC-4DBE-9686-FE05A1F8EEEE}" destId="{1889C67C-6A5A-4EBF-92DA-241A8BE6B13D}" srcOrd="2" destOrd="0" presId="urn:microsoft.com/office/officeart/2005/8/layout/process4"/>
    <dgm:cxn modelId="{EF77C420-B51A-4831-89CE-966513A05244}" type="presParOf" srcId="{1889C67C-6A5A-4EBF-92DA-241A8BE6B13D}" destId="{B2EDA1AC-9230-4729-A51B-9C2D37E6C74D}" srcOrd="0" destOrd="0" presId="urn:microsoft.com/office/officeart/2005/8/layout/process4"/>
    <dgm:cxn modelId="{60BE8529-DC56-4575-815B-34795CAF50C0}" type="presParOf" srcId="{E0D439F7-4ACC-4DBE-9686-FE05A1F8EEEE}" destId="{5B85F046-7705-4CD5-980A-4DE7BF06D1E2}" srcOrd="3" destOrd="0" presId="urn:microsoft.com/office/officeart/2005/8/layout/process4"/>
    <dgm:cxn modelId="{909C7422-59E5-4DD2-9CA1-800D1EBE3F5E}" type="presParOf" srcId="{E0D439F7-4ACC-4DBE-9686-FE05A1F8EEEE}" destId="{3370B8FD-3871-4065-B6F8-347800E5A493}" srcOrd="4" destOrd="0" presId="urn:microsoft.com/office/officeart/2005/8/layout/process4"/>
    <dgm:cxn modelId="{5DC6F057-91CB-4E57-8337-0836642ABA65}" type="presParOf" srcId="{3370B8FD-3871-4065-B6F8-347800E5A493}" destId="{A5B985A5-B547-49C1-9E41-FEA4C38592A1}" srcOrd="0" destOrd="0" presId="urn:microsoft.com/office/officeart/2005/8/layout/process4"/>
    <dgm:cxn modelId="{6D582334-DBD1-4738-B471-5A1410304078}" type="presParOf" srcId="{E0D439F7-4ACC-4DBE-9686-FE05A1F8EEEE}" destId="{EAFE2BB3-3F06-4E08-A6C6-86E86A6E1CE9}" srcOrd="5" destOrd="0" presId="urn:microsoft.com/office/officeart/2005/8/layout/process4"/>
    <dgm:cxn modelId="{7F262795-04E3-4D4D-BDB8-ACC71CF58786}" type="presParOf" srcId="{E0D439F7-4ACC-4DBE-9686-FE05A1F8EEEE}" destId="{3351B3CB-F53B-4295-AAA6-928D67108F0F}" srcOrd="6" destOrd="0" presId="urn:microsoft.com/office/officeart/2005/8/layout/process4"/>
    <dgm:cxn modelId="{E7E67C5C-7F31-4C11-ACAE-79EED1E885CB}" type="presParOf" srcId="{3351B3CB-F53B-4295-AAA6-928D67108F0F}" destId="{EBE4F3B6-C280-48AC-B3E9-D1A554344E2E}" srcOrd="0" destOrd="0" presId="urn:microsoft.com/office/officeart/2005/8/layout/process4"/>
    <dgm:cxn modelId="{C383B2B7-F459-4CBC-9DDB-F6479410D5D8}" type="presParOf" srcId="{E0D439F7-4ACC-4DBE-9686-FE05A1F8EEEE}" destId="{B585DC1F-8E6C-45AD-B291-523D23CA06D0}" srcOrd="7" destOrd="0" presId="urn:microsoft.com/office/officeart/2005/8/layout/process4"/>
    <dgm:cxn modelId="{D5EF8CBC-E7C9-4744-B893-E3B403DE6F91}" type="presParOf" srcId="{E0D439F7-4ACC-4DBE-9686-FE05A1F8EEEE}" destId="{44E3DCF9-5F86-4BDD-8CDA-1F1EF95616A3}" srcOrd="8" destOrd="0" presId="urn:microsoft.com/office/officeart/2005/8/layout/process4"/>
    <dgm:cxn modelId="{00FD2B80-0DBC-47BA-AF8E-345AA1EA97CA}" type="presParOf" srcId="{44E3DCF9-5F86-4BDD-8CDA-1F1EF95616A3}" destId="{F44803A7-BF5D-44B6-AA72-72A6945D7BEA}" srcOrd="0" destOrd="0" presId="urn:microsoft.com/office/officeart/2005/8/layout/process4"/>
    <dgm:cxn modelId="{755E7370-E50C-4449-B9A2-5287775B0EA1}" type="presParOf" srcId="{E0D439F7-4ACC-4DBE-9686-FE05A1F8EEEE}" destId="{0B981CD6-818C-49B2-AA52-9175DD0ADC3A}" srcOrd="9" destOrd="0" presId="urn:microsoft.com/office/officeart/2005/8/layout/process4"/>
    <dgm:cxn modelId="{9377DD04-4440-497E-9580-DEF8907C5E8A}" type="presParOf" srcId="{E0D439F7-4ACC-4DBE-9686-FE05A1F8EEEE}" destId="{DAE2C4BD-03CD-4E0E-B891-B2240D168218}" srcOrd="10" destOrd="0" presId="urn:microsoft.com/office/officeart/2005/8/layout/process4"/>
    <dgm:cxn modelId="{F3E7ADDD-D084-4978-BB5A-F2A6B60D9BFB}" type="presParOf" srcId="{DAE2C4BD-03CD-4E0E-B891-B2240D168218}" destId="{E62A33D8-3C5D-4923-9EB3-29466E24BE1C}" srcOrd="0" destOrd="0" presId="urn:microsoft.com/office/officeart/2005/8/layout/process4"/>
    <dgm:cxn modelId="{A6FB6236-F7EF-4267-A756-33C73802CB31}" type="presParOf" srcId="{E0D439F7-4ACC-4DBE-9686-FE05A1F8EEEE}" destId="{46C9E2FF-5CDE-4200-A802-F3B0B487A9D9}" srcOrd="11" destOrd="0" presId="urn:microsoft.com/office/officeart/2005/8/layout/process4"/>
    <dgm:cxn modelId="{F1640F71-E8BF-4FDC-8436-FB0347F526F5}" type="presParOf" srcId="{E0D439F7-4ACC-4DBE-9686-FE05A1F8EEEE}" destId="{E1E76F58-51E2-4390-A100-13A702EACDB0}" srcOrd="12" destOrd="0" presId="urn:microsoft.com/office/officeart/2005/8/layout/process4"/>
    <dgm:cxn modelId="{60E9DE2F-2A4E-40BE-BCCF-C65E75011D3E}" type="presParOf" srcId="{E1E76F58-51E2-4390-A100-13A702EACDB0}" destId="{749E8651-8A84-4C20-813F-DA26CFF963C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5EF0E5-7573-904A-8AD2-3C4D4AB28462}" type="datetimeFigureOut">
              <a:rPr lang="de-DE" smtClean="0"/>
              <a:pPr/>
              <a:t>01.08.2017</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D9633C-3AFD-B14F-BF51-76C9B354F05A}" type="slidenum">
              <a:rPr lang="de-DE" smtClean="0"/>
              <a:pPr/>
              <a:t>‹Nr.›</a:t>
            </a:fld>
            <a:endParaRPr lang="de-DE"/>
          </a:p>
        </p:txBody>
      </p:sp>
    </p:spTree>
    <p:extLst>
      <p:ext uri="{BB962C8B-B14F-4D97-AF65-F5344CB8AC3E}">
        <p14:creationId xmlns:p14="http://schemas.microsoft.com/office/powerpoint/2010/main" val="1799349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59C942-6DF7-4645-A323-1FB2403B0B5A}" type="datetimeFigureOut">
              <a:rPr lang="de-DE" smtClean="0"/>
              <a:pPr/>
              <a:t>01.08.2017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E218C4-41A8-684B-AF4F-B9D499E35F6B}" type="slidenum">
              <a:rPr lang="de-DE" smtClean="0"/>
              <a:pPr/>
              <a:t>‹Nr.›</a:t>
            </a:fld>
            <a:endParaRPr lang="de-DE"/>
          </a:p>
        </p:txBody>
      </p:sp>
    </p:spTree>
    <p:extLst>
      <p:ext uri="{BB962C8B-B14F-4D97-AF65-F5344CB8AC3E}">
        <p14:creationId xmlns:p14="http://schemas.microsoft.com/office/powerpoint/2010/main" val="22956796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2</a:t>
            </a:fld>
            <a:endParaRPr lang="de-DE"/>
          </a:p>
        </p:txBody>
      </p:sp>
    </p:spTree>
    <p:extLst>
      <p:ext uri="{BB962C8B-B14F-4D97-AF65-F5344CB8AC3E}">
        <p14:creationId xmlns:p14="http://schemas.microsoft.com/office/powerpoint/2010/main" val="4213777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11</a:t>
            </a:fld>
            <a:endParaRPr lang="de-DE"/>
          </a:p>
        </p:txBody>
      </p:sp>
    </p:spTree>
    <p:extLst>
      <p:ext uri="{BB962C8B-B14F-4D97-AF65-F5344CB8AC3E}">
        <p14:creationId xmlns:p14="http://schemas.microsoft.com/office/powerpoint/2010/main" val="3696922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12</a:t>
            </a:fld>
            <a:endParaRPr lang="de-DE"/>
          </a:p>
        </p:txBody>
      </p:sp>
    </p:spTree>
    <p:extLst>
      <p:ext uri="{BB962C8B-B14F-4D97-AF65-F5344CB8AC3E}">
        <p14:creationId xmlns:p14="http://schemas.microsoft.com/office/powerpoint/2010/main" val="324614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13</a:t>
            </a:fld>
            <a:endParaRPr lang="de-DE"/>
          </a:p>
        </p:txBody>
      </p:sp>
    </p:spTree>
    <p:extLst>
      <p:ext uri="{BB962C8B-B14F-4D97-AF65-F5344CB8AC3E}">
        <p14:creationId xmlns:p14="http://schemas.microsoft.com/office/powerpoint/2010/main" val="744799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14</a:t>
            </a:fld>
            <a:endParaRPr lang="de-DE"/>
          </a:p>
        </p:txBody>
      </p:sp>
    </p:spTree>
    <p:extLst>
      <p:ext uri="{BB962C8B-B14F-4D97-AF65-F5344CB8AC3E}">
        <p14:creationId xmlns:p14="http://schemas.microsoft.com/office/powerpoint/2010/main" val="3976087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15</a:t>
            </a:fld>
            <a:endParaRPr lang="de-DE"/>
          </a:p>
        </p:txBody>
      </p:sp>
    </p:spTree>
    <p:extLst>
      <p:ext uri="{BB962C8B-B14F-4D97-AF65-F5344CB8AC3E}">
        <p14:creationId xmlns:p14="http://schemas.microsoft.com/office/powerpoint/2010/main" val="168427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16</a:t>
            </a:fld>
            <a:endParaRPr lang="de-DE"/>
          </a:p>
        </p:txBody>
      </p:sp>
    </p:spTree>
    <p:extLst>
      <p:ext uri="{BB962C8B-B14F-4D97-AF65-F5344CB8AC3E}">
        <p14:creationId xmlns:p14="http://schemas.microsoft.com/office/powerpoint/2010/main" val="1765817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17</a:t>
            </a:fld>
            <a:endParaRPr lang="de-DE"/>
          </a:p>
        </p:txBody>
      </p:sp>
    </p:spTree>
    <p:extLst>
      <p:ext uri="{BB962C8B-B14F-4D97-AF65-F5344CB8AC3E}">
        <p14:creationId xmlns:p14="http://schemas.microsoft.com/office/powerpoint/2010/main" val="686260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18</a:t>
            </a:fld>
            <a:endParaRPr lang="de-DE"/>
          </a:p>
        </p:txBody>
      </p:sp>
    </p:spTree>
    <p:extLst>
      <p:ext uri="{BB962C8B-B14F-4D97-AF65-F5344CB8AC3E}">
        <p14:creationId xmlns:p14="http://schemas.microsoft.com/office/powerpoint/2010/main" val="4021558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19</a:t>
            </a:fld>
            <a:endParaRPr lang="de-DE"/>
          </a:p>
        </p:txBody>
      </p:sp>
    </p:spTree>
    <p:extLst>
      <p:ext uri="{BB962C8B-B14F-4D97-AF65-F5344CB8AC3E}">
        <p14:creationId xmlns:p14="http://schemas.microsoft.com/office/powerpoint/2010/main" val="4180704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20</a:t>
            </a:fld>
            <a:endParaRPr lang="de-DE"/>
          </a:p>
        </p:txBody>
      </p:sp>
    </p:spTree>
    <p:extLst>
      <p:ext uri="{BB962C8B-B14F-4D97-AF65-F5344CB8AC3E}">
        <p14:creationId xmlns:p14="http://schemas.microsoft.com/office/powerpoint/2010/main" val="271292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3</a:t>
            </a:fld>
            <a:endParaRPr lang="de-DE"/>
          </a:p>
        </p:txBody>
      </p:sp>
    </p:spTree>
    <p:extLst>
      <p:ext uri="{BB962C8B-B14F-4D97-AF65-F5344CB8AC3E}">
        <p14:creationId xmlns:p14="http://schemas.microsoft.com/office/powerpoint/2010/main" val="1358934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21</a:t>
            </a:fld>
            <a:endParaRPr lang="de-DE"/>
          </a:p>
        </p:txBody>
      </p:sp>
    </p:spTree>
    <p:extLst>
      <p:ext uri="{BB962C8B-B14F-4D97-AF65-F5344CB8AC3E}">
        <p14:creationId xmlns:p14="http://schemas.microsoft.com/office/powerpoint/2010/main" val="3504219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22</a:t>
            </a:fld>
            <a:endParaRPr lang="de-DE"/>
          </a:p>
        </p:txBody>
      </p:sp>
    </p:spTree>
    <p:extLst>
      <p:ext uri="{BB962C8B-B14F-4D97-AF65-F5344CB8AC3E}">
        <p14:creationId xmlns:p14="http://schemas.microsoft.com/office/powerpoint/2010/main" val="93124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23</a:t>
            </a:fld>
            <a:endParaRPr lang="de-DE"/>
          </a:p>
        </p:txBody>
      </p:sp>
    </p:spTree>
    <p:extLst>
      <p:ext uri="{BB962C8B-B14F-4D97-AF65-F5344CB8AC3E}">
        <p14:creationId xmlns:p14="http://schemas.microsoft.com/office/powerpoint/2010/main" val="3137696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24</a:t>
            </a:fld>
            <a:endParaRPr lang="de-DE"/>
          </a:p>
        </p:txBody>
      </p:sp>
    </p:spTree>
    <p:extLst>
      <p:ext uri="{BB962C8B-B14F-4D97-AF65-F5344CB8AC3E}">
        <p14:creationId xmlns:p14="http://schemas.microsoft.com/office/powerpoint/2010/main" val="3149304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25</a:t>
            </a:fld>
            <a:endParaRPr lang="de-DE"/>
          </a:p>
        </p:txBody>
      </p:sp>
    </p:spTree>
    <p:extLst>
      <p:ext uri="{BB962C8B-B14F-4D97-AF65-F5344CB8AC3E}">
        <p14:creationId xmlns:p14="http://schemas.microsoft.com/office/powerpoint/2010/main" val="1871855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26</a:t>
            </a:fld>
            <a:endParaRPr lang="de-DE"/>
          </a:p>
        </p:txBody>
      </p:sp>
    </p:spTree>
    <p:extLst>
      <p:ext uri="{BB962C8B-B14F-4D97-AF65-F5344CB8AC3E}">
        <p14:creationId xmlns:p14="http://schemas.microsoft.com/office/powerpoint/2010/main" val="3570749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27</a:t>
            </a:fld>
            <a:endParaRPr lang="de-DE"/>
          </a:p>
        </p:txBody>
      </p:sp>
    </p:spTree>
    <p:extLst>
      <p:ext uri="{BB962C8B-B14F-4D97-AF65-F5344CB8AC3E}">
        <p14:creationId xmlns:p14="http://schemas.microsoft.com/office/powerpoint/2010/main" val="2672452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28</a:t>
            </a:fld>
            <a:endParaRPr lang="de-DE"/>
          </a:p>
        </p:txBody>
      </p:sp>
    </p:spTree>
    <p:extLst>
      <p:ext uri="{BB962C8B-B14F-4D97-AF65-F5344CB8AC3E}">
        <p14:creationId xmlns:p14="http://schemas.microsoft.com/office/powerpoint/2010/main" val="3341440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29</a:t>
            </a:fld>
            <a:endParaRPr lang="de-DE"/>
          </a:p>
        </p:txBody>
      </p:sp>
    </p:spTree>
    <p:extLst>
      <p:ext uri="{BB962C8B-B14F-4D97-AF65-F5344CB8AC3E}">
        <p14:creationId xmlns:p14="http://schemas.microsoft.com/office/powerpoint/2010/main" val="3780075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30</a:t>
            </a:fld>
            <a:endParaRPr lang="de-DE"/>
          </a:p>
        </p:txBody>
      </p:sp>
    </p:spTree>
    <p:extLst>
      <p:ext uri="{BB962C8B-B14F-4D97-AF65-F5344CB8AC3E}">
        <p14:creationId xmlns:p14="http://schemas.microsoft.com/office/powerpoint/2010/main" val="168294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4</a:t>
            </a:fld>
            <a:endParaRPr lang="de-DE"/>
          </a:p>
        </p:txBody>
      </p:sp>
    </p:spTree>
    <p:extLst>
      <p:ext uri="{BB962C8B-B14F-4D97-AF65-F5344CB8AC3E}">
        <p14:creationId xmlns:p14="http://schemas.microsoft.com/office/powerpoint/2010/main" val="2811669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31</a:t>
            </a:fld>
            <a:endParaRPr lang="de-DE"/>
          </a:p>
        </p:txBody>
      </p:sp>
    </p:spTree>
    <p:extLst>
      <p:ext uri="{BB962C8B-B14F-4D97-AF65-F5344CB8AC3E}">
        <p14:creationId xmlns:p14="http://schemas.microsoft.com/office/powerpoint/2010/main" val="882430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32</a:t>
            </a:fld>
            <a:endParaRPr lang="de-DE"/>
          </a:p>
        </p:txBody>
      </p:sp>
    </p:spTree>
    <p:extLst>
      <p:ext uri="{BB962C8B-B14F-4D97-AF65-F5344CB8AC3E}">
        <p14:creationId xmlns:p14="http://schemas.microsoft.com/office/powerpoint/2010/main" val="3317812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33</a:t>
            </a:fld>
            <a:endParaRPr lang="de-DE"/>
          </a:p>
        </p:txBody>
      </p:sp>
    </p:spTree>
    <p:extLst>
      <p:ext uri="{BB962C8B-B14F-4D97-AF65-F5344CB8AC3E}">
        <p14:creationId xmlns:p14="http://schemas.microsoft.com/office/powerpoint/2010/main" val="1111704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34</a:t>
            </a:fld>
            <a:endParaRPr lang="de-DE"/>
          </a:p>
        </p:txBody>
      </p:sp>
    </p:spTree>
    <p:extLst>
      <p:ext uri="{BB962C8B-B14F-4D97-AF65-F5344CB8AC3E}">
        <p14:creationId xmlns:p14="http://schemas.microsoft.com/office/powerpoint/2010/main" val="2265800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35</a:t>
            </a:fld>
            <a:endParaRPr lang="de-DE"/>
          </a:p>
        </p:txBody>
      </p:sp>
    </p:spTree>
    <p:extLst>
      <p:ext uri="{BB962C8B-B14F-4D97-AF65-F5344CB8AC3E}">
        <p14:creationId xmlns:p14="http://schemas.microsoft.com/office/powerpoint/2010/main" val="1871295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36</a:t>
            </a:fld>
            <a:endParaRPr lang="de-DE"/>
          </a:p>
        </p:txBody>
      </p:sp>
    </p:spTree>
    <p:extLst>
      <p:ext uri="{BB962C8B-B14F-4D97-AF65-F5344CB8AC3E}">
        <p14:creationId xmlns:p14="http://schemas.microsoft.com/office/powerpoint/2010/main" val="3104717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37</a:t>
            </a:fld>
            <a:endParaRPr lang="de-DE"/>
          </a:p>
        </p:txBody>
      </p:sp>
    </p:spTree>
    <p:extLst>
      <p:ext uri="{BB962C8B-B14F-4D97-AF65-F5344CB8AC3E}">
        <p14:creationId xmlns:p14="http://schemas.microsoft.com/office/powerpoint/2010/main" val="4191274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38</a:t>
            </a:fld>
            <a:endParaRPr lang="de-DE"/>
          </a:p>
        </p:txBody>
      </p:sp>
    </p:spTree>
    <p:extLst>
      <p:ext uri="{BB962C8B-B14F-4D97-AF65-F5344CB8AC3E}">
        <p14:creationId xmlns:p14="http://schemas.microsoft.com/office/powerpoint/2010/main" val="3389079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39</a:t>
            </a:fld>
            <a:endParaRPr lang="de-DE"/>
          </a:p>
        </p:txBody>
      </p:sp>
    </p:spTree>
    <p:extLst>
      <p:ext uri="{BB962C8B-B14F-4D97-AF65-F5344CB8AC3E}">
        <p14:creationId xmlns:p14="http://schemas.microsoft.com/office/powerpoint/2010/main" val="3867729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40</a:t>
            </a:fld>
            <a:endParaRPr lang="de-DE"/>
          </a:p>
        </p:txBody>
      </p:sp>
    </p:spTree>
    <p:extLst>
      <p:ext uri="{BB962C8B-B14F-4D97-AF65-F5344CB8AC3E}">
        <p14:creationId xmlns:p14="http://schemas.microsoft.com/office/powerpoint/2010/main" val="227030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5</a:t>
            </a:fld>
            <a:endParaRPr lang="de-DE"/>
          </a:p>
        </p:txBody>
      </p:sp>
    </p:spTree>
    <p:extLst>
      <p:ext uri="{BB962C8B-B14F-4D97-AF65-F5344CB8AC3E}">
        <p14:creationId xmlns:p14="http://schemas.microsoft.com/office/powerpoint/2010/main" val="1395987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6</a:t>
            </a:fld>
            <a:endParaRPr lang="de-DE"/>
          </a:p>
        </p:txBody>
      </p:sp>
    </p:spTree>
    <p:extLst>
      <p:ext uri="{BB962C8B-B14F-4D97-AF65-F5344CB8AC3E}">
        <p14:creationId xmlns:p14="http://schemas.microsoft.com/office/powerpoint/2010/main" val="1512798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7</a:t>
            </a:fld>
            <a:endParaRPr lang="de-DE"/>
          </a:p>
        </p:txBody>
      </p:sp>
    </p:spTree>
    <p:extLst>
      <p:ext uri="{BB962C8B-B14F-4D97-AF65-F5344CB8AC3E}">
        <p14:creationId xmlns:p14="http://schemas.microsoft.com/office/powerpoint/2010/main" val="1951111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8</a:t>
            </a:fld>
            <a:endParaRPr lang="de-DE"/>
          </a:p>
        </p:txBody>
      </p:sp>
    </p:spTree>
    <p:extLst>
      <p:ext uri="{BB962C8B-B14F-4D97-AF65-F5344CB8AC3E}">
        <p14:creationId xmlns:p14="http://schemas.microsoft.com/office/powerpoint/2010/main" val="1211664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9</a:t>
            </a:fld>
            <a:endParaRPr lang="de-DE"/>
          </a:p>
        </p:txBody>
      </p:sp>
    </p:spTree>
    <p:extLst>
      <p:ext uri="{BB962C8B-B14F-4D97-AF65-F5344CB8AC3E}">
        <p14:creationId xmlns:p14="http://schemas.microsoft.com/office/powerpoint/2010/main" val="3693537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2E218C4-41A8-684B-AF4F-B9D499E35F6B}" type="slidenum">
              <a:rPr lang="de-DE" smtClean="0"/>
              <a:pPr/>
              <a:t>10</a:t>
            </a:fld>
            <a:endParaRPr lang="de-DE"/>
          </a:p>
        </p:txBody>
      </p:sp>
    </p:spTree>
    <p:extLst>
      <p:ext uri="{BB962C8B-B14F-4D97-AF65-F5344CB8AC3E}">
        <p14:creationId xmlns:p14="http://schemas.microsoft.com/office/powerpoint/2010/main" val="2735706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33398" y="3397778"/>
            <a:ext cx="8229600" cy="717022"/>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0" y="4055531"/>
            <a:ext cx="5333999" cy="406400"/>
          </a:xfrm>
          <a:prstGeom prst="rect">
            <a:avLst/>
          </a:prstGeom>
          <a:ln>
            <a:noFill/>
          </a:ln>
        </p:spPr>
        <p:txBody>
          <a:bodyPr vert="horz"/>
          <a:lstStyle>
            <a:lvl1pPr marL="0" indent="0">
              <a:buNone/>
              <a:defRPr sz="2000">
                <a:solidFill>
                  <a:srgbClr val="FFFFFF"/>
                </a:solidFill>
              </a:defRPr>
            </a:lvl1pPr>
          </a:lstStyle>
          <a:p>
            <a:pPr lvl="0"/>
            <a:r>
              <a:rPr lang="de-DE" dirty="0" smtClean="0"/>
              <a:t>Unterüberschrift der Präsentation</a:t>
            </a:r>
          </a:p>
        </p:txBody>
      </p:sp>
      <p:pic>
        <p:nvPicPr>
          <p:cNvPr id="7" name="Bild 6" descr="LOGOBALKEN_NE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0912"/>
            <a:ext cx="9143391" cy="1584854"/>
          </a:xfrm>
          <a:prstGeom prst="rect">
            <a:avLst/>
          </a:prstGeom>
        </p:spPr>
      </p:pic>
    </p:spTree>
    <p:extLst>
      <p:ext uri="{BB962C8B-B14F-4D97-AF65-F5344CB8AC3E}">
        <p14:creationId xmlns:p14="http://schemas.microsoft.com/office/powerpoint/2010/main" val="3865252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41299" y="206907"/>
            <a:ext cx="8661401" cy="762529"/>
          </a:xfrm>
          <a:prstGeom prst="rect">
            <a:avLst/>
          </a:prstGeom>
        </p:spPr>
        <p:txBody>
          <a:bodyPr/>
          <a:lstStyle>
            <a:lvl1pPr algn="l">
              <a:defRPr sz="3200" b="1" i="0">
                <a:solidFill>
                  <a:srgbClr val="00446B"/>
                </a:solidFill>
                <a:latin typeface="Calibri"/>
                <a:cs typeface="Calibri"/>
              </a:defRPr>
            </a:lvl1pPr>
          </a:lstStyle>
          <a:p>
            <a:r>
              <a:rPr lang="de-DE" dirty="0" smtClean="0"/>
              <a:t>Überschrift </a:t>
            </a:r>
            <a:r>
              <a:rPr lang="de-DE" dirty="0" err="1" smtClean="0"/>
              <a:t>Powerpoint</a:t>
            </a:r>
            <a:r>
              <a:rPr lang="de-DE" dirty="0" smtClean="0"/>
              <a:t>-Folie</a:t>
            </a:r>
            <a:endParaRPr lang="de-DE" dirty="0"/>
          </a:p>
        </p:txBody>
      </p:sp>
      <p:sp>
        <p:nvSpPr>
          <p:cNvPr id="15" name="Inhaltsplatzhalter 14"/>
          <p:cNvSpPr>
            <a:spLocks noGrp="1"/>
          </p:cNvSpPr>
          <p:nvPr>
            <p:ph sz="quarter" idx="10"/>
          </p:nvPr>
        </p:nvSpPr>
        <p:spPr>
          <a:xfrm>
            <a:off x="260327" y="909638"/>
            <a:ext cx="8642373" cy="5072062"/>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smtClean="0"/>
              <a:t>Textmasterformate durch Klicken bearbeiten</a:t>
            </a:r>
          </a:p>
          <a:p>
            <a:pPr lvl="1"/>
            <a:r>
              <a:rPr lang="de-DE" smtClean="0"/>
              <a:t>Zweite Ebene</a:t>
            </a:r>
          </a:p>
        </p:txBody>
      </p:sp>
      <p:sp>
        <p:nvSpPr>
          <p:cNvPr id="18" name="Fußzeilenplatzhalter 4"/>
          <p:cNvSpPr>
            <a:spLocks noGrp="1"/>
          </p:cNvSpPr>
          <p:nvPr>
            <p:ph type="ftr" sz="quarter" idx="3"/>
          </p:nvPr>
        </p:nvSpPr>
        <p:spPr>
          <a:xfrm>
            <a:off x="1044688" y="6496050"/>
            <a:ext cx="250350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Gießen und Schmieden</a:t>
            </a:r>
            <a:endParaRPr lang="de-DE" dirty="0" smtClean="0"/>
          </a:p>
        </p:txBody>
      </p:sp>
      <p:sp>
        <p:nvSpPr>
          <p:cNvPr id="19" name="Foliennummernplatzhalter 5"/>
          <p:cNvSpPr>
            <a:spLocks noGrp="1"/>
          </p:cNvSpPr>
          <p:nvPr>
            <p:ph type="sldNum" sz="quarter" idx="4"/>
          </p:nvPr>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fld id="{67E460E2-A79B-FD4C-875F-CB1722C97EA1}" type="slidenum">
              <a:rPr lang="de-DE" smtClean="0"/>
              <a:pPr/>
              <a:t>‹Nr.›</a:t>
            </a:fld>
            <a:endParaRPr lang="de-DE" dirty="0"/>
          </a:p>
        </p:txBody>
      </p:sp>
    </p:spTree>
    <p:extLst>
      <p:ext uri="{BB962C8B-B14F-4D97-AF65-F5344CB8AC3E}">
        <p14:creationId xmlns:p14="http://schemas.microsoft.com/office/powerpoint/2010/main" val="2831113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 Text">
    <p:spTree>
      <p:nvGrpSpPr>
        <p:cNvPr id="1" name=""/>
        <p:cNvGrpSpPr/>
        <p:nvPr/>
      </p:nvGrpSpPr>
      <p:grpSpPr>
        <a:xfrm>
          <a:off x="0" y="0"/>
          <a:ext cx="0" cy="0"/>
          <a:chOff x="0" y="0"/>
          <a:chExt cx="0" cy="0"/>
        </a:xfrm>
      </p:grpSpPr>
      <p:sp>
        <p:nvSpPr>
          <p:cNvPr id="7" name="Bildplatzhalter 6"/>
          <p:cNvSpPr>
            <a:spLocks noGrp="1"/>
          </p:cNvSpPr>
          <p:nvPr>
            <p:ph type="pic" sz="quarter" idx="10"/>
          </p:nvPr>
        </p:nvSpPr>
        <p:spPr>
          <a:xfrm>
            <a:off x="260327" y="1066800"/>
            <a:ext cx="4298973" cy="4914899"/>
          </a:xfrm>
          <a:prstGeom prst="rect">
            <a:avLst/>
          </a:prstGeom>
        </p:spPr>
        <p:txBody>
          <a:bodyPr vert="horz"/>
          <a:lstStyle/>
          <a:p>
            <a:r>
              <a:rPr lang="de-DE" smtClean="0"/>
              <a:t>Bild durch Klicken auf Symbol hinzufügen</a:t>
            </a:r>
            <a:endParaRPr lang="de-DE" dirty="0"/>
          </a:p>
        </p:txBody>
      </p:sp>
      <p:sp>
        <p:nvSpPr>
          <p:cNvPr id="2" name="Titel 1"/>
          <p:cNvSpPr>
            <a:spLocks noGrp="1"/>
          </p:cNvSpPr>
          <p:nvPr>
            <p:ph type="title" hasCustomPrompt="1"/>
          </p:nvPr>
        </p:nvSpPr>
        <p:spPr>
          <a:xfrm>
            <a:off x="241299" y="206907"/>
            <a:ext cx="8661401" cy="762529"/>
          </a:xfrm>
          <a:prstGeom prst="rect">
            <a:avLst/>
          </a:prstGeom>
        </p:spPr>
        <p:txBody>
          <a:bodyPr/>
          <a:lstStyle>
            <a:lvl1pPr algn="l">
              <a:defRPr sz="3200" b="1" i="0">
                <a:solidFill>
                  <a:srgbClr val="00446B"/>
                </a:solidFill>
                <a:latin typeface="Calibri"/>
                <a:cs typeface="Calibri"/>
              </a:defRPr>
            </a:lvl1pPr>
          </a:lstStyle>
          <a:p>
            <a:r>
              <a:rPr lang="de-DE" dirty="0" smtClean="0"/>
              <a:t>Überschrift </a:t>
            </a:r>
            <a:r>
              <a:rPr lang="de-DE" dirty="0" err="1" smtClean="0"/>
              <a:t>Powerpoint</a:t>
            </a:r>
            <a:r>
              <a:rPr lang="de-DE" dirty="0" smtClean="0"/>
              <a:t>-Folie</a:t>
            </a:r>
            <a:endParaRPr lang="de-DE" dirty="0"/>
          </a:p>
        </p:txBody>
      </p:sp>
      <p:sp>
        <p:nvSpPr>
          <p:cNvPr id="11" name="Inhaltsplatzhalter 10"/>
          <p:cNvSpPr>
            <a:spLocks noGrp="1"/>
          </p:cNvSpPr>
          <p:nvPr>
            <p:ph sz="quarter" idx="11"/>
          </p:nvPr>
        </p:nvSpPr>
        <p:spPr>
          <a:xfrm>
            <a:off x="4762500" y="909638"/>
            <a:ext cx="4140200" cy="5072062"/>
          </a:xfrm>
          <a:prstGeom prst="rect">
            <a:avLst/>
          </a:prstGeom>
        </p:spPr>
        <p:txBody>
          <a:bodyPr vert="horz"/>
          <a:lstStyle>
            <a:lvl1pPr marL="0" indent="0">
              <a:lnSpc>
                <a:spcPts val="2400"/>
              </a:lnSpc>
              <a:spcBef>
                <a:spcPts val="550"/>
              </a:spcBef>
              <a:buNone/>
              <a:defRPr sz="2000">
                <a:solidFill>
                  <a:srgbClr val="404040"/>
                </a:solidFill>
                <a:latin typeface="Calibri"/>
                <a:cs typeface="Calibri"/>
              </a:defRPr>
            </a:lvl1pPr>
            <a:lvl2pPr marL="177800" indent="-177800">
              <a:lnSpc>
                <a:spcPts val="2400"/>
              </a:lnSpc>
              <a:spcBef>
                <a:spcPts val="550"/>
              </a:spcBef>
              <a:buClr>
                <a:srgbClr val="003D6A"/>
              </a:buClr>
              <a:buFont typeface="Arial"/>
              <a:buChar char="•"/>
              <a:defRPr sz="2000">
                <a:solidFill>
                  <a:srgbClr val="404040"/>
                </a:solidFill>
                <a:latin typeface="Calibri"/>
                <a:cs typeface="Calibri"/>
              </a:defRPr>
            </a:lvl2pPr>
            <a:lvl3pPr marL="914400" indent="0">
              <a:buNone/>
              <a:defRPr/>
            </a:lvl3pPr>
          </a:lstStyle>
          <a:p>
            <a:pPr lvl="0"/>
            <a:r>
              <a:rPr lang="de-DE" smtClean="0"/>
              <a:t>Textmasterformate durch Klicken bearbeiten</a:t>
            </a:r>
          </a:p>
          <a:p>
            <a:pPr lvl="1"/>
            <a:r>
              <a:rPr lang="de-DE" smtClean="0"/>
              <a:t>Zweite Ebene</a:t>
            </a:r>
          </a:p>
        </p:txBody>
      </p:sp>
      <p:sp>
        <p:nvSpPr>
          <p:cNvPr id="25" name="Fußzeilenplatzhalter 4"/>
          <p:cNvSpPr>
            <a:spLocks noGrp="1"/>
          </p:cNvSpPr>
          <p:nvPr>
            <p:ph type="ftr" sz="quarter" idx="3"/>
          </p:nvPr>
        </p:nvSpPr>
        <p:spPr>
          <a:xfrm>
            <a:off x="1044688" y="6496050"/>
            <a:ext cx="250350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Gießen und Schmieden</a:t>
            </a:r>
            <a:endParaRPr lang="de-DE" dirty="0" smtClean="0"/>
          </a:p>
        </p:txBody>
      </p:sp>
      <p:sp>
        <p:nvSpPr>
          <p:cNvPr id="26" name="Foliennummernplatzhalter 5"/>
          <p:cNvSpPr>
            <a:spLocks noGrp="1"/>
          </p:cNvSpPr>
          <p:nvPr>
            <p:ph type="sldNum" sz="quarter" idx="4"/>
          </p:nvPr>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fld id="{67E460E2-A79B-FD4C-875F-CB1722C97EA1}" type="slidenum">
              <a:rPr lang="de-DE" smtClean="0"/>
              <a:pPr/>
              <a:t>‹Nr.›</a:t>
            </a:fld>
            <a:endParaRPr lang="de-DE" dirty="0"/>
          </a:p>
        </p:txBody>
      </p:sp>
    </p:spTree>
    <p:extLst>
      <p:ext uri="{BB962C8B-B14F-4D97-AF65-F5344CB8AC3E}">
        <p14:creationId xmlns:p14="http://schemas.microsoft.com/office/powerpoint/2010/main" val="152936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lusschar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85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33398" y="3319988"/>
            <a:ext cx="4152902" cy="659344"/>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0" y="3979331"/>
            <a:ext cx="4127499" cy="465669"/>
          </a:xfrm>
          <a:prstGeom prst="rect">
            <a:avLst/>
          </a:prstGeom>
          <a:ln>
            <a:noFill/>
          </a:ln>
        </p:spPr>
        <p:txBody>
          <a:bodyPr vert="horz"/>
          <a:lstStyle>
            <a:lvl1pPr marL="0" indent="0">
              <a:buNone/>
              <a:defRPr sz="2000" baseline="0">
                <a:solidFill>
                  <a:srgbClr val="FFFFFF"/>
                </a:solidFill>
              </a:defRPr>
            </a:lvl1pPr>
          </a:lstStyle>
          <a:p>
            <a:pPr lvl="0"/>
            <a:r>
              <a:rPr lang="de-DE" dirty="0" smtClean="0"/>
              <a:t>Unterüberschrift der Präsentation</a:t>
            </a:r>
          </a:p>
        </p:txBody>
      </p:sp>
      <p:sp>
        <p:nvSpPr>
          <p:cNvPr id="12" name="Bildplatzhalter 6"/>
          <p:cNvSpPr>
            <a:spLocks noGrp="1"/>
          </p:cNvSpPr>
          <p:nvPr>
            <p:ph type="pic" sz="quarter" idx="11"/>
          </p:nvPr>
        </p:nvSpPr>
        <p:spPr>
          <a:xfrm>
            <a:off x="4876800" y="2616200"/>
            <a:ext cx="3683000" cy="3695700"/>
          </a:xfrm>
          <a:prstGeom prst="rect">
            <a:avLst/>
          </a:prstGeom>
        </p:spPr>
        <p:txBody>
          <a:bodyPr vert="horz"/>
          <a:lstStyle/>
          <a:p>
            <a:r>
              <a:rPr lang="de-DE" smtClean="0"/>
              <a:t>Bild auf Platzhalter ziehen oder durch Klicken auf Symbol hinzufügen</a:t>
            </a:r>
            <a:endParaRPr lang="de-DE" dirty="0"/>
          </a:p>
        </p:txBody>
      </p:sp>
      <p:pic>
        <p:nvPicPr>
          <p:cNvPr id="7" name="Bild 6" descr="LOGOBALKEN_NE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0912"/>
            <a:ext cx="9143391" cy="1584854"/>
          </a:xfrm>
          <a:prstGeom prst="rect">
            <a:avLst/>
          </a:prstGeom>
        </p:spPr>
      </p:pic>
    </p:spTree>
    <p:extLst>
      <p:ext uri="{BB962C8B-B14F-4D97-AF65-F5344CB8AC3E}">
        <p14:creationId xmlns:p14="http://schemas.microsoft.com/office/powerpoint/2010/main" val="394524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33397" y="2367488"/>
            <a:ext cx="7962903" cy="659344"/>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1" y="3026831"/>
            <a:ext cx="7937500" cy="440269"/>
          </a:xfrm>
          <a:prstGeom prst="rect">
            <a:avLst/>
          </a:prstGeom>
          <a:ln>
            <a:noFill/>
          </a:ln>
        </p:spPr>
        <p:txBody>
          <a:bodyPr vert="horz"/>
          <a:lstStyle>
            <a:lvl1pPr marL="0" indent="0">
              <a:buNone/>
              <a:defRPr sz="2000" baseline="0">
                <a:solidFill>
                  <a:srgbClr val="FFFFFF"/>
                </a:solidFill>
              </a:defRPr>
            </a:lvl1pPr>
          </a:lstStyle>
          <a:p>
            <a:pPr lvl="0"/>
            <a:r>
              <a:rPr lang="de-DE" dirty="0" smtClean="0"/>
              <a:t>Unterüberschrift der Präsentation</a:t>
            </a:r>
          </a:p>
        </p:txBody>
      </p:sp>
      <p:sp>
        <p:nvSpPr>
          <p:cNvPr id="14" name="Bildplatzhalter 6"/>
          <p:cNvSpPr>
            <a:spLocks noGrp="1"/>
          </p:cNvSpPr>
          <p:nvPr>
            <p:ph type="pic" sz="quarter" idx="11"/>
          </p:nvPr>
        </p:nvSpPr>
        <p:spPr>
          <a:xfrm>
            <a:off x="596901" y="3835400"/>
            <a:ext cx="7899399" cy="2476500"/>
          </a:xfrm>
          <a:prstGeom prst="rect">
            <a:avLst/>
          </a:prstGeom>
        </p:spPr>
        <p:txBody>
          <a:bodyPr vert="horz"/>
          <a:lstStyle/>
          <a:p>
            <a:r>
              <a:rPr lang="de-DE" smtClean="0"/>
              <a:t>Bild auf Platzhalter ziehen oder durch Klicken auf Symbol hinzufügen</a:t>
            </a:r>
            <a:endParaRPr lang="de-DE" dirty="0"/>
          </a:p>
        </p:txBody>
      </p:sp>
      <p:pic>
        <p:nvPicPr>
          <p:cNvPr id="7" name="Bild 6" descr="LOGOBALKEN_NE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0912"/>
            <a:ext cx="9143391" cy="1584854"/>
          </a:xfrm>
          <a:prstGeom prst="rect">
            <a:avLst/>
          </a:prstGeom>
        </p:spPr>
      </p:pic>
    </p:spTree>
    <p:extLst>
      <p:ext uri="{BB962C8B-B14F-4D97-AF65-F5344CB8AC3E}">
        <p14:creationId xmlns:p14="http://schemas.microsoft.com/office/powerpoint/2010/main" val="409134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
        <p:nvSpPr>
          <p:cNvPr id="18" name="Fußzeilenplatzhalter 4"/>
          <p:cNvSpPr>
            <a:spLocks noGrp="1"/>
          </p:cNvSpPr>
          <p:nvPr>
            <p:ph type="ftr" sz="quarter" idx="3"/>
          </p:nvPr>
        </p:nvSpPr>
        <p:spPr>
          <a:xfrm>
            <a:off x="1044688" y="6496050"/>
            <a:ext cx="250350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Gießen und Schmieden</a:t>
            </a:r>
            <a:endParaRPr lang="de-DE" dirty="0" smtClean="0"/>
          </a:p>
        </p:txBody>
      </p:sp>
      <p:sp>
        <p:nvSpPr>
          <p:cNvPr id="19" name="Foliennummernplatzhalter 5"/>
          <p:cNvSpPr>
            <a:spLocks noGrp="1"/>
          </p:cNvSpPr>
          <p:nvPr>
            <p:ph type="sldNum" sz="quarter" idx="4"/>
          </p:nvPr>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fld id="{67E460E2-A79B-FD4C-875F-CB1722C97EA1}" type="slidenum">
              <a:rPr lang="de-DE" smtClean="0"/>
              <a:pPr/>
              <a:t>‹Nr.›</a:t>
            </a:fld>
            <a:endParaRPr lang="de-DE" dirty="0"/>
          </a:p>
        </p:txBody>
      </p:sp>
    </p:spTree>
    <p:extLst>
      <p:ext uri="{BB962C8B-B14F-4D97-AF65-F5344CB8AC3E}">
        <p14:creationId xmlns:p14="http://schemas.microsoft.com/office/powerpoint/2010/main" val="2831113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 Text">
    <p:spTree>
      <p:nvGrpSpPr>
        <p:cNvPr id="1" name=""/>
        <p:cNvGrpSpPr/>
        <p:nvPr/>
      </p:nvGrpSpPr>
      <p:grpSpPr>
        <a:xfrm>
          <a:off x="0" y="0"/>
          <a:ext cx="0" cy="0"/>
          <a:chOff x="0" y="0"/>
          <a:chExt cx="0" cy="0"/>
        </a:xfrm>
      </p:grpSpPr>
      <p:sp>
        <p:nvSpPr>
          <p:cNvPr id="11" name="Inhaltsplatzhalter 10"/>
          <p:cNvSpPr>
            <a:spLocks noGrp="1"/>
          </p:cNvSpPr>
          <p:nvPr>
            <p:ph sz="quarter" idx="11"/>
          </p:nvPr>
        </p:nvSpPr>
        <p:spPr>
          <a:xfrm>
            <a:off x="4762500" y="1604435"/>
            <a:ext cx="3941233" cy="4237566"/>
          </a:xfrm>
          <a:prstGeom prst="rect">
            <a:avLst/>
          </a:prstGeom>
        </p:spPr>
        <p:txBody>
          <a:bodyPr vert="horz"/>
          <a:lstStyle>
            <a:lvl1pPr marL="0" indent="0">
              <a:lnSpc>
                <a:spcPts val="2400"/>
              </a:lnSpc>
              <a:spcBef>
                <a:spcPts val="550"/>
              </a:spcBef>
              <a:buNone/>
              <a:defRPr sz="2000">
                <a:solidFill>
                  <a:srgbClr val="404040"/>
                </a:solidFill>
                <a:latin typeface="Calibri"/>
                <a:cs typeface="Calibri"/>
              </a:defRPr>
            </a:lvl1pPr>
            <a:lvl2pPr marL="177800" indent="-177800">
              <a:lnSpc>
                <a:spcPts val="2400"/>
              </a:lnSpc>
              <a:spcBef>
                <a:spcPts val="550"/>
              </a:spcBef>
              <a:buClr>
                <a:srgbClr val="003D6A"/>
              </a:buClr>
              <a:buFont typeface="Arial"/>
              <a:buChar char="•"/>
              <a:defRPr sz="2000">
                <a:solidFill>
                  <a:srgbClr val="404040"/>
                </a:solidFill>
                <a:latin typeface="Calibri"/>
                <a:cs typeface="Calibri"/>
              </a:defRPr>
            </a:lvl2pPr>
            <a:lvl3pPr marL="914400" indent="0">
              <a:buNone/>
              <a:defRPr/>
            </a:lvl3pPr>
          </a:lstStyle>
          <a:p>
            <a:pPr lvl="0"/>
            <a:r>
              <a:rPr lang="de-DE" dirty="0" smtClean="0"/>
              <a:t>Mastertextformat bearbeiten</a:t>
            </a:r>
          </a:p>
          <a:p>
            <a:pPr lvl="1"/>
            <a:r>
              <a:rPr lang="de-DE" dirty="0" smtClean="0"/>
              <a:t>Zweite Ebene</a:t>
            </a:r>
          </a:p>
        </p:txBody>
      </p:sp>
      <p:sp>
        <p:nvSpPr>
          <p:cNvPr id="25" name="Fußzeilenplatzhalter 4"/>
          <p:cNvSpPr>
            <a:spLocks noGrp="1"/>
          </p:cNvSpPr>
          <p:nvPr>
            <p:ph type="ftr" sz="quarter" idx="3"/>
          </p:nvPr>
        </p:nvSpPr>
        <p:spPr>
          <a:xfrm>
            <a:off x="1044688" y="6496050"/>
            <a:ext cx="250350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Gießen und Schmieden</a:t>
            </a:r>
            <a:endParaRPr lang="de-DE" dirty="0" smtClean="0"/>
          </a:p>
        </p:txBody>
      </p:sp>
      <p:sp>
        <p:nvSpPr>
          <p:cNvPr id="26" name="Foliennummernplatzhalter 5"/>
          <p:cNvSpPr>
            <a:spLocks noGrp="1"/>
          </p:cNvSpPr>
          <p:nvPr>
            <p:ph type="sldNum" sz="quarter" idx="4"/>
          </p:nvPr>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fld id="{67E460E2-A79B-FD4C-875F-CB1722C97EA1}" type="slidenum">
              <a:rPr lang="de-DE" smtClean="0"/>
              <a:pPr/>
              <a:t>‹Nr.›</a:t>
            </a:fld>
            <a:endParaRPr lang="de-DE" dirty="0"/>
          </a:p>
        </p:txBody>
      </p:sp>
      <p:sp>
        <p:nvSpPr>
          <p:cNvPr id="8" name="Titel 1"/>
          <p:cNvSpPr>
            <a:spLocks noGrp="1"/>
          </p:cNvSpPr>
          <p:nvPr>
            <p:ph type="title" hasCustomPrompt="1"/>
          </p:nvPr>
        </p:nvSpPr>
        <p:spPr>
          <a:xfrm>
            <a:off x="561444" y="389470"/>
            <a:ext cx="8142290"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9" name="Inhaltsplatzhalter 14"/>
          <p:cNvSpPr>
            <a:spLocks noGrp="1"/>
          </p:cNvSpPr>
          <p:nvPr>
            <p:ph sz="quarter" idx="12"/>
          </p:nvPr>
        </p:nvSpPr>
        <p:spPr>
          <a:xfrm>
            <a:off x="586844" y="1604434"/>
            <a:ext cx="3951289" cy="4237567"/>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Tree>
    <p:extLst>
      <p:ext uri="{BB962C8B-B14F-4D97-AF65-F5344CB8AC3E}">
        <p14:creationId xmlns:p14="http://schemas.microsoft.com/office/powerpoint/2010/main" val="15293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chlusschart">
    <p:spTree>
      <p:nvGrpSpPr>
        <p:cNvPr id="1" name=""/>
        <p:cNvGrpSpPr/>
        <p:nvPr/>
      </p:nvGrpSpPr>
      <p:grpSpPr>
        <a:xfrm>
          <a:off x="0" y="0"/>
          <a:ext cx="0" cy="0"/>
          <a:chOff x="0" y="0"/>
          <a:chExt cx="0" cy="0"/>
        </a:xfrm>
      </p:grpSpPr>
      <p:sp>
        <p:nvSpPr>
          <p:cNvPr id="3" name="Rechteck 2"/>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extfeld 11"/>
          <p:cNvSpPr txBox="1"/>
          <p:nvPr userDrawn="1"/>
        </p:nvSpPr>
        <p:spPr>
          <a:xfrm>
            <a:off x="304" y="6317852"/>
            <a:ext cx="9143390" cy="307777"/>
          </a:xfrm>
          <a:prstGeom prst="rect">
            <a:avLst/>
          </a:prstGeom>
          <a:noFill/>
        </p:spPr>
        <p:txBody>
          <a:bodyPr wrap="square" rtlCol="0">
            <a:spAutoFit/>
          </a:bodyPr>
          <a:lstStyle/>
          <a:p>
            <a:pPr lvl="0" algn="ctr"/>
            <a:r>
              <a:rPr lang="de-DE" sz="1400" dirty="0" err="1" smtClean="0">
                <a:solidFill>
                  <a:srgbClr val="FFFFFF"/>
                </a:solidFill>
                <a:latin typeface="Calibri"/>
                <a:cs typeface="Calibri"/>
              </a:rPr>
              <a:t>www.schunk.com</a:t>
            </a:r>
            <a:endParaRPr lang="de-DE" sz="1400" dirty="0" smtClean="0">
              <a:solidFill>
                <a:srgbClr val="FFFFFF"/>
              </a:solidFill>
              <a:latin typeface="Calibri"/>
              <a:cs typeface="Calibri"/>
            </a:endParaRPr>
          </a:p>
        </p:txBody>
      </p:sp>
      <p:pic>
        <p:nvPicPr>
          <p:cNvPr id="6" name="Bild 5" descr="LOGOBALKEN_NE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0912"/>
            <a:ext cx="9143391" cy="1584854"/>
          </a:xfrm>
          <a:prstGeom prst="rect">
            <a:avLst/>
          </a:prstGeom>
        </p:spPr>
      </p:pic>
      <p:pic>
        <p:nvPicPr>
          <p:cNvPr id="7" name="Bild 6" descr="TOOLS_RS_NE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14734" y="4457701"/>
            <a:ext cx="1913922" cy="1913922"/>
          </a:xfrm>
          <a:prstGeom prst="rect">
            <a:avLst/>
          </a:prstGeom>
        </p:spPr>
      </p:pic>
    </p:spTree>
    <p:extLst>
      <p:ext uri="{BB962C8B-B14F-4D97-AF65-F5344CB8AC3E}">
        <p14:creationId xmlns:p14="http://schemas.microsoft.com/office/powerpoint/2010/main" val="3686859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33398" y="3397778"/>
            <a:ext cx="8229600" cy="717022"/>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0" y="4055531"/>
            <a:ext cx="5333999" cy="406400"/>
          </a:xfrm>
          <a:prstGeom prst="rect">
            <a:avLst/>
          </a:prstGeom>
          <a:ln>
            <a:noFill/>
          </a:ln>
        </p:spPr>
        <p:txBody>
          <a:bodyPr vert="horz"/>
          <a:lstStyle>
            <a:lvl1pPr marL="0" indent="0">
              <a:buNone/>
              <a:defRPr sz="2000">
                <a:solidFill>
                  <a:srgbClr val="FFFFFF"/>
                </a:solidFill>
              </a:defRPr>
            </a:lvl1pPr>
          </a:lstStyle>
          <a:p>
            <a:pPr lvl="0"/>
            <a:r>
              <a:rPr lang="de-DE" dirty="0" smtClean="0"/>
              <a:t>Unterüberschrift der Präsentation</a:t>
            </a:r>
          </a:p>
        </p:txBody>
      </p:sp>
      <p:pic>
        <p:nvPicPr>
          <p:cNvPr id="7" name="Bild 6" descr="LOGOBALKEN_NE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0912"/>
            <a:ext cx="9143391" cy="1584854"/>
          </a:xfrm>
          <a:prstGeom prst="rect">
            <a:avLst/>
          </a:prstGeom>
        </p:spPr>
      </p:pic>
    </p:spTree>
    <p:extLst>
      <p:ext uri="{BB962C8B-B14F-4D97-AF65-F5344CB8AC3E}">
        <p14:creationId xmlns:p14="http://schemas.microsoft.com/office/powerpoint/2010/main" val="3865252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33398" y="3319988"/>
            <a:ext cx="4152902" cy="659344"/>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0" y="3979331"/>
            <a:ext cx="4127499" cy="465669"/>
          </a:xfrm>
          <a:prstGeom prst="rect">
            <a:avLst/>
          </a:prstGeom>
          <a:ln>
            <a:noFill/>
          </a:ln>
        </p:spPr>
        <p:txBody>
          <a:bodyPr vert="horz"/>
          <a:lstStyle>
            <a:lvl1pPr marL="0" indent="0">
              <a:buNone/>
              <a:defRPr sz="2000" baseline="0">
                <a:solidFill>
                  <a:srgbClr val="FFFFFF"/>
                </a:solidFill>
              </a:defRPr>
            </a:lvl1pPr>
          </a:lstStyle>
          <a:p>
            <a:pPr lvl="0"/>
            <a:r>
              <a:rPr lang="de-DE" dirty="0" smtClean="0"/>
              <a:t>Unterüberschrift der Präsentation</a:t>
            </a:r>
          </a:p>
        </p:txBody>
      </p:sp>
      <p:sp>
        <p:nvSpPr>
          <p:cNvPr id="12" name="Bildplatzhalter 6"/>
          <p:cNvSpPr>
            <a:spLocks noGrp="1"/>
          </p:cNvSpPr>
          <p:nvPr>
            <p:ph type="pic" sz="quarter" idx="11"/>
          </p:nvPr>
        </p:nvSpPr>
        <p:spPr>
          <a:xfrm>
            <a:off x="4876800" y="2616200"/>
            <a:ext cx="3683000" cy="3695700"/>
          </a:xfrm>
          <a:prstGeom prst="rect">
            <a:avLst/>
          </a:prstGeom>
        </p:spPr>
        <p:txBody>
          <a:bodyPr vert="horz"/>
          <a:lstStyle/>
          <a:p>
            <a:r>
              <a:rPr lang="de-DE" smtClean="0"/>
              <a:t>Bild durch Klicken auf Symbol hinzufügen</a:t>
            </a:r>
            <a:endParaRPr lang="de-DE" dirty="0"/>
          </a:p>
        </p:txBody>
      </p:sp>
      <p:pic>
        <p:nvPicPr>
          <p:cNvPr id="7" name="Bild 6" descr="LOGOBALKEN_NE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0912"/>
            <a:ext cx="9143391" cy="1584854"/>
          </a:xfrm>
          <a:prstGeom prst="rect">
            <a:avLst/>
          </a:prstGeom>
        </p:spPr>
      </p:pic>
    </p:spTree>
    <p:extLst>
      <p:ext uri="{BB962C8B-B14F-4D97-AF65-F5344CB8AC3E}">
        <p14:creationId xmlns:p14="http://schemas.microsoft.com/office/powerpoint/2010/main" val="3945245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33397" y="2367488"/>
            <a:ext cx="7962903" cy="659344"/>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1" y="3026831"/>
            <a:ext cx="7937500" cy="440269"/>
          </a:xfrm>
          <a:prstGeom prst="rect">
            <a:avLst/>
          </a:prstGeom>
          <a:ln>
            <a:noFill/>
          </a:ln>
        </p:spPr>
        <p:txBody>
          <a:bodyPr vert="horz"/>
          <a:lstStyle>
            <a:lvl1pPr marL="0" indent="0">
              <a:buNone/>
              <a:defRPr sz="2000" baseline="0">
                <a:solidFill>
                  <a:srgbClr val="FFFFFF"/>
                </a:solidFill>
              </a:defRPr>
            </a:lvl1pPr>
          </a:lstStyle>
          <a:p>
            <a:pPr lvl="0"/>
            <a:r>
              <a:rPr lang="de-DE" dirty="0" smtClean="0"/>
              <a:t>Unterüberschrift der Präsentation</a:t>
            </a:r>
          </a:p>
        </p:txBody>
      </p:sp>
      <p:sp>
        <p:nvSpPr>
          <p:cNvPr id="14" name="Bildplatzhalter 6"/>
          <p:cNvSpPr>
            <a:spLocks noGrp="1"/>
          </p:cNvSpPr>
          <p:nvPr>
            <p:ph type="pic" sz="quarter" idx="11"/>
          </p:nvPr>
        </p:nvSpPr>
        <p:spPr>
          <a:xfrm>
            <a:off x="596901" y="3835400"/>
            <a:ext cx="7899399" cy="2476500"/>
          </a:xfrm>
          <a:prstGeom prst="rect">
            <a:avLst/>
          </a:prstGeom>
        </p:spPr>
        <p:txBody>
          <a:bodyPr vert="horz"/>
          <a:lstStyle/>
          <a:p>
            <a:r>
              <a:rPr lang="de-DE" smtClean="0"/>
              <a:t>Bild durch Klicken auf Symbol hinzufügen</a:t>
            </a:r>
            <a:endParaRPr lang="de-DE" dirty="0"/>
          </a:p>
        </p:txBody>
      </p:sp>
      <p:pic>
        <p:nvPicPr>
          <p:cNvPr id="7" name="Bild 6" descr="LOGOBALKEN_NE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0912"/>
            <a:ext cx="9143391" cy="1584854"/>
          </a:xfrm>
          <a:prstGeom prst="rect">
            <a:avLst/>
          </a:prstGeom>
        </p:spPr>
      </p:pic>
    </p:spTree>
    <p:extLst>
      <p:ext uri="{BB962C8B-B14F-4D97-AF65-F5344CB8AC3E}">
        <p14:creationId xmlns:p14="http://schemas.microsoft.com/office/powerpoint/2010/main" val="4091346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p:nvSpPr>
        <p:spPr>
          <a:xfrm>
            <a:off x="304" y="6324600"/>
            <a:ext cx="9143696" cy="5334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Fußzeilenplatzhalter 4"/>
          <p:cNvSpPr>
            <a:spLocks noGrp="1"/>
          </p:cNvSpPr>
          <p:nvPr>
            <p:ph type="ftr" sz="quarter" idx="3"/>
          </p:nvPr>
        </p:nvSpPr>
        <p:spPr>
          <a:xfrm>
            <a:off x="1044688" y="6496050"/>
            <a:ext cx="250350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Gießen und Schmieden</a:t>
            </a:r>
            <a:endParaRPr lang="de-DE" dirty="0" smtClean="0"/>
          </a:p>
        </p:txBody>
      </p:sp>
      <p:sp>
        <p:nvSpPr>
          <p:cNvPr id="11" name="Foliennummernplatzhalter 5"/>
          <p:cNvSpPr>
            <a:spLocks noGrp="1"/>
          </p:cNvSpPr>
          <p:nvPr>
            <p:ph type="sldNum" sz="quarter" idx="4"/>
          </p:nvPr>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fld id="{67E460E2-A79B-FD4C-875F-CB1722C97EA1}" type="slidenum">
              <a:rPr lang="de-DE" smtClean="0"/>
              <a:pPr/>
              <a:t>‹Nr.›</a:t>
            </a:fld>
            <a:endParaRPr lang="de-DE" dirty="0"/>
          </a:p>
        </p:txBody>
      </p:sp>
      <p:pic>
        <p:nvPicPr>
          <p:cNvPr id="7" name="Bild 6" descr="BALKEN_FOLIE2_NEU.png"/>
          <p:cNvPicPr>
            <a:picLocks noChangeAspect="1"/>
          </p:cNvPicPr>
          <p:nvPr/>
        </p:nvPicPr>
        <p:blipFill>
          <a:blip r:embed="rId8">
            <a:extLst>
              <a:ext uri="{28A0092B-C50C-407E-A947-70E740481C1C}">
                <a14:useLocalDpi xmlns:a14="http://schemas.microsoft.com/office/drawing/2010/main" val="0"/>
              </a:ext>
            </a:extLst>
          </a:blip>
          <a:srcRect l="4846"/>
          <a:stretch>
            <a:fillRect/>
          </a:stretch>
        </p:blipFill>
        <p:spPr>
          <a:xfrm>
            <a:off x="0" y="6165375"/>
            <a:ext cx="9144000" cy="646883"/>
          </a:xfrm>
          <a:prstGeom prst="rect">
            <a:avLst/>
          </a:prstGeom>
        </p:spPr>
      </p:pic>
    </p:spTree>
    <p:extLst>
      <p:ext uri="{BB962C8B-B14F-4D97-AF65-F5344CB8AC3E}">
        <p14:creationId xmlns:p14="http://schemas.microsoft.com/office/powerpoint/2010/main" val="3202786482"/>
      </p:ext>
    </p:extLst>
  </p:cSld>
  <p:clrMap bg1="lt1" tx1="dk1" bg2="lt2" tx2="dk2" accent1="accent1" accent2="accent2" accent3="accent3" accent4="accent4" accent5="accent5" accent6="accent6" hlink="hlink" folHlink="folHlink"/>
  <p:sldLayoutIdLst>
    <p:sldLayoutId id="2147483654" r:id="rId1"/>
    <p:sldLayoutId id="2147483662" r:id="rId2"/>
    <p:sldLayoutId id="2147483663" r:id="rId3"/>
    <p:sldLayoutId id="2147483652" r:id="rId4"/>
    <p:sldLayoutId id="2147483660" r:id="rId5"/>
    <p:sldLayoutId id="2147483657" r:id="rId6"/>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eck 7"/>
          <p:cNvSpPr/>
          <p:nvPr/>
        </p:nvSpPr>
        <p:spPr>
          <a:xfrm>
            <a:off x="304" y="6261100"/>
            <a:ext cx="9143696" cy="5969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Fußzeilenplatzhalter 4"/>
          <p:cNvSpPr>
            <a:spLocks noGrp="1"/>
          </p:cNvSpPr>
          <p:nvPr>
            <p:ph type="ftr" sz="quarter" idx="3"/>
          </p:nvPr>
        </p:nvSpPr>
        <p:spPr>
          <a:xfrm>
            <a:off x="1044688" y="6496050"/>
            <a:ext cx="2503508" cy="252000"/>
          </a:xfrm>
          <a:prstGeom prst="rect">
            <a:avLst/>
          </a:prstGeom>
        </p:spPr>
        <p:txBody>
          <a:bodyPr vert="horz" lIns="91440" tIns="45720" rIns="91440" bIns="45720" rtlCol="0" anchor="ctr"/>
          <a:lstStyle>
            <a:lvl1pPr algn="l">
              <a:defRPr sz="1200">
                <a:solidFill>
                  <a:srgbClr val="FFFFFF"/>
                </a:solidFill>
              </a:defRPr>
            </a:lvl1pPr>
          </a:lstStyle>
          <a:p>
            <a:r>
              <a:rPr lang="de-DE" smtClean="0"/>
              <a:t>Gießen und Schmieden</a:t>
            </a:r>
            <a:endParaRPr lang="de-DE" dirty="0" smtClean="0"/>
          </a:p>
        </p:txBody>
      </p:sp>
      <p:sp>
        <p:nvSpPr>
          <p:cNvPr id="11" name="Foliennummernplatzhalter 5"/>
          <p:cNvSpPr>
            <a:spLocks noGrp="1"/>
          </p:cNvSpPr>
          <p:nvPr>
            <p:ph type="sldNum" sz="quarter" idx="4"/>
          </p:nvPr>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fld id="{67E460E2-A79B-FD4C-875F-CB1722C97EA1}" type="slidenum">
              <a:rPr lang="de-DE" smtClean="0"/>
              <a:pPr/>
              <a:t>‹Nr.›</a:t>
            </a:fld>
            <a:endParaRPr lang="de-DE" dirty="0"/>
          </a:p>
        </p:txBody>
      </p:sp>
      <p:pic>
        <p:nvPicPr>
          <p:cNvPr id="7" name="Bild 6" descr="BALKEN_FOLIE2_NEU.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95118"/>
            <a:ext cx="9144000" cy="615536"/>
          </a:xfrm>
          <a:prstGeom prst="rect">
            <a:avLst/>
          </a:prstGeom>
        </p:spPr>
      </p:pic>
    </p:spTree>
    <p:extLst>
      <p:ext uri="{BB962C8B-B14F-4D97-AF65-F5344CB8AC3E}">
        <p14:creationId xmlns:p14="http://schemas.microsoft.com/office/powerpoint/2010/main" val="32027864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Bild 2" descr="PGN_Plus_1.jpg"/>
          <p:cNvPicPr>
            <a:picLocks noChangeAspect="1"/>
          </p:cNvPicPr>
          <p:nvPr/>
        </p:nvPicPr>
        <p:blipFill>
          <a:blip r:embed="rId2"/>
          <a:srcRect/>
          <a:stretch>
            <a:fillRect/>
          </a:stretch>
        </p:blipFill>
        <p:spPr bwMode="auto">
          <a:xfrm>
            <a:off x="0" y="1588"/>
            <a:ext cx="9144000" cy="5643562"/>
          </a:xfrm>
          <a:prstGeom prst="rect">
            <a:avLst/>
          </a:prstGeom>
          <a:noFill/>
          <a:ln w="9525">
            <a:noFill/>
            <a:miter lim="800000"/>
            <a:headEnd/>
            <a:tailEnd/>
          </a:ln>
        </p:spPr>
      </p:pic>
      <p:sp>
        <p:nvSpPr>
          <p:cNvPr id="15" name="Rechteck 14"/>
          <p:cNvSpPr/>
          <p:nvPr/>
        </p:nvSpPr>
        <p:spPr>
          <a:xfrm>
            <a:off x="0" y="5645150"/>
            <a:ext cx="9144000" cy="121285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de-DE"/>
          </a:p>
        </p:txBody>
      </p:sp>
      <p:sp>
        <p:nvSpPr>
          <p:cNvPr id="18" name="Titel 1"/>
          <p:cNvSpPr txBox="1">
            <a:spLocks/>
          </p:cNvSpPr>
          <p:nvPr/>
        </p:nvSpPr>
        <p:spPr>
          <a:xfrm>
            <a:off x="474663" y="4586288"/>
            <a:ext cx="9144000" cy="684212"/>
          </a:xfrm>
          <a:prstGeom prst="rect">
            <a:avLst/>
          </a:prstGeom>
          <a:noFill/>
          <a:ln>
            <a:noFill/>
          </a:ln>
          <a:effectLst>
            <a:outerShdw blurRad="431800" dist="38100" dir="2700000">
              <a:srgbClr val="000000">
                <a:alpha val="43000"/>
              </a:srgbClr>
            </a:outerShdw>
          </a:effectLst>
        </p:spPr>
        <p:txBody>
          <a:bodyPr anchor="ctr"/>
          <a:lstStyle/>
          <a:p>
            <a:pPr marL="84138" algn="l">
              <a:lnSpc>
                <a:spcPts val="3200"/>
              </a:lnSpc>
              <a:spcAft>
                <a:spcPts val="1200"/>
              </a:spcAft>
              <a:defRPr/>
            </a:pPr>
            <a:r>
              <a:rPr lang="de-DE" sz="3000" b="1" dirty="0" smtClean="0">
                <a:solidFill>
                  <a:srgbClr val="FFFFFF"/>
                </a:solidFill>
                <a:latin typeface="Calibri" pitchFamily="34" charset="0"/>
              </a:rPr>
              <a:t>Gießen und Schmieden</a:t>
            </a:r>
            <a:endParaRPr lang="de-DE" sz="3000" dirty="0">
              <a:solidFill>
                <a:srgbClr val="FFFFFF"/>
              </a:solidFill>
              <a:latin typeface="Calibri" pitchFamily="34" charset="0"/>
            </a:endParaRPr>
          </a:p>
        </p:txBody>
      </p:sp>
      <p:pic>
        <p:nvPicPr>
          <p:cNvPr id="7173" name="Bild 11"/>
          <p:cNvPicPr>
            <a:picLocks noChangeAspect="1"/>
          </p:cNvPicPr>
          <p:nvPr/>
        </p:nvPicPr>
        <p:blipFill>
          <a:blip r:embed="rId3"/>
          <a:srcRect/>
          <a:stretch>
            <a:fillRect/>
          </a:stretch>
        </p:blipFill>
        <p:spPr bwMode="auto">
          <a:xfrm>
            <a:off x="0" y="5483225"/>
            <a:ext cx="9144000" cy="1320800"/>
          </a:xfrm>
          <a:prstGeom prst="rect">
            <a:avLst/>
          </a:prstGeom>
          <a:noFill/>
          <a:ln w="9525">
            <a:noFill/>
            <a:miter lim="800000"/>
            <a:headEnd/>
            <a:tailEnd/>
          </a:ln>
        </p:spPr>
      </p:pic>
      <p:pic>
        <p:nvPicPr>
          <p:cNvPr id="7174" name="Grafik 8" descr="_SCHUNKGreiferKlammer_0114_ohneB_DE.png"/>
          <p:cNvPicPr>
            <a:picLocks noChangeAspect="1"/>
          </p:cNvPicPr>
          <p:nvPr/>
        </p:nvPicPr>
        <p:blipFill>
          <a:blip r:embed="rId4"/>
          <a:srcRect/>
          <a:stretch>
            <a:fillRect/>
          </a:stretch>
        </p:blipFill>
        <p:spPr bwMode="auto">
          <a:xfrm>
            <a:off x="7754938" y="9525"/>
            <a:ext cx="755650" cy="120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10</a:t>
            </a:fld>
            <a:endParaRPr lang="de-DE" dirty="0"/>
          </a:p>
        </p:txBody>
      </p:sp>
      <p:sp>
        <p:nvSpPr>
          <p:cNvPr id="7" name="Text Box 2"/>
          <p:cNvSpPr txBox="1">
            <a:spLocks noChangeArrowheads="1"/>
          </p:cNvSpPr>
          <p:nvPr/>
        </p:nvSpPr>
        <p:spPr bwMode="auto">
          <a:xfrm>
            <a:off x="611188" y="1158915"/>
            <a:ext cx="8024812" cy="2378075"/>
          </a:xfrm>
          <a:prstGeom prst="rect">
            <a:avLst/>
          </a:prstGeom>
          <a:noFill/>
          <a:ln w="9525">
            <a:noFill/>
            <a:miter lim="800000"/>
            <a:headEnd/>
            <a:tailEnd/>
          </a:ln>
        </p:spPr>
        <p:txBody>
          <a:bodyPr/>
          <a:lstStyle/>
          <a:p>
            <a:pPr>
              <a:lnSpc>
                <a:spcPct val="150000"/>
              </a:lnSpc>
              <a:buClr>
                <a:srgbClr val="EBD21B"/>
              </a:buClr>
            </a:pPr>
            <a:r>
              <a:rPr lang="de-DE" sz="2400" b="1" dirty="0" smtClean="0"/>
              <a:t>Lösung</a:t>
            </a:r>
            <a:endParaRPr lang="de-DE" b="1" dirty="0"/>
          </a:p>
          <a:p>
            <a:pPr marL="0" lvl="2">
              <a:lnSpc>
                <a:spcPct val="150000"/>
              </a:lnSpc>
            </a:pPr>
            <a:r>
              <a:rPr lang="de-DE" sz="1400" dirty="0" smtClean="0"/>
              <a:t>Zentrischgreifer zum greifen des Bauteiles am Anguss. Wechselbare Hartmetalleinsätze an den Fingern des Greifer um den Kraftsschluss zu verbessern. </a:t>
            </a:r>
          </a:p>
          <a:p>
            <a:pPr marL="0" lvl="2">
              <a:lnSpc>
                <a:spcPct val="150000"/>
              </a:lnSpc>
            </a:pPr>
            <a:r>
              <a:rPr lang="de-DE" sz="1400" dirty="0" smtClean="0"/>
              <a:t>Optional </a:t>
            </a:r>
            <a:r>
              <a:rPr lang="de-DE" sz="1400" dirty="0" smtClean="0"/>
              <a:t>chemisch vernickelte Gleitführung </a:t>
            </a:r>
            <a:r>
              <a:rPr lang="de-DE" sz="1400" dirty="0" smtClean="0"/>
              <a:t>des </a:t>
            </a:r>
            <a:r>
              <a:rPr lang="de-DE" sz="1400" dirty="0" err="1" smtClean="0"/>
              <a:t>Greifermoduls</a:t>
            </a:r>
            <a:r>
              <a:rPr lang="de-DE" sz="1400" dirty="0" smtClean="0"/>
              <a:t>, die auch eine volle Greifkraft bei wenig Schmierung garantiert.</a:t>
            </a:r>
            <a:endParaRPr lang="de-DE" sz="1400" dirty="0"/>
          </a:p>
        </p:txBody>
      </p:sp>
      <p:sp>
        <p:nvSpPr>
          <p:cNvPr id="8" name="Text Box 3"/>
          <p:cNvSpPr txBox="1">
            <a:spLocks noChangeArrowheads="1"/>
          </p:cNvSpPr>
          <p:nvPr/>
        </p:nvSpPr>
        <p:spPr bwMode="auto">
          <a:xfrm>
            <a:off x="642938" y="3373477"/>
            <a:ext cx="4662487" cy="2603500"/>
          </a:xfrm>
          <a:prstGeom prst="rect">
            <a:avLst/>
          </a:prstGeom>
          <a:noFill/>
          <a:ln w="9525">
            <a:noFill/>
            <a:miter lim="800000"/>
            <a:headEnd/>
            <a:tailEnd/>
          </a:ln>
        </p:spPr>
        <p:txBody>
          <a:bodyPr/>
          <a:lstStyle/>
          <a:p>
            <a:pPr>
              <a:lnSpc>
                <a:spcPct val="150000"/>
              </a:lnSpc>
              <a:buClr>
                <a:srgbClr val="EBD21B"/>
              </a:buClr>
            </a:pPr>
            <a:r>
              <a:rPr lang="de-DE" sz="2400" b="1" dirty="0" smtClean="0"/>
              <a:t>Kundennutzen</a:t>
            </a:r>
            <a:endParaRPr lang="de-DE" b="1" dirty="0"/>
          </a:p>
          <a:p>
            <a:pPr marL="0" lvl="2" indent="182563">
              <a:lnSpc>
                <a:spcPct val="150000"/>
              </a:lnSpc>
              <a:spcBef>
                <a:spcPts val="400"/>
              </a:spcBef>
              <a:buFont typeface="Wingdings" pitchFamily="2" charset="2"/>
              <a:buChar char="§"/>
            </a:pPr>
            <a:r>
              <a:rPr lang="de-DE" sz="1400" dirty="0" smtClean="0"/>
              <a:t>Extrem Robust</a:t>
            </a:r>
          </a:p>
          <a:p>
            <a:pPr marL="0" lvl="2" indent="182563">
              <a:lnSpc>
                <a:spcPct val="150000"/>
              </a:lnSpc>
              <a:spcBef>
                <a:spcPts val="400"/>
              </a:spcBef>
              <a:buFont typeface="Wingdings" pitchFamily="2" charset="2"/>
              <a:buChar char="§"/>
            </a:pPr>
            <a:r>
              <a:rPr lang="de-DE" sz="1400" dirty="0" smtClean="0"/>
              <a:t>Langlebigkeit in schmutziger Umgebung</a:t>
            </a:r>
          </a:p>
          <a:p>
            <a:pPr marL="0" lvl="2" indent="182563">
              <a:lnSpc>
                <a:spcPct val="150000"/>
              </a:lnSpc>
              <a:spcBef>
                <a:spcPts val="400"/>
              </a:spcBef>
              <a:buFont typeface="Wingdings" pitchFamily="2" charset="2"/>
              <a:buChar char="§"/>
            </a:pPr>
            <a:r>
              <a:rPr lang="de-DE" sz="1400" dirty="0" smtClean="0"/>
              <a:t>Staubabdeckung</a:t>
            </a:r>
          </a:p>
          <a:p>
            <a:pPr marL="0" lvl="2" indent="182563">
              <a:lnSpc>
                <a:spcPct val="150000"/>
              </a:lnSpc>
              <a:spcBef>
                <a:spcPts val="400"/>
              </a:spcBef>
              <a:buFont typeface="Wingdings" pitchFamily="2" charset="2"/>
              <a:buChar char="§"/>
            </a:pPr>
            <a:r>
              <a:rPr lang="de-DE" sz="1400" dirty="0" smtClean="0"/>
              <a:t>Kundenspezifische Finger aus Edelstahl mit </a:t>
            </a:r>
          </a:p>
          <a:p>
            <a:pPr marL="0" lvl="2" indent="182563">
              <a:lnSpc>
                <a:spcPct val="150000"/>
              </a:lnSpc>
              <a:spcBef>
                <a:spcPts val="400"/>
              </a:spcBef>
            </a:pPr>
            <a:r>
              <a:rPr lang="de-DE" sz="1400" dirty="0" smtClean="0"/>
              <a:t>Hartmetalleinsätzen</a:t>
            </a:r>
            <a:endParaRPr lang="de-DE" sz="1400" dirty="0"/>
          </a:p>
        </p:txBody>
      </p:sp>
      <p:pic>
        <p:nvPicPr>
          <p:cNvPr id="10" name="Picture 8" descr="\\Schunk\hpw1\DATEN\TV-GREIF\Verkaufsleitung\Marketing\Branchenmanagement\Applikationen\21_Gießerei_Schmiede\Reis\001_AutoHeinen-41-04-03-01.jpg"/>
          <p:cNvPicPr>
            <a:picLocks noChangeAspect="1" noChangeArrowheads="1"/>
          </p:cNvPicPr>
          <p:nvPr/>
        </p:nvPicPr>
        <p:blipFill>
          <a:blip r:embed="rId3" cstate="print"/>
          <a:srcRect l="18834" r="18732"/>
          <a:stretch>
            <a:fillRect/>
          </a:stretch>
        </p:blipFill>
        <p:spPr bwMode="auto">
          <a:xfrm>
            <a:off x="5753819" y="2899928"/>
            <a:ext cx="2882181" cy="30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dirty="0" smtClean="0"/>
              <a:t>Gießen und Schmieden</a:t>
            </a:r>
          </a:p>
        </p:txBody>
      </p:sp>
      <p:sp>
        <p:nvSpPr>
          <p:cNvPr id="6" name="Foliennummernplatzhalter 5"/>
          <p:cNvSpPr>
            <a:spLocks noGrp="1"/>
          </p:cNvSpPr>
          <p:nvPr>
            <p:ph type="sldNum" sz="quarter" idx="4"/>
          </p:nvPr>
        </p:nvSpPr>
        <p:spPr/>
        <p:txBody>
          <a:bodyPr/>
          <a:lstStyle/>
          <a:p>
            <a:fld id="{67E460E2-A79B-FD4C-875F-CB1722C97EA1}" type="slidenum">
              <a:rPr lang="de-DE" smtClean="0"/>
              <a:pPr/>
              <a:t>11</a:t>
            </a:fld>
            <a:endParaRPr lang="de-DE" dirty="0"/>
          </a:p>
        </p:txBody>
      </p:sp>
      <p:pic>
        <p:nvPicPr>
          <p:cNvPr id="7" name="Picture 24" descr="\\Schunk\hpw1\DATEN\TV-GREIF\Verkaufsleitung\Marketing\Branchenmanagement\Applikationen\21_Gießerei_Schmiede\Georg Fischer\001_CMYK_DSCN0058.jpg"/>
          <p:cNvPicPr>
            <a:picLocks noChangeAspect="1" noChangeArrowheads="1"/>
          </p:cNvPicPr>
          <p:nvPr/>
        </p:nvPicPr>
        <p:blipFill>
          <a:blip r:embed="rId3" cstate="print"/>
          <a:srcRect/>
          <a:stretch>
            <a:fillRect/>
          </a:stretch>
        </p:blipFill>
        <p:spPr bwMode="auto">
          <a:xfrm>
            <a:off x="5786438" y="4181401"/>
            <a:ext cx="3084512" cy="1268412"/>
          </a:xfrm>
          <a:prstGeom prst="rect">
            <a:avLst/>
          </a:prstGeom>
          <a:noFill/>
          <a:ln w="9525">
            <a:noFill/>
            <a:miter lim="800000"/>
            <a:headEnd/>
            <a:tailEnd/>
          </a:ln>
        </p:spPr>
      </p:pic>
      <p:pic>
        <p:nvPicPr>
          <p:cNvPr id="8" name="Picture 2" descr="\\Schunk\hpw1\DATEN\TV-GREIF\Verkaufsleitung\Marketing\Branchenmanagement\Applikationen\21_Gießerei_Schmiede\Georg Fischer\001_RGB_DSCN0166rgb.jpg"/>
          <p:cNvPicPr>
            <a:picLocks noChangeAspect="1" noChangeArrowheads="1"/>
          </p:cNvPicPr>
          <p:nvPr/>
        </p:nvPicPr>
        <p:blipFill>
          <a:blip r:embed="rId4" cstate="print"/>
          <a:srcRect/>
          <a:stretch>
            <a:fillRect/>
          </a:stretch>
        </p:blipFill>
        <p:spPr bwMode="auto">
          <a:xfrm>
            <a:off x="5857875" y="680963"/>
            <a:ext cx="2879725" cy="3700463"/>
          </a:xfrm>
          <a:prstGeom prst="rect">
            <a:avLst/>
          </a:prstGeom>
          <a:noFill/>
          <a:ln w="9525">
            <a:noFill/>
            <a:miter lim="800000"/>
            <a:headEnd/>
            <a:tailEnd/>
          </a:ln>
        </p:spPr>
      </p:pic>
      <p:sp>
        <p:nvSpPr>
          <p:cNvPr id="10" name="Text Box 2"/>
          <p:cNvSpPr txBox="1">
            <a:spLocks noChangeArrowheads="1"/>
          </p:cNvSpPr>
          <p:nvPr/>
        </p:nvSpPr>
        <p:spPr bwMode="auto">
          <a:xfrm>
            <a:off x="646113" y="1698625"/>
            <a:ext cx="2560637" cy="687388"/>
          </a:xfrm>
          <a:prstGeom prst="rect">
            <a:avLst/>
          </a:prstGeom>
          <a:noFill/>
          <a:ln w="9525">
            <a:noFill/>
            <a:miter lim="800000"/>
            <a:headEnd/>
            <a:tailEnd/>
          </a:ln>
        </p:spPr>
        <p:txBody>
          <a:bodyPr/>
          <a:lstStyle/>
          <a:p>
            <a:pPr>
              <a:lnSpc>
                <a:spcPct val="150000"/>
              </a:lnSpc>
              <a:buClr>
                <a:srgbClr val="EBD21B"/>
              </a:buClr>
            </a:pPr>
            <a:r>
              <a:rPr lang="de-DE" sz="2400" b="1" dirty="0" smtClean="0"/>
              <a:t>Werkstück</a:t>
            </a:r>
            <a:endParaRPr lang="de-DE" sz="2400" b="1" dirty="0"/>
          </a:p>
          <a:p>
            <a:pPr>
              <a:lnSpc>
                <a:spcPct val="150000"/>
              </a:lnSpc>
              <a:buClr>
                <a:srgbClr val="EBD21B"/>
              </a:buClr>
            </a:pPr>
            <a:r>
              <a:rPr lang="de-DE" sz="1400" dirty="0" smtClean="0"/>
              <a:t>Fahrwerksteile </a:t>
            </a:r>
            <a:endParaRPr lang="de-DE" sz="1400" dirty="0"/>
          </a:p>
        </p:txBody>
      </p:sp>
      <p:sp>
        <p:nvSpPr>
          <p:cNvPr id="11" name="Text Box 3"/>
          <p:cNvSpPr txBox="1">
            <a:spLocks noChangeArrowheads="1"/>
          </p:cNvSpPr>
          <p:nvPr/>
        </p:nvSpPr>
        <p:spPr bwMode="auto">
          <a:xfrm>
            <a:off x="628650" y="2665299"/>
            <a:ext cx="4943475" cy="2091369"/>
          </a:xfrm>
          <a:prstGeom prst="rect">
            <a:avLst/>
          </a:prstGeom>
          <a:noFill/>
          <a:ln w="9525">
            <a:noFill/>
            <a:miter lim="800000"/>
            <a:headEnd/>
            <a:tailEnd/>
          </a:ln>
        </p:spPr>
        <p:txBody>
          <a:bodyPr/>
          <a:lstStyle/>
          <a:p>
            <a:pPr>
              <a:lnSpc>
                <a:spcPct val="150000"/>
              </a:lnSpc>
              <a:buClr>
                <a:srgbClr val="EBD21B"/>
              </a:buClr>
            </a:pPr>
            <a:r>
              <a:rPr lang="de-DE" sz="2400" b="1" dirty="0" smtClean="0"/>
              <a:t>Applikation</a:t>
            </a:r>
            <a:endParaRPr lang="de-DE" b="1" dirty="0"/>
          </a:p>
          <a:p>
            <a:pPr marL="4763" lvl="1">
              <a:lnSpc>
                <a:spcPct val="150000"/>
              </a:lnSpc>
              <a:spcBef>
                <a:spcPts val="400"/>
              </a:spcBef>
            </a:pPr>
            <a:r>
              <a:rPr lang="de-DE" sz="1400" dirty="0" smtClean="0"/>
              <a:t>Roboter 1 arbeitet mit einen sogenannten Trauben-Greifer. Dieser Doppelgreifer, bestehend aus zwei PGN 100. Der Greifer nimmt </a:t>
            </a:r>
            <a:r>
              <a:rPr lang="de-DE" sz="1400" dirty="0" err="1" smtClean="0"/>
              <a:t>Gußtrauben</a:t>
            </a:r>
            <a:r>
              <a:rPr lang="de-DE" sz="1400" dirty="0" smtClean="0"/>
              <a:t> von der Förderanlage und legt diese in eine Presse ein. Dort werden die Gussstücke vom Kreislaufmaterial getrennt. </a:t>
            </a:r>
            <a:endParaRPr lang="de-DE" sz="1400" dirty="0"/>
          </a:p>
        </p:txBody>
      </p:sp>
      <p:sp>
        <p:nvSpPr>
          <p:cNvPr id="12" name="Text Box 4"/>
          <p:cNvSpPr txBox="1">
            <a:spLocks noChangeArrowheads="1"/>
          </p:cNvSpPr>
          <p:nvPr/>
        </p:nvSpPr>
        <p:spPr bwMode="auto">
          <a:xfrm>
            <a:off x="571500" y="1000125"/>
            <a:ext cx="5640388" cy="365125"/>
          </a:xfrm>
          <a:prstGeom prst="rect">
            <a:avLst/>
          </a:prstGeom>
          <a:noFill/>
          <a:ln w="9525">
            <a:noFill/>
            <a:miter lim="800000"/>
            <a:headEnd/>
            <a:tailEnd/>
          </a:ln>
        </p:spPr>
        <p:txBody>
          <a:bodyPr/>
          <a:lstStyle/>
          <a:p>
            <a:pPr marL="0" lvl="1">
              <a:lnSpc>
                <a:spcPct val="150000"/>
              </a:lnSpc>
            </a:pPr>
            <a:r>
              <a:rPr lang="de-DE" sz="2400" b="1" dirty="0" smtClean="0"/>
              <a:t>HANDLING VON FAHRWERKSTEILEN</a:t>
            </a:r>
            <a:endParaRPr lang="de-DE" sz="2400" dirty="0"/>
          </a:p>
          <a:p>
            <a:pPr>
              <a:lnSpc>
                <a:spcPct val="150000"/>
              </a:lnSpc>
            </a:pPr>
            <a:endParaRPr lang="de-DE" sz="2000" dirty="0"/>
          </a:p>
        </p:txBody>
      </p:sp>
      <p:sp>
        <p:nvSpPr>
          <p:cNvPr id="13" name="Text Box 5"/>
          <p:cNvSpPr txBox="1">
            <a:spLocks noChangeArrowheads="1"/>
          </p:cNvSpPr>
          <p:nvPr/>
        </p:nvSpPr>
        <p:spPr bwMode="auto">
          <a:xfrm>
            <a:off x="654050" y="4722164"/>
            <a:ext cx="4846638" cy="1340805"/>
          </a:xfrm>
          <a:prstGeom prst="rect">
            <a:avLst/>
          </a:prstGeom>
          <a:noFill/>
          <a:ln w="9525">
            <a:noFill/>
            <a:miter lim="800000"/>
            <a:headEnd/>
            <a:tailEnd/>
          </a:ln>
        </p:spPr>
        <p:txBody>
          <a:bodyPr/>
          <a:lstStyle/>
          <a:p>
            <a:pPr>
              <a:lnSpc>
                <a:spcPct val="150000"/>
              </a:lnSpc>
              <a:buClr>
                <a:srgbClr val="EBD21B"/>
              </a:buClr>
            </a:pPr>
            <a:r>
              <a:rPr lang="de-DE" sz="2400" b="1" dirty="0" smtClean="0"/>
              <a:t>Module/ </a:t>
            </a:r>
            <a:r>
              <a:rPr lang="de-DE" sz="2400" b="1" dirty="0"/>
              <a:t>System</a:t>
            </a:r>
          </a:p>
          <a:p>
            <a:pPr marL="4763" lvl="2" indent="177800">
              <a:lnSpc>
                <a:spcPct val="150000"/>
              </a:lnSpc>
              <a:spcBef>
                <a:spcPts val="400"/>
              </a:spcBef>
              <a:buFont typeface="Wingdings" pitchFamily="2" charset="2"/>
              <a:buChar char="§"/>
            </a:pPr>
            <a:r>
              <a:rPr lang="de-DE" sz="1400" dirty="0" smtClean="0"/>
              <a:t>Schnellwechselsystem SWS 100</a:t>
            </a:r>
          </a:p>
          <a:p>
            <a:pPr marL="4763" lvl="2" indent="177800">
              <a:lnSpc>
                <a:spcPct val="150000"/>
              </a:lnSpc>
              <a:spcBef>
                <a:spcPts val="400"/>
              </a:spcBef>
              <a:buFont typeface="Wingdings" pitchFamily="2" charset="2"/>
              <a:buChar char="§"/>
            </a:pPr>
            <a:r>
              <a:rPr lang="de-DE" sz="1400" dirty="0" smtClean="0"/>
              <a:t>Parallelgreifer PGN 100</a:t>
            </a:r>
          </a:p>
        </p:txBody>
      </p:sp>
      <p:grpSp>
        <p:nvGrpSpPr>
          <p:cNvPr id="14" name="Gruppieren 24"/>
          <p:cNvGrpSpPr>
            <a:grpSpLocks/>
          </p:cNvGrpSpPr>
          <p:nvPr/>
        </p:nvGrpSpPr>
        <p:grpSpPr bwMode="auto">
          <a:xfrm>
            <a:off x="5948363" y="5559351"/>
            <a:ext cx="1624012" cy="622300"/>
            <a:chOff x="5143500" y="5807075"/>
            <a:chExt cx="1624013" cy="622300"/>
          </a:xfrm>
        </p:grpSpPr>
        <p:sp>
          <p:nvSpPr>
            <p:cNvPr id="15" name="Text Box 12"/>
            <p:cNvSpPr txBox="1">
              <a:spLocks noChangeArrowheads="1"/>
            </p:cNvSpPr>
            <p:nvPr/>
          </p:nvSpPr>
          <p:spPr bwMode="auto">
            <a:xfrm>
              <a:off x="5395912" y="5818187"/>
              <a:ext cx="1100139" cy="325438"/>
            </a:xfrm>
            <a:prstGeom prst="rect">
              <a:avLst/>
            </a:prstGeom>
            <a:noFill/>
            <a:ln w="9525">
              <a:noFill/>
              <a:miter lim="800000"/>
              <a:headEnd/>
              <a:tailEnd/>
            </a:ln>
          </p:spPr>
          <p:txBody>
            <a:bodyPr/>
            <a:lstStyle/>
            <a:p>
              <a:r>
                <a:rPr lang="de-DE" sz="1400"/>
                <a:t>SWS 100</a:t>
              </a:r>
            </a:p>
          </p:txBody>
        </p:sp>
        <p:grpSp>
          <p:nvGrpSpPr>
            <p:cNvPr id="16" name="Group 13"/>
            <p:cNvGrpSpPr>
              <a:grpSpLocks/>
            </p:cNvGrpSpPr>
            <p:nvPr/>
          </p:nvGrpSpPr>
          <p:grpSpPr bwMode="auto">
            <a:xfrm>
              <a:off x="5143500" y="5807075"/>
              <a:ext cx="274638" cy="296863"/>
              <a:chOff x="11934" y="7902"/>
              <a:chExt cx="432" cy="468"/>
            </a:xfrm>
          </p:grpSpPr>
          <p:sp>
            <p:nvSpPr>
              <p:cNvPr id="21" name="Oval 14"/>
              <p:cNvSpPr>
                <a:spLocks noChangeArrowheads="1"/>
              </p:cNvSpPr>
              <p:nvPr/>
            </p:nvSpPr>
            <p:spPr bwMode="auto">
              <a:xfrm>
                <a:off x="12000" y="7988"/>
                <a:ext cx="288" cy="288"/>
              </a:xfrm>
              <a:prstGeom prst="ellipse">
                <a:avLst/>
              </a:prstGeom>
              <a:solidFill>
                <a:srgbClr val="000080"/>
              </a:solidFill>
              <a:ln w="9525">
                <a:solidFill>
                  <a:srgbClr val="FFFFFF"/>
                </a:solidFill>
                <a:round/>
                <a:headEnd/>
                <a:tailEnd/>
              </a:ln>
            </p:spPr>
            <p:txBody>
              <a:bodyPr/>
              <a:lstStyle/>
              <a:p>
                <a:endParaRPr lang="de-DE" sz="2000"/>
              </a:p>
            </p:txBody>
          </p:sp>
          <p:sp>
            <p:nvSpPr>
              <p:cNvPr id="22" name="Text Box 15"/>
              <p:cNvSpPr txBox="1">
                <a:spLocks noChangeArrowheads="1"/>
              </p:cNvSpPr>
              <p:nvPr/>
            </p:nvSpPr>
            <p:spPr bwMode="auto">
              <a:xfrm>
                <a:off x="11934" y="7902"/>
                <a:ext cx="432" cy="468"/>
              </a:xfrm>
              <a:prstGeom prst="rect">
                <a:avLst/>
              </a:prstGeom>
              <a:noFill/>
              <a:ln w="9525">
                <a:noFill/>
                <a:miter lim="800000"/>
                <a:headEnd/>
                <a:tailEnd/>
              </a:ln>
            </p:spPr>
            <p:txBody>
              <a:bodyPr/>
              <a:lstStyle/>
              <a:p>
                <a:pPr>
                  <a:spcAft>
                    <a:spcPts val="1000"/>
                  </a:spcAft>
                </a:pPr>
                <a:r>
                  <a:rPr lang="de-DE" sz="1200" b="1" dirty="0">
                    <a:solidFill>
                      <a:schemeClr val="bg1"/>
                    </a:solidFill>
                  </a:rPr>
                  <a:t>1</a:t>
                </a:r>
                <a:endParaRPr lang="de-DE" sz="2000" dirty="0">
                  <a:solidFill>
                    <a:schemeClr val="bg1"/>
                  </a:solidFill>
                </a:endParaRPr>
              </a:p>
            </p:txBody>
          </p:sp>
        </p:grpSp>
        <p:grpSp>
          <p:nvGrpSpPr>
            <p:cNvPr id="17" name="Group 16"/>
            <p:cNvGrpSpPr>
              <a:grpSpLocks/>
            </p:cNvGrpSpPr>
            <p:nvPr/>
          </p:nvGrpSpPr>
          <p:grpSpPr bwMode="auto">
            <a:xfrm>
              <a:off x="5143500" y="6072188"/>
              <a:ext cx="274638" cy="298450"/>
              <a:chOff x="11934" y="8334"/>
              <a:chExt cx="432" cy="468"/>
            </a:xfrm>
          </p:grpSpPr>
          <p:sp>
            <p:nvSpPr>
              <p:cNvPr id="19" name="Oval 17"/>
              <p:cNvSpPr>
                <a:spLocks noChangeArrowheads="1"/>
              </p:cNvSpPr>
              <p:nvPr/>
            </p:nvSpPr>
            <p:spPr bwMode="auto">
              <a:xfrm>
                <a:off x="12000" y="8420"/>
                <a:ext cx="288" cy="288"/>
              </a:xfrm>
              <a:prstGeom prst="ellipse">
                <a:avLst/>
              </a:prstGeom>
              <a:solidFill>
                <a:srgbClr val="000080"/>
              </a:solidFill>
              <a:ln w="9525">
                <a:solidFill>
                  <a:srgbClr val="FFFFFF"/>
                </a:solidFill>
                <a:round/>
                <a:headEnd/>
                <a:tailEnd/>
              </a:ln>
            </p:spPr>
            <p:txBody>
              <a:bodyPr/>
              <a:lstStyle/>
              <a:p>
                <a:endParaRPr lang="de-DE" sz="2000"/>
              </a:p>
            </p:txBody>
          </p:sp>
          <p:sp>
            <p:nvSpPr>
              <p:cNvPr id="20" name="Text Box 18"/>
              <p:cNvSpPr txBox="1">
                <a:spLocks noChangeArrowheads="1"/>
              </p:cNvSpPr>
              <p:nvPr/>
            </p:nvSpPr>
            <p:spPr bwMode="auto">
              <a:xfrm>
                <a:off x="11934" y="8334"/>
                <a:ext cx="432" cy="468"/>
              </a:xfrm>
              <a:prstGeom prst="rect">
                <a:avLst/>
              </a:prstGeom>
              <a:noFill/>
              <a:ln w="9525">
                <a:noFill/>
                <a:miter lim="800000"/>
                <a:headEnd/>
                <a:tailEnd/>
              </a:ln>
            </p:spPr>
            <p:txBody>
              <a:bodyPr/>
              <a:lstStyle/>
              <a:p>
                <a:pPr>
                  <a:spcAft>
                    <a:spcPts val="1000"/>
                  </a:spcAft>
                </a:pPr>
                <a:r>
                  <a:rPr lang="de-DE" sz="1200" b="1" dirty="0">
                    <a:solidFill>
                      <a:schemeClr val="bg1"/>
                    </a:solidFill>
                  </a:rPr>
                  <a:t>2</a:t>
                </a:r>
                <a:endParaRPr lang="de-DE" sz="2000" dirty="0">
                  <a:solidFill>
                    <a:schemeClr val="bg1"/>
                  </a:solidFill>
                </a:endParaRPr>
              </a:p>
            </p:txBody>
          </p:sp>
        </p:grpSp>
        <p:sp>
          <p:nvSpPr>
            <p:cNvPr id="18" name="Text Box 19"/>
            <p:cNvSpPr txBox="1">
              <a:spLocks noChangeArrowheads="1"/>
            </p:cNvSpPr>
            <p:nvPr/>
          </p:nvSpPr>
          <p:spPr bwMode="auto">
            <a:xfrm>
              <a:off x="5395912" y="6103937"/>
              <a:ext cx="1371601" cy="325438"/>
            </a:xfrm>
            <a:prstGeom prst="rect">
              <a:avLst/>
            </a:prstGeom>
            <a:noFill/>
            <a:ln w="9525">
              <a:noFill/>
              <a:miter lim="800000"/>
              <a:headEnd/>
              <a:tailEnd/>
            </a:ln>
          </p:spPr>
          <p:txBody>
            <a:bodyPr/>
            <a:lstStyle/>
            <a:p>
              <a:r>
                <a:rPr lang="de-DE" sz="1400"/>
                <a:t>PGN 100</a:t>
              </a:r>
            </a:p>
          </p:txBody>
        </p:sp>
      </p:grpSp>
      <p:grpSp>
        <p:nvGrpSpPr>
          <p:cNvPr id="23" name="Group 16"/>
          <p:cNvGrpSpPr>
            <a:grpSpLocks/>
          </p:cNvGrpSpPr>
          <p:nvPr/>
        </p:nvGrpSpPr>
        <p:grpSpPr bwMode="auto">
          <a:xfrm>
            <a:off x="6286500" y="3467026"/>
            <a:ext cx="274638" cy="276225"/>
            <a:chOff x="11934" y="8334"/>
            <a:chExt cx="432" cy="468"/>
          </a:xfrm>
        </p:grpSpPr>
        <p:sp>
          <p:nvSpPr>
            <p:cNvPr id="24" name="Oval 17"/>
            <p:cNvSpPr>
              <a:spLocks noChangeArrowheads="1"/>
            </p:cNvSpPr>
            <p:nvPr/>
          </p:nvSpPr>
          <p:spPr bwMode="auto">
            <a:xfrm>
              <a:off x="12000" y="8420"/>
              <a:ext cx="288" cy="288"/>
            </a:xfrm>
            <a:prstGeom prst="ellipse">
              <a:avLst/>
            </a:prstGeom>
            <a:solidFill>
              <a:srgbClr val="000080"/>
            </a:solidFill>
            <a:ln w="9525">
              <a:solidFill>
                <a:srgbClr val="FFFFFF"/>
              </a:solidFill>
              <a:round/>
              <a:headEnd/>
              <a:tailEnd/>
            </a:ln>
          </p:spPr>
          <p:txBody>
            <a:bodyPr/>
            <a:lstStyle/>
            <a:p>
              <a:endParaRPr lang="de-DE" sz="2000"/>
            </a:p>
          </p:txBody>
        </p:sp>
        <p:sp>
          <p:nvSpPr>
            <p:cNvPr id="25" name="Text Box 18"/>
            <p:cNvSpPr txBox="1">
              <a:spLocks noChangeArrowheads="1"/>
            </p:cNvSpPr>
            <p:nvPr/>
          </p:nvSpPr>
          <p:spPr bwMode="auto">
            <a:xfrm>
              <a:off x="11934" y="8334"/>
              <a:ext cx="432" cy="468"/>
            </a:xfrm>
            <a:prstGeom prst="rect">
              <a:avLst/>
            </a:prstGeom>
            <a:noFill/>
            <a:ln w="9525">
              <a:noFill/>
              <a:miter lim="800000"/>
              <a:headEnd/>
              <a:tailEnd/>
            </a:ln>
          </p:spPr>
          <p:txBody>
            <a:bodyPr/>
            <a:lstStyle/>
            <a:p>
              <a:pPr>
                <a:spcAft>
                  <a:spcPts val="1000"/>
                </a:spcAft>
              </a:pPr>
              <a:r>
                <a:rPr lang="de-DE" sz="1200" b="1" dirty="0">
                  <a:solidFill>
                    <a:schemeClr val="bg1"/>
                  </a:solidFill>
                </a:rPr>
                <a:t>2</a:t>
              </a:r>
              <a:endParaRPr lang="de-DE" sz="2000" dirty="0">
                <a:solidFill>
                  <a:schemeClr val="bg1"/>
                </a:solidFill>
              </a:endParaRPr>
            </a:p>
          </p:txBody>
        </p:sp>
      </p:grpSp>
      <p:grpSp>
        <p:nvGrpSpPr>
          <p:cNvPr id="26" name="Group 13"/>
          <p:cNvGrpSpPr>
            <a:grpSpLocks/>
          </p:cNvGrpSpPr>
          <p:nvPr/>
        </p:nvGrpSpPr>
        <p:grpSpPr bwMode="auto">
          <a:xfrm>
            <a:off x="7429500" y="2538338"/>
            <a:ext cx="274638" cy="296863"/>
            <a:chOff x="11934" y="7902"/>
            <a:chExt cx="432" cy="468"/>
          </a:xfrm>
        </p:grpSpPr>
        <p:sp>
          <p:nvSpPr>
            <p:cNvPr id="27" name="Oval 14"/>
            <p:cNvSpPr>
              <a:spLocks noChangeArrowheads="1"/>
            </p:cNvSpPr>
            <p:nvPr/>
          </p:nvSpPr>
          <p:spPr bwMode="auto">
            <a:xfrm>
              <a:off x="12000" y="7988"/>
              <a:ext cx="288" cy="288"/>
            </a:xfrm>
            <a:prstGeom prst="ellipse">
              <a:avLst/>
            </a:prstGeom>
            <a:solidFill>
              <a:srgbClr val="000080"/>
            </a:solidFill>
            <a:ln w="9525">
              <a:solidFill>
                <a:srgbClr val="FFFFFF"/>
              </a:solidFill>
              <a:round/>
              <a:headEnd/>
              <a:tailEnd/>
            </a:ln>
          </p:spPr>
          <p:txBody>
            <a:bodyPr/>
            <a:lstStyle/>
            <a:p>
              <a:endParaRPr lang="de-DE" sz="2000"/>
            </a:p>
          </p:txBody>
        </p:sp>
        <p:sp>
          <p:nvSpPr>
            <p:cNvPr id="28" name="Text Box 15"/>
            <p:cNvSpPr txBox="1">
              <a:spLocks noChangeArrowheads="1"/>
            </p:cNvSpPr>
            <p:nvPr/>
          </p:nvSpPr>
          <p:spPr bwMode="auto">
            <a:xfrm>
              <a:off x="11934" y="7902"/>
              <a:ext cx="432" cy="468"/>
            </a:xfrm>
            <a:prstGeom prst="rect">
              <a:avLst/>
            </a:prstGeom>
            <a:noFill/>
            <a:ln w="9525">
              <a:noFill/>
              <a:miter lim="800000"/>
              <a:headEnd/>
              <a:tailEnd/>
            </a:ln>
          </p:spPr>
          <p:txBody>
            <a:bodyPr/>
            <a:lstStyle/>
            <a:p>
              <a:pPr>
                <a:spcAft>
                  <a:spcPts val="1000"/>
                </a:spcAft>
              </a:pPr>
              <a:r>
                <a:rPr lang="de-DE" sz="1200" b="1" dirty="0">
                  <a:solidFill>
                    <a:schemeClr val="bg1"/>
                  </a:solidFill>
                </a:rPr>
                <a:t>1</a:t>
              </a:r>
              <a:endParaRPr lang="de-DE" sz="2000" dirty="0">
                <a:solidFill>
                  <a:schemeClr val="bg1"/>
                </a:solidFill>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12</a:t>
            </a:fld>
            <a:endParaRPr lang="de-DE" dirty="0"/>
          </a:p>
        </p:txBody>
      </p:sp>
      <p:sp>
        <p:nvSpPr>
          <p:cNvPr id="7" name="Text Box 2"/>
          <p:cNvSpPr txBox="1">
            <a:spLocks noChangeArrowheads="1"/>
          </p:cNvSpPr>
          <p:nvPr/>
        </p:nvSpPr>
        <p:spPr bwMode="auto">
          <a:xfrm>
            <a:off x="611188" y="1000125"/>
            <a:ext cx="7877204" cy="3357563"/>
          </a:xfrm>
          <a:prstGeom prst="rect">
            <a:avLst/>
          </a:prstGeom>
          <a:noFill/>
          <a:ln w="9525">
            <a:noFill/>
            <a:miter lim="800000"/>
            <a:headEnd/>
            <a:tailEnd/>
          </a:ln>
        </p:spPr>
        <p:txBody>
          <a:bodyPr/>
          <a:lstStyle/>
          <a:p>
            <a:pPr>
              <a:lnSpc>
                <a:spcPct val="150000"/>
              </a:lnSpc>
              <a:buClr>
                <a:srgbClr val="EBD21B"/>
              </a:buClr>
            </a:pPr>
            <a:r>
              <a:rPr lang="de-DE" sz="2000" b="1" dirty="0" smtClean="0"/>
              <a:t>Lösung</a:t>
            </a:r>
            <a:endParaRPr lang="de-DE" sz="1600" b="1" dirty="0"/>
          </a:p>
          <a:p>
            <a:pPr marL="4763" lvl="1">
              <a:lnSpc>
                <a:spcPct val="150000"/>
              </a:lnSpc>
              <a:spcBef>
                <a:spcPts val="400"/>
              </a:spcBef>
            </a:pPr>
            <a:r>
              <a:rPr lang="de-DE" sz="1200" dirty="0" smtClean="0"/>
              <a:t>Die Abfrage der Fingerstellung erfolgt über den SCHUNK-Sensor FPS F5. Mit diesem Sensor ist es möglich, bis zu 5 Fingerpositionen abzufragen. Durch Digitaltechnik ist dieser Sensor nicht nur störunempfindlich sondern auch schmutz- und wasserdicht. Alle Stationen befinden sich über dem jeweiligen Roboter. In den Stationen sind die jeweiligen Greifer mit ihren werkzeugseitigen Schnellwechselhälften SWA aufgenommen und können vom Roboter an den entsprechenden Schnellwechselkopf SWK angedockt werden. Durch diese Anordnung geht kein wertvoller Arbeitsraum um den Roboter herum verloren.</a:t>
            </a:r>
          </a:p>
          <a:p>
            <a:pPr marL="4763" lvl="1">
              <a:lnSpc>
                <a:spcPct val="150000"/>
              </a:lnSpc>
              <a:spcBef>
                <a:spcPts val="400"/>
              </a:spcBef>
            </a:pPr>
            <a:r>
              <a:rPr lang="de-DE" sz="1200" dirty="0" smtClean="0"/>
              <a:t>Der Einsatz im Gießereibereich stellt immer besondere Herausforderungen für Automatisierungskomponenten dar, da  grober Schmutz, aber auch die feinen Stäube den Führungen zusetzen und dadurch zum Verklemmen der Greifer führen. SCHUNK-Greifer sind für ihre hohe Qualität bekannt und zeigen besonders in </a:t>
            </a:r>
            <a:r>
              <a:rPr lang="de-DE" sz="1200" dirty="0" err="1" smtClean="0"/>
              <a:t>rauher</a:t>
            </a:r>
            <a:r>
              <a:rPr lang="de-DE" sz="1200" dirty="0" smtClean="0"/>
              <a:t> Umgebung ihre großen „Nehmer-Eigenschaften“.</a:t>
            </a:r>
          </a:p>
          <a:p>
            <a:pPr marL="4763" lvl="1">
              <a:lnSpc>
                <a:spcPct val="150000"/>
              </a:lnSpc>
              <a:spcBef>
                <a:spcPts val="400"/>
              </a:spcBef>
            </a:pPr>
            <a:endParaRPr lang="de-DE" sz="1200" dirty="0"/>
          </a:p>
          <a:p>
            <a:pPr marL="4763" lvl="1">
              <a:lnSpc>
                <a:spcPct val="150000"/>
              </a:lnSpc>
              <a:spcBef>
                <a:spcPts val="400"/>
              </a:spcBef>
            </a:pPr>
            <a:endParaRPr lang="de-DE" sz="1200" dirty="0"/>
          </a:p>
          <a:p>
            <a:pPr>
              <a:lnSpc>
                <a:spcPct val="150000"/>
              </a:lnSpc>
            </a:pPr>
            <a:endParaRPr lang="de-DE" dirty="0"/>
          </a:p>
          <a:p>
            <a:pPr>
              <a:lnSpc>
                <a:spcPct val="150000"/>
              </a:lnSpc>
              <a:buClr>
                <a:srgbClr val="EBD21B"/>
              </a:buClr>
            </a:pPr>
            <a:endParaRPr lang="de-DE" sz="1600" b="1" dirty="0"/>
          </a:p>
        </p:txBody>
      </p:sp>
      <p:sp>
        <p:nvSpPr>
          <p:cNvPr id="8" name="Text Box 3"/>
          <p:cNvSpPr txBox="1">
            <a:spLocks noChangeArrowheads="1"/>
          </p:cNvSpPr>
          <p:nvPr/>
        </p:nvSpPr>
        <p:spPr bwMode="auto">
          <a:xfrm>
            <a:off x="611188" y="4321805"/>
            <a:ext cx="5700011" cy="2001328"/>
          </a:xfrm>
          <a:prstGeom prst="rect">
            <a:avLst/>
          </a:prstGeom>
          <a:noFill/>
          <a:ln w="9525">
            <a:noFill/>
            <a:miter lim="800000"/>
            <a:headEnd/>
            <a:tailEnd/>
          </a:ln>
        </p:spPr>
        <p:txBody>
          <a:bodyPr/>
          <a:lstStyle/>
          <a:p>
            <a:pPr>
              <a:lnSpc>
                <a:spcPct val="150000"/>
              </a:lnSpc>
              <a:buClr>
                <a:srgbClr val="EBD21B"/>
              </a:buClr>
            </a:pPr>
            <a:r>
              <a:rPr lang="de-DE" sz="2000" b="1" dirty="0" smtClean="0"/>
              <a:t>Kundennutzen</a:t>
            </a:r>
            <a:endParaRPr lang="de-DE" sz="2000" b="1" dirty="0"/>
          </a:p>
          <a:p>
            <a:pPr marL="0" lvl="2" indent="182563">
              <a:lnSpc>
                <a:spcPct val="150000"/>
              </a:lnSpc>
              <a:spcBef>
                <a:spcPts val="400"/>
              </a:spcBef>
              <a:buFont typeface="Wingdings" pitchFamily="2" charset="2"/>
              <a:buChar char="§"/>
            </a:pPr>
            <a:r>
              <a:rPr lang="de-DE" sz="1200" dirty="0" smtClean="0"/>
              <a:t>Greiferlösung aus einer Hand</a:t>
            </a:r>
          </a:p>
          <a:p>
            <a:pPr marL="0" lvl="2" indent="182563">
              <a:lnSpc>
                <a:spcPct val="150000"/>
              </a:lnSpc>
              <a:spcBef>
                <a:spcPts val="400"/>
              </a:spcBef>
              <a:buFont typeface="Wingdings" pitchFamily="2" charset="2"/>
              <a:buChar char="§"/>
            </a:pPr>
            <a:r>
              <a:rPr lang="de-DE" sz="1200" dirty="0" smtClean="0"/>
              <a:t>Abfrage von verschiedenen Bauteilen unter schmutzigen Bedingungen</a:t>
            </a:r>
          </a:p>
          <a:p>
            <a:pPr marL="0" lvl="2" indent="182563">
              <a:lnSpc>
                <a:spcPct val="150000"/>
              </a:lnSpc>
              <a:spcBef>
                <a:spcPts val="400"/>
              </a:spcBef>
              <a:buFont typeface="Wingdings" pitchFamily="2" charset="2"/>
              <a:buChar char="§"/>
            </a:pPr>
            <a:r>
              <a:rPr lang="de-DE" sz="1200" dirty="0" smtClean="0"/>
              <a:t>Robustheit </a:t>
            </a:r>
          </a:p>
          <a:p>
            <a:pPr marL="0" lvl="2" indent="182563">
              <a:lnSpc>
                <a:spcPct val="150000"/>
              </a:lnSpc>
              <a:spcBef>
                <a:spcPts val="400"/>
              </a:spcBef>
              <a:buFont typeface="Wingdings" pitchFamily="2" charset="2"/>
              <a:buChar char="§"/>
            </a:pPr>
            <a:r>
              <a:rPr lang="de-DE" sz="1200" dirty="0" smtClean="0"/>
              <a:t>Funktionsfähigkeit unter extremen Bedingungen</a:t>
            </a:r>
            <a:endParaRPr lang="de-DE"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13</a:t>
            </a:fld>
            <a:endParaRPr lang="de-DE" dirty="0"/>
          </a:p>
        </p:txBody>
      </p:sp>
      <p:sp>
        <p:nvSpPr>
          <p:cNvPr id="7" name="Text Box 2"/>
          <p:cNvSpPr txBox="1">
            <a:spLocks noChangeArrowheads="1"/>
          </p:cNvSpPr>
          <p:nvPr/>
        </p:nvSpPr>
        <p:spPr bwMode="auto">
          <a:xfrm>
            <a:off x="646113" y="1836641"/>
            <a:ext cx="5140325" cy="687388"/>
          </a:xfrm>
          <a:prstGeom prst="rect">
            <a:avLst/>
          </a:prstGeom>
          <a:noFill/>
          <a:ln w="9525">
            <a:noFill/>
            <a:miter lim="800000"/>
            <a:headEnd/>
            <a:tailEnd/>
          </a:ln>
        </p:spPr>
        <p:txBody>
          <a:bodyPr/>
          <a:lstStyle/>
          <a:p>
            <a:pPr>
              <a:lnSpc>
                <a:spcPct val="150000"/>
              </a:lnSpc>
              <a:buClr>
                <a:srgbClr val="EBD21B"/>
              </a:buClr>
            </a:pPr>
            <a:r>
              <a:rPr lang="de-DE" sz="2400" b="1" dirty="0" smtClean="0"/>
              <a:t>Werkstück</a:t>
            </a:r>
            <a:endParaRPr lang="de-DE" sz="2400" b="1" dirty="0"/>
          </a:p>
          <a:p>
            <a:pPr>
              <a:lnSpc>
                <a:spcPct val="150000"/>
              </a:lnSpc>
              <a:buClr>
                <a:srgbClr val="EBD21B"/>
              </a:buClr>
            </a:pPr>
            <a:r>
              <a:rPr lang="de-DE" sz="1400" dirty="0" err="1" smtClean="0"/>
              <a:t>Crown</a:t>
            </a:r>
            <a:r>
              <a:rPr lang="de-DE" sz="1400" dirty="0" smtClean="0"/>
              <a:t>-Wheels, </a:t>
            </a:r>
            <a:r>
              <a:rPr lang="de-DE" sz="1400" dirty="0" err="1" smtClean="0"/>
              <a:t>Trays</a:t>
            </a:r>
            <a:endParaRPr lang="de-DE" sz="1400" dirty="0"/>
          </a:p>
        </p:txBody>
      </p:sp>
      <p:sp>
        <p:nvSpPr>
          <p:cNvPr id="8" name="Text Box 3"/>
          <p:cNvSpPr txBox="1">
            <a:spLocks noChangeArrowheads="1"/>
          </p:cNvSpPr>
          <p:nvPr/>
        </p:nvSpPr>
        <p:spPr bwMode="auto">
          <a:xfrm>
            <a:off x="628650" y="2885808"/>
            <a:ext cx="4443413" cy="1571625"/>
          </a:xfrm>
          <a:prstGeom prst="rect">
            <a:avLst/>
          </a:prstGeom>
          <a:noFill/>
          <a:ln w="9525">
            <a:noFill/>
            <a:miter lim="800000"/>
            <a:headEnd/>
            <a:tailEnd/>
          </a:ln>
        </p:spPr>
        <p:txBody>
          <a:bodyPr/>
          <a:lstStyle/>
          <a:p>
            <a:pPr>
              <a:lnSpc>
                <a:spcPct val="150000"/>
              </a:lnSpc>
              <a:buClr>
                <a:srgbClr val="EBD21B"/>
              </a:buClr>
            </a:pPr>
            <a:r>
              <a:rPr lang="de-DE" sz="2400" b="1" dirty="0" smtClean="0"/>
              <a:t>Applikation</a:t>
            </a:r>
            <a:endParaRPr lang="de-DE" sz="2400" b="1" dirty="0"/>
          </a:p>
          <a:p>
            <a:pPr>
              <a:lnSpc>
                <a:spcPct val="150000"/>
              </a:lnSpc>
              <a:buClr>
                <a:srgbClr val="EBD21B"/>
              </a:buClr>
            </a:pPr>
            <a:r>
              <a:rPr lang="de-DE" sz="1400" dirty="0" smtClean="0"/>
              <a:t>Die </a:t>
            </a:r>
            <a:r>
              <a:rPr lang="de-DE" sz="1400" dirty="0" err="1" smtClean="0"/>
              <a:t>Crown</a:t>
            </a:r>
            <a:r>
              <a:rPr lang="de-DE" sz="1400" dirty="0" smtClean="0"/>
              <a:t>-Wheels werden auf einem Band außerhalb einer Schmelzmaschine bereitgestellt und mit dem 2-Backen-Spindelgreifer gegriffen und transportiert. </a:t>
            </a:r>
            <a:endParaRPr lang="de-DE" sz="1400" dirty="0"/>
          </a:p>
        </p:txBody>
      </p:sp>
      <p:sp>
        <p:nvSpPr>
          <p:cNvPr id="10" name="Text Box 4"/>
          <p:cNvSpPr txBox="1">
            <a:spLocks noChangeArrowheads="1"/>
          </p:cNvSpPr>
          <p:nvPr/>
        </p:nvSpPr>
        <p:spPr bwMode="auto">
          <a:xfrm>
            <a:off x="646113" y="1138141"/>
            <a:ext cx="5211762" cy="698500"/>
          </a:xfrm>
          <a:prstGeom prst="rect">
            <a:avLst/>
          </a:prstGeom>
          <a:noFill/>
          <a:ln w="9525">
            <a:noFill/>
            <a:miter lim="800000"/>
            <a:headEnd/>
            <a:tailEnd/>
          </a:ln>
        </p:spPr>
        <p:txBody>
          <a:bodyPr/>
          <a:lstStyle/>
          <a:p>
            <a:pPr>
              <a:lnSpc>
                <a:spcPct val="150000"/>
              </a:lnSpc>
            </a:pPr>
            <a:r>
              <a:rPr lang="de-DE" sz="2400" b="1" dirty="0" smtClean="0"/>
              <a:t>HANDLING VON CROWN-WHEELS</a:t>
            </a:r>
            <a:endParaRPr lang="de-DE" sz="3600" dirty="0"/>
          </a:p>
        </p:txBody>
      </p:sp>
      <p:sp>
        <p:nvSpPr>
          <p:cNvPr id="11" name="Text Box 5"/>
          <p:cNvSpPr txBox="1">
            <a:spLocks noChangeArrowheads="1"/>
          </p:cNvSpPr>
          <p:nvPr/>
        </p:nvSpPr>
        <p:spPr bwMode="auto">
          <a:xfrm>
            <a:off x="642938" y="4495704"/>
            <a:ext cx="4846637" cy="1214437"/>
          </a:xfrm>
          <a:prstGeom prst="rect">
            <a:avLst/>
          </a:prstGeom>
          <a:noFill/>
          <a:ln w="9525">
            <a:noFill/>
            <a:miter lim="800000"/>
            <a:headEnd/>
            <a:tailEnd/>
          </a:ln>
        </p:spPr>
        <p:txBody>
          <a:bodyPr/>
          <a:lstStyle/>
          <a:p>
            <a:pPr>
              <a:lnSpc>
                <a:spcPct val="150000"/>
              </a:lnSpc>
              <a:buClr>
                <a:srgbClr val="EBD21B"/>
              </a:buClr>
            </a:pPr>
            <a:r>
              <a:rPr lang="de-DE" sz="2400" b="1" dirty="0" smtClean="0"/>
              <a:t>Module/ </a:t>
            </a:r>
            <a:r>
              <a:rPr lang="de-DE" sz="2400" b="1" dirty="0"/>
              <a:t>System</a:t>
            </a:r>
          </a:p>
        </p:txBody>
      </p:sp>
      <p:pic>
        <p:nvPicPr>
          <p:cNvPr id="12" name="Picture 2" descr="M:\1_Systemtechnik\03_Kunden\Bleichert Automation, Osterburken_829690\Angebote _Auftraege\2010\1246453_1252706\08_Bilder_und_Filme\3727080000_leg_geblaese_1.jpg"/>
          <p:cNvPicPr>
            <a:picLocks noChangeAspect="1" noChangeArrowheads="1"/>
          </p:cNvPicPr>
          <p:nvPr/>
        </p:nvPicPr>
        <p:blipFill>
          <a:blip r:embed="rId3" cstate="print"/>
          <a:srcRect l="19070" t="20969" r="19434" b="22034"/>
          <a:stretch>
            <a:fillRect/>
          </a:stretch>
        </p:blipFill>
        <p:spPr bwMode="auto">
          <a:xfrm>
            <a:off x="5595938" y="3932771"/>
            <a:ext cx="2880000" cy="1885797"/>
          </a:xfrm>
          <a:prstGeom prst="rect">
            <a:avLst/>
          </a:prstGeom>
          <a:noFill/>
          <a:ln w="9525">
            <a:noFill/>
            <a:miter lim="800000"/>
            <a:headEnd/>
            <a:tailEnd/>
          </a:ln>
        </p:spPr>
      </p:pic>
      <p:sp>
        <p:nvSpPr>
          <p:cNvPr id="13" name="Textfeld 12"/>
          <p:cNvSpPr txBox="1"/>
          <p:nvPr/>
        </p:nvSpPr>
        <p:spPr>
          <a:xfrm>
            <a:off x="684213" y="5079904"/>
            <a:ext cx="3527425" cy="738664"/>
          </a:xfrm>
          <a:prstGeom prst="rect">
            <a:avLst/>
          </a:prstGeom>
          <a:noFill/>
        </p:spPr>
        <p:txBody>
          <a:bodyPr>
            <a:spAutoFit/>
          </a:bodyPr>
          <a:lstStyle/>
          <a:p>
            <a:pPr>
              <a:buFont typeface="Wingdings" pitchFamily="2" charset="2"/>
              <a:buChar char="§"/>
              <a:defRPr/>
            </a:pPr>
            <a:r>
              <a:rPr lang="de-DE" sz="1400" dirty="0" smtClean="0"/>
              <a:t> 2 Backengreifer LEG</a:t>
            </a:r>
          </a:p>
          <a:p>
            <a:pPr>
              <a:buFont typeface="Wingdings" pitchFamily="2" charset="2"/>
              <a:buChar char="§"/>
              <a:defRPr/>
            </a:pPr>
            <a:r>
              <a:rPr lang="de-DE" sz="1400" dirty="0" smtClean="0"/>
              <a:t> 2 Backengreifer mit Spindelantrieb</a:t>
            </a:r>
          </a:p>
          <a:p>
            <a:pPr>
              <a:buFont typeface="Wingdings" pitchFamily="2" charset="2"/>
              <a:buChar char="§"/>
              <a:defRPr/>
            </a:pPr>
            <a:r>
              <a:rPr lang="de-DE" sz="1400" dirty="0" smtClean="0"/>
              <a:t> Kugelumlaufführung</a:t>
            </a:r>
            <a:endParaRPr lang="de-DE" sz="1400" dirty="0"/>
          </a:p>
        </p:txBody>
      </p:sp>
      <p:pic>
        <p:nvPicPr>
          <p:cNvPr id="14" name="Picture 2"/>
          <p:cNvPicPr>
            <a:picLocks noChangeAspect="1" noChangeArrowheads="1"/>
          </p:cNvPicPr>
          <p:nvPr/>
        </p:nvPicPr>
        <p:blipFill>
          <a:blip r:embed="rId4" cstate="print"/>
          <a:srcRect l="15442" t="14400" r="60356" b="11441"/>
          <a:stretch>
            <a:fillRect/>
          </a:stretch>
        </p:blipFill>
        <p:spPr bwMode="auto">
          <a:xfrm>
            <a:off x="6315938" y="1503266"/>
            <a:ext cx="2160000" cy="21188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14</a:t>
            </a:fld>
            <a:endParaRPr lang="de-DE" dirty="0"/>
          </a:p>
        </p:txBody>
      </p:sp>
      <p:sp>
        <p:nvSpPr>
          <p:cNvPr id="7" name="Text Box 2"/>
          <p:cNvSpPr txBox="1">
            <a:spLocks noChangeArrowheads="1"/>
          </p:cNvSpPr>
          <p:nvPr/>
        </p:nvSpPr>
        <p:spPr bwMode="auto">
          <a:xfrm>
            <a:off x="611188" y="1357313"/>
            <a:ext cx="8247062" cy="2378075"/>
          </a:xfrm>
          <a:prstGeom prst="rect">
            <a:avLst/>
          </a:prstGeom>
          <a:noFill/>
          <a:ln w="9525">
            <a:noFill/>
            <a:miter lim="800000"/>
            <a:headEnd/>
            <a:tailEnd/>
          </a:ln>
        </p:spPr>
        <p:txBody>
          <a:bodyPr/>
          <a:lstStyle/>
          <a:p>
            <a:pPr>
              <a:lnSpc>
                <a:spcPct val="150000"/>
              </a:lnSpc>
              <a:buClr>
                <a:srgbClr val="EBD21B"/>
              </a:buClr>
            </a:pPr>
            <a:r>
              <a:rPr lang="de-DE" sz="2400" b="1" dirty="0" smtClean="0"/>
              <a:t>Lösung</a:t>
            </a:r>
            <a:endParaRPr lang="de-DE" sz="2400" b="1" dirty="0"/>
          </a:p>
          <a:p>
            <a:pPr>
              <a:lnSpc>
                <a:spcPct val="150000"/>
              </a:lnSpc>
              <a:buClr>
                <a:srgbClr val="EBD21B"/>
              </a:buClr>
            </a:pPr>
            <a:r>
              <a:rPr lang="de-DE" sz="1600" dirty="0" smtClean="0"/>
              <a:t>Der Greifer greift die Werkstücke am Außendurchmesser. Um den hohen Temperaturen gerecht zu werden, ist der Greifer umhaust mit einer wärmeabweisenden Verkleidung aus Blech. </a:t>
            </a:r>
          </a:p>
          <a:p>
            <a:pPr>
              <a:lnSpc>
                <a:spcPct val="150000"/>
              </a:lnSpc>
              <a:buClr>
                <a:srgbClr val="EBD21B"/>
              </a:buClr>
            </a:pPr>
            <a:r>
              <a:rPr lang="de-DE" sz="1600" dirty="0" smtClean="0"/>
              <a:t>Die Greifkraft beträgt 600N.</a:t>
            </a:r>
            <a:endParaRPr lang="de-DE" sz="1600" dirty="0"/>
          </a:p>
        </p:txBody>
      </p:sp>
      <p:sp>
        <p:nvSpPr>
          <p:cNvPr id="8" name="Text Box 3"/>
          <p:cNvSpPr txBox="1">
            <a:spLocks noChangeArrowheads="1"/>
          </p:cNvSpPr>
          <p:nvPr/>
        </p:nvSpPr>
        <p:spPr bwMode="auto">
          <a:xfrm>
            <a:off x="642938" y="3349261"/>
            <a:ext cx="4857750" cy="2603500"/>
          </a:xfrm>
          <a:prstGeom prst="rect">
            <a:avLst/>
          </a:prstGeom>
          <a:noFill/>
          <a:ln w="9525">
            <a:noFill/>
            <a:miter lim="800000"/>
            <a:headEnd/>
            <a:tailEnd/>
          </a:ln>
        </p:spPr>
        <p:txBody>
          <a:bodyPr/>
          <a:lstStyle/>
          <a:p>
            <a:pPr>
              <a:lnSpc>
                <a:spcPct val="150000"/>
              </a:lnSpc>
              <a:buClr>
                <a:srgbClr val="EBD21B"/>
              </a:buClr>
            </a:pPr>
            <a:r>
              <a:rPr lang="de-DE" sz="2400" b="1" dirty="0" smtClean="0"/>
              <a:t>Kundennutzen</a:t>
            </a:r>
            <a:endParaRPr lang="de-DE" b="1" dirty="0"/>
          </a:p>
        </p:txBody>
      </p:sp>
      <p:sp>
        <p:nvSpPr>
          <p:cNvPr id="10" name="Textfeld 9"/>
          <p:cNvSpPr txBox="1"/>
          <p:nvPr/>
        </p:nvSpPr>
        <p:spPr>
          <a:xfrm>
            <a:off x="684213" y="3875623"/>
            <a:ext cx="4248150" cy="830997"/>
          </a:xfrm>
          <a:prstGeom prst="rect">
            <a:avLst/>
          </a:prstGeom>
          <a:noFill/>
        </p:spPr>
        <p:txBody>
          <a:bodyPr>
            <a:spAutoFit/>
          </a:bodyPr>
          <a:lstStyle/>
          <a:p>
            <a:pPr>
              <a:buFont typeface="Wingdings" pitchFamily="2" charset="2"/>
              <a:buChar char="§"/>
              <a:defRPr/>
            </a:pPr>
            <a:r>
              <a:rPr lang="de-DE" sz="1600" dirty="0"/>
              <a:t> </a:t>
            </a:r>
            <a:r>
              <a:rPr lang="de-DE" sz="1600" dirty="0" smtClean="0"/>
              <a:t>Automatisierung der Kundenapplikation</a:t>
            </a:r>
          </a:p>
          <a:p>
            <a:pPr>
              <a:buFont typeface="Wingdings" pitchFamily="2" charset="2"/>
              <a:buChar char="§"/>
              <a:defRPr/>
            </a:pPr>
            <a:r>
              <a:rPr lang="de-DE" sz="1600" dirty="0" smtClean="0"/>
              <a:t> Kundenspezifische Lösung, angepasst an die besonderen Anforderungen des Werkstücks</a:t>
            </a:r>
            <a:endParaRPr lang="de-DE" sz="1600" dirty="0"/>
          </a:p>
        </p:txBody>
      </p:sp>
      <p:pic>
        <p:nvPicPr>
          <p:cNvPr id="11" name="Picture 2"/>
          <p:cNvPicPr>
            <a:picLocks noChangeAspect="1" noChangeArrowheads="1"/>
          </p:cNvPicPr>
          <p:nvPr/>
        </p:nvPicPr>
        <p:blipFill>
          <a:blip r:embed="rId3" cstate="print"/>
          <a:srcRect l="13943" t="17726" r="59091" b="23955"/>
          <a:stretch>
            <a:fillRect/>
          </a:stretch>
        </p:blipFill>
        <p:spPr bwMode="auto">
          <a:xfrm>
            <a:off x="4657605" y="3015172"/>
            <a:ext cx="3857625" cy="267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15</a:t>
            </a:fld>
            <a:endParaRPr lang="de-DE" dirty="0"/>
          </a:p>
        </p:txBody>
      </p:sp>
      <p:sp>
        <p:nvSpPr>
          <p:cNvPr id="7" name="Text Box 2"/>
          <p:cNvSpPr txBox="1">
            <a:spLocks noChangeArrowheads="1"/>
          </p:cNvSpPr>
          <p:nvPr/>
        </p:nvSpPr>
        <p:spPr bwMode="auto">
          <a:xfrm>
            <a:off x="646113" y="2543973"/>
            <a:ext cx="5140325" cy="958320"/>
          </a:xfrm>
          <a:prstGeom prst="rect">
            <a:avLst/>
          </a:prstGeom>
          <a:noFill/>
          <a:ln w="9525">
            <a:noFill/>
            <a:miter lim="800000"/>
            <a:headEnd/>
            <a:tailEnd/>
          </a:ln>
        </p:spPr>
        <p:txBody>
          <a:bodyPr/>
          <a:lstStyle/>
          <a:p>
            <a:pPr>
              <a:lnSpc>
                <a:spcPct val="150000"/>
              </a:lnSpc>
              <a:buClr>
                <a:srgbClr val="EBD21B"/>
              </a:buClr>
            </a:pPr>
            <a:r>
              <a:rPr lang="de-DE" sz="2400" b="1" dirty="0" smtClean="0"/>
              <a:t>Werkstück</a:t>
            </a:r>
            <a:endParaRPr lang="de-DE" sz="2400" b="1" dirty="0"/>
          </a:p>
          <a:p>
            <a:pPr>
              <a:lnSpc>
                <a:spcPct val="150000"/>
              </a:lnSpc>
              <a:buClr>
                <a:srgbClr val="EBD21B"/>
              </a:buClr>
            </a:pPr>
            <a:r>
              <a:rPr lang="de-DE" sz="1400" dirty="0" smtClean="0"/>
              <a:t>Aluminiumteil</a:t>
            </a:r>
            <a:endParaRPr lang="de-DE" sz="1400" dirty="0"/>
          </a:p>
        </p:txBody>
      </p:sp>
      <p:sp>
        <p:nvSpPr>
          <p:cNvPr id="10" name="Text Box 4"/>
          <p:cNvSpPr txBox="1">
            <a:spLocks noChangeArrowheads="1"/>
          </p:cNvSpPr>
          <p:nvPr/>
        </p:nvSpPr>
        <p:spPr bwMode="auto">
          <a:xfrm>
            <a:off x="646113" y="1189897"/>
            <a:ext cx="7597775" cy="698500"/>
          </a:xfrm>
          <a:prstGeom prst="rect">
            <a:avLst/>
          </a:prstGeom>
          <a:noFill/>
          <a:ln w="9525">
            <a:noFill/>
            <a:miter lim="800000"/>
            <a:headEnd/>
            <a:tailEnd/>
          </a:ln>
        </p:spPr>
        <p:txBody>
          <a:bodyPr/>
          <a:lstStyle/>
          <a:p>
            <a:pPr>
              <a:lnSpc>
                <a:spcPct val="150000"/>
              </a:lnSpc>
            </a:pPr>
            <a:r>
              <a:rPr lang="de-DE" sz="2000" b="1" dirty="0" smtClean="0"/>
              <a:t>BE- &amp; ENTLADEN EINER DRUCKGUSSMASCHINE</a:t>
            </a:r>
            <a:endParaRPr lang="de-DE" sz="3200" dirty="0"/>
          </a:p>
        </p:txBody>
      </p:sp>
      <p:sp>
        <p:nvSpPr>
          <p:cNvPr id="11" name="Text Box 5"/>
          <p:cNvSpPr txBox="1">
            <a:spLocks noChangeArrowheads="1"/>
          </p:cNvSpPr>
          <p:nvPr/>
        </p:nvSpPr>
        <p:spPr bwMode="auto">
          <a:xfrm>
            <a:off x="642938" y="3676234"/>
            <a:ext cx="4846637" cy="1214437"/>
          </a:xfrm>
          <a:prstGeom prst="rect">
            <a:avLst/>
          </a:prstGeom>
          <a:noFill/>
          <a:ln w="9525">
            <a:noFill/>
            <a:miter lim="800000"/>
            <a:headEnd/>
            <a:tailEnd/>
          </a:ln>
        </p:spPr>
        <p:txBody>
          <a:bodyPr/>
          <a:lstStyle/>
          <a:p>
            <a:pPr>
              <a:lnSpc>
                <a:spcPct val="150000"/>
              </a:lnSpc>
              <a:buClr>
                <a:srgbClr val="EBD21B"/>
              </a:buClr>
            </a:pPr>
            <a:r>
              <a:rPr lang="de-DE" sz="2400" b="1" dirty="0" smtClean="0"/>
              <a:t>Module/ </a:t>
            </a:r>
            <a:r>
              <a:rPr lang="de-DE" sz="2400" b="1" dirty="0"/>
              <a:t>System</a:t>
            </a:r>
          </a:p>
        </p:txBody>
      </p:sp>
      <p:pic>
        <p:nvPicPr>
          <p:cNvPr id="12" name="Picture 2" descr="Giesserei2_4"/>
          <p:cNvPicPr>
            <a:picLocks noChangeAspect="1" noChangeArrowheads="1"/>
          </p:cNvPicPr>
          <p:nvPr/>
        </p:nvPicPr>
        <p:blipFill>
          <a:blip r:embed="rId3" cstate="print"/>
          <a:srcRect/>
          <a:stretch>
            <a:fillRect/>
          </a:stretch>
        </p:blipFill>
        <p:spPr bwMode="auto">
          <a:xfrm>
            <a:off x="4630738" y="2350360"/>
            <a:ext cx="3613150" cy="2708275"/>
          </a:xfrm>
          <a:prstGeom prst="rect">
            <a:avLst/>
          </a:prstGeom>
          <a:noFill/>
          <a:ln w="9525">
            <a:noFill/>
            <a:miter lim="800000"/>
            <a:headEnd/>
            <a:tailEnd/>
          </a:ln>
        </p:spPr>
      </p:pic>
      <p:sp>
        <p:nvSpPr>
          <p:cNvPr id="13" name="Textfeld 12"/>
          <p:cNvSpPr txBox="1"/>
          <p:nvPr/>
        </p:nvSpPr>
        <p:spPr>
          <a:xfrm>
            <a:off x="755650" y="4247791"/>
            <a:ext cx="3095625" cy="338554"/>
          </a:xfrm>
          <a:prstGeom prst="rect">
            <a:avLst/>
          </a:prstGeom>
          <a:noFill/>
        </p:spPr>
        <p:txBody>
          <a:bodyPr>
            <a:spAutoFit/>
          </a:bodyPr>
          <a:lstStyle/>
          <a:p>
            <a:pPr>
              <a:buFont typeface="Wingdings" pitchFamily="2" charset="2"/>
              <a:buChar char="§"/>
              <a:defRPr/>
            </a:pPr>
            <a:r>
              <a:rPr lang="de-DE" sz="1400" dirty="0">
                <a:latin typeface="+mn-lt"/>
              </a:rPr>
              <a:t> </a:t>
            </a:r>
            <a:r>
              <a:rPr lang="de-DE" sz="1600" dirty="0" smtClean="0">
                <a:latin typeface="+mn-lt"/>
              </a:rPr>
              <a:t>PGN+1-SD</a:t>
            </a:r>
            <a:endParaRPr lang="de-DE" sz="1400" dirty="0">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16</a:t>
            </a:fld>
            <a:endParaRPr lang="de-DE" dirty="0"/>
          </a:p>
        </p:txBody>
      </p:sp>
      <p:sp>
        <p:nvSpPr>
          <p:cNvPr id="7" name="Text Box 2"/>
          <p:cNvSpPr txBox="1">
            <a:spLocks noChangeArrowheads="1"/>
          </p:cNvSpPr>
          <p:nvPr/>
        </p:nvSpPr>
        <p:spPr bwMode="auto">
          <a:xfrm>
            <a:off x="611188" y="1685101"/>
            <a:ext cx="8247062" cy="2378075"/>
          </a:xfrm>
          <a:prstGeom prst="rect">
            <a:avLst/>
          </a:prstGeom>
          <a:noFill/>
          <a:ln w="9525">
            <a:noFill/>
            <a:miter lim="800000"/>
            <a:headEnd/>
            <a:tailEnd/>
          </a:ln>
        </p:spPr>
        <p:txBody>
          <a:bodyPr/>
          <a:lstStyle/>
          <a:p>
            <a:pPr>
              <a:lnSpc>
                <a:spcPct val="150000"/>
              </a:lnSpc>
              <a:buClr>
                <a:srgbClr val="EBD21B"/>
              </a:buClr>
            </a:pPr>
            <a:r>
              <a:rPr lang="de-DE" sz="2400" b="1" dirty="0" smtClean="0"/>
              <a:t>Lösungen </a:t>
            </a:r>
            <a:endParaRPr lang="de-DE" sz="2400" b="1" dirty="0"/>
          </a:p>
          <a:p>
            <a:pPr>
              <a:lnSpc>
                <a:spcPct val="150000"/>
              </a:lnSpc>
              <a:buClr>
                <a:srgbClr val="EBD21B"/>
              </a:buClr>
            </a:pPr>
            <a:r>
              <a:rPr lang="de-DE" sz="1600" dirty="0" smtClean="0"/>
              <a:t>Der PGN+ mit Staubschutz arbeitet sicher und beständig unter widrigen Umgebungsbedingungen (Wärme, Hitze, Staub). Durch den Sperrluftanschluss wird die Lebensdauer nochmals erhöht.</a:t>
            </a:r>
            <a:endParaRPr lang="de-DE" sz="1600" dirty="0"/>
          </a:p>
        </p:txBody>
      </p:sp>
      <p:sp>
        <p:nvSpPr>
          <p:cNvPr id="8" name="Text Box 3"/>
          <p:cNvSpPr txBox="1">
            <a:spLocks noChangeArrowheads="1"/>
          </p:cNvSpPr>
          <p:nvPr/>
        </p:nvSpPr>
        <p:spPr bwMode="auto">
          <a:xfrm>
            <a:off x="599808" y="3392391"/>
            <a:ext cx="4857750" cy="1973239"/>
          </a:xfrm>
          <a:prstGeom prst="rect">
            <a:avLst/>
          </a:prstGeom>
          <a:noFill/>
          <a:ln w="9525">
            <a:noFill/>
            <a:miter lim="800000"/>
            <a:headEnd/>
            <a:tailEnd/>
          </a:ln>
        </p:spPr>
        <p:txBody>
          <a:bodyPr/>
          <a:lstStyle/>
          <a:p>
            <a:pPr>
              <a:lnSpc>
                <a:spcPct val="150000"/>
              </a:lnSpc>
              <a:buClr>
                <a:srgbClr val="EBD21B"/>
              </a:buClr>
            </a:pPr>
            <a:r>
              <a:rPr lang="de-DE" sz="2400" b="1" dirty="0" smtClean="0"/>
              <a:t>Kundennutzen</a:t>
            </a:r>
            <a:endParaRPr lang="de-DE" b="1" dirty="0"/>
          </a:p>
        </p:txBody>
      </p:sp>
      <p:sp>
        <p:nvSpPr>
          <p:cNvPr id="10" name="Textfeld 9"/>
          <p:cNvSpPr txBox="1"/>
          <p:nvPr/>
        </p:nvSpPr>
        <p:spPr>
          <a:xfrm>
            <a:off x="703894" y="3998816"/>
            <a:ext cx="6048375" cy="830997"/>
          </a:xfrm>
          <a:prstGeom prst="rect">
            <a:avLst/>
          </a:prstGeom>
          <a:noFill/>
        </p:spPr>
        <p:txBody>
          <a:bodyPr>
            <a:spAutoFit/>
          </a:bodyPr>
          <a:lstStyle/>
          <a:p>
            <a:pPr>
              <a:buFont typeface="Wingdings" pitchFamily="2" charset="2"/>
              <a:buChar char="§"/>
              <a:defRPr/>
            </a:pPr>
            <a:r>
              <a:rPr lang="de-DE" sz="1600" dirty="0"/>
              <a:t> </a:t>
            </a:r>
            <a:r>
              <a:rPr lang="de-DE" sz="1600" dirty="0" smtClean="0"/>
              <a:t>Prozesssicher</a:t>
            </a:r>
          </a:p>
          <a:p>
            <a:pPr>
              <a:buFont typeface="Wingdings" pitchFamily="2" charset="2"/>
              <a:buChar char="§"/>
              <a:defRPr/>
            </a:pPr>
            <a:r>
              <a:rPr lang="de-DE" sz="1600" dirty="0" smtClean="0"/>
              <a:t> Standard-Greifeinheit</a:t>
            </a:r>
          </a:p>
          <a:p>
            <a:pPr>
              <a:buFont typeface="Wingdings" pitchFamily="2" charset="2"/>
              <a:buChar char="§"/>
              <a:defRPr/>
            </a:pPr>
            <a:r>
              <a:rPr lang="de-DE" sz="1600" dirty="0" smtClean="0"/>
              <a:t> Greiffinger und Adapter aus einer Hand</a:t>
            </a:r>
            <a:endParaRPr lang="de-DE"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Anwendungsaufgaben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17</a:t>
            </a:fld>
            <a:endParaRPr lang="de-DE" dirty="0"/>
          </a:p>
        </p:txBody>
      </p:sp>
      <p:graphicFrame>
        <p:nvGraphicFramePr>
          <p:cNvPr id="7" name="Diagramm 6"/>
          <p:cNvGraphicFramePr/>
          <p:nvPr/>
        </p:nvGraphicFramePr>
        <p:xfrm>
          <a:off x="1045953" y="1172474"/>
          <a:ext cx="7052094" cy="4866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Kernhandhabung</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18</a:t>
            </a:fld>
            <a:endParaRPr lang="de-DE" dirty="0"/>
          </a:p>
        </p:txBody>
      </p:sp>
      <p:pic>
        <p:nvPicPr>
          <p:cNvPr id="8" name="Picture 2" descr="D:\Präsentationen\Gießerei\Gießerei\Carat Grohe\IMG_1410.jpg"/>
          <p:cNvPicPr>
            <a:picLocks noChangeAspect="1" noChangeArrowheads="1"/>
          </p:cNvPicPr>
          <p:nvPr/>
        </p:nvPicPr>
        <p:blipFill>
          <a:blip r:embed="rId3" cstate="print"/>
          <a:srcRect/>
          <a:stretch>
            <a:fillRect/>
          </a:stretch>
        </p:blipFill>
        <p:spPr bwMode="auto">
          <a:xfrm>
            <a:off x="4568433" y="1268665"/>
            <a:ext cx="3200849" cy="2401543"/>
          </a:xfrm>
          <a:prstGeom prst="rect">
            <a:avLst/>
          </a:prstGeom>
          <a:ln>
            <a:noFill/>
          </a:ln>
          <a:effectLst>
            <a:softEdge rad="112500"/>
          </a:effectLst>
        </p:spPr>
      </p:pic>
      <p:pic>
        <p:nvPicPr>
          <p:cNvPr id="10" name="Picture 4" descr="D:\Präsentationen\Gießerei\Gießerei\Carat Grohe\IMG_1418.jpg"/>
          <p:cNvPicPr>
            <a:picLocks noChangeAspect="1" noChangeArrowheads="1"/>
          </p:cNvPicPr>
          <p:nvPr/>
        </p:nvPicPr>
        <p:blipFill>
          <a:blip r:embed="rId4" cstate="print"/>
          <a:srcRect/>
          <a:stretch>
            <a:fillRect/>
          </a:stretch>
        </p:blipFill>
        <p:spPr bwMode="auto">
          <a:xfrm>
            <a:off x="1343307" y="1269970"/>
            <a:ext cx="3200317" cy="2400238"/>
          </a:xfrm>
          <a:prstGeom prst="rect">
            <a:avLst/>
          </a:prstGeom>
          <a:ln>
            <a:noFill/>
          </a:ln>
          <a:effectLst>
            <a:softEdge rad="112500"/>
          </a:effectLst>
        </p:spPr>
      </p:pic>
      <p:pic>
        <p:nvPicPr>
          <p:cNvPr id="11" name="Picture 7" descr="D:\Präsentationen\Gießerei\Gießerei\Laempe\100_1684.JPG"/>
          <p:cNvPicPr>
            <a:picLocks noChangeAspect="1" noChangeArrowheads="1"/>
          </p:cNvPicPr>
          <p:nvPr/>
        </p:nvPicPr>
        <p:blipFill>
          <a:blip r:embed="rId5" cstate="print"/>
          <a:srcRect t="31020" r="3972" b="21820"/>
          <a:stretch>
            <a:fillRect/>
          </a:stretch>
        </p:blipFill>
        <p:spPr bwMode="auto">
          <a:xfrm>
            <a:off x="1359013" y="3670207"/>
            <a:ext cx="6425974" cy="236671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Kernhandhabung</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19</a:t>
            </a:fld>
            <a:endParaRPr lang="de-DE" dirty="0"/>
          </a:p>
        </p:txBody>
      </p:sp>
      <p:pic>
        <p:nvPicPr>
          <p:cNvPr id="10" name="Picture 5" descr="D:\Präsentationen\Gießerei\Gießerei\Winter\Winter PSH 22 1.JPG"/>
          <p:cNvPicPr>
            <a:picLocks noChangeAspect="1" noChangeArrowheads="1"/>
          </p:cNvPicPr>
          <p:nvPr/>
        </p:nvPicPr>
        <p:blipFill>
          <a:blip r:embed="rId3" cstate="print"/>
          <a:srcRect t="7443"/>
          <a:stretch>
            <a:fillRect/>
          </a:stretch>
        </p:blipFill>
        <p:spPr bwMode="auto">
          <a:xfrm>
            <a:off x="3692107" y="2265453"/>
            <a:ext cx="4943894" cy="3431936"/>
          </a:xfrm>
          <a:prstGeom prst="rect">
            <a:avLst/>
          </a:prstGeom>
          <a:ln>
            <a:noFill/>
          </a:ln>
          <a:effectLst>
            <a:softEdge rad="112500"/>
          </a:effectLst>
        </p:spPr>
      </p:pic>
      <p:pic>
        <p:nvPicPr>
          <p:cNvPr id="8" name="Picture 6" descr="D:\Präsentationen\Gießerei\Gießerei\Winter\Winter PSH 22 .JPG"/>
          <p:cNvPicPr>
            <a:picLocks noChangeAspect="1" noChangeArrowheads="1"/>
          </p:cNvPicPr>
          <p:nvPr/>
        </p:nvPicPr>
        <p:blipFill>
          <a:blip r:embed="rId4" cstate="print"/>
          <a:srcRect t="22537"/>
          <a:stretch>
            <a:fillRect/>
          </a:stretch>
        </p:blipFill>
        <p:spPr bwMode="auto">
          <a:xfrm>
            <a:off x="501690" y="1265091"/>
            <a:ext cx="3949539" cy="229456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a:xfrm>
            <a:off x="533397" y="3319988"/>
            <a:ext cx="5805857" cy="659344"/>
          </a:xfrm>
        </p:spPr>
        <p:txBody>
          <a:bodyPr/>
          <a:lstStyle/>
          <a:p>
            <a:r>
              <a:rPr lang="de-DE" dirty="0" smtClean="0"/>
              <a:t>Gießen und Schmieden</a:t>
            </a:r>
            <a:endParaRPr lang="de-DE" dirty="0"/>
          </a:p>
        </p:txBody>
      </p:sp>
      <p:sp>
        <p:nvSpPr>
          <p:cNvPr id="9" name="Textplatzhalter 4"/>
          <p:cNvSpPr>
            <a:spLocks noGrp="1"/>
          </p:cNvSpPr>
          <p:nvPr>
            <p:ph type="body" sz="quarter" idx="10"/>
          </p:nvPr>
        </p:nvSpPr>
        <p:spPr>
          <a:xfrm>
            <a:off x="558800" y="3979331"/>
            <a:ext cx="4127499" cy="465669"/>
          </a:xfrm>
        </p:spPr>
        <p:txBody>
          <a:bodyPr/>
          <a:lstStyle/>
          <a:p>
            <a:r>
              <a:rPr lang="de-DE" dirty="0" smtClean="0"/>
              <a:t>Hochtemperaturanwendungen</a:t>
            </a:r>
            <a:endParaRPr lang="de-DE" dirty="0"/>
          </a:p>
        </p:txBody>
      </p:sp>
      <p:pic>
        <p:nvPicPr>
          <p:cNvPr id="5" name="Grafik 16" descr="Giesserei_10x10_RGB_72dpi.jpg"/>
          <p:cNvPicPr>
            <a:picLocks noChangeAspect="1"/>
          </p:cNvPicPr>
          <p:nvPr/>
        </p:nvPicPr>
        <p:blipFill>
          <a:blip r:embed="rId3" cstate="print"/>
          <a:srcRect/>
          <a:stretch>
            <a:fillRect/>
          </a:stretch>
        </p:blipFill>
        <p:spPr bwMode="auto">
          <a:xfrm>
            <a:off x="5688000" y="2515908"/>
            <a:ext cx="2926847" cy="2926847"/>
          </a:xfrm>
          <a:prstGeom prst="rect">
            <a:avLst/>
          </a:prstGeom>
          <a:noFill/>
          <a:ln w="9525">
            <a:noFill/>
            <a:miter lim="800000"/>
            <a:headEnd/>
            <a:tailEnd/>
          </a:ln>
        </p:spPr>
      </p:pic>
    </p:spTree>
    <p:extLst>
      <p:ext uri="{BB962C8B-B14F-4D97-AF65-F5344CB8AC3E}">
        <p14:creationId xmlns:p14="http://schemas.microsoft.com/office/powerpoint/2010/main" val="687602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err="1" smtClean="0"/>
              <a:t>Gußteileentnahme</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20</a:t>
            </a:fld>
            <a:endParaRPr lang="de-DE" dirty="0"/>
          </a:p>
        </p:txBody>
      </p:sp>
      <p:pic>
        <p:nvPicPr>
          <p:cNvPr id="8" name="Picture 2" descr="C:\Dokumente und Einstellungen\Thomas\Desktop\Gießerei\Raikam\PICT0999.JPG"/>
          <p:cNvPicPr>
            <a:picLocks noChangeAspect="1" noChangeArrowheads="1"/>
          </p:cNvPicPr>
          <p:nvPr/>
        </p:nvPicPr>
        <p:blipFill>
          <a:blip r:embed="rId3" cstate="print"/>
          <a:srcRect l="1381" t="4604" r="1934" b="3683"/>
          <a:stretch>
            <a:fillRect/>
          </a:stretch>
        </p:blipFill>
        <p:spPr bwMode="auto">
          <a:xfrm>
            <a:off x="319150" y="1982700"/>
            <a:ext cx="4445000" cy="3162300"/>
          </a:xfrm>
          <a:prstGeom prst="rect">
            <a:avLst/>
          </a:prstGeom>
          <a:ln>
            <a:noFill/>
          </a:ln>
          <a:effectLst>
            <a:softEdge rad="112500"/>
          </a:effectLst>
        </p:spPr>
      </p:pic>
      <p:pic>
        <p:nvPicPr>
          <p:cNvPr id="10" name="Picture 3" descr="C:\Dokumente und Einstellungen\Thomas\Desktop\Gießerei\Raikam\PICT1000.JPG"/>
          <p:cNvPicPr>
            <a:picLocks noChangeAspect="1" noChangeArrowheads="1"/>
          </p:cNvPicPr>
          <p:nvPr/>
        </p:nvPicPr>
        <p:blipFill>
          <a:blip r:embed="rId4" cstate="print"/>
          <a:srcRect l="3591" t="6077" r="12431" b="3683"/>
          <a:stretch>
            <a:fillRect/>
          </a:stretch>
        </p:blipFill>
        <p:spPr bwMode="auto">
          <a:xfrm>
            <a:off x="4883397" y="2008100"/>
            <a:ext cx="3860800" cy="31115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21</a:t>
            </a:fld>
            <a:endParaRPr lang="de-DE" dirty="0"/>
          </a:p>
        </p:txBody>
      </p:sp>
      <p:grpSp>
        <p:nvGrpSpPr>
          <p:cNvPr id="8" name="Gruppieren 8"/>
          <p:cNvGrpSpPr>
            <a:grpSpLocks/>
          </p:cNvGrpSpPr>
          <p:nvPr/>
        </p:nvGrpSpPr>
        <p:grpSpPr bwMode="auto">
          <a:xfrm>
            <a:off x="828822" y="1431977"/>
            <a:ext cx="7486357" cy="4339086"/>
            <a:chOff x="2017441" y="1800048"/>
            <a:chExt cx="6461541" cy="3467356"/>
          </a:xfrm>
        </p:grpSpPr>
        <p:pic>
          <p:nvPicPr>
            <p:cNvPr id="10" name="Picture 4" descr="D:\Präsentationen\Gießerei\Gießerei\Frölich &amp; Klüpfel\144_4475.JPG"/>
            <p:cNvPicPr>
              <a:picLocks noChangeAspect="1" noChangeArrowheads="1"/>
            </p:cNvPicPr>
            <p:nvPr/>
          </p:nvPicPr>
          <p:blipFill>
            <a:blip r:embed="rId3" cstate="print"/>
            <a:srcRect/>
            <a:stretch>
              <a:fillRect/>
            </a:stretch>
          </p:blipFill>
          <p:spPr bwMode="auto">
            <a:xfrm>
              <a:off x="2017441" y="1800048"/>
              <a:ext cx="4623143" cy="3467356"/>
            </a:xfrm>
            <a:prstGeom prst="rect">
              <a:avLst/>
            </a:prstGeom>
            <a:ln>
              <a:noFill/>
            </a:ln>
            <a:effectLst>
              <a:softEdge rad="112500"/>
            </a:effectLst>
          </p:spPr>
        </p:pic>
        <p:pic>
          <p:nvPicPr>
            <p:cNvPr id="12" name="Picture 2" descr="D:\Präsentationen\Gießerei\Gießerei\Frölich &amp; Klüpfel\30035101\D12cvatten.jpg"/>
            <p:cNvPicPr>
              <a:picLocks noChangeAspect="1" noChangeArrowheads="1"/>
            </p:cNvPicPr>
            <p:nvPr/>
          </p:nvPicPr>
          <p:blipFill>
            <a:blip r:embed="rId4" cstate="print"/>
            <a:srcRect r="16410"/>
            <a:stretch>
              <a:fillRect/>
            </a:stretch>
          </p:blipFill>
          <p:spPr bwMode="auto">
            <a:xfrm>
              <a:off x="6567055" y="1800048"/>
              <a:ext cx="1911927" cy="1715037"/>
            </a:xfrm>
            <a:prstGeom prst="rect">
              <a:avLst/>
            </a:prstGeom>
            <a:ln>
              <a:noFill/>
            </a:ln>
            <a:effectLst>
              <a:softEdge rad="112500"/>
            </a:effectLst>
          </p:spPr>
        </p:pic>
        <p:pic>
          <p:nvPicPr>
            <p:cNvPr id="13" name="Picture 3" descr="D:\Präsentationen\Gießerei\Gießerei\Frölich &amp; Klüpfel\30035101\D12cBakvy.jpg"/>
            <p:cNvPicPr>
              <a:picLocks noChangeAspect="1" noChangeArrowheads="1"/>
            </p:cNvPicPr>
            <p:nvPr/>
          </p:nvPicPr>
          <p:blipFill>
            <a:blip r:embed="rId5" cstate="print"/>
            <a:srcRect r="21078"/>
            <a:stretch>
              <a:fillRect/>
            </a:stretch>
          </p:blipFill>
          <p:spPr bwMode="auto">
            <a:xfrm>
              <a:off x="6567055" y="3450920"/>
              <a:ext cx="1911927" cy="1816484"/>
            </a:xfrm>
            <a:prstGeom prst="rect">
              <a:avLst/>
            </a:prstGeom>
            <a:ln>
              <a:noFill/>
            </a:ln>
            <a:effectLst>
              <a:softEdge rad="112500"/>
            </a:effectLst>
          </p:spPr>
        </p:pic>
      </p:grpSp>
      <p:sp>
        <p:nvSpPr>
          <p:cNvPr id="15" name="Titel 8"/>
          <p:cNvSpPr>
            <a:spLocks noGrp="1"/>
          </p:cNvSpPr>
          <p:nvPr>
            <p:ph type="title"/>
          </p:nvPr>
        </p:nvSpPr>
        <p:spPr>
          <a:xfrm>
            <a:off x="561443" y="389470"/>
            <a:ext cx="8074557" cy="542515"/>
          </a:xfrm>
        </p:spPr>
        <p:txBody>
          <a:bodyPr/>
          <a:lstStyle/>
          <a:p>
            <a:r>
              <a:rPr lang="de-DE" dirty="0" err="1" smtClean="0"/>
              <a:t>Gußteilhandling</a:t>
            </a:r>
            <a:r>
              <a:rPr lang="de-DE" smtClean="0"/>
              <a:t> in entsanden</a:t>
            </a:r>
            <a:endParaRPr lang="de-DE"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err="1" smtClean="0"/>
              <a:t>Gußteilhandling</a:t>
            </a:r>
            <a:r>
              <a:rPr lang="de-DE" dirty="0" smtClean="0"/>
              <a:t>, handgeführt</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22</a:t>
            </a:fld>
            <a:endParaRPr lang="de-DE" dirty="0"/>
          </a:p>
        </p:txBody>
      </p:sp>
      <p:pic>
        <p:nvPicPr>
          <p:cNvPr id="8" name="Picture 5" descr="C:\Dokumente und Einstellungen\Thomas\Desktop\Automotive\GSA\p4300001.jpg"/>
          <p:cNvPicPr>
            <a:picLocks noChangeAspect="1" noChangeArrowheads="1"/>
          </p:cNvPicPr>
          <p:nvPr/>
        </p:nvPicPr>
        <p:blipFill>
          <a:blip r:embed="rId3" cstate="print"/>
          <a:srcRect l="15776" t="3896" r="22137" b="7893"/>
          <a:stretch>
            <a:fillRect/>
          </a:stretch>
        </p:blipFill>
        <p:spPr bwMode="auto">
          <a:xfrm>
            <a:off x="2412000" y="1343012"/>
            <a:ext cx="4320000" cy="46032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err="1" smtClean="0"/>
              <a:t>Gußteilhandling</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23</a:t>
            </a:fld>
            <a:endParaRPr lang="de-DE" dirty="0"/>
          </a:p>
        </p:txBody>
      </p:sp>
      <p:pic>
        <p:nvPicPr>
          <p:cNvPr id="10" name="Picture 2" descr="C:\Dokumente und Einstellungen\Thomas\Desktop\Gießerei\Honsel\Reis-SPG100-5.jpg"/>
          <p:cNvPicPr>
            <a:picLocks noChangeAspect="1" noChangeArrowheads="1"/>
          </p:cNvPicPr>
          <p:nvPr/>
        </p:nvPicPr>
        <p:blipFill>
          <a:blip r:embed="rId3" cstate="print"/>
          <a:srcRect/>
          <a:stretch>
            <a:fillRect/>
          </a:stretch>
        </p:blipFill>
        <p:spPr bwMode="auto">
          <a:xfrm>
            <a:off x="840356" y="1235427"/>
            <a:ext cx="4320000" cy="3240000"/>
          </a:xfrm>
          <a:prstGeom prst="rect">
            <a:avLst/>
          </a:prstGeom>
          <a:ln>
            <a:noFill/>
          </a:ln>
          <a:effectLst>
            <a:softEdge rad="112500"/>
          </a:effectLst>
        </p:spPr>
      </p:pic>
      <p:pic>
        <p:nvPicPr>
          <p:cNvPr id="11" name="Picture 3" descr="C:\Dokumente und Einstellungen\Thomas\Desktop\Gießerei\Honsel\Reis SPG100 .JPG"/>
          <p:cNvPicPr>
            <a:picLocks noChangeAspect="1" noChangeArrowheads="1"/>
          </p:cNvPicPr>
          <p:nvPr/>
        </p:nvPicPr>
        <p:blipFill>
          <a:blip r:embed="rId4" cstate="print"/>
          <a:srcRect l="13130" r="18640" b="11723"/>
          <a:stretch>
            <a:fillRect/>
          </a:stretch>
        </p:blipFill>
        <p:spPr bwMode="auto">
          <a:xfrm>
            <a:off x="5149455" y="1211091"/>
            <a:ext cx="3338964" cy="3240000"/>
          </a:xfrm>
          <a:prstGeom prst="rect">
            <a:avLst/>
          </a:prstGeom>
          <a:ln>
            <a:noFill/>
          </a:ln>
          <a:effectLst>
            <a:softEdge rad="112500"/>
          </a:effectLst>
        </p:spPr>
      </p:pic>
      <p:pic>
        <p:nvPicPr>
          <p:cNvPr id="12" name="Picture 4" descr="C:\Dokumente und Einstellungen\Thomas\Desktop\Gießerei\Honsel\Reis-SPG100-4-Werkstück.jpg"/>
          <p:cNvPicPr>
            <a:picLocks noChangeAspect="1" noChangeArrowheads="1"/>
          </p:cNvPicPr>
          <p:nvPr/>
        </p:nvPicPr>
        <p:blipFill>
          <a:blip r:embed="rId5" cstate="print"/>
          <a:srcRect l="7799" t="18292" r="6964" b="12999"/>
          <a:stretch>
            <a:fillRect/>
          </a:stretch>
        </p:blipFill>
        <p:spPr bwMode="auto">
          <a:xfrm>
            <a:off x="3824384" y="4469140"/>
            <a:ext cx="2679567" cy="1620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err="1" smtClean="0"/>
              <a:t>Gußteilhandling</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24</a:t>
            </a:fld>
            <a:endParaRPr lang="de-DE" dirty="0"/>
          </a:p>
        </p:txBody>
      </p:sp>
      <p:pic>
        <p:nvPicPr>
          <p:cNvPr id="8" name="Picture 2" descr="C:\Dokumente und Einstellungen\Thomas\Desktop\Automotive\SAMPAS\Ablegenfreigest.jpg"/>
          <p:cNvPicPr>
            <a:picLocks noChangeAspect="1" noChangeArrowheads="1"/>
          </p:cNvPicPr>
          <p:nvPr/>
        </p:nvPicPr>
        <p:blipFill>
          <a:blip r:embed="rId3" cstate="print"/>
          <a:srcRect/>
          <a:stretch>
            <a:fillRect/>
          </a:stretch>
        </p:blipFill>
        <p:spPr bwMode="auto">
          <a:xfrm>
            <a:off x="1692000" y="1284607"/>
            <a:ext cx="5760000" cy="4288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err="1" smtClean="0"/>
              <a:t>Gußteilhandling</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25</a:t>
            </a:fld>
            <a:endParaRPr lang="de-DE" dirty="0"/>
          </a:p>
        </p:txBody>
      </p:sp>
      <p:pic>
        <p:nvPicPr>
          <p:cNvPr id="8" name="Picture 6" descr="C:\Dokumente und Einstellungen\Thomas\Desktop\Automotive\Moessner\IMG_6246.JPG"/>
          <p:cNvPicPr>
            <a:picLocks noChangeAspect="1" noChangeArrowheads="1"/>
          </p:cNvPicPr>
          <p:nvPr/>
        </p:nvPicPr>
        <p:blipFill>
          <a:blip r:embed="rId3" cstate="print"/>
          <a:srcRect l="3262" r="4645"/>
          <a:stretch>
            <a:fillRect/>
          </a:stretch>
        </p:blipFill>
        <p:spPr bwMode="auto">
          <a:xfrm>
            <a:off x="3631623" y="1776143"/>
            <a:ext cx="5162550" cy="3737552"/>
          </a:xfrm>
          <a:prstGeom prst="rect">
            <a:avLst/>
          </a:prstGeom>
          <a:ln>
            <a:noFill/>
          </a:ln>
          <a:effectLst>
            <a:softEdge rad="112500"/>
          </a:effectLst>
        </p:spPr>
      </p:pic>
      <p:pic>
        <p:nvPicPr>
          <p:cNvPr id="10" name="Picture 7" descr="C:\Dokumente und Einstellungen\Thomas\Desktop\Automotive\Moessner\Bild.bmp"/>
          <p:cNvPicPr>
            <a:picLocks noChangeAspect="1" noChangeArrowheads="1"/>
          </p:cNvPicPr>
          <p:nvPr/>
        </p:nvPicPr>
        <p:blipFill>
          <a:blip r:embed="rId4" cstate="print"/>
          <a:srcRect t="2589"/>
          <a:stretch>
            <a:fillRect/>
          </a:stretch>
        </p:blipFill>
        <p:spPr bwMode="auto">
          <a:xfrm>
            <a:off x="665018" y="1606569"/>
            <a:ext cx="2790034" cy="40767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descr="C:\Dokumente und Einstellungen\Thomas\Desktop\Automotive\Parallelgr_Schwenkfinger2006\Img_6000_freigest.jpg"/>
          <p:cNvPicPr>
            <a:picLocks noChangeAspect="1" noChangeArrowheads="1"/>
          </p:cNvPicPr>
          <p:nvPr/>
        </p:nvPicPr>
        <p:blipFill>
          <a:blip r:embed="rId3" cstate="print"/>
          <a:srcRect/>
          <a:stretch>
            <a:fillRect/>
          </a:stretch>
        </p:blipFill>
        <p:spPr bwMode="auto">
          <a:xfrm>
            <a:off x="320709" y="1828090"/>
            <a:ext cx="3940175" cy="3695700"/>
          </a:xfrm>
          <a:prstGeom prst="rect">
            <a:avLst/>
          </a:prstGeom>
          <a:noFill/>
          <a:ln w="9525">
            <a:noFill/>
            <a:miter lim="800000"/>
            <a:headEnd/>
            <a:tailEnd/>
          </a:ln>
        </p:spPr>
      </p:pic>
      <p:sp>
        <p:nvSpPr>
          <p:cNvPr id="9" name="Titel 8"/>
          <p:cNvSpPr>
            <a:spLocks noGrp="1"/>
          </p:cNvSpPr>
          <p:nvPr>
            <p:ph type="title"/>
          </p:nvPr>
        </p:nvSpPr>
        <p:spPr>
          <a:xfrm>
            <a:off x="561443" y="389470"/>
            <a:ext cx="8074557" cy="542515"/>
          </a:xfrm>
        </p:spPr>
        <p:txBody>
          <a:bodyPr/>
          <a:lstStyle/>
          <a:p>
            <a:r>
              <a:rPr lang="de-DE" dirty="0" err="1" smtClean="0"/>
              <a:t>Gußteilröntgen</a:t>
            </a:r>
            <a:r>
              <a:rPr lang="de-DE" dirty="0" smtClean="0"/>
              <a:t> </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26</a:t>
            </a:fld>
            <a:endParaRPr lang="de-DE" dirty="0"/>
          </a:p>
        </p:txBody>
      </p:sp>
      <p:pic>
        <p:nvPicPr>
          <p:cNvPr id="21" name="Picture 5" descr="C:\Dokumente und Einstellungen\Thomas\Desktop\Automotive\Fibro\IMG_8381.JPG"/>
          <p:cNvPicPr>
            <a:picLocks noChangeAspect="1" noChangeArrowheads="1"/>
          </p:cNvPicPr>
          <p:nvPr/>
        </p:nvPicPr>
        <p:blipFill>
          <a:blip r:embed="rId4" cstate="print"/>
          <a:srcRect l="20000" t="9062"/>
          <a:stretch>
            <a:fillRect/>
          </a:stretch>
        </p:blipFill>
        <p:spPr bwMode="auto">
          <a:xfrm>
            <a:off x="4147206" y="1828090"/>
            <a:ext cx="4726267" cy="358199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Anwendungsbeispiel</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27</a:t>
            </a:fld>
            <a:endParaRPr lang="de-DE" dirty="0"/>
          </a:p>
        </p:txBody>
      </p:sp>
      <p:pic>
        <p:nvPicPr>
          <p:cNvPr id="15" name="Picture 2" descr="C:\Dokumente und Einstellungen\Thomas\Desktop\Gießerei\THYSSEN\p2100003.jpg"/>
          <p:cNvPicPr>
            <a:picLocks noChangeAspect="1" noChangeArrowheads="1"/>
          </p:cNvPicPr>
          <p:nvPr/>
        </p:nvPicPr>
        <p:blipFill>
          <a:blip r:embed="rId3" cstate="print"/>
          <a:srcRect/>
          <a:stretch>
            <a:fillRect/>
          </a:stretch>
        </p:blipFill>
        <p:spPr bwMode="auto">
          <a:xfrm>
            <a:off x="4786937" y="1016841"/>
            <a:ext cx="3600000" cy="2700000"/>
          </a:xfrm>
          <a:prstGeom prst="rect">
            <a:avLst/>
          </a:prstGeom>
          <a:ln>
            <a:noFill/>
          </a:ln>
          <a:effectLst>
            <a:softEdge rad="112500"/>
          </a:effectLst>
        </p:spPr>
      </p:pic>
      <p:pic>
        <p:nvPicPr>
          <p:cNvPr id="16" name="Picture 3" descr="C:\Dokumente und Einstellungen\Thomas\Desktop\Gießerei\THYSSEN\p2100011.jpg"/>
          <p:cNvPicPr>
            <a:picLocks noChangeAspect="1" noChangeArrowheads="1"/>
          </p:cNvPicPr>
          <p:nvPr/>
        </p:nvPicPr>
        <p:blipFill>
          <a:blip r:embed="rId4" cstate="print"/>
          <a:srcRect l="18731" t="2115" r="28097" b="10876"/>
          <a:stretch>
            <a:fillRect/>
          </a:stretch>
        </p:blipFill>
        <p:spPr bwMode="auto">
          <a:xfrm>
            <a:off x="723068" y="1101302"/>
            <a:ext cx="3977609" cy="4881611"/>
          </a:xfrm>
          <a:prstGeom prst="rect">
            <a:avLst/>
          </a:prstGeom>
          <a:ln>
            <a:noFill/>
          </a:ln>
          <a:effectLst>
            <a:softEdge rad="112500"/>
          </a:effectLst>
        </p:spPr>
      </p:pic>
      <p:pic>
        <p:nvPicPr>
          <p:cNvPr id="17" name="Picture 4" descr="C:\Dokumente und Einstellungen\Thomas\Desktop\Gießerei\Winter\Winter PSH 22 1.JPG"/>
          <p:cNvPicPr>
            <a:picLocks noChangeAspect="1" noChangeArrowheads="1"/>
          </p:cNvPicPr>
          <p:nvPr/>
        </p:nvPicPr>
        <p:blipFill>
          <a:blip r:embed="rId5" cstate="print"/>
          <a:srcRect t="8929" b="7143"/>
          <a:stretch>
            <a:fillRect/>
          </a:stretch>
        </p:blipFill>
        <p:spPr bwMode="auto">
          <a:xfrm>
            <a:off x="4797362" y="3716841"/>
            <a:ext cx="3600000" cy="226607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Anwendungsbeispiel</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28</a:t>
            </a:fld>
            <a:endParaRPr lang="de-DE" dirty="0"/>
          </a:p>
        </p:txBody>
      </p:sp>
      <p:pic>
        <p:nvPicPr>
          <p:cNvPr id="13" name="Picture 2" descr="C:\Dokumente und Einstellungen\Thomas\Desktop\Gießerei\Wolfertz\Schunk.JPG"/>
          <p:cNvPicPr>
            <a:picLocks noChangeAspect="1" noChangeArrowheads="1"/>
          </p:cNvPicPr>
          <p:nvPr/>
        </p:nvPicPr>
        <p:blipFill>
          <a:blip r:embed="rId3" cstate="print"/>
          <a:srcRect l="19556" r="8771"/>
          <a:stretch>
            <a:fillRect/>
          </a:stretch>
        </p:blipFill>
        <p:spPr bwMode="auto">
          <a:xfrm>
            <a:off x="4495800" y="1150911"/>
            <a:ext cx="4514850" cy="4724400"/>
          </a:xfrm>
          <a:prstGeom prst="rect">
            <a:avLst/>
          </a:prstGeom>
          <a:noFill/>
          <a:ln w="9525">
            <a:noFill/>
            <a:miter lim="800000"/>
            <a:headEnd/>
            <a:tailEnd/>
          </a:ln>
        </p:spPr>
      </p:pic>
      <p:pic>
        <p:nvPicPr>
          <p:cNvPr id="14" name="Picture 3" descr="C:\Dokumente und Einstellungen\Thomas\Desktop\Gießerei\Wolfertz\Schunk 7.JPG"/>
          <p:cNvPicPr>
            <a:picLocks noChangeAspect="1" noChangeArrowheads="1"/>
          </p:cNvPicPr>
          <p:nvPr/>
        </p:nvPicPr>
        <p:blipFill>
          <a:blip r:embed="rId4" cstate="print"/>
          <a:srcRect l="17540" r="14719"/>
          <a:stretch>
            <a:fillRect/>
          </a:stretch>
        </p:blipFill>
        <p:spPr bwMode="auto">
          <a:xfrm>
            <a:off x="114300" y="1150911"/>
            <a:ext cx="42672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Anwendungsbeispiel</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29</a:t>
            </a:fld>
            <a:endParaRPr lang="de-DE" dirty="0"/>
          </a:p>
        </p:txBody>
      </p:sp>
      <p:pic>
        <p:nvPicPr>
          <p:cNvPr id="10" name="Picture 2" descr="C:\Dokumente und Einstellungen\Thomas\Desktop\Gießerei\Alfing1-Robotergreifer02.JPG"/>
          <p:cNvPicPr>
            <a:picLocks noChangeAspect="1" noChangeArrowheads="1"/>
          </p:cNvPicPr>
          <p:nvPr/>
        </p:nvPicPr>
        <p:blipFill>
          <a:blip r:embed="rId3" cstate="print"/>
          <a:srcRect/>
          <a:stretch>
            <a:fillRect/>
          </a:stretch>
        </p:blipFill>
        <p:spPr bwMode="auto">
          <a:xfrm>
            <a:off x="5580171" y="1226152"/>
            <a:ext cx="3121025" cy="2341562"/>
          </a:xfrm>
          <a:prstGeom prst="rect">
            <a:avLst/>
          </a:prstGeom>
          <a:noFill/>
          <a:ln w="9525">
            <a:noFill/>
            <a:miter lim="800000"/>
            <a:headEnd/>
            <a:tailEnd/>
          </a:ln>
        </p:spPr>
      </p:pic>
      <p:pic>
        <p:nvPicPr>
          <p:cNvPr id="11" name="Picture 3" descr="C:\Dokumente und Einstellungen\Thomas\Desktop\Gießerei\kern_30032901.jpg"/>
          <p:cNvPicPr>
            <a:picLocks noChangeAspect="1" noChangeArrowheads="1"/>
          </p:cNvPicPr>
          <p:nvPr/>
        </p:nvPicPr>
        <p:blipFill>
          <a:blip r:embed="rId4" cstate="print"/>
          <a:srcRect l="13831" r="5082"/>
          <a:stretch>
            <a:fillRect/>
          </a:stretch>
        </p:blipFill>
        <p:spPr bwMode="auto">
          <a:xfrm>
            <a:off x="299768" y="1346922"/>
            <a:ext cx="5137450" cy="4224337"/>
          </a:xfrm>
          <a:prstGeom prst="rect">
            <a:avLst/>
          </a:prstGeom>
          <a:noFill/>
          <a:ln w="9525">
            <a:noFill/>
            <a:miter lim="800000"/>
            <a:headEnd/>
            <a:tailEnd/>
          </a:ln>
        </p:spPr>
      </p:pic>
      <p:pic>
        <p:nvPicPr>
          <p:cNvPr id="12" name="Picture 6" descr="M:\1_Systemtechnik\04_Marketing\1_Praesentationen\Branchen\03_Gießen_Schmieden\kern_2_30032901.jpg"/>
          <p:cNvPicPr>
            <a:picLocks noChangeAspect="1" noChangeArrowheads="1"/>
          </p:cNvPicPr>
          <p:nvPr/>
        </p:nvPicPr>
        <p:blipFill>
          <a:blip r:embed="rId5" cstate="print"/>
          <a:srcRect/>
          <a:stretch>
            <a:fillRect/>
          </a:stretch>
        </p:blipFill>
        <p:spPr bwMode="auto">
          <a:xfrm>
            <a:off x="5580171" y="3685009"/>
            <a:ext cx="3051175" cy="2033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3</a:t>
            </a:fld>
            <a:endParaRPr lang="de-DE" dirty="0"/>
          </a:p>
        </p:txBody>
      </p:sp>
      <p:sp>
        <p:nvSpPr>
          <p:cNvPr id="7" name="Text Box 8"/>
          <p:cNvSpPr txBox="1">
            <a:spLocks noChangeArrowheads="1"/>
          </p:cNvSpPr>
          <p:nvPr/>
        </p:nvSpPr>
        <p:spPr bwMode="auto">
          <a:xfrm>
            <a:off x="628650" y="1643063"/>
            <a:ext cx="2560638" cy="969496"/>
          </a:xfrm>
          <a:prstGeom prst="rect">
            <a:avLst/>
          </a:prstGeom>
          <a:noFill/>
          <a:ln w="9525">
            <a:noFill/>
            <a:miter lim="800000"/>
            <a:headEnd/>
            <a:tailEnd/>
          </a:ln>
        </p:spPr>
        <p:txBody>
          <a:bodyPr>
            <a:spAutoFit/>
          </a:bodyPr>
          <a:lstStyle/>
          <a:p>
            <a:pPr marL="285750" indent="-285750">
              <a:lnSpc>
                <a:spcPct val="150000"/>
              </a:lnSpc>
              <a:buClr>
                <a:srgbClr val="FFFF00"/>
              </a:buClr>
            </a:pPr>
            <a:r>
              <a:rPr lang="de-DE" sz="2400" b="1" dirty="0" smtClean="0"/>
              <a:t>Werkstück</a:t>
            </a:r>
            <a:endParaRPr lang="de-DE" sz="1400" b="1" dirty="0"/>
          </a:p>
          <a:p>
            <a:pPr marL="285750" indent="-285750">
              <a:lnSpc>
                <a:spcPct val="150000"/>
              </a:lnSpc>
              <a:buClr>
                <a:srgbClr val="002060"/>
              </a:buClr>
            </a:pPr>
            <a:r>
              <a:rPr lang="de-DE" sz="1400" dirty="0" smtClean="0"/>
              <a:t>Schmiederohlinge</a:t>
            </a:r>
            <a:endParaRPr lang="de-DE" sz="1400" dirty="0"/>
          </a:p>
        </p:txBody>
      </p:sp>
      <p:sp>
        <p:nvSpPr>
          <p:cNvPr id="8" name="Text Box 9"/>
          <p:cNvSpPr txBox="1">
            <a:spLocks noChangeArrowheads="1"/>
          </p:cNvSpPr>
          <p:nvPr/>
        </p:nvSpPr>
        <p:spPr bwMode="auto">
          <a:xfrm>
            <a:off x="628650" y="2857500"/>
            <a:ext cx="3657600" cy="1523494"/>
          </a:xfrm>
          <a:prstGeom prst="rect">
            <a:avLst/>
          </a:prstGeom>
          <a:noFill/>
          <a:ln w="9525">
            <a:noFill/>
            <a:miter lim="800000"/>
            <a:headEnd/>
            <a:tailEnd/>
          </a:ln>
        </p:spPr>
        <p:txBody>
          <a:bodyPr>
            <a:spAutoFit/>
          </a:bodyPr>
          <a:lstStyle/>
          <a:p>
            <a:pPr>
              <a:lnSpc>
                <a:spcPct val="150000"/>
              </a:lnSpc>
              <a:buClr>
                <a:srgbClr val="FFFF00"/>
              </a:buClr>
            </a:pPr>
            <a:r>
              <a:rPr lang="de-DE" sz="2400" b="1" dirty="0" smtClean="0"/>
              <a:t>Applikation</a:t>
            </a:r>
            <a:endParaRPr lang="de-DE" sz="1400" b="1" dirty="0"/>
          </a:p>
          <a:p>
            <a:pPr>
              <a:lnSpc>
                <a:spcPct val="150000"/>
              </a:lnSpc>
            </a:pPr>
            <a:r>
              <a:rPr lang="de-DE" sz="1400" dirty="0" smtClean="0"/>
              <a:t>Aufnehmen von glühenden Gußteilen </a:t>
            </a:r>
            <a:br>
              <a:rPr lang="de-DE" sz="1400" dirty="0" smtClean="0"/>
            </a:br>
            <a:r>
              <a:rPr lang="de-DE" sz="1400" dirty="0" smtClean="0"/>
              <a:t>und ablegen in Kühlbehälter</a:t>
            </a:r>
            <a:endParaRPr lang="de-DE" sz="1400" dirty="0"/>
          </a:p>
          <a:p>
            <a:pPr>
              <a:lnSpc>
                <a:spcPct val="150000"/>
              </a:lnSpc>
            </a:pPr>
            <a:endParaRPr lang="de-DE" sz="1000" dirty="0">
              <a:solidFill>
                <a:srgbClr val="000000"/>
              </a:solidFill>
              <a:latin typeface="Arial" charset="0"/>
            </a:endParaRPr>
          </a:p>
        </p:txBody>
      </p:sp>
      <p:sp>
        <p:nvSpPr>
          <p:cNvPr id="10" name="Text Box 10"/>
          <p:cNvSpPr txBox="1">
            <a:spLocks noChangeArrowheads="1"/>
          </p:cNvSpPr>
          <p:nvPr/>
        </p:nvSpPr>
        <p:spPr bwMode="auto">
          <a:xfrm>
            <a:off x="628650" y="4579175"/>
            <a:ext cx="3565525" cy="1431161"/>
          </a:xfrm>
          <a:prstGeom prst="rect">
            <a:avLst/>
          </a:prstGeom>
          <a:noFill/>
          <a:ln w="9525">
            <a:noFill/>
            <a:miter lim="800000"/>
            <a:headEnd/>
            <a:tailEnd/>
          </a:ln>
        </p:spPr>
        <p:txBody>
          <a:bodyPr>
            <a:spAutoFit/>
          </a:bodyPr>
          <a:lstStyle/>
          <a:p>
            <a:pPr>
              <a:lnSpc>
                <a:spcPct val="150000"/>
              </a:lnSpc>
              <a:buClr>
                <a:srgbClr val="FFFF00"/>
              </a:buClr>
            </a:pPr>
            <a:r>
              <a:rPr lang="de-DE" sz="2400" b="1" dirty="0" smtClean="0"/>
              <a:t>Module/ </a:t>
            </a:r>
            <a:r>
              <a:rPr lang="de-DE" sz="2400" b="1" dirty="0"/>
              <a:t>System</a:t>
            </a:r>
          </a:p>
          <a:p>
            <a:pPr>
              <a:lnSpc>
                <a:spcPct val="150000"/>
              </a:lnSpc>
            </a:pPr>
            <a:r>
              <a:rPr lang="de-DE" sz="1400" dirty="0" smtClean="0"/>
              <a:t>2-Finger Großhubgreifer PFH </a:t>
            </a:r>
            <a:r>
              <a:rPr lang="de-DE" sz="1400" dirty="0"/>
              <a:t>30</a:t>
            </a:r>
          </a:p>
          <a:p>
            <a:pPr>
              <a:lnSpc>
                <a:spcPct val="150000"/>
              </a:lnSpc>
            </a:pPr>
            <a:endParaRPr lang="de-DE" sz="1000" dirty="0">
              <a:solidFill>
                <a:srgbClr val="000000"/>
              </a:solidFill>
              <a:latin typeface="Arial" charset="0"/>
            </a:endParaRPr>
          </a:p>
          <a:p>
            <a:pPr>
              <a:lnSpc>
                <a:spcPct val="150000"/>
              </a:lnSpc>
            </a:pPr>
            <a:endParaRPr lang="de-DE" sz="1000" dirty="0">
              <a:solidFill>
                <a:srgbClr val="000000"/>
              </a:solidFill>
              <a:latin typeface="Arial" charset="0"/>
            </a:endParaRPr>
          </a:p>
        </p:txBody>
      </p:sp>
      <p:sp>
        <p:nvSpPr>
          <p:cNvPr id="11" name="Text Box 11"/>
          <p:cNvSpPr txBox="1">
            <a:spLocks noChangeArrowheads="1"/>
          </p:cNvSpPr>
          <p:nvPr/>
        </p:nvSpPr>
        <p:spPr bwMode="auto">
          <a:xfrm>
            <a:off x="628650" y="1071563"/>
            <a:ext cx="6838950" cy="589072"/>
          </a:xfrm>
          <a:prstGeom prst="rect">
            <a:avLst/>
          </a:prstGeom>
          <a:noFill/>
          <a:ln w="9525">
            <a:noFill/>
            <a:miter lim="800000"/>
            <a:headEnd/>
            <a:tailEnd/>
          </a:ln>
        </p:spPr>
        <p:txBody>
          <a:bodyPr>
            <a:spAutoFit/>
          </a:bodyPr>
          <a:lstStyle/>
          <a:p>
            <a:pPr>
              <a:lnSpc>
                <a:spcPct val="150000"/>
              </a:lnSpc>
            </a:pPr>
            <a:r>
              <a:rPr lang="de-DE" sz="2400" b="1" dirty="0" smtClean="0"/>
              <a:t>HANDHABUNG VON GLÜHENDEN GUSSTEILEN</a:t>
            </a:r>
            <a:endParaRPr lang="de-DE" sz="2400" b="1" dirty="0"/>
          </a:p>
        </p:txBody>
      </p:sp>
      <p:pic>
        <p:nvPicPr>
          <p:cNvPr id="12" name="Picture 12"/>
          <p:cNvPicPr>
            <a:picLocks noChangeAspect="1" noChangeArrowheads="1"/>
          </p:cNvPicPr>
          <p:nvPr/>
        </p:nvPicPr>
        <p:blipFill>
          <a:blip r:embed="rId3" cstate="print"/>
          <a:srcRect/>
          <a:stretch>
            <a:fillRect/>
          </a:stretch>
        </p:blipFill>
        <p:spPr bwMode="auto">
          <a:xfrm>
            <a:off x="4343400" y="2579153"/>
            <a:ext cx="4005263" cy="24826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30</a:t>
            </a:fld>
            <a:endParaRPr lang="de-DE"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Anwendungsbeispiel</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31</a:t>
            </a:fld>
            <a:endParaRPr lang="de-DE" dirty="0"/>
          </a:p>
        </p:txBody>
      </p:sp>
      <p:pic>
        <p:nvPicPr>
          <p:cNvPr id="7" name="Picture 2" descr="D:\DATEN\AD\Wissensablage\Präsentationen\SCHUNK\20010125_Schuler\002_CIMG0250.JPG"/>
          <p:cNvPicPr>
            <a:picLocks noChangeAspect="1" noChangeArrowheads="1"/>
          </p:cNvPicPr>
          <p:nvPr/>
        </p:nvPicPr>
        <p:blipFill>
          <a:blip r:embed="rId3" cstate="print"/>
          <a:srcRect l="6773" t="1978" r="18945" b="1311"/>
          <a:stretch>
            <a:fillRect/>
          </a:stretch>
        </p:blipFill>
        <p:spPr bwMode="auto">
          <a:xfrm>
            <a:off x="1962000" y="980330"/>
            <a:ext cx="5220000" cy="5096999"/>
          </a:xfrm>
          <a:prstGeom prst="rect">
            <a:avLst/>
          </a:prstGeom>
          <a:noFill/>
          <a:ln w="9525">
            <a:noFill/>
            <a:miter lim="800000"/>
            <a:headEnd/>
            <a:tailEnd/>
          </a:ln>
        </p:spPr>
      </p:pic>
      <p:pic>
        <p:nvPicPr>
          <p:cNvPr id="8" name="Picture 2"/>
          <p:cNvPicPr>
            <a:picLocks noChangeAspect="1" noChangeArrowheads="1"/>
          </p:cNvPicPr>
          <p:nvPr/>
        </p:nvPicPr>
        <p:blipFill>
          <a:blip r:embed="rId4"/>
          <a:srcRect l="39990" t="64407" r="40022" b="1695"/>
          <a:stretch>
            <a:fillRect/>
          </a:stretch>
        </p:blipFill>
        <p:spPr bwMode="auto">
          <a:xfrm rot="21233565">
            <a:off x="3073287" y="1715480"/>
            <a:ext cx="1800000" cy="19079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Anwendungsbeispiel</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32</a:t>
            </a:fld>
            <a:endParaRPr lang="de-DE" dirty="0"/>
          </a:p>
        </p:txBody>
      </p:sp>
      <p:pic>
        <p:nvPicPr>
          <p:cNvPr id="7" name="Picture 3" descr="D:\DATEN\AD\Wissensablage\Präsentationen\SCHUNK\20010125_Schuler\001_Beispiel1.jpg"/>
          <p:cNvPicPr>
            <a:picLocks noChangeAspect="1" noChangeArrowheads="1"/>
          </p:cNvPicPr>
          <p:nvPr/>
        </p:nvPicPr>
        <p:blipFill>
          <a:blip r:embed="rId3" cstate="print"/>
          <a:srcRect l="5602" t="14478" r="1953" b="13567"/>
          <a:stretch>
            <a:fillRect/>
          </a:stretch>
        </p:blipFill>
        <p:spPr bwMode="auto">
          <a:xfrm>
            <a:off x="234950" y="1799348"/>
            <a:ext cx="7081838" cy="4133850"/>
          </a:xfrm>
          <a:prstGeom prst="rect">
            <a:avLst/>
          </a:prstGeom>
          <a:noFill/>
          <a:ln w="9525">
            <a:noFill/>
            <a:miter lim="800000"/>
            <a:headEnd/>
            <a:tailEnd/>
          </a:ln>
        </p:spPr>
      </p:pic>
      <p:pic>
        <p:nvPicPr>
          <p:cNvPr id="8" name="Picture 2" descr="D:\DATEN\AD\Wissensablage\Präsentationen\SCHUNK\20010125_Schuler\001_Abholpos.JPG"/>
          <p:cNvPicPr>
            <a:picLocks noChangeAspect="1" noChangeArrowheads="1"/>
          </p:cNvPicPr>
          <p:nvPr/>
        </p:nvPicPr>
        <p:blipFill>
          <a:blip r:embed="rId4" cstate="print"/>
          <a:srcRect l="12397" r="14740" b="14679"/>
          <a:stretch>
            <a:fillRect/>
          </a:stretch>
        </p:blipFill>
        <p:spPr bwMode="auto">
          <a:xfrm>
            <a:off x="5562600" y="726198"/>
            <a:ext cx="3284538" cy="256381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33</a:t>
            </a:fld>
            <a:endParaRPr lang="de-DE"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Anwendungsbeispiel</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34</a:t>
            </a:fld>
            <a:endParaRPr lang="de-DE" dirty="0"/>
          </a:p>
        </p:txBody>
      </p:sp>
      <p:pic>
        <p:nvPicPr>
          <p:cNvPr id="10" name="Picture 2" descr="D:\DATEN\AD\Wissensablage\Präsentationen\SCHUNK\20010125_Schuler\001_uraca_hochdruckentgraten.jpg"/>
          <p:cNvPicPr>
            <a:picLocks noChangeAspect="1" noChangeArrowheads="1"/>
          </p:cNvPicPr>
          <p:nvPr/>
        </p:nvPicPr>
        <p:blipFill>
          <a:blip r:embed="rId3" cstate="print"/>
          <a:srcRect/>
          <a:stretch>
            <a:fillRect/>
          </a:stretch>
        </p:blipFill>
        <p:spPr bwMode="auto">
          <a:xfrm>
            <a:off x="3116263" y="1311275"/>
            <a:ext cx="2654300" cy="4681538"/>
          </a:xfrm>
          <a:prstGeom prst="rect">
            <a:avLst/>
          </a:prstGeom>
          <a:noFill/>
          <a:ln w="9525">
            <a:noFill/>
            <a:miter lim="800000"/>
            <a:headEnd/>
            <a:tailEnd/>
          </a:ln>
        </p:spPr>
      </p:pic>
      <p:pic>
        <p:nvPicPr>
          <p:cNvPr id="11" name="Picture 3" descr="D:\DATEN\AD\Wissensablage\Präsentationen\SCHUNK\20010125_Schuler\001_Pict0673.jpg"/>
          <p:cNvPicPr>
            <a:picLocks noChangeAspect="1" noChangeArrowheads="1"/>
          </p:cNvPicPr>
          <p:nvPr/>
        </p:nvPicPr>
        <p:blipFill>
          <a:blip r:embed="rId4" cstate="print"/>
          <a:srcRect l="9063" t="3443" r="17731" b="2644"/>
          <a:stretch>
            <a:fillRect/>
          </a:stretch>
        </p:blipFill>
        <p:spPr bwMode="auto">
          <a:xfrm>
            <a:off x="119063" y="2027238"/>
            <a:ext cx="2768600" cy="2663825"/>
          </a:xfrm>
          <a:prstGeom prst="rect">
            <a:avLst/>
          </a:prstGeom>
          <a:ln>
            <a:noFill/>
          </a:ln>
          <a:effectLst>
            <a:outerShdw blurRad="190500" algn="tl" rotWithShape="0">
              <a:srgbClr val="000000">
                <a:alpha val="70000"/>
              </a:srgbClr>
            </a:outerShdw>
          </a:effectLst>
        </p:spPr>
      </p:pic>
      <p:pic>
        <p:nvPicPr>
          <p:cNvPr id="12" name="Picture 4" descr="D:\DATEN\AD\Wissensablage\Präsentationen\SCHUNK\20010125_Schuler\001_uraca_30020953.jpg"/>
          <p:cNvPicPr>
            <a:picLocks noChangeAspect="1" noChangeArrowheads="1"/>
          </p:cNvPicPr>
          <p:nvPr/>
        </p:nvPicPr>
        <p:blipFill>
          <a:blip r:embed="rId5" cstate="print"/>
          <a:srcRect l="16243" r="20210"/>
          <a:stretch>
            <a:fillRect/>
          </a:stretch>
        </p:blipFill>
        <p:spPr bwMode="auto">
          <a:xfrm>
            <a:off x="6162675" y="1768475"/>
            <a:ext cx="2705100" cy="319246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35</a:t>
            </a:fld>
            <a:endParaRPr lang="de-DE"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36</a:t>
            </a:fld>
            <a:endParaRPr lang="de-DE"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Anwendungsbeispiel</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37</a:t>
            </a:fld>
            <a:endParaRPr lang="de-DE" dirty="0"/>
          </a:p>
        </p:txBody>
      </p:sp>
      <p:pic>
        <p:nvPicPr>
          <p:cNvPr id="7" name="Picture 2" descr="D:\DATEN\AD\Wissensablage\Präsentationen\SCHUNK\20010427_Schuler\001_IMG_8496.JPG"/>
          <p:cNvPicPr>
            <a:picLocks noChangeAspect="1" noChangeArrowheads="1"/>
          </p:cNvPicPr>
          <p:nvPr/>
        </p:nvPicPr>
        <p:blipFill>
          <a:blip r:embed="rId3" cstate="print"/>
          <a:srcRect t="2309" b="4260"/>
          <a:stretch>
            <a:fillRect/>
          </a:stretch>
        </p:blipFill>
        <p:spPr bwMode="auto">
          <a:xfrm>
            <a:off x="2772000" y="1063625"/>
            <a:ext cx="3600000" cy="50462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38</a:t>
            </a:fld>
            <a:endParaRPr lang="de-DE"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Anwendungsbeispiel</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39</a:t>
            </a:fld>
            <a:endParaRPr lang="de-DE" dirty="0"/>
          </a:p>
        </p:txBody>
      </p:sp>
      <p:pic>
        <p:nvPicPr>
          <p:cNvPr id="11" name="Picture 2" descr="D:\DATEN\AD\Wissensablage\Präsentationen\SCHUNK\20010427_Schuler\IMG_0403.JPG"/>
          <p:cNvPicPr>
            <a:picLocks noChangeAspect="1" noChangeArrowheads="1"/>
          </p:cNvPicPr>
          <p:nvPr/>
        </p:nvPicPr>
        <p:blipFill>
          <a:blip r:embed="rId3" cstate="print"/>
          <a:srcRect/>
          <a:stretch>
            <a:fillRect/>
          </a:stretch>
        </p:blipFill>
        <p:spPr bwMode="auto">
          <a:xfrm>
            <a:off x="2682000" y="1060450"/>
            <a:ext cx="3780000" cy="50414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p:cNvPicPr>
            <a:picLocks noChangeAspect="1" noChangeArrowheads="1"/>
          </p:cNvPicPr>
          <p:nvPr/>
        </p:nvPicPr>
        <p:blipFill>
          <a:blip r:embed="rId3" cstate="print"/>
          <a:srcRect/>
          <a:stretch>
            <a:fillRect/>
          </a:stretch>
        </p:blipFill>
        <p:spPr bwMode="auto">
          <a:xfrm>
            <a:off x="4318956" y="2661247"/>
            <a:ext cx="4162425" cy="3343275"/>
          </a:xfrm>
          <a:prstGeom prst="rect">
            <a:avLst/>
          </a:prstGeom>
          <a:noFill/>
          <a:ln w="9525">
            <a:noFill/>
            <a:miter lim="800000"/>
            <a:headEnd/>
            <a:tailEnd/>
          </a:ln>
        </p:spPr>
      </p:pic>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4</a:t>
            </a:fld>
            <a:endParaRPr lang="de-DE" dirty="0"/>
          </a:p>
        </p:txBody>
      </p:sp>
      <p:sp>
        <p:nvSpPr>
          <p:cNvPr id="7" name="Text Box 5"/>
          <p:cNvSpPr txBox="1">
            <a:spLocks noChangeArrowheads="1"/>
          </p:cNvSpPr>
          <p:nvPr/>
        </p:nvSpPr>
        <p:spPr bwMode="auto">
          <a:xfrm>
            <a:off x="657225" y="1143000"/>
            <a:ext cx="7772400" cy="1938992"/>
          </a:xfrm>
          <a:prstGeom prst="rect">
            <a:avLst/>
          </a:prstGeom>
          <a:noFill/>
          <a:ln w="9525">
            <a:noFill/>
            <a:miter lim="800000"/>
            <a:headEnd/>
            <a:tailEnd/>
          </a:ln>
        </p:spPr>
        <p:txBody>
          <a:bodyPr>
            <a:spAutoFit/>
          </a:bodyPr>
          <a:lstStyle/>
          <a:p>
            <a:pPr marL="285750" indent="-285750">
              <a:lnSpc>
                <a:spcPct val="150000"/>
              </a:lnSpc>
              <a:buClr>
                <a:srgbClr val="FFFF00"/>
              </a:buClr>
              <a:defRPr/>
            </a:pPr>
            <a:r>
              <a:rPr lang="de-DE" sz="2400" b="1" dirty="0" smtClean="0"/>
              <a:t>Lösungen</a:t>
            </a:r>
            <a:endParaRPr lang="de-DE" sz="1600" b="1" dirty="0"/>
          </a:p>
          <a:p>
            <a:pPr>
              <a:lnSpc>
                <a:spcPct val="150000"/>
              </a:lnSpc>
              <a:defRPr/>
            </a:pPr>
            <a:r>
              <a:rPr lang="de-DE" sz="1400" dirty="0" smtClean="0"/>
              <a:t>Der Parallelgreifer wurde, für den direkten Kontakt mit glühenden Gussteilen, mit Edelstahlfingern für minimalste Wärmeleitung ausgestattet. Um das Eindringen von Schmutz in die Greifeinheit zu verhindern, wurde ein Sperrluftanschluss integriert. Eine Luftkühlung von außen verhindert die Überhitzung der Greifeinheit. </a:t>
            </a:r>
            <a:endParaRPr lang="de-DE" sz="1400" dirty="0"/>
          </a:p>
        </p:txBody>
      </p:sp>
      <p:sp>
        <p:nvSpPr>
          <p:cNvPr id="11" name="Text Box 6"/>
          <p:cNvSpPr txBox="1">
            <a:spLocks noChangeArrowheads="1"/>
          </p:cNvSpPr>
          <p:nvPr/>
        </p:nvSpPr>
        <p:spPr bwMode="auto">
          <a:xfrm>
            <a:off x="609600" y="3257818"/>
            <a:ext cx="4267200" cy="2262158"/>
          </a:xfrm>
          <a:prstGeom prst="rect">
            <a:avLst/>
          </a:prstGeom>
          <a:noFill/>
          <a:ln w="9525">
            <a:noFill/>
            <a:miter lim="800000"/>
            <a:headEnd/>
            <a:tailEnd/>
          </a:ln>
        </p:spPr>
        <p:txBody>
          <a:bodyPr>
            <a:spAutoFit/>
          </a:bodyPr>
          <a:lstStyle/>
          <a:p>
            <a:pPr>
              <a:lnSpc>
                <a:spcPct val="150000"/>
              </a:lnSpc>
              <a:buClr>
                <a:srgbClr val="FFFF00"/>
              </a:buClr>
              <a:defRPr/>
            </a:pPr>
            <a:r>
              <a:rPr lang="de-DE" sz="1600" b="1" dirty="0">
                <a:solidFill>
                  <a:srgbClr val="00446B"/>
                </a:solidFill>
                <a:latin typeface="Arial" pitchFamily="34" charset="0"/>
              </a:rPr>
              <a:t> </a:t>
            </a:r>
            <a:r>
              <a:rPr lang="de-DE" sz="2400" b="1" dirty="0"/>
              <a:t>Kundennutzen</a:t>
            </a:r>
            <a:endParaRPr lang="de-DE" b="1" dirty="0"/>
          </a:p>
          <a:p>
            <a:pPr indent="182563">
              <a:lnSpc>
                <a:spcPct val="150000"/>
              </a:lnSpc>
              <a:buFont typeface="Wingdings" pitchFamily="2" charset="2"/>
              <a:buChar char="§"/>
              <a:defRPr/>
            </a:pPr>
            <a:r>
              <a:rPr lang="de-DE" sz="1400" dirty="0"/>
              <a:t>Hohe Prozesssicherheit</a:t>
            </a:r>
          </a:p>
          <a:p>
            <a:pPr indent="182563">
              <a:lnSpc>
                <a:spcPct val="150000"/>
              </a:lnSpc>
              <a:buFont typeface="Wingdings" pitchFamily="2" charset="2"/>
              <a:buChar char="§"/>
              <a:defRPr/>
            </a:pPr>
            <a:r>
              <a:rPr lang="de-DE" sz="1400" dirty="0"/>
              <a:t>Minimierter Wartungsaufwand</a:t>
            </a:r>
          </a:p>
          <a:p>
            <a:pPr indent="182563">
              <a:lnSpc>
                <a:spcPct val="150000"/>
              </a:lnSpc>
              <a:buFont typeface="Wingdings" pitchFamily="2" charset="2"/>
              <a:buChar char="§"/>
              <a:defRPr/>
            </a:pPr>
            <a:r>
              <a:rPr lang="de-DE" sz="1400" dirty="0"/>
              <a:t>Bei Bedarf können weitere Schutzeinrichtungen </a:t>
            </a:r>
          </a:p>
          <a:p>
            <a:pPr indent="182563">
              <a:lnSpc>
                <a:spcPct val="150000"/>
              </a:lnSpc>
              <a:defRPr/>
            </a:pPr>
            <a:r>
              <a:rPr lang="de-DE" sz="1400" dirty="0"/>
              <a:t>wie Kollisionsschutz oder </a:t>
            </a:r>
            <a:r>
              <a:rPr lang="de-DE" sz="1400" dirty="0" err="1"/>
              <a:t>Fügeinrichtungen</a:t>
            </a:r>
            <a:r>
              <a:rPr lang="de-DE" sz="1400" dirty="0"/>
              <a:t> </a:t>
            </a:r>
          </a:p>
          <a:p>
            <a:pPr indent="182563">
              <a:lnSpc>
                <a:spcPct val="150000"/>
              </a:lnSpc>
              <a:defRPr/>
            </a:pPr>
            <a:r>
              <a:rPr lang="de-DE" sz="1400" dirty="0"/>
              <a:t>geplant und integriert werden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40</a:t>
            </a:fld>
            <a:endParaRPr lang="de-DE"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LOGOBALKEN_NE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912"/>
            <a:ext cx="9143391" cy="158485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5</a:t>
            </a:fld>
            <a:endParaRPr lang="de-DE" dirty="0"/>
          </a:p>
        </p:txBody>
      </p:sp>
      <p:pic>
        <p:nvPicPr>
          <p:cNvPr id="7" name="Picture 12"/>
          <p:cNvPicPr>
            <a:picLocks noChangeAspect="1" noChangeArrowheads="1"/>
          </p:cNvPicPr>
          <p:nvPr/>
        </p:nvPicPr>
        <p:blipFill>
          <a:blip r:embed="rId3" cstate="print"/>
          <a:srcRect/>
          <a:stretch>
            <a:fillRect/>
          </a:stretch>
        </p:blipFill>
        <p:spPr bwMode="auto">
          <a:xfrm>
            <a:off x="4128262" y="2364270"/>
            <a:ext cx="2222610" cy="1224299"/>
          </a:xfrm>
          <a:prstGeom prst="rect">
            <a:avLst/>
          </a:prstGeom>
          <a:noFill/>
          <a:ln w="9525">
            <a:noFill/>
            <a:miter lim="800000"/>
            <a:headEnd/>
            <a:tailEnd/>
          </a:ln>
        </p:spPr>
      </p:pic>
      <p:pic>
        <p:nvPicPr>
          <p:cNvPr id="8" name="Picture 13"/>
          <p:cNvPicPr>
            <a:picLocks noChangeAspect="1" noChangeArrowheads="1"/>
          </p:cNvPicPr>
          <p:nvPr/>
        </p:nvPicPr>
        <p:blipFill>
          <a:blip r:embed="rId4" cstate="print"/>
          <a:srcRect/>
          <a:stretch>
            <a:fillRect/>
          </a:stretch>
        </p:blipFill>
        <p:spPr bwMode="auto">
          <a:xfrm>
            <a:off x="4128263" y="3659042"/>
            <a:ext cx="2241764" cy="1139011"/>
          </a:xfrm>
          <a:prstGeom prst="rect">
            <a:avLst/>
          </a:prstGeom>
          <a:noFill/>
          <a:ln w="9525">
            <a:noFill/>
            <a:miter lim="800000"/>
            <a:headEnd/>
            <a:tailEnd/>
          </a:ln>
        </p:spPr>
      </p:pic>
      <p:sp>
        <p:nvSpPr>
          <p:cNvPr id="10" name="Text Box 2"/>
          <p:cNvSpPr txBox="1">
            <a:spLocks noChangeArrowheads="1"/>
          </p:cNvSpPr>
          <p:nvPr/>
        </p:nvSpPr>
        <p:spPr bwMode="auto">
          <a:xfrm>
            <a:off x="646113" y="1638300"/>
            <a:ext cx="3748087" cy="1004888"/>
          </a:xfrm>
          <a:prstGeom prst="rect">
            <a:avLst/>
          </a:prstGeom>
          <a:noFill/>
          <a:ln w="9525">
            <a:noFill/>
            <a:miter lim="800000"/>
            <a:headEnd/>
            <a:tailEnd/>
          </a:ln>
        </p:spPr>
        <p:txBody>
          <a:bodyPr/>
          <a:lstStyle/>
          <a:p>
            <a:pPr>
              <a:lnSpc>
                <a:spcPct val="150000"/>
              </a:lnSpc>
              <a:buClr>
                <a:srgbClr val="EBD21B"/>
              </a:buClr>
            </a:pPr>
            <a:r>
              <a:rPr lang="de-DE" sz="2000" b="1" dirty="0" smtClean="0"/>
              <a:t>Werkstück</a:t>
            </a:r>
            <a:endParaRPr lang="de-DE" sz="1600" b="1" dirty="0"/>
          </a:p>
          <a:p>
            <a:pPr>
              <a:lnSpc>
                <a:spcPct val="150000"/>
              </a:lnSpc>
              <a:buClr>
                <a:srgbClr val="EBD21B"/>
              </a:buClr>
            </a:pPr>
            <a:r>
              <a:rPr lang="de-DE" sz="1200" dirty="0" smtClean="0"/>
              <a:t>Aluminium-Druckguss</a:t>
            </a:r>
            <a:endParaRPr lang="de-DE" sz="1200" dirty="0"/>
          </a:p>
        </p:txBody>
      </p:sp>
      <p:sp>
        <p:nvSpPr>
          <p:cNvPr id="11" name="Text Box 3"/>
          <p:cNvSpPr txBox="1">
            <a:spLocks noChangeArrowheads="1"/>
          </p:cNvSpPr>
          <p:nvPr/>
        </p:nvSpPr>
        <p:spPr bwMode="auto">
          <a:xfrm>
            <a:off x="646113" y="2412262"/>
            <a:ext cx="2854325" cy="2701925"/>
          </a:xfrm>
          <a:prstGeom prst="rect">
            <a:avLst/>
          </a:prstGeom>
          <a:noFill/>
          <a:ln w="9525">
            <a:noFill/>
            <a:miter lim="800000"/>
            <a:headEnd/>
            <a:tailEnd/>
          </a:ln>
        </p:spPr>
        <p:txBody>
          <a:bodyPr/>
          <a:lstStyle/>
          <a:p>
            <a:pPr>
              <a:lnSpc>
                <a:spcPct val="150000"/>
              </a:lnSpc>
              <a:buClr>
                <a:srgbClr val="EBD21B"/>
              </a:buClr>
            </a:pPr>
            <a:r>
              <a:rPr lang="de-DE" sz="2000" b="1" dirty="0" smtClean="0"/>
              <a:t>Applikation</a:t>
            </a:r>
            <a:endParaRPr lang="de-DE" sz="1600" b="1" dirty="0"/>
          </a:p>
          <a:p>
            <a:pPr marL="0" lvl="2">
              <a:lnSpc>
                <a:spcPct val="150000"/>
              </a:lnSpc>
            </a:pPr>
            <a:r>
              <a:rPr lang="de-DE" sz="1200" dirty="0" smtClean="0"/>
              <a:t>Handhabung unterschiedlicher Druckgussteile für die Automobilindustrie in heißer Umgebung.</a:t>
            </a:r>
            <a:r>
              <a:rPr lang="de-DE" sz="1200" dirty="0"/>
              <a:t/>
            </a:r>
            <a:br>
              <a:rPr lang="de-DE" sz="1200" dirty="0"/>
            </a:br>
            <a:r>
              <a:rPr lang="de-DE" sz="1200" dirty="0" smtClean="0"/>
              <a:t>Entnahme der Teile aus der Gussform, Kontrolle, eintauchen in Abkühlbecken, stanzen, prägen der Seriennummer und ablegen.</a:t>
            </a:r>
          </a:p>
        </p:txBody>
      </p:sp>
      <p:sp>
        <p:nvSpPr>
          <p:cNvPr id="12" name="Text Box 4"/>
          <p:cNvSpPr txBox="1">
            <a:spLocks noChangeArrowheads="1"/>
          </p:cNvSpPr>
          <p:nvPr/>
        </p:nvSpPr>
        <p:spPr bwMode="auto">
          <a:xfrm>
            <a:off x="646113" y="4819479"/>
            <a:ext cx="5640387" cy="1400166"/>
          </a:xfrm>
          <a:prstGeom prst="rect">
            <a:avLst/>
          </a:prstGeom>
          <a:noFill/>
          <a:ln w="9525">
            <a:noFill/>
            <a:miter lim="800000"/>
            <a:headEnd/>
            <a:tailEnd/>
          </a:ln>
        </p:spPr>
        <p:txBody>
          <a:bodyPr/>
          <a:lstStyle/>
          <a:p>
            <a:pPr>
              <a:lnSpc>
                <a:spcPct val="150000"/>
              </a:lnSpc>
              <a:buClr>
                <a:srgbClr val="EBD21B"/>
              </a:buClr>
            </a:pPr>
            <a:r>
              <a:rPr lang="de-DE" sz="2000" b="1" dirty="0" smtClean="0"/>
              <a:t>Module/ </a:t>
            </a:r>
            <a:r>
              <a:rPr lang="de-DE" sz="2000" b="1" dirty="0"/>
              <a:t>System</a:t>
            </a:r>
            <a:endParaRPr lang="de-DE" sz="2000" b="1" i="1" dirty="0"/>
          </a:p>
          <a:p>
            <a:pPr marL="4763" lvl="1" indent="177800">
              <a:lnSpc>
                <a:spcPct val="150000"/>
              </a:lnSpc>
              <a:buFont typeface="Wingdings" pitchFamily="2" charset="2"/>
              <a:buChar char="§"/>
            </a:pPr>
            <a:r>
              <a:rPr lang="de-DE" sz="1200" dirty="0" smtClean="0"/>
              <a:t>Getriebegehäuse - PGN-plus </a:t>
            </a:r>
            <a:r>
              <a:rPr lang="de-DE" sz="1200" dirty="0"/>
              <a:t>300</a:t>
            </a:r>
          </a:p>
          <a:p>
            <a:pPr marL="4763" lvl="1" indent="177800">
              <a:lnSpc>
                <a:spcPct val="150000"/>
              </a:lnSpc>
              <a:buFont typeface="Wingdings" pitchFamily="2" charset="2"/>
              <a:buChar char="§"/>
            </a:pPr>
            <a:r>
              <a:rPr lang="de-DE" sz="1200" dirty="0" smtClean="0"/>
              <a:t>Motorträger -PZN-plus</a:t>
            </a:r>
            <a:endParaRPr lang="de-DE" sz="1200" dirty="0"/>
          </a:p>
          <a:p>
            <a:pPr marL="4763" lvl="1" indent="177800">
              <a:lnSpc>
                <a:spcPct val="150000"/>
              </a:lnSpc>
              <a:buFont typeface="Wingdings" pitchFamily="2" charset="2"/>
              <a:buChar char="§"/>
            </a:pPr>
            <a:r>
              <a:rPr lang="de-DE" sz="1200" dirty="0" smtClean="0"/>
              <a:t>Abdeckung - 2x PGN-plus</a:t>
            </a:r>
            <a:endParaRPr lang="de-DE" sz="1200" dirty="0"/>
          </a:p>
          <a:p>
            <a:pPr>
              <a:lnSpc>
                <a:spcPct val="150000"/>
              </a:lnSpc>
              <a:spcBef>
                <a:spcPts val="400"/>
              </a:spcBef>
            </a:pPr>
            <a:endParaRPr lang="de-DE" sz="1200" dirty="0"/>
          </a:p>
          <a:p>
            <a:pPr>
              <a:lnSpc>
                <a:spcPct val="150000"/>
              </a:lnSpc>
            </a:pPr>
            <a:endParaRPr lang="de-DE" sz="1200" dirty="0"/>
          </a:p>
        </p:txBody>
      </p:sp>
      <p:sp>
        <p:nvSpPr>
          <p:cNvPr id="13" name="Text Box 5"/>
          <p:cNvSpPr txBox="1">
            <a:spLocks noChangeArrowheads="1"/>
          </p:cNvSpPr>
          <p:nvPr/>
        </p:nvSpPr>
        <p:spPr bwMode="auto">
          <a:xfrm>
            <a:off x="646113" y="1000125"/>
            <a:ext cx="6426200" cy="638175"/>
          </a:xfrm>
          <a:prstGeom prst="rect">
            <a:avLst/>
          </a:prstGeom>
          <a:noFill/>
          <a:ln w="9525">
            <a:noFill/>
            <a:miter lim="800000"/>
            <a:headEnd/>
            <a:tailEnd/>
          </a:ln>
        </p:spPr>
        <p:txBody>
          <a:bodyPr/>
          <a:lstStyle/>
          <a:p>
            <a:pPr>
              <a:lnSpc>
                <a:spcPct val="150000"/>
              </a:lnSpc>
            </a:pPr>
            <a:r>
              <a:rPr lang="de-DE" sz="2000" b="1" dirty="0" smtClean="0"/>
              <a:t>HANDHABUNG VON ALUMINIUM-DRUCKGUSS</a:t>
            </a:r>
            <a:endParaRPr lang="de-DE" sz="2000" dirty="0"/>
          </a:p>
        </p:txBody>
      </p:sp>
      <p:grpSp>
        <p:nvGrpSpPr>
          <p:cNvPr id="14" name="Group 6"/>
          <p:cNvGrpSpPr>
            <a:grpSpLocks/>
          </p:cNvGrpSpPr>
          <p:nvPr/>
        </p:nvGrpSpPr>
        <p:grpSpPr bwMode="auto">
          <a:xfrm>
            <a:off x="5029470" y="2647287"/>
            <a:ext cx="274637" cy="296863"/>
            <a:chOff x="11934" y="7902"/>
            <a:chExt cx="432" cy="468"/>
          </a:xfrm>
        </p:grpSpPr>
        <p:sp>
          <p:nvSpPr>
            <p:cNvPr id="15" name="Oval 7"/>
            <p:cNvSpPr>
              <a:spLocks noChangeArrowheads="1"/>
            </p:cNvSpPr>
            <p:nvPr/>
          </p:nvSpPr>
          <p:spPr bwMode="auto">
            <a:xfrm>
              <a:off x="12000" y="7988"/>
              <a:ext cx="288" cy="288"/>
            </a:xfrm>
            <a:prstGeom prst="ellipse">
              <a:avLst/>
            </a:prstGeom>
            <a:solidFill>
              <a:srgbClr val="000080"/>
            </a:solidFill>
            <a:ln w="9525">
              <a:solidFill>
                <a:srgbClr val="FFFFFF"/>
              </a:solidFill>
              <a:round/>
              <a:headEnd/>
              <a:tailEnd/>
            </a:ln>
          </p:spPr>
          <p:txBody>
            <a:bodyPr/>
            <a:lstStyle/>
            <a:p>
              <a:endParaRPr lang="de-DE">
                <a:solidFill>
                  <a:schemeClr val="bg1"/>
                </a:solidFill>
              </a:endParaRPr>
            </a:p>
          </p:txBody>
        </p:sp>
        <p:sp>
          <p:nvSpPr>
            <p:cNvPr id="16" name="Text Box 8"/>
            <p:cNvSpPr txBox="1">
              <a:spLocks noChangeArrowheads="1"/>
            </p:cNvSpPr>
            <p:nvPr/>
          </p:nvSpPr>
          <p:spPr bwMode="auto">
            <a:xfrm>
              <a:off x="11934" y="7902"/>
              <a:ext cx="432" cy="468"/>
            </a:xfrm>
            <a:prstGeom prst="rect">
              <a:avLst/>
            </a:prstGeom>
            <a:noFill/>
            <a:ln w="9525">
              <a:noFill/>
              <a:miter lim="800000"/>
              <a:headEnd/>
              <a:tailEnd/>
            </a:ln>
          </p:spPr>
          <p:txBody>
            <a:bodyPr/>
            <a:lstStyle/>
            <a:p>
              <a:pPr>
                <a:spcAft>
                  <a:spcPts val="1000"/>
                </a:spcAft>
              </a:pPr>
              <a:r>
                <a:rPr lang="de-DE" sz="1100" b="1" dirty="0">
                  <a:solidFill>
                    <a:schemeClr val="bg1"/>
                  </a:solidFill>
                </a:rPr>
                <a:t>1</a:t>
              </a:r>
              <a:endParaRPr lang="de-DE" dirty="0">
                <a:solidFill>
                  <a:schemeClr val="bg1"/>
                </a:solidFill>
              </a:endParaRPr>
            </a:p>
          </p:txBody>
        </p:sp>
      </p:grpSp>
      <p:grpSp>
        <p:nvGrpSpPr>
          <p:cNvPr id="17" name="Group 9"/>
          <p:cNvGrpSpPr>
            <a:grpSpLocks/>
          </p:cNvGrpSpPr>
          <p:nvPr/>
        </p:nvGrpSpPr>
        <p:grpSpPr bwMode="auto">
          <a:xfrm>
            <a:off x="4754833" y="3972056"/>
            <a:ext cx="274637" cy="296863"/>
            <a:chOff x="15264" y="4626"/>
            <a:chExt cx="432" cy="468"/>
          </a:xfrm>
        </p:grpSpPr>
        <p:sp>
          <p:nvSpPr>
            <p:cNvPr id="18" name="Oval 10"/>
            <p:cNvSpPr>
              <a:spLocks noChangeArrowheads="1"/>
            </p:cNvSpPr>
            <p:nvPr/>
          </p:nvSpPr>
          <p:spPr bwMode="auto">
            <a:xfrm>
              <a:off x="15330" y="4694"/>
              <a:ext cx="288" cy="288"/>
            </a:xfrm>
            <a:prstGeom prst="ellipse">
              <a:avLst/>
            </a:prstGeom>
            <a:solidFill>
              <a:srgbClr val="000080"/>
            </a:solidFill>
            <a:ln w="9525">
              <a:solidFill>
                <a:srgbClr val="FFFFFF"/>
              </a:solidFill>
              <a:round/>
              <a:headEnd/>
              <a:tailEnd/>
            </a:ln>
          </p:spPr>
          <p:txBody>
            <a:bodyPr/>
            <a:lstStyle/>
            <a:p>
              <a:endParaRPr lang="de-DE">
                <a:solidFill>
                  <a:schemeClr val="bg1"/>
                </a:solidFill>
              </a:endParaRPr>
            </a:p>
          </p:txBody>
        </p:sp>
        <p:sp>
          <p:nvSpPr>
            <p:cNvPr id="19" name="Text Box 11"/>
            <p:cNvSpPr txBox="1">
              <a:spLocks noChangeArrowheads="1"/>
            </p:cNvSpPr>
            <p:nvPr/>
          </p:nvSpPr>
          <p:spPr bwMode="auto">
            <a:xfrm>
              <a:off x="15264" y="4626"/>
              <a:ext cx="432" cy="468"/>
            </a:xfrm>
            <a:prstGeom prst="rect">
              <a:avLst/>
            </a:prstGeom>
            <a:noFill/>
            <a:ln w="9525">
              <a:noFill/>
              <a:miter lim="800000"/>
              <a:headEnd/>
              <a:tailEnd/>
            </a:ln>
          </p:spPr>
          <p:txBody>
            <a:bodyPr/>
            <a:lstStyle/>
            <a:p>
              <a:pPr>
                <a:spcAft>
                  <a:spcPts val="1000"/>
                </a:spcAft>
              </a:pPr>
              <a:r>
                <a:rPr lang="de-DE" sz="1100" b="1">
                  <a:solidFill>
                    <a:schemeClr val="bg1"/>
                  </a:solidFill>
                </a:rPr>
                <a:t>2</a:t>
              </a:r>
              <a:endParaRPr lang="de-DE">
                <a:solidFill>
                  <a:schemeClr val="bg1"/>
                </a:solidFill>
              </a:endParaRPr>
            </a:p>
          </p:txBody>
        </p:sp>
      </p:grpSp>
      <p:pic>
        <p:nvPicPr>
          <p:cNvPr id="20" name="Picture 14"/>
          <p:cNvPicPr>
            <a:picLocks noChangeAspect="1" noChangeArrowheads="1"/>
          </p:cNvPicPr>
          <p:nvPr/>
        </p:nvPicPr>
        <p:blipFill>
          <a:blip r:embed="rId5" cstate="print"/>
          <a:srcRect/>
          <a:stretch>
            <a:fillRect/>
          </a:stretch>
        </p:blipFill>
        <p:spPr bwMode="auto">
          <a:xfrm>
            <a:off x="6453188" y="2325820"/>
            <a:ext cx="2160000" cy="2495547"/>
          </a:xfrm>
          <a:prstGeom prst="rect">
            <a:avLst/>
          </a:prstGeom>
          <a:noFill/>
          <a:ln w="9525">
            <a:noFill/>
            <a:miter lim="800000"/>
            <a:headEnd/>
            <a:tailEnd/>
          </a:ln>
        </p:spPr>
      </p:pic>
      <p:sp>
        <p:nvSpPr>
          <p:cNvPr id="21" name="Text Box 18"/>
          <p:cNvSpPr txBox="1">
            <a:spLocks noChangeArrowheads="1"/>
          </p:cNvSpPr>
          <p:nvPr/>
        </p:nvSpPr>
        <p:spPr bwMode="auto">
          <a:xfrm>
            <a:off x="5771798" y="4873586"/>
            <a:ext cx="1617662" cy="325437"/>
          </a:xfrm>
          <a:prstGeom prst="rect">
            <a:avLst/>
          </a:prstGeom>
          <a:noFill/>
          <a:ln w="9525">
            <a:noFill/>
            <a:miter lim="800000"/>
            <a:headEnd/>
            <a:tailEnd/>
          </a:ln>
        </p:spPr>
        <p:txBody>
          <a:bodyPr/>
          <a:lstStyle/>
          <a:p>
            <a:pPr>
              <a:spcAft>
                <a:spcPts val="1000"/>
              </a:spcAft>
            </a:pPr>
            <a:r>
              <a:rPr lang="de-DE" sz="1200"/>
              <a:t>PGN-plus 300</a:t>
            </a:r>
          </a:p>
        </p:txBody>
      </p:sp>
      <p:grpSp>
        <p:nvGrpSpPr>
          <p:cNvPr id="22" name="Group 19"/>
          <p:cNvGrpSpPr>
            <a:grpSpLocks/>
          </p:cNvGrpSpPr>
          <p:nvPr/>
        </p:nvGrpSpPr>
        <p:grpSpPr bwMode="auto">
          <a:xfrm>
            <a:off x="5498748" y="4841836"/>
            <a:ext cx="273050" cy="296862"/>
            <a:chOff x="11934" y="7902"/>
            <a:chExt cx="432" cy="468"/>
          </a:xfrm>
        </p:grpSpPr>
        <p:sp>
          <p:nvSpPr>
            <p:cNvPr id="23" name="Oval 20"/>
            <p:cNvSpPr>
              <a:spLocks noChangeArrowheads="1"/>
            </p:cNvSpPr>
            <p:nvPr/>
          </p:nvSpPr>
          <p:spPr bwMode="auto">
            <a:xfrm>
              <a:off x="12000" y="7988"/>
              <a:ext cx="288" cy="288"/>
            </a:xfrm>
            <a:prstGeom prst="ellipse">
              <a:avLst/>
            </a:prstGeom>
            <a:solidFill>
              <a:srgbClr val="000080"/>
            </a:solidFill>
            <a:ln w="9525">
              <a:solidFill>
                <a:srgbClr val="FFFFFF"/>
              </a:solidFill>
              <a:round/>
              <a:headEnd/>
              <a:tailEnd/>
            </a:ln>
          </p:spPr>
          <p:txBody>
            <a:bodyPr/>
            <a:lstStyle/>
            <a:p>
              <a:endParaRPr lang="de-DE">
                <a:solidFill>
                  <a:schemeClr val="bg1"/>
                </a:solidFill>
              </a:endParaRPr>
            </a:p>
          </p:txBody>
        </p:sp>
        <p:sp>
          <p:nvSpPr>
            <p:cNvPr id="24" name="Text Box 21"/>
            <p:cNvSpPr txBox="1">
              <a:spLocks noChangeArrowheads="1"/>
            </p:cNvSpPr>
            <p:nvPr/>
          </p:nvSpPr>
          <p:spPr bwMode="auto">
            <a:xfrm>
              <a:off x="11934" y="7902"/>
              <a:ext cx="432" cy="468"/>
            </a:xfrm>
            <a:prstGeom prst="rect">
              <a:avLst/>
            </a:prstGeom>
            <a:noFill/>
            <a:ln w="9525">
              <a:noFill/>
              <a:miter lim="800000"/>
              <a:headEnd/>
              <a:tailEnd/>
            </a:ln>
          </p:spPr>
          <p:txBody>
            <a:bodyPr/>
            <a:lstStyle/>
            <a:p>
              <a:pPr>
                <a:spcAft>
                  <a:spcPts val="1000"/>
                </a:spcAft>
              </a:pPr>
              <a:r>
                <a:rPr lang="de-DE" sz="1100" b="1" dirty="0">
                  <a:solidFill>
                    <a:schemeClr val="bg1"/>
                  </a:solidFill>
                </a:rPr>
                <a:t>1</a:t>
              </a:r>
              <a:endParaRPr lang="de-DE" dirty="0">
                <a:solidFill>
                  <a:schemeClr val="bg1"/>
                </a:solidFill>
              </a:endParaRPr>
            </a:p>
          </p:txBody>
        </p:sp>
      </p:grpSp>
      <p:grpSp>
        <p:nvGrpSpPr>
          <p:cNvPr id="25" name="Group 22"/>
          <p:cNvGrpSpPr>
            <a:grpSpLocks/>
          </p:cNvGrpSpPr>
          <p:nvPr/>
        </p:nvGrpSpPr>
        <p:grpSpPr bwMode="auto">
          <a:xfrm>
            <a:off x="5498748" y="5127586"/>
            <a:ext cx="273050" cy="296862"/>
            <a:chOff x="11934" y="8334"/>
            <a:chExt cx="432" cy="468"/>
          </a:xfrm>
        </p:grpSpPr>
        <p:sp>
          <p:nvSpPr>
            <p:cNvPr id="26" name="Oval 23"/>
            <p:cNvSpPr>
              <a:spLocks noChangeArrowheads="1"/>
            </p:cNvSpPr>
            <p:nvPr/>
          </p:nvSpPr>
          <p:spPr bwMode="auto">
            <a:xfrm>
              <a:off x="12000" y="8420"/>
              <a:ext cx="288" cy="288"/>
            </a:xfrm>
            <a:prstGeom prst="ellipse">
              <a:avLst/>
            </a:prstGeom>
            <a:solidFill>
              <a:srgbClr val="000080"/>
            </a:solidFill>
            <a:ln w="9525">
              <a:solidFill>
                <a:srgbClr val="FFFFFF"/>
              </a:solidFill>
              <a:round/>
              <a:headEnd/>
              <a:tailEnd/>
            </a:ln>
          </p:spPr>
          <p:txBody>
            <a:bodyPr/>
            <a:lstStyle/>
            <a:p>
              <a:endParaRPr lang="de-DE">
                <a:solidFill>
                  <a:schemeClr val="bg1"/>
                </a:solidFill>
              </a:endParaRPr>
            </a:p>
          </p:txBody>
        </p:sp>
        <p:sp>
          <p:nvSpPr>
            <p:cNvPr id="27" name="Text Box 24"/>
            <p:cNvSpPr txBox="1">
              <a:spLocks noChangeArrowheads="1"/>
            </p:cNvSpPr>
            <p:nvPr/>
          </p:nvSpPr>
          <p:spPr bwMode="auto">
            <a:xfrm>
              <a:off x="11934" y="8334"/>
              <a:ext cx="432" cy="468"/>
            </a:xfrm>
            <a:prstGeom prst="rect">
              <a:avLst/>
            </a:prstGeom>
            <a:noFill/>
            <a:ln w="9525">
              <a:noFill/>
              <a:miter lim="800000"/>
              <a:headEnd/>
              <a:tailEnd/>
            </a:ln>
          </p:spPr>
          <p:txBody>
            <a:bodyPr/>
            <a:lstStyle/>
            <a:p>
              <a:pPr>
                <a:spcAft>
                  <a:spcPts val="1000"/>
                </a:spcAft>
              </a:pPr>
              <a:r>
                <a:rPr lang="de-DE" sz="1100" b="1" dirty="0">
                  <a:solidFill>
                    <a:schemeClr val="bg1"/>
                  </a:solidFill>
                </a:rPr>
                <a:t>2</a:t>
              </a:r>
              <a:endParaRPr lang="de-DE" dirty="0">
                <a:solidFill>
                  <a:schemeClr val="bg1"/>
                </a:solidFill>
              </a:endParaRPr>
            </a:p>
          </p:txBody>
        </p:sp>
      </p:grpSp>
      <p:sp>
        <p:nvSpPr>
          <p:cNvPr id="28" name="Text Box 25"/>
          <p:cNvSpPr txBox="1">
            <a:spLocks noChangeArrowheads="1"/>
          </p:cNvSpPr>
          <p:nvPr/>
        </p:nvSpPr>
        <p:spPr bwMode="auto">
          <a:xfrm>
            <a:off x="5771798" y="5138698"/>
            <a:ext cx="1117600" cy="323850"/>
          </a:xfrm>
          <a:prstGeom prst="rect">
            <a:avLst/>
          </a:prstGeom>
          <a:noFill/>
          <a:ln w="9525">
            <a:noFill/>
            <a:miter lim="800000"/>
            <a:headEnd/>
            <a:tailEnd/>
          </a:ln>
        </p:spPr>
        <p:txBody>
          <a:bodyPr/>
          <a:lstStyle/>
          <a:p>
            <a:pPr>
              <a:spcAft>
                <a:spcPts val="1000"/>
              </a:spcAft>
            </a:pPr>
            <a:r>
              <a:rPr lang="de-DE" sz="1200"/>
              <a:t>PZN-plus</a:t>
            </a:r>
          </a:p>
        </p:txBody>
      </p:sp>
      <p:grpSp>
        <p:nvGrpSpPr>
          <p:cNvPr id="29" name="Group 26"/>
          <p:cNvGrpSpPr>
            <a:grpSpLocks/>
          </p:cNvGrpSpPr>
          <p:nvPr/>
        </p:nvGrpSpPr>
        <p:grpSpPr bwMode="auto">
          <a:xfrm>
            <a:off x="5490810" y="5424448"/>
            <a:ext cx="274638" cy="296863"/>
            <a:chOff x="11934" y="8334"/>
            <a:chExt cx="432" cy="468"/>
          </a:xfrm>
        </p:grpSpPr>
        <p:sp>
          <p:nvSpPr>
            <p:cNvPr id="30" name="Oval 27"/>
            <p:cNvSpPr>
              <a:spLocks noChangeArrowheads="1"/>
            </p:cNvSpPr>
            <p:nvPr/>
          </p:nvSpPr>
          <p:spPr bwMode="auto">
            <a:xfrm>
              <a:off x="12000" y="8420"/>
              <a:ext cx="288" cy="288"/>
            </a:xfrm>
            <a:prstGeom prst="ellipse">
              <a:avLst/>
            </a:prstGeom>
            <a:solidFill>
              <a:srgbClr val="000080"/>
            </a:solidFill>
            <a:ln w="9525">
              <a:solidFill>
                <a:srgbClr val="FFFFFF"/>
              </a:solidFill>
              <a:round/>
              <a:headEnd/>
              <a:tailEnd/>
            </a:ln>
          </p:spPr>
          <p:txBody>
            <a:bodyPr/>
            <a:lstStyle/>
            <a:p>
              <a:endParaRPr lang="de-DE">
                <a:solidFill>
                  <a:schemeClr val="bg1"/>
                </a:solidFill>
              </a:endParaRPr>
            </a:p>
          </p:txBody>
        </p:sp>
        <p:sp>
          <p:nvSpPr>
            <p:cNvPr id="31" name="Text Box 28"/>
            <p:cNvSpPr txBox="1">
              <a:spLocks noChangeArrowheads="1"/>
            </p:cNvSpPr>
            <p:nvPr/>
          </p:nvSpPr>
          <p:spPr bwMode="auto">
            <a:xfrm>
              <a:off x="11934" y="8334"/>
              <a:ext cx="432" cy="468"/>
            </a:xfrm>
            <a:prstGeom prst="rect">
              <a:avLst/>
            </a:prstGeom>
            <a:noFill/>
            <a:ln w="9525">
              <a:noFill/>
              <a:miter lim="800000"/>
              <a:headEnd/>
              <a:tailEnd/>
            </a:ln>
          </p:spPr>
          <p:txBody>
            <a:bodyPr/>
            <a:lstStyle/>
            <a:p>
              <a:pPr>
                <a:spcAft>
                  <a:spcPts val="1000"/>
                </a:spcAft>
              </a:pPr>
              <a:r>
                <a:rPr lang="de-DE" sz="1100" b="1" dirty="0">
                  <a:solidFill>
                    <a:schemeClr val="bg1"/>
                  </a:solidFill>
                </a:rPr>
                <a:t>3</a:t>
              </a:r>
              <a:endParaRPr lang="de-DE" dirty="0">
                <a:solidFill>
                  <a:schemeClr val="bg1"/>
                </a:solidFill>
              </a:endParaRPr>
            </a:p>
          </p:txBody>
        </p:sp>
      </p:grpSp>
      <p:sp>
        <p:nvSpPr>
          <p:cNvPr id="32" name="Text Box 29"/>
          <p:cNvSpPr txBox="1">
            <a:spLocks noChangeArrowheads="1"/>
          </p:cNvSpPr>
          <p:nvPr/>
        </p:nvSpPr>
        <p:spPr bwMode="auto">
          <a:xfrm>
            <a:off x="5774973" y="5430798"/>
            <a:ext cx="871537" cy="325438"/>
          </a:xfrm>
          <a:prstGeom prst="rect">
            <a:avLst/>
          </a:prstGeom>
          <a:noFill/>
          <a:ln w="9525">
            <a:noFill/>
            <a:miter lim="800000"/>
            <a:headEnd/>
            <a:tailEnd/>
          </a:ln>
        </p:spPr>
        <p:txBody>
          <a:bodyPr/>
          <a:lstStyle/>
          <a:p>
            <a:pPr>
              <a:spcAft>
                <a:spcPts val="1000"/>
              </a:spcAft>
            </a:pPr>
            <a:r>
              <a:rPr lang="de-DE" sz="1200"/>
              <a:t>PGN-plus</a:t>
            </a:r>
          </a:p>
        </p:txBody>
      </p:sp>
      <p:grpSp>
        <p:nvGrpSpPr>
          <p:cNvPr id="58" name="Group 15"/>
          <p:cNvGrpSpPr>
            <a:grpSpLocks/>
          </p:cNvGrpSpPr>
          <p:nvPr/>
        </p:nvGrpSpPr>
        <p:grpSpPr bwMode="auto">
          <a:xfrm>
            <a:off x="7389460" y="3588569"/>
            <a:ext cx="274638" cy="298450"/>
            <a:chOff x="11934" y="8334"/>
            <a:chExt cx="432" cy="468"/>
          </a:xfrm>
        </p:grpSpPr>
        <p:sp>
          <p:nvSpPr>
            <p:cNvPr id="59" name="Oval 16"/>
            <p:cNvSpPr>
              <a:spLocks noChangeArrowheads="1"/>
            </p:cNvSpPr>
            <p:nvPr/>
          </p:nvSpPr>
          <p:spPr bwMode="auto">
            <a:xfrm>
              <a:off x="12000" y="8420"/>
              <a:ext cx="288" cy="288"/>
            </a:xfrm>
            <a:prstGeom prst="ellipse">
              <a:avLst/>
            </a:prstGeom>
            <a:solidFill>
              <a:srgbClr val="000080"/>
            </a:solidFill>
            <a:ln w="9525">
              <a:solidFill>
                <a:srgbClr val="FFFFFF"/>
              </a:solidFill>
              <a:round/>
              <a:headEnd/>
              <a:tailEnd/>
            </a:ln>
          </p:spPr>
          <p:txBody>
            <a:bodyPr/>
            <a:lstStyle/>
            <a:p>
              <a:endParaRPr lang="de-DE"/>
            </a:p>
          </p:txBody>
        </p:sp>
        <p:sp>
          <p:nvSpPr>
            <p:cNvPr id="60" name="Text Box 17"/>
            <p:cNvSpPr txBox="1">
              <a:spLocks noChangeArrowheads="1"/>
            </p:cNvSpPr>
            <p:nvPr/>
          </p:nvSpPr>
          <p:spPr bwMode="auto">
            <a:xfrm>
              <a:off x="11934" y="8334"/>
              <a:ext cx="432" cy="468"/>
            </a:xfrm>
            <a:prstGeom prst="rect">
              <a:avLst/>
            </a:prstGeom>
            <a:noFill/>
            <a:ln w="9525">
              <a:noFill/>
              <a:miter lim="800000"/>
              <a:headEnd/>
              <a:tailEnd/>
            </a:ln>
          </p:spPr>
          <p:txBody>
            <a:bodyPr/>
            <a:lstStyle/>
            <a:p>
              <a:pPr>
                <a:spcAft>
                  <a:spcPts val="1000"/>
                </a:spcAft>
              </a:pPr>
              <a:r>
                <a:rPr lang="de-DE" sz="1100" b="1" dirty="0">
                  <a:solidFill>
                    <a:srgbClr val="FFFFFF"/>
                  </a:solidFill>
                  <a:latin typeface="Arial" charset="0"/>
                </a:rPr>
                <a:t>3</a:t>
              </a:r>
              <a:endParaRPr lang="de-DE" dirty="0"/>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6</a:t>
            </a:fld>
            <a:endParaRPr lang="de-DE" dirty="0"/>
          </a:p>
        </p:txBody>
      </p:sp>
      <p:sp>
        <p:nvSpPr>
          <p:cNvPr id="7" name="Text Box 2"/>
          <p:cNvSpPr txBox="1">
            <a:spLocks noChangeArrowheads="1"/>
          </p:cNvSpPr>
          <p:nvPr/>
        </p:nvSpPr>
        <p:spPr bwMode="auto">
          <a:xfrm>
            <a:off x="611560" y="1124744"/>
            <a:ext cx="8024440" cy="2084282"/>
          </a:xfrm>
          <a:prstGeom prst="rect">
            <a:avLst/>
          </a:prstGeom>
          <a:noFill/>
          <a:ln w="9525">
            <a:noFill/>
            <a:miter lim="800000"/>
            <a:headEnd/>
            <a:tailEnd/>
          </a:ln>
        </p:spPr>
        <p:txBody>
          <a:bodyPr/>
          <a:lstStyle/>
          <a:p>
            <a:pPr>
              <a:lnSpc>
                <a:spcPct val="150000"/>
              </a:lnSpc>
              <a:buClr>
                <a:srgbClr val="EBD21B"/>
              </a:buClr>
            </a:pPr>
            <a:r>
              <a:rPr lang="de-DE" sz="2400" b="1" dirty="0" smtClean="0"/>
              <a:t>Lösung</a:t>
            </a:r>
            <a:endParaRPr lang="de-DE" b="1" dirty="0"/>
          </a:p>
          <a:p>
            <a:pPr marL="4763" lvl="1">
              <a:lnSpc>
                <a:spcPct val="150000"/>
              </a:lnSpc>
              <a:spcBef>
                <a:spcPts val="400"/>
              </a:spcBef>
            </a:pPr>
            <a:r>
              <a:rPr lang="de-DE" sz="1400" dirty="0" smtClean="0"/>
              <a:t>Hitzebeständige Kabel und Dichtungen, Staub- und Schmutzabdeckung sowie die Ausführung in Korrosionsschutzversion – die eingesetzten Standardgreifer wurden hinsichtlich Robustheit und Hitzebeständigkeit stark modifiziert. Der Betrieb mit Sperrluft vermeidet zudem das Eindringen von Schmutz und Feuchtigkeit, die sich in der Führung festsetzen könnten.</a:t>
            </a:r>
            <a:endParaRPr lang="de-DE" sz="1400" dirty="0"/>
          </a:p>
        </p:txBody>
      </p:sp>
      <p:sp>
        <p:nvSpPr>
          <p:cNvPr id="8" name="Text Box 3"/>
          <p:cNvSpPr txBox="1">
            <a:spLocks noChangeArrowheads="1"/>
          </p:cNvSpPr>
          <p:nvPr/>
        </p:nvSpPr>
        <p:spPr bwMode="auto">
          <a:xfrm>
            <a:off x="709613" y="3490474"/>
            <a:ext cx="5395912" cy="2130425"/>
          </a:xfrm>
          <a:prstGeom prst="rect">
            <a:avLst/>
          </a:prstGeom>
          <a:noFill/>
          <a:ln w="9525">
            <a:noFill/>
            <a:miter lim="800000"/>
            <a:headEnd/>
            <a:tailEnd/>
          </a:ln>
        </p:spPr>
        <p:txBody>
          <a:bodyPr/>
          <a:lstStyle/>
          <a:p>
            <a:pPr>
              <a:lnSpc>
                <a:spcPct val="150000"/>
              </a:lnSpc>
              <a:buClr>
                <a:srgbClr val="EBD21B"/>
              </a:buClr>
            </a:pPr>
            <a:r>
              <a:rPr lang="de-DE" sz="2400" b="1" dirty="0" smtClean="0"/>
              <a:t>Kundennutzen</a:t>
            </a:r>
            <a:endParaRPr lang="de-DE" b="1" dirty="0"/>
          </a:p>
          <a:p>
            <a:pPr marL="4763" lvl="1" indent="177800">
              <a:lnSpc>
                <a:spcPct val="150000"/>
              </a:lnSpc>
              <a:buFont typeface="Wingdings" pitchFamily="2" charset="2"/>
              <a:buChar char="§"/>
            </a:pPr>
            <a:r>
              <a:rPr lang="de-DE" sz="1400" dirty="0" smtClean="0"/>
              <a:t>Robuste Greifer für jede Anforderung</a:t>
            </a:r>
          </a:p>
          <a:p>
            <a:pPr marL="4763" lvl="1" indent="177800">
              <a:lnSpc>
                <a:spcPct val="150000"/>
              </a:lnSpc>
              <a:buFont typeface="Wingdings" pitchFamily="2" charset="2"/>
              <a:buChar char="§"/>
            </a:pPr>
            <a:r>
              <a:rPr lang="de-DE" sz="1400" dirty="0" smtClean="0"/>
              <a:t>Geringe Stillstandzeiten</a:t>
            </a:r>
          </a:p>
          <a:p>
            <a:pPr marL="4763" lvl="1" indent="177800">
              <a:lnSpc>
                <a:spcPct val="150000"/>
              </a:lnSpc>
              <a:buFont typeface="Wingdings" pitchFamily="2" charset="2"/>
              <a:buChar char="§"/>
            </a:pPr>
            <a:r>
              <a:rPr lang="de-DE" sz="1400" dirty="0" smtClean="0"/>
              <a:t>Hohe Wirtschaftlichkeit</a:t>
            </a:r>
          </a:p>
          <a:p>
            <a:pPr marL="4763" lvl="1" indent="177800">
              <a:lnSpc>
                <a:spcPct val="150000"/>
              </a:lnSpc>
              <a:buFont typeface="Wingdings" pitchFamily="2" charset="2"/>
              <a:buChar char="§"/>
            </a:pPr>
            <a:r>
              <a:rPr lang="de-DE" sz="1400" dirty="0" smtClean="0"/>
              <a:t>Prozesssicherheit</a:t>
            </a:r>
          </a:p>
          <a:p>
            <a:pPr marL="4763" lvl="1" indent="177800">
              <a:lnSpc>
                <a:spcPct val="150000"/>
              </a:lnSpc>
              <a:buFont typeface="Wingdings" pitchFamily="2" charset="2"/>
              <a:buChar char="§"/>
            </a:pPr>
            <a:r>
              <a:rPr lang="de-DE" sz="1400" dirty="0" smtClean="0"/>
              <a:t>Schnelle Verfügbarkeit</a:t>
            </a:r>
            <a:endParaRPr lang="de-DE" sz="1400" dirty="0"/>
          </a:p>
        </p:txBody>
      </p:sp>
      <p:pic>
        <p:nvPicPr>
          <p:cNvPr id="10" name="Picture 4"/>
          <p:cNvPicPr>
            <a:picLocks noChangeAspect="1" noChangeArrowheads="1"/>
          </p:cNvPicPr>
          <p:nvPr/>
        </p:nvPicPr>
        <p:blipFill>
          <a:blip r:embed="rId3" cstate="print"/>
          <a:srcRect/>
          <a:stretch>
            <a:fillRect/>
          </a:stretch>
        </p:blipFill>
        <p:spPr bwMode="auto">
          <a:xfrm>
            <a:off x="4433093" y="3209026"/>
            <a:ext cx="4202907" cy="2801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7</a:t>
            </a:fld>
            <a:endParaRPr lang="de-DE" dirty="0"/>
          </a:p>
        </p:txBody>
      </p:sp>
      <p:pic>
        <p:nvPicPr>
          <p:cNvPr id="7" name="Picture 21"/>
          <p:cNvPicPr>
            <a:picLocks noChangeAspect="1" noChangeArrowheads="1"/>
          </p:cNvPicPr>
          <p:nvPr/>
        </p:nvPicPr>
        <p:blipFill>
          <a:blip r:embed="rId3" cstate="print"/>
          <a:srcRect/>
          <a:stretch>
            <a:fillRect/>
          </a:stretch>
        </p:blipFill>
        <p:spPr bwMode="auto">
          <a:xfrm>
            <a:off x="4277937" y="2868613"/>
            <a:ext cx="2786063" cy="2349500"/>
          </a:xfrm>
          <a:prstGeom prst="rect">
            <a:avLst/>
          </a:prstGeom>
          <a:noFill/>
          <a:ln w="9525">
            <a:noFill/>
            <a:miter lim="800000"/>
            <a:headEnd/>
            <a:tailEnd/>
          </a:ln>
        </p:spPr>
      </p:pic>
      <p:pic>
        <p:nvPicPr>
          <p:cNvPr id="8" name="Picture 20"/>
          <p:cNvPicPr>
            <a:picLocks noChangeAspect="1" noChangeArrowheads="1"/>
          </p:cNvPicPr>
          <p:nvPr/>
        </p:nvPicPr>
        <p:blipFill>
          <a:blip r:embed="rId4" cstate="print"/>
          <a:srcRect/>
          <a:stretch>
            <a:fillRect/>
          </a:stretch>
        </p:blipFill>
        <p:spPr bwMode="auto">
          <a:xfrm>
            <a:off x="6327268" y="1316831"/>
            <a:ext cx="2428875" cy="2376488"/>
          </a:xfrm>
          <a:prstGeom prst="rect">
            <a:avLst/>
          </a:prstGeom>
          <a:noFill/>
          <a:ln w="9525">
            <a:noFill/>
            <a:miter lim="800000"/>
            <a:headEnd/>
            <a:tailEnd/>
          </a:ln>
        </p:spPr>
      </p:pic>
      <p:sp>
        <p:nvSpPr>
          <p:cNvPr id="10" name="Text Box 2"/>
          <p:cNvSpPr txBox="1">
            <a:spLocks noChangeArrowheads="1"/>
          </p:cNvSpPr>
          <p:nvPr/>
        </p:nvSpPr>
        <p:spPr bwMode="auto">
          <a:xfrm>
            <a:off x="571500" y="1500188"/>
            <a:ext cx="3748088" cy="1004887"/>
          </a:xfrm>
          <a:prstGeom prst="rect">
            <a:avLst/>
          </a:prstGeom>
          <a:noFill/>
          <a:ln w="9525">
            <a:noFill/>
            <a:miter lim="800000"/>
            <a:headEnd/>
            <a:tailEnd/>
          </a:ln>
        </p:spPr>
        <p:txBody>
          <a:bodyPr/>
          <a:lstStyle/>
          <a:p>
            <a:pPr>
              <a:lnSpc>
                <a:spcPct val="150000"/>
              </a:lnSpc>
              <a:buClr>
                <a:srgbClr val="EBD21B"/>
              </a:buClr>
            </a:pPr>
            <a:r>
              <a:rPr lang="de-DE" sz="2400" b="1" dirty="0" smtClean="0"/>
              <a:t>Werkstück</a:t>
            </a:r>
            <a:endParaRPr lang="de-DE" b="1" dirty="0"/>
          </a:p>
          <a:p>
            <a:pPr marL="0" lvl="2">
              <a:lnSpc>
                <a:spcPct val="150000"/>
              </a:lnSpc>
              <a:spcBef>
                <a:spcPts val="400"/>
              </a:spcBef>
            </a:pPr>
            <a:r>
              <a:rPr lang="de-DE" sz="1400" dirty="0" smtClean="0"/>
              <a:t>Sandkerne</a:t>
            </a:r>
            <a:endParaRPr lang="de-DE" sz="1400" dirty="0"/>
          </a:p>
        </p:txBody>
      </p:sp>
      <p:sp>
        <p:nvSpPr>
          <p:cNvPr id="11" name="Text Box 3"/>
          <p:cNvSpPr txBox="1">
            <a:spLocks noChangeArrowheads="1"/>
          </p:cNvSpPr>
          <p:nvPr/>
        </p:nvSpPr>
        <p:spPr bwMode="auto">
          <a:xfrm>
            <a:off x="571499" y="2394371"/>
            <a:ext cx="3748089" cy="2130425"/>
          </a:xfrm>
          <a:prstGeom prst="rect">
            <a:avLst/>
          </a:prstGeom>
          <a:noFill/>
          <a:ln w="9525">
            <a:noFill/>
            <a:miter lim="800000"/>
            <a:headEnd/>
            <a:tailEnd/>
          </a:ln>
        </p:spPr>
        <p:txBody>
          <a:bodyPr/>
          <a:lstStyle/>
          <a:p>
            <a:pPr>
              <a:lnSpc>
                <a:spcPct val="150000"/>
              </a:lnSpc>
              <a:buClr>
                <a:srgbClr val="EBD21B"/>
              </a:buClr>
            </a:pPr>
            <a:r>
              <a:rPr lang="de-DE" sz="2400" b="1" dirty="0" smtClean="0"/>
              <a:t>Applikation</a:t>
            </a:r>
            <a:endParaRPr lang="de-DE" b="1" dirty="0"/>
          </a:p>
          <a:p>
            <a:pPr marL="0" lvl="2">
              <a:lnSpc>
                <a:spcPct val="150000"/>
              </a:lnSpc>
              <a:spcBef>
                <a:spcPts val="400"/>
              </a:spcBef>
            </a:pPr>
            <a:r>
              <a:rPr lang="de-DE" sz="1200" dirty="0" smtClean="0"/>
              <a:t>Um in einer Gießerei die sehr zerbrechlichen Sandkerne für rund 40 Armaturen mit unterschiedlichen Geometrie zu handhaben, sollte eine flexible Greiflösung erstellt werden, die auch in stark verschmutzter Umgebung (</a:t>
            </a:r>
            <a:r>
              <a:rPr lang="de-DE" sz="1200" dirty="0" err="1" smtClean="0"/>
              <a:t>abrassiver</a:t>
            </a:r>
            <a:r>
              <a:rPr lang="de-DE" sz="1200" dirty="0" smtClean="0"/>
              <a:t> Sand staub) eingesetzt werden kann. </a:t>
            </a:r>
            <a:endParaRPr lang="de-DE" sz="1200" dirty="0"/>
          </a:p>
        </p:txBody>
      </p:sp>
      <p:sp>
        <p:nvSpPr>
          <p:cNvPr id="12" name="Text Box 4"/>
          <p:cNvSpPr txBox="1">
            <a:spLocks noChangeArrowheads="1"/>
          </p:cNvSpPr>
          <p:nvPr/>
        </p:nvSpPr>
        <p:spPr bwMode="auto">
          <a:xfrm>
            <a:off x="571500" y="4452328"/>
            <a:ext cx="3565525" cy="1281113"/>
          </a:xfrm>
          <a:prstGeom prst="rect">
            <a:avLst/>
          </a:prstGeom>
          <a:noFill/>
          <a:ln w="9525">
            <a:noFill/>
            <a:miter lim="800000"/>
            <a:headEnd/>
            <a:tailEnd/>
          </a:ln>
        </p:spPr>
        <p:txBody>
          <a:bodyPr/>
          <a:lstStyle/>
          <a:p>
            <a:pPr>
              <a:lnSpc>
                <a:spcPct val="150000"/>
              </a:lnSpc>
              <a:buClr>
                <a:srgbClr val="EBD21B"/>
              </a:buClr>
            </a:pPr>
            <a:r>
              <a:rPr lang="de-DE" sz="2400" b="1" dirty="0" smtClean="0"/>
              <a:t>Module/ </a:t>
            </a:r>
            <a:r>
              <a:rPr lang="de-DE" sz="2400" b="1" dirty="0"/>
              <a:t>System</a:t>
            </a:r>
            <a:endParaRPr lang="de-DE" sz="2400" b="1" i="1" dirty="0"/>
          </a:p>
          <a:p>
            <a:pPr marL="4763" lvl="1" indent="177800">
              <a:lnSpc>
                <a:spcPct val="150000"/>
              </a:lnSpc>
              <a:buFont typeface="Wingdings" pitchFamily="2" charset="2"/>
              <a:buChar char="§"/>
            </a:pPr>
            <a:r>
              <a:rPr lang="de-DE" sz="1400" dirty="0" smtClean="0"/>
              <a:t>PGN-plus mit Staubabdeckung</a:t>
            </a:r>
          </a:p>
          <a:p>
            <a:pPr marL="4763" lvl="1" indent="177800">
              <a:lnSpc>
                <a:spcPct val="150000"/>
              </a:lnSpc>
              <a:buFont typeface="Wingdings" pitchFamily="2" charset="2"/>
              <a:buChar char="§"/>
            </a:pPr>
            <a:r>
              <a:rPr lang="de-DE" sz="1400" dirty="0" smtClean="0"/>
              <a:t>Lasergeformte Greiffinger aus Polyamid</a:t>
            </a:r>
          </a:p>
          <a:p>
            <a:pPr marL="4763" lvl="1" indent="177800">
              <a:lnSpc>
                <a:spcPct val="150000"/>
              </a:lnSpc>
              <a:buFont typeface="Wingdings" pitchFamily="2" charset="2"/>
              <a:buChar char="§"/>
            </a:pPr>
            <a:r>
              <a:rPr lang="de-DE" sz="1400" dirty="0" smtClean="0"/>
              <a:t>Integriertes Backenschnellwechselsystem</a:t>
            </a:r>
          </a:p>
          <a:p>
            <a:pPr>
              <a:lnSpc>
                <a:spcPct val="150000"/>
              </a:lnSpc>
              <a:spcBef>
                <a:spcPts val="400"/>
              </a:spcBef>
            </a:pPr>
            <a:endParaRPr lang="de-DE" sz="1400" dirty="0"/>
          </a:p>
          <a:p>
            <a:pPr>
              <a:lnSpc>
                <a:spcPct val="150000"/>
              </a:lnSpc>
            </a:pPr>
            <a:endParaRPr lang="de-DE" sz="1400" dirty="0"/>
          </a:p>
        </p:txBody>
      </p:sp>
      <p:sp>
        <p:nvSpPr>
          <p:cNvPr id="13" name="Text Box 5"/>
          <p:cNvSpPr txBox="1">
            <a:spLocks noChangeArrowheads="1"/>
          </p:cNvSpPr>
          <p:nvPr/>
        </p:nvSpPr>
        <p:spPr bwMode="auto">
          <a:xfrm>
            <a:off x="571500" y="928688"/>
            <a:ext cx="5211763" cy="365125"/>
          </a:xfrm>
          <a:prstGeom prst="rect">
            <a:avLst/>
          </a:prstGeom>
          <a:noFill/>
          <a:ln w="9525">
            <a:noFill/>
            <a:miter lim="800000"/>
            <a:headEnd/>
            <a:tailEnd/>
          </a:ln>
        </p:spPr>
        <p:txBody>
          <a:bodyPr/>
          <a:lstStyle/>
          <a:p>
            <a:pPr>
              <a:lnSpc>
                <a:spcPct val="150000"/>
              </a:lnSpc>
            </a:pPr>
            <a:r>
              <a:rPr lang="de-DE" sz="2400" b="1" dirty="0" smtClean="0"/>
              <a:t>HANDLING OF SAND CORES</a:t>
            </a:r>
            <a:endParaRPr lang="de-DE" sz="2400" dirty="0"/>
          </a:p>
        </p:txBody>
      </p:sp>
      <p:grpSp>
        <p:nvGrpSpPr>
          <p:cNvPr id="14" name="Group 6"/>
          <p:cNvGrpSpPr>
            <a:grpSpLocks/>
          </p:cNvGrpSpPr>
          <p:nvPr/>
        </p:nvGrpSpPr>
        <p:grpSpPr bwMode="auto">
          <a:xfrm>
            <a:off x="6898768" y="2491581"/>
            <a:ext cx="274638" cy="296863"/>
            <a:chOff x="11934" y="7902"/>
            <a:chExt cx="432" cy="468"/>
          </a:xfrm>
        </p:grpSpPr>
        <p:sp>
          <p:nvSpPr>
            <p:cNvPr id="15" name="Oval 7"/>
            <p:cNvSpPr>
              <a:spLocks noChangeArrowheads="1"/>
            </p:cNvSpPr>
            <p:nvPr/>
          </p:nvSpPr>
          <p:spPr bwMode="auto">
            <a:xfrm>
              <a:off x="12000" y="7988"/>
              <a:ext cx="288" cy="288"/>
            </a:xfrm>
            <a:prstGeom prst="ellipse">
              <a:avLst/>
            </a:prstGeom>
            <a:solidFill>
              <a:srgbClr val="000080"/>
            </a:solidFill>
            <a:ln w="9525">
              <a:solidFill>
                <a:srgbClr val="FFFFFF"/>
              </a:solidFill>
              <a:round/>
              <a:headEnd/>
              <a:tailEnd/>
            </a:ln>
          </p:spPr>
          <p:txBody>
            <a:bodyPr/>
            <a:lstStyle/>
            <a:p>
              <a:endParaRPr lang="de-DE" sz="2000"/>
            </a:p>
          </p:txBody>
        </p:sp>
        <p:sp>
          <p:nvSpPr>
            <p:cNvPr id="16" name="Text Box 8"/>
            <p:cNvSpPr txBox="1">
              <a:spLocks noChangeArrowheads="1"/>
            </p:cNvSpPr>
            <p:nvPr/>
          </p:nvSpPr>
          <p:spPr bwMode="auto">
            <a:xfrm>
              <a:off x="11934" y="7902"/>
              <a:ext cx="432" cy="468"/>
            </a:xfrm>
            <a:prstGeom prst="rect">
              <a:avLst/>
            </a:prstGeom>
            <a:noFill/>
            <a:ln w="9525">
              <a:noFill/>
              <a:miter lim="800000"/>
              <a:headEnd/>
              <a:tailEnd/>
            </a:ln>
          </p:spPr>
          <p:txBody>
            <a:bodyPr/>
            <a:lstStyle/>
            <a:p>
              <a:pPr>
                <a:spcAft>
                  <a:spcPts val="1000"/>
                </a:spcAft>
              </a:pPr>
              <a:r>
                <a:rPr lang="de-DE" sz="1200" b="1" dirty="0">
                  <a:solidFill>
                    <a:schemeClr val="bg1"/>
                  </a:solidFill>
                </a:rPr>
                <a:t>1</a:t>
              </a:r>
              <a:endParaRPr lang="de-DE" sz="2000" dirty="0">
                <a:solidFill>
                  <a:schemeClr val="bg1"/>
                </a:solidFill>
              </a:endParaRPr>
            </a:p>
          </p:txBody>
        </p:sp>
      </p:grpSp>
      <p:grpSp>
        <p:nvGrpSpPr>
          <p:cNvPr id="17" name="Group 9"/>
          <p:cNvGrpSpPr>
            <a:grpSpLocks/>
          </p:cNvGrpSpPr>
          <p:nvPr/>
        </p:nvGrpSpPr>
        <p:grpSpPr bwMode="auto">
          <a:xfrm>
            <a:off x="6898768" y="1562894"/>
            <a:ext cx="273050" cy="296862"/>
            <a:chOff x="15264" y="4626"/>
            <a:chExt cx="432" cy="468"/>
          </a:xfrm>
        </p:grpSpPr>
        <p:sp>
          <p:nvSpPr>
            <p:cNvPr id="18" name="Oval 10"/>
            <p:cNvSpPr>
              <a:spLocks noChangeArrowheads="1"/>
            </p:cNvSpPr>
            <p:nvPr/>
          </p:nvSpPr>
          <p:spPr bwMode="auto">
            <a:xfrm>
              <a:off x="15330" y="4694"/>
              <a:ext cx="288" cy="288"/>
            </a:xfrm>
            <a:prstGeom prst="ellipse">
              <a:avLst/>
            </a:prstGeom>
            <a:solidFill>
              <a:srgbClr val="000080"/>
            </a:solidFill>
            <a:ln w="9525">
              <a:solidFill>
                <a:srgbClr val="FFFFFF"/>
              </a:solidFill>
              <a:round/>
              <a:headEnd/>
              <a:tailEnd/>
            </a:ln>
          </p:spPr>
          <p:txBody>
            <a:bodyPr/>
            <a:lstStyle/>
            <a:p>
              <a:endParaRPr lang="de-DE" sz="2000"/>
            </a:p>
          </p:txBody>
        </p:sp>
        <p:sp>
          <p:nvSpPr>
            <p:cNvPr id="19" name="Text Box 11"/>
            <p:cNvSpPr txBox="1">
              <a:spLocks noChangeArrowheads="1"/>
            </p:cNvSpPr>
            <p:nvPr/>
          </p:nvSpPr>
          <p:spPr bwMode="auto">
            <a:xfrm>
              <a:off x="15264" y="4626"/>
              <a:ext cx="432" cy="468"/>
            </a:xfrm>
            <a:prstGeom prst="rect">
              <a:avLst/>
            </a:prstGeom>
            <a:noFill/>
            <a:ln w="9525">
              <a:noFill/>
              <a:miter lim="800000"/>
              <a:headEnd/>
              <a:tailEnd/>
            </a:ln>
          </p:spPr>
          <p:txBody>
            <a:bodyPr/>
            <a:lstStyle/>
            <a:p>
              <a:pPr>
                <a:spcAft>
                  <a:spcPts val="1000"/>
                </a:spcAft>
              </a:pPr>
              <a:r>
                <a:rPr lang="de-DE" sz="1200" b="1" dirty="0">
                  <a:solidFill>
                    <a:schemeClr val="bg1"/>
                  </a:solidFill>
                </a:rPr>
                <a:t>2</a:t>
              </a:r>
              <a:endParaRPr lang="de-DE" sz="2000" dirty="0">
                <a:solidFill>
                  <a:schemeClr val="bg1"/>
                </a:solidFill>
              </a:endParaRPr>
            </a:p>
          </p:txBody>
        </p:sp>
      </p:grpSp>
      <p:sp>
        <p:nvSpPr>
          <p:cNvPr id="20" name="Text Box 12"/>
          <p:cNvSpPr txBox="1">
            <a:spLocks noChangeArrowheads="1"/>
          </p:cNvSpPr>
          <p:nvPr/>
        </p:nvSpPr>
        <p:spPr bwMode="auto">
          <a:xfrm>
            <a:off x="5354069" y="5218113"/>
            <a:ext cx="3017838" cy="325437"/>
          </a:xfrm>
          <a:prstGeom prst="rect">
            <a:avLst/>
          </a:prstGeom>
          <a:noFill/>
          <a:ln w="9525">
            <a:noFill/>
            <a:miter lim="800000"/>
            <a:headEnd/>
            <a:tailEnd/>
          </a:ln>
        </p:spPr>
        <p:txBody>
          <a:bodyPr/>
          <a:lstStyle/>
          <a:p>
            <a:pPr>
              <a:spcAft>
                <a:spcPts val="1000"/>
              </a:spcAft>
            </a:pPr>
            <a:r>
              <a:rPr lang="de-DE" sz="1400" dirty="0"/>
              <a:t>PGN-plus </a:t>
            </a:r>
            <a:r>
              <a:rPr lang="de-DE" sz="1400" dirty="0" smtClean="0"/>
              <a:t>mit Staubabdeckung</a:t>
            </a:r>
            <a:endParaRPr lang="de-DE" sz="1400" dirty="0"/>
          </a:p>
        </p:txBody>
      </p:sp>
      <p:grpSp>
        <p:nvGrpSpPr>
          <p:cNvPr id="21" name="Group 13"/>
          <p:cNvGrpSpPr>
            <a:grpSpLocks/>
          </p:cNvGrpSpPr>
          <p:nvPr/>
        </p:nvGrpSpPr>
        <p:grpSpPr bwMode="auto">
          <a:xfrm>
            <a:off x="5079432" y="5218113"/>
            <a:ext cx="274637" cy="296862"/>
            <a:chOff x="11934" y="7902"/>
            <a:chExt cx="432" cy="468"/>
          </a:xfrm>
        </p:grpSpPr>
        <p:sp>
          <p:nvSpPr>
            <p:cNvPr id="22" name="Oval 14"/>
            <p:cNvSpPr>
              <a:spLocks noChangeArrowheads="1"/>
            </p:cNvSpPr>
            <p:nvPr/>
          </p:nvSpPr>
          <p:spPr bwMode="auto">
            <a:xfrm>
              <a:off x="12000" y="7988"/>
              <a:ext cx="288" cy="288"/>
            </a:xfrm>
            <a:prstGeom prst="ellipse">
              <a:avLst/>
            </a:prstGeom>
            <a:solidFill>
              <a:srgbClr val="000080"/>
            </a:solidFill>
            <a:ln w="9525">
              <a:solidFill>
                <a:srgbClr val="FFFFFF"/>
              </a:solidFill>
              <a:round/>
              <a:headEnd/>
              <a:tailEnd/>
            </a:ln>
          </p:spPr>
          <p:txBody>
            <a:bodyPr/>
            <a:lstStyle/>
            <a:p>
              <a:endParaRPr lang="de-DE" sz="2000"/>
            </a:p>
          </p:txBody>
        </p:sp>
        <p:sp>
          <p:nvSpPr>
            <p:cNvPr id="23" name="Text Box 15"/>
            <p:cNvSpPr txBox="1">
              <a:spLocks noChangeArrowheads="1"/>
            </p:cNvSpPr>
            <p:nvPr/>
          </p:nvSpPr>
          <p:spPr bwMode="auto">
            <a:xfrm>
              <a:off x="11934" y="7902"/>
              <a:ext cx="432" cy="468"/>
            </a:xfrm>
            <a:prstGeom prst="rect">
              <a:avLst/>
            </a:prstGeom>
            <a:noFill/>
            <a:ln w="9525">
              <a:noFill/>
              <a:miter lim="800000"/>
              <a:headEnd/>
              <a:tailEnd/>
            </a:ln>
          </p:spPr>
          <p:txBody>
            <a:bodyPr/>
            <a:lstStyle/>
            <a:p>
              <a:pPr>
                <a:spcAft>
                  <a:spcPts val="1000"/>
                </a:spcAft>
              </a:pPr>
              <a:r>
                <a:rPr lang="de-DE" sz="1200" b="1" dirty="0">
                  <a:solidFill>
                    <a:schemeClr val="bg1"/>
                  </a:solidFill>
                </a:rPr>
                <a:t>1</a:t>
              </a:r>
              <a:endParaRPr lang="de-DE" sz="2000" dirty="0">
                <a:solidFill>
                  <a:schemeClr val="bg1"/>
                </a:solidFill>
              </a:endParaRPr>
            </a:p>
          </p:txBody>
        </p:sp>
      </p:grpSp>
      <p:grpSp>
        <p:nvGrpSpPr>
          <p:cNvPr id="24" name="Group 16"/>
          <p:cNvGrpSpPr>
            <a:grpSpLocks/>
          </p:cNvGrpSpPr>
          <p:nvPr/>
        </p:nvGrpSpPr>
        <p:grpSpPr bwMode="auto">
          <a:xfrm>
            <a:off x="5079432" y="5584825"/>
            <a:ext cx="274637" cy="296863"/>
            <a:chOff x="11934" y="8334"/>
            <a:chExt cx="432" cy="468"/>
          </a:xfrm>
        </p:grpSpPr>
        <p:sp>
          <p:nvSpPr>
            <p:cNvPr id="25" name="Oval 17"/>
            <p:cNvSpPr>
              <a:spLocks noChangeArrowheads="1"/>
            </p:cNvSpPr>
            <p:nvPr/>
          </p:nvSpPr>
          <p:spPr bwMode="auto">
            <a:xfrm>
              <a:off x="12000" y="8420"/>
              <a:ext cx="288" cy="288"/>
            </a:xfrm>
            <a:prstGeom prst="ellipse">
              <a:avLst/>
            </a:prstGeom>
            <a:solidFill>
              <a:srgbClr val="000080"/>
            </a:solidFill>
            <a:ln w="9525">
              <a:solidFill>
                <a:srgbClr val="FFFFFF"/>
              </a:solidFill>
              <a:round/>
              <a:headEnd/>
              <a:tailEnd/>
            </a:ln>
          </p:spPr>
          <p:txBody>
            <a:bodyPr/>
            <a:lstStyle/>
            <a:p>
              <a:endParaRPr lang="de-DE" sz="2000"/>
            </a:p>
          </p:txBody>
        </p:sp>
        <p:sp>
          <p:nvSpPr>
            <p:cNvPr id="26" name="Text Box 18"/>
            <p:cNvSpPr txBox="1">
              <a:spLocks noChangeArrowheads="1"/>
            </p:cNvSpPr>
            <p:nvPr/>
          </p:nvSpPr>
          <p:spPr bwMode="auto">
            <a:xfrm>
              <a:off x="11934" y="8334"/>
              <a:ext cx="432" cy="468"/>
            </a:xfrm>
            <a:prstGeom prst="rect">
              <a:avLst/>
            </a:prstGeom>
            <a:noFill/>
            <a:ln w="9525">
              <a:noFill/>
              <a:miter lim="800000"/>
              <a:headEnd/>
              <a:tailEnd/>
            </a:ln>
          </p:spPr>
          <p:txBody>
            <a:bodyPr/>
            <a:lstStyle/>
            <a:p>
              <a:pPr>
                <a:spcAft>
                  <a:spcPts val="1000"/>
                </a:spcAft>
              </a:pPr>
              <a:r>
                <a:rPr lang="de-DE" sz="1200" b="1" dirty="0">
                  <a:solidFill>
                    <a:schemeClr val="bg1"/>
                  </a:solidFill>
                </a:rPr>
                <a:t>2</a:t>
              </a:r>
              <a:endParaRPr lang="de-DE" sz="2000" dirty="0">
                <a:solidFill>
                  <a:schemeClr val="bg1"/>
                </a:solidFill>
              </a:endParaRPr>
            </a:p>
          </p:txBody>
        </p:sp>
      </p:grpSp>
      <p:sp>
        <p:nvSpPr>
          <p:cNvPr id="27" name="Text Box 19"/>
          <p:cNvSpPr txBox="1">
            <a:spLocks noChangeArrowheads="1"/>
          </p:cNvSpPr>
          <p:nvPr/>
        </p:nvSpPr>
        <p:spPr bwMode="auto">
          <a:xfrm>
            <a:off x="5354069" y="5584825"/>
            <a:ext cx="3475038" cy="323850"/>
          </a:xfrm>
          <a:prstGeom prst="rect">
            <a:avLst/>
          </a:prstGeom>
          <a:noFill/>
          <a:ln w="9525">
            <a:noFill/>
            <a:miter lim="800000"/>
            <a:headEnd/>
            <a:tailEnd/>
          </a:ln>
        </p:spPr>
        <p:txBody>
          <a:bodyPr/>
          <a:lstStyle/>
          <a:p>
            <a:r>
              <a:rPr lang="de-DE" sz="1400" dirty="0" smtClean="0"/>
              <a:t>Lasergeformte Greiffinger aus Polyamid</a:t>
            </a:r>
            <a:endParaRPr lang="de-DE"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8</a:t>
            </a:fld>
            <a:endParaRPr lang="de-DE" dirty="0"/>
          </a:p>
        </p:txBody>
      </p:sp>
      <p:sp>
        <p:nvSpPr>
          <p:cNvPr id="7" name="Text Box 2"/>
          <p:cNvSpPr txBox="1">
            <a:spLocks noChangeArrowheads="1"/>
          </p:cNvSpPr>
          <p:nvPr/>
        </p:nvSpPr>
        <p:spPr bwMode="auto">
          <a:xfrm>
            <a:off x="642938" y="1093674"/>
            <a:ext cx="7882391" cy="2552700"/>
          </a:xfrm>
          <a:prstGeom prst="rect">
            <a:avLst/>
          </a:prstGeom>
          <a:noFill/>
          <a:ln w="9525">
            <a:noFill/>
            <a:miter lim="800000"/>
            <a:headEnd/>
            <a:tailEnd/>
          </a:ln>
        </p:spPr>
        <p:txBody>
          <a:bodyPr/>
          <a:lstStyle/>
          <a:p>
            <a:pPr>
              <a:lnSpc>
                <a:spcPct val="150000"/>
              </a:lnSpc>
              <a:buClr>
                <a:srgbClr val="EBD21B"/>
              </a:buClr>
            </a:pPr>
            <a:r>
              <a:rPr lang="de-DE" sz="2400" b="1" dirty="0" smtClean="0"/>
              <a:t>Lösung</a:t>
            </a:r>
            <a:endParaRPr lang="de-DE" b="1" dirty="0"/>
          </a:p>
          <a:p>
            <a:pPr marL="4763" lvl="1">
              <a:lnSpc>
                <a:spcPct val="150000"/>
              </a:lnSpc>
              <a:spcBef>
                <a:spcPts val="400"/>
              </a:spcBef>
            </a:pPr>
            <a:r>
              <a:rPr lang="de-DE" sz="1200" dirty="0" smtClean="0"/>
              <a:t>Der Parallelgreifer PGN-plus 80 ist dank seiner Vielzahnführung extrem robust und belastbar. Für die Handhabung der Sandkerne aus extrem porösem </a:t>
            </a:r>
            <a:r>
              <a:rPr lang="de-DE" sz="1200" dirty="0" err="1" smtClean="0"/>
              <a:t>Formsand</a:t>
            </a:r>
            <a:r>
              <a:rPr lang="de-DE" sz="1200" dirty="0" smtClean="0"/>
              <a:t> wurde die Staubschutzversion gewählt und der Greifer mit Sperrluft angeschlossen. Zum Greifen der fragilen Sandkerne werden lasergeformte Greiffinger (Formbacken) aus Polyamid eingesetzt. Die Backen sind individuell nach der Geometrie des jeweiligen Sandkerns gestaltet – für einen sicheren Griff, ohne das Teil zu zerstören. Die Greifer sind mit einem Backenschnellwechselsystem ausgerüstet, sodass beim Wechsel auf ein anderes Produkt innerhalb von wenigen Sekunden die passenden Greiffinger ohne Werkzeug montiert werden können.</a:t>
            </a:r>
            <a:endParaRPr lang="de-DE" sz="1200" dirty="0"/>
          </a:p>
        </p:txBody>
      </p:sp>
      <p:sp>
        <p:nvSpPr>
          <p:cNvPr id="8" name="Text Box 3"/>
          <p:cNvSpPr txBox="1">
            <a:spLocks noChangeArrowheads="1"/>
          </p:cNvSpPr>
          <p:nvPr/>
        </p:nvSpPr>
        <p:spPr bwMode="auto">
          <a:xfrm>
            <a:off x="642938" y="3383195"/>
            <a:ext cx="5395912" cy="2130425"/>
          </a:xfrm>
          <a:prstGeom prst="rect">
            <a:avLst/>
          </a:prstGeom>
          <a:noFill/>
          <a:ln w="9525">
            <a:noFill/>
            <a:miter lim="800000"/>
            <a:headEnd/>
            <a:tailEnd/>
          </a:ln>
        </p:spPr>
        <p:txBody>
          <a:bodyPr/>
          <a:lstStyle/>
          <a:p>
            <a:pPr>
              <a:lnSpc>
                <a:spcPct val="150000"/>
              </a:lnSpc>
              <a:buClr>
                <a:srgbClr val="EBD21B"/>
              </a:buClr>
            </a:pPr>
            <a:r>
              <a:rPr lang="de-DE" sz="2400" b="1" dirty="0" smtClean="0"/>
              <a:t>Kundennutzen</a:t>
            </a:r>
            <a:endParaRPr lang="de-DE" b="1" dirty="0"/>
          </a:p>
          <a:p>
            <a:pPr marL="4763" lvl="1" indent="177800">
              <a:lnSpc>
                <a:spcPct val="150000"/>
              </a:lnSpc>
              <a:buFont typeface="Wingdings" pitchFamily="2" charset="2"/>
              <a:buChar char="§"/>
            </a:pPr>
            <a:r>
              <a:rPr lang="de-DE" sz="1300" dirty="0" smtClean="0"/>
              <a:t>Prozesssichere </a:t>
            </a:r>
            <a:r>
              <a:rPr lang="de-DE" sz="1300" dirty="0" err="1" smtClean="0"/>
              <a:t>Be</a:t>
            </a:r>
            <a:r>
              <a:rPr lang="de-DE" sz="1300" dirty="0" smtClean="0"/>
              <a:t>- und Entladung</a:t>
            </a:r>
          </a:p>
          <a:p>
            <a:pPr marL="4763" lvl="1" indent="177800">
              <a:lnSpc>
                <a:spcPct val="150000"/>
              </a:lnSpc>
              <a:buFont typeface="Wingdings" pitchFamily="2" charset="2"/>
              <a:buChar char="§"/>
            </a:pPr>
            <a:r>
              <a:rPr lang="de-DE" sz="1300" dirty="0" smtClean="0"/>
              <a:t>Schnelle Neukonstruktion vom CAD-Modell der Finger</a:t>
            </a:r>
          </a:p>
          <a:p>
            <a:pPr marL="4763" lvl="1" indent="177800">
              <a:lnSpc>
                <a:spcPct val="150000"/>
              </a:lnSpc>
              <a:buFont typeface="Wingdings" pitchFamily="2" charset="2"/>
              <a:buChar char="§"/>
            </a:pPr>
            <a:r>
              <a:rPr lang="de-DE" sz="1300" dirty="0" smtClean="0"/>
              <a:t>Minimale Projektzeit</a:t>
            </a:r>
          </a:p>
          <a:p>
            <a:pPr marL="4763" lvl="1" indent="177800">
              <a:lnSpc>
                <a:spcPct val="150000"/>
              </a:lnSpc>
              <a:buFont typeface="Wingdings" pitchFamily="2" charset="2"/>
              <a:buChar char="§"/>
            </a:pPr>
            <a:r>
              <a:rPr lang="de-DE" sz="1300" dirty="0" smtClean="0"/>
              <a:t>Reduzierung von Ausschuss</a:t>
            </a:r>
          </a:p>
          <a:p>
            <a:pPr marL="4763" lvl="1" indent="177800">
              <a:lnSpc>
                <a:spcPct val="150000"/>
              </a:lnSpc>
              <a:buFont typeface="Wingdings" pitchFamily="2" charset="2"/>
              <a:buChar char="§"/>
            </a:pPr>
            <a:r>
              <a:rPr lang="de-DE" sz="1300" dirty="0" smtClean="0"/>
              <a:t>Schnelles Umrüsten auf andere Sandkernvarianten (werkzeuglos)</a:t>
            </a:r>
          </a:p>
          <a:p>
            <a:pPr marL="4763" lvl="1" indent="177800">
              <a:lnSpc>
                <a:spcPct val="150000"/>
              </a:lnSpc>
              <a:buFont typeface="Wingdings" pitchFamily="2" charset="2"/>
              <a:buChar char="§"/>
            </a:pPr>
            <a:r>
              <a:rPr lang="de-DE" sz="1300" dirty="0" smtClean="0"/>
              <a:t>Erhöhte Langlebigkeit der Greifer</a:t>
            </a:r>
            <a:endParaRPr lang="de-DE" sz="1300" dirty="0"/>
          </a:p>
        </p:txBody>
      </p:sp>
      <p:pic>
        <p:nvPicPr>
          <p:cNvPr id="10" name="Picture 2" descr="\\Schunk\hpw1\DATEN\TV-GREIF\Verkaufsleitung\Marketing\Branchenmanagement\Applikationen\21_Gießerei_Schmiede\Grohe\001_Parallelgreifer mit Laserforming Fingern.jpg"/>
          <p:cNvPicPr>
            <a:picLocks noChangeAspect="1" noChangeArrowheads="1"/>
          </p:cNvPicPr>
          <p:nvPr/>
        </p:nvPicPr>
        <p:blipFill>
          <a:blip r:embed="rId3" cstate="print"/>
          <a:srcRect/>
          <a:stretch>
            <a:fillRect/>
          </a:stretch>
        </p:blipFill>
        <p:spPr bwMode="auto">
          <a:xfrm>
            <a:off x="6745858" y="3407247"/>
            <a:ext cx="1779472" cy="26692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61443" y="389470"/>
            <a:ext cx="8074557" cy="542515"/>
          </a:xfrm>
        </p:spPr>
        <p:txBody>
          <a:bodyPr/>
          <a:lstStyle/>
          <a:p>
            <a:r>
              <a:rPr lang="de-DE" dirty="0" smtClean="0"/>
              <a:t>Gießen und Schmieden</a:t>
            </a:r>
            <a:endParaRPr lang="de-DE" dirty="0"/>
          </a:p>
        </p:txBody>
      </p:sp>
      <p:sp>
        <p:nvSpPr>
          <p:cNvPr id="5" name="Fußzeilenplatzhalter 4"/>
          <p:cNvSpPr>
            <a:spLocks noGrp="1"/>
          </p:cNvSpPr>
          <p:nvPr>
            <p:ph type="ftr" sz="quarter" idx="3"/>
          </p:nvPr>
        </p:nvSpPr>
        <p:spPr>
          <a:xfrm>
            <a:off x="1044687" y="6496050"/>
            <a:ext cx="4863743" cy="252000"/>
          </a:xfrm>
        </p:spPr>
        <p:txBody>
          <a:bodyPr/>
          <a:lstStyle/>
          <a:p>
            <a:r>
              <a:rPr lang="de-DE" smtClean="0"/>
              <a:t>Gießen und Schmieden</a:t>
            </a:r>
            <a:endParaRPr lang="de-DE" dirty="0" smtClean="0"/>
          </a:p>
        </p:txBody>
      </p:sp>
      <p:sp>
        <p:nvSpPr>
          <p:cNvPr id="6" name="Foliennummernplatzhalter 5"/>
          <p:cNvSpPr>
            <a:spLocks noGrp="1"/>
          </p:cNvSpPr>
          <p:nvPr>
            <p:ph type="sldNum" sz="quarter" idx="4"/>
          </p:nvPr>
        </p:nvSpPr>
        <p:spPr/>
        <p:txBody>
          <a:bodyPr/>
          <a:lstStyle/>
          <a:p>
            <a:fld id="{67E460E2-A79B-FD4C-875F-CB1722C97EA1}" type="slidenum">
              <a:rPr lang="de-DE" smtClean="0"/>
              <a:pPr/>
              <a:t>9</a:t>
            </a:fld>
            <a:endParaRPr lang="de-DE" dirty="0"/>
          </a:p>
        </p:txBody>
      </p:sp>
      <p:sp>
        <p:nvSpPr>
          <p:cNvPr id="7" name="Text Box 2"/>
          <p:cNvSpPr txBox="1">
            <a:spLocks noChangeArrowheads="1"/>
          </p:cNvSpPr>
          <p:nvPr/>
        </p:nvSpPr>
        <p:spPr bwMode="auto">
          <a:xfrm>
            <a:off x="646113" y="2889013"/>
            <a:ext cx="2560637" cy="1070460"/>
          </a:xfrm>
          <a:prstGeom prst="rect">
            <a:avLst/>
          </a:prstGeom>
          <a:noFill/>
          <a:ln w="9525">
            <a:noFill/>
            <a:miter lim="800000"/>
            <a:headEnd/>
            <a:tailEnd/>
          </a:ln>
        </p:spPr>
        <p:txBody>
          <a:bodyPr/>
          <a:lstStyle/>
          <a:p>
            <a:pPr>
              <a:lnSpc>
                <a:spcPct val="150000"/>
              </a:lnSpc>
              <a:buClr>
                <a:srgbClr val="EBD21B"/>
              </a:buClr>
            </a:pPr>
            <a:r>
              <a:rPr lang="de-DE" sz="2400" b="1" dirty="0" smtClean="0"/>
              <a:t>Werkstück</a:t>
            </a:r>
            <a:endParaRPr lang="de-DE" b="1" dirty="0"/>
          </a:p>
          <a:p>
            <a:pPr>
              <a:lnSpc>
                <a:spcPct val="150000"/>
              </a:lnSpc>
              <a:buClr>
                <a:srgbClr val="EBD21B"/>
              </a:buClr>
            </a:pPr>
            <a:r>
              <a:rPr lang="de-DE" sz="1400" dirty="0" smtClean="0"/>
              <a:t>LKW-Stabilisator</a:t>
            </a:r>
            <a:endParaRPr lang="de-DE" sz="1400" dirty="0"/>
          </a:p>
        </p:txBody>
      </p:sp>
      <p:sp>
        <p:nvSpPr>
          <p:cNvPr id="10" name="Text Box 4"/>
          <p:cNvSpPr txBox="1">
            <a:spLocks noChangeArrowheads="1"/>
          </p:cNvSpPr>
          <p:nvPr/>
        </p:nvSpPr>
        <p:spPr bwMode="auto">
          <a:xfrm>
            <a:off x="646113" y="1129515"/>
            <a:ext cx="8029575" cy="698500"/>
          </a:xfrm>
          <a:prstGeom prst="rect">
            <a:avLst/>
          </a:prstGeom>
          <a:noFill/>
          <a:ln w="9525">
            <a:noFill/>
            <a:miter lim="800000"/>
            <a:headEnd/>
            <a:tailEnd/>
          </a:ln>
        </p:spPr>
        <p:txBody>
          <a:bodyPr/>
          <a:lstStyle/>
          <a:p>
            <a:pPr>
              <a:lnSpc>
                <a:spcPct val="150000"/>
              </a:lnSpc>
            </a:pPr>
            <a:r>
              <a:rPr lang="de-DE" sz="2400" b="1" dirty="0" smtClean="0"/>
              <a:t>HANDLING EINES LKW-STABILISATOR</a:t>
            </a:r>
            <a:endParaRPr lang="de-DE" sz="3600" dirty="0"/>
          </a:p>
        </p:txBody>
      </p:sp>
      <p:sp>
        <p:nvSpPr>
          <p:cNvPr id="11" name="Text Box 5"/>
          <p:cNvSpPr txBox="1">
            <a:spLocks noChangeArrowheads="1"/>
          </p:cNvSpPr>
          <p:nvPr/>
        </p:nvSpPr>
        <p:spPr bwMode="auto">
          <a:xfrm>
            <a:off x="642938" y="3996733"/>
            <a:ext cx="4846637" cy="1084239"/>
          </a:xfrm>
          <a:prstGeom prst="rect">
            <a:avLst/>
          </a:prstGeom>
          <a:noFill/>
          <a:ln w="9525">
            <a:noFill/>
            <a:miter lim="800000"/>
            <a:headEnd/>
            <a:tailEnd/>
          </a:ln>
        </p:spPr>
        <p:txBody>
          <a:bodyPr/>
          <a:lstStyle/>
          <a:p>
            <a:pPr>
              <a:lnSpc>
                <a:spcPct val="150000"/>
              </a:lnSpc>
              <a:buClr>
                <a:srgbClr val="EBD21B"/>
              </a:buClr>
            </a:pPr>
            <a:r>
              <a:rPr lang="de-DE" sz="2400" b="1" dirty="0" smtClean="0"/>
              <a:t>Module/ </a:t>
            </a:r>
            <a:r>
              <a:rPr lang="de-DE" sz="2400" b="1" dirty="0"/>
              <a:t>System</a:t>
            </a:r>
          </a:p>
          <a:p>
            <a:pPr>
              <a:lnSpc>
                <a:spcPct val="150000"/>
              </a:lnSpc>
              <a:buClr>
                <a:srgbClr val="EBD21B"/>
              </a:buClr>
            </a:pPr>
            <a:r>
              <a:rPr lang="de-DE" sz="1400" dirty="0" smtClean="0"/>
              <a:t>Zentrischgreifer PZN</a:t>
            </a:r>
            <a:endParaRPr lang="de-DE" sz="1400" dirty="0"/>
          </a:p>
        </p:txBody>
      </p:sp>
      <p:pic>
        <p:nvPicPr>
          <p:cNvPr id="12" name="Picture 4" descr="\\Schunk\hpw1\DATEN\TV-GREIF\Verkaufsleitung\Marketing\Branchenmanagement\Applikationen\21_Gießerei_Schmiede\Reis\001_AutoHeinen-ih-37-02-03-04.jpg"/>
          <p:cNvPicPr>
            <a:picLocks noChangeAspect="1" noChangeArrowheads="1"/>
          </p:cNvPicPr>
          <p:nvPr/>
        </p:nvPicPr>
        <p:blipFill>
          <a:blip r:embed="rId3" cstate="print"/>
          <a:srcRect r="6085"/>
          <a:stretch>
            <a:fillRect/>
          </a:stretch>
        </p:blipFill>
        <p:spPr bwMode="auto">
          <a:xfrm>
            <a:off x="4269375" y="2142728"/>
            <a:ext cx="4320000" cy="3639561"/>
          </a:xfrm>
          <a:prstGeom prst="rect">
            <a:avLst/>
          </a:prstGeom>
          <a:noFill/>
          <a:ln w="9525">
            <a:noFill/>
            <a:miter lim="800000"/>
            <a:headEnd/>
            <a:tailEnd/>
          </a:ln>
        </p:spPr>
      </p:pic>
      <p:grpSp>
        <p:nvGrpSpPr>
          <p:cNvPr id="13" name="Group 8"/>
          <p:cNvGrpSpPr>
            <a:grpSpLocks/>
          </p:cNvGrpSpPr>
          <p:nvPr/>
        </p:nvGrpSpPr>
        <p:grpSpPr bwMode="auto">
          <a:xfrm>
            <a:off x="6292850" y="3797038"/>
            <a:ext cx="273050" cy="285750"/>
            <a:chOff x="11934" y="7902"/>
            <a:chExt cx="432" cy="415"/>
          </a:xfrm>
        </p:grpSpPr>
        <p:sp>
          <p:nvSpPr>
            <p:cNvPr id="14" name="Oval 9"/>
            <p:cNvSpPr>
              <a:spLocks noChangeArrowheads="1"/>
            </p:cNvSpPr>
            <p:nvPr/>
          </p:nvSpPr>
          <p:spPr bwMode="auto">
            <a:xfrm>
              <a:off x="12000" y="7925"/>
              <a:ext cx="288" cy="288"/>
            </a:xfrm>
            <a:prstGeom prst="ellipse">
              <a:avLst/>
            </a:prstGeom>
            <a:solidFill>
              <a:srgbClr val="000080"/>
            </a:solidFill>
            <a:ln w="9525">
              <a:solidFill>
                <a:srgbClr val="FFFFFF"/>
              </a:solidFill>
              <a:round/>
              <a:headEnd/>
              <a:tailEnd/>
            </a:ln>
          </p:spPr>
          <p:txBody>
            <a:bodyPr/>
            <a:lstStyle/>
            <a:p>
              <a:endParaRPr lang="de-DE" sz="2000"/>
            </a:p>
          </p:txBody>
        </p:sp>
        <p:sp>
          <p:nvSpPr>
            <p:cNvPr id="15" name="Text Box 10"/>
            <p:cNvSpPr txBox="1">
              <a:spLocks noChangeArrowheads="1"/>
            </p:cNvSpPr>
            <p:nvPr/>
          </p:nvSpPr>
          <p:spPr bwMode="auto">
            <a:xfrm>
              <a:off x="11934" y="7902"/>
              <a:ext cx="432" cy="415"/>
            </a:xfrm>
            <a:prstGeom prst="rect">
              <a:avLst/>
            </a:prstGeom>
            <a:noFill/>
            <a:ln w="9525">
              <a:noFill/>
              <a:miter lim="800000"/>
              <a:headEnd/>
              <a:tailEnd/>
            </a:ln>
          </p:spPr>
          <p:txBody>
            <a:bodyPr/>
            <a:lstStyle/>
            <a:p>
              <a:pPr>
                <a:spcAft>
                  <a:spcPts val="1000"/>
                </a:spcAft>
              </a:pPr>
              <a:r>
                <a:rPr lang="de-DE" sz="1200" b="1" dirty="0">
                  <a:solidFill>
                    <a:schemeClr val="bg1"/>
                  </a:solidFill>
                </a:rPr>
                <a:t>1</a:t>
              </a:r>
              <a:endParaRPr lang="de-DE" sz="2000" dirty="0">
                <a:solidFill>
                  <a:schemeClr val="bg1"/>
                </a:solidFill>
              </a:endParaRPr>
            </a:p>
          </p:txBody>
        </p:sp>
      </p:grpSp>
      <p:grpSp>
        <p:nvGrpSpPr>
          <p:cNvPr id="16" name="Gruppieren 16"/>
          <p:cNvGrpSpPr>
            <a:grpSpLocks/>
          </p:cNvGrpSpPr>
          <p:nvPr/>
        </p:nvGrpSpPr>
        <p:grpSpPr bwMode="auto">
          <a:xfrm>
            <a:off x="4339344" y="5782289"/>
            <a:ext cx="1374775" cy="336550"/>
            <a:chOff x="5121275" y="5807075"/>
            <a:chExt cx="1374775" cy="336550"/>
          </a:xfrm>
        </p:grpSpPr>
        <p:sp>
          <p:nvSpPr>
            <p:cNvPr id="17" name="Text Box 12"/>
            <p:cNvSpPr txBox="1">
              <a:spLocks noChangeArrowheads="1"/>
            </p:cNvSpPr>
            <p:nvPr/>
          </p:nvSpPr>
          <p:spPr bwMode="auto">
            <a:xfrm>
              <a:off x="5395912" y="5818188"/>
              <a:ext cx="1100138" cy="325437"/>
            </a:xfrm>
            <a:prstGeom prst="rect">
              <a:avLst/>
            </a:prstGeom>
            <a:noFill/>
            <a:ln w="9525">
              <a:noFill/>
              <a:miter lim="800000"/>
              <a:headEnd/>
              <a:tailEnd/>
            </a:ln>
          </p:spPr>
          <p:txBody>
            <a:bodyPr/>
            <a:lstStyle/>
            <a:p>
              <a:r>
                <a:rPr lang="de-DE" sz="1400" dirty="0"/>
                <a:t>PZN</a:t>
              </a:r>
            </a:p>
          </p:txBody>
        </p:sp>
        <p:grpSp>
          <p:nvGrpSpPr>
            <p:cNvPr id="18" name="Group 13"/>
            <p:cNvGrpSpPr>
              <a:grpSpLocks/>
            </p:cNvGrpSpPr>
            <p:nvPr/>
          </p:nvGrpSpPr>
          <p:grpSpPr bwMode="auto">
            <a:xfrm>
              <a:off x="5121275" y="5807075"/>
              <a:ext cx="274638" cy="296863"/>
              <a:chOff x="11934" y="7902"/>
              <a:chExt cx="432" cy="468"/>
            </a:xfrm>
          </p:grpSpPr>
          <p:sp>
            <p:nvSpPr>
              <p:cNvPr id="19" name="Oval 14"/>
              <p:cNvSpPr>
                <a:spLocks noChangeArrowheads="1"/>
              </p:cNvSpPr>
              <p:nvPr/>
            </p:nvSpPr>
            <p:spPr bwMode="auto">
              <a:xfrm>
                <a:off x="12000" y="7988"/>
                <a:ext cx="288" cy="288"/>
              </a:xfrm>
              <a:prstGeom prst="ellipse">
                <a:avLst/>
              </a:prstGeom>
              <a:solidFill>
                <a:srgbClr val="000080"/>
              </a:solidFill>
              <a:ln w="9525">
                <a:solidFill>
                  <a:srgbClr val="FFFFFF"/>
                </a:solidFill>
                <a:round/>
                <a:headEnd/>
                <a:tailEnd/>
              </a:ln>
            </p:spPr>
            <p:txBody>
              <a:bodyPr/>
              <a:lstStyle/>
              <a:p>
                <a:endParaRPr lang="de-DE" sz="2000"/>
              </a:p>
            </p:txBody>
          </p:sp>
          <p:sp>
            <p:nvSpPr>
              <p:cNvPr id="20" name="Text Box 15"/>
              <p:cNvSpPr txBox="1">
                <a:spLocks noChangeArrowheads="1"/>
              </p:cNvSpPr>
              <p:nvPr/>
            </p:nvSpPr>
            <p:spPr bwMode="auto">
              <a:xfrm>
                <a:off x="11934" y="7902"/>
                <a:ext cx="432" cy="468"/>
              </a:xfrm>
              <a:prstGeom prst="rect">
                <a:avLst/>
              </a:prstGeom>
              <a:noFill/>
              <a:ln w="9525">
                <a:noFill/>
                <a:miter lim="800000"/>
                <a:headEnd/>
                <a:tailEnd/>
              </a:ln>
            </p:spPr>
            <p:txBody>
              <a:bodyPr/>
              <a:lstStyle/>
              <a:p>
                <a:pPr>
                  <a:spcAft>
                    <a:spcPts val="1000"/>
                  </a:spcAft>
                </a:pPr>
                <a:r>
                  <a:rPr lang="de-DE" sz="1200" b="1" dirty="0">
                    <a:solidFill>
                      <a:schemeClr val="bg1"/>
                    </a:solidFill>
                  </a:rPr>
                  <a:t>1</a:t>
                </a:r>
                <a:endParaRPr lang="de-DE" sz="2000" dirty="0">
                  <a:solidFill>
                    <a:schemeClr val="bg1"/>
                  </a:solidFill>
                </a:endParaRPr>
              </a:p>
            </p:txBody>
          </p:sp>
        </p:gr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 SCH_PPT_Vorlage_4-3_2203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 SCH_PPT_Vorlage_4-3_0802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1076</Words>
  <Application>Microsoft Office PowerPoint</Application>
  <PresentationFormat>Bildschirmpräsentation (4:3)</PresentationFormat>
  <Paragraphs>289</Paragraphs>
  <Slides>41</Slides>
  <Notes>39</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41</vt:i4>
      </vt:variant>
    </vt:vector>
  </HeadingPairs>
  <TitlesOfParts>
    <vt:vector size="46" baseType="lpstr">
      <vt:lpstr>Arial</vt:lpstr>
      <vt:lpstr>Calibri</vt:lpstr>
      <vt:lpstr>Wingdings</vt:lpstr>
      <vt:lpstr> SCH_PPT_Vorlage_4-3_220312</vt:lpstr>
      <vt:lpstr> SCH_PPT_Vorlage_4-3_080212</vt:lpstr>
      <vt:lpstr>PowerPoint-Präsentation</vt:lpstr>
      <vt:lpstr>Gießen und Schmieden</vt:lpstr>
      <vt:lpstr>Gießen und Schmieden</vt:lpstr>
      <vt:lpstr>Gießen und Schmieden</vt:lpstr>
      <vt:lpstr>Gießen und Schmieden</vt:lpstr>
      <vt:lpstr>Gießen und Schmieden</vt:lpstr>
      <vt:lpstr>Gießen und Schmieden</vt:lpstr>
      <vt:lpstr>Gießen und Schmieden</vt:lpstr>
      <vt:lpstr>Gießen und Schmieden</vt:lpstr>
      <vt:lpstr>Gießen und Schmieden</vt:lpstr>
      <vt:lpstr>Gießen und Schmieden</vt:lpstr>
      <vt:lpstr>Gießen und Schmieden</vt:lpstr>
      <vt:lpstr>Gießen und Schmieden</vt:lpstr>
      <vt:lpstr>Gießen und Schmieden</vt:lpstr>
      <vt:lpstr>Gießen und Schmieden</vt:lpstr>
      <vt:lpstr>Gießen und Schmieden</vt:lpstr>
      <vt:lpstr>Anwendungsaufgaben</vt:lpstr>
      <vt:lpstr>Kernhandhabung</vt:lpstr>
      <vt:lpstr>Kernhandhabung</vt:lpstr>
      <vt:lpstr>Gußteileentnahme</vt:lpstr>
      <vt:lpstr>Gußteilhandling in entsanden</vt:lpstr>
      <vt:lpstr>Gußteilhandling, handgeführt</vt:lpstr>
      <vt:lpstr>Gußteilhandling</vt:lpstr>
      <vt:lpstr>Gußteilhandling</vt:lpstr>
      <vt:lpstr>Gußteilhandling</vt:lpstr>
      <vt:lpstr>Gußteilröntgen </vt:lpstr>
      <vt:lpstr>Anwendungsbeispiel</vt:lpstr>
      <vt:lpstr>Anwendungsbeispiel</vt:lpstr>
      <vt:lpstr>Anwendungsbeispiel</vt:lpstr>
      <vt:lpstr>PowerPoint-Präsentation</vt:lpstr>
      <vt:lpstr>Anwendungsbeispiel</vt:lpstr>
      <vt:lpstr>Anwendungsbeispiel</vt:lpstr>
      <vt:lpstr>PowerPoint-Präsentation</vt:lpstr>
      <vt:lpstr>Anwendungsbeispiel</vt:lpstr>
      <vt:lpstr>PowerPoint-Präsentation</vt:lpstr>
      <vt:lpstr>PowerPoint-Präsentation</vt:lpstr>
      <vt:lpstr>Anwendungsbeispiel</vt:lpstr>
      <vt:lpstr>PowerPoint-Präsentation</vt:lpstr>
      <vt:lpstr>Anwendungsbeispiel</vt:lpstr>
      <vt:lpstr>PowerPoint-Präsentation</vt:lpstr>
      <vt:lpstr>PowerPoint-Präsentation</vt:lpstr>
    </vt:vector>
  </TitlesOfParts>
  <Company>Ideenhaus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Ralf Brendjes</dc:creator>
  <cp:lastModifiedBy>Zuber, Philipp</cp:lastModifiedBy>
  <cp:revision>123</cp:revision>
  <dcterms:created xsi:type="dcterms:W3CDTF">2012-04-05T10:24:32Z</dcterms:created>
  <dcterms:modified xsi:type="dcterms:W3CDTF">2017-08-01T07:51:35Z</dcterms:modified>
</cp:coreProperties>
</file>