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9" r:id="rId2"/>
    <p:sldId id="682" r:id="rId3"/>
    <p:sldId id="684" r:id="rId4"/>
    <p:sldId id="685" r:id="rId5"/>
    <p:sldId id="686" r:id="rId6"/>
    <p:sldId id="688" r:id="rId7"/>
    <p:sldId id="690" r:id="rId8"/>
    <p:sldId id="692" r:id="rId9"/>
    <p:sldId id="693" r:id="rId10"/>
    <p:sldId id="691" r:id="rId11"/>
    <p:sldId id="694" r:id="rId12"/>
    <p:sldId id="695" r:id="rId13"/>
    <p:sldId id="696" r:id="rId14"/>
    <p:sldId id="697" r:id="rId15"/>
    <p:sldId id="687" r:id="rId16"/>
    <p:sldId id="698" r:id="rId17"/>
    <p:sldId id="699" r:id="rId18"/>
    <p:sldId id="700" r:id="rId19"/>
    <p:sldId id="701" r:id="rId20"/>
    <p:sldId id="702" r:id="rId21"/>
    <p:sldId id="703" r:id="rId22"/>
    <p:sldId id="704" r:id="rId23"/>
    <p:sldId id="706" r:id="rId24"/>
    <p:sldId id="707" r:id="rId25"/>
    <p:sldId id="708" r:id="rId26"/>
    <p:sldId id="709" r:id="rId27"/>
    <p:sldId id="710" r:id="rId28"/>
    <p:sldId id="711" r:id="rId29"/>
    <p:sldId id="296" r:id="rId30"/>
    <p:sldId id="715" r:id="rId31"/>
    <p:sldId id="716" r:id="rId32"/>
    <p:sldId id="714" r:id="rId33"/>
    <p:sldId id="713" r:id="rId34"/>
    <p:sldId id="279" r:id="rId35"/>
  </p:sldIdLst>
  <p:sldSz cx="9144000" cy="5143500" type="screen16x9"/>
  <p:notesSz cx="6858000" cy="9144000"/>
  <p:custDataLst>
    <p:tags r:id="rId38"/>
  </p:custDataLst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D7E2ED"/>
    <a:srgbClr val="84D0F0"/>
    <a:srgbClr val="003D6A"/>
    <a:srgbClr val="EAF2F9"/>
    <a:srgbClr val="17385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2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522" y="126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03.05.2021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03.05.2021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Titel, Verfasser, Datum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Titel, Verfasser, Datum</a:t>
            </a:r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Titel, Verfasser, Datum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49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2800" b="1" dirty="0" err="1">
                <a:solidFill>
                  <a:srgbClr val="FFFFFF"/>
                </a:solidFill>
                <a:latin typeface="+mn-lt"/>
                <a:ea typeface="ヒラギノ角ゴ Pro W3" charset="-128"/>
                <a:cs typeface="+mn-cs"/>
              </a:rPr>
              <a:t>Takim</a:t>
            </a:r>
            <a:r>
              <a:rPr lang="de-DE" sz="2800" b="1" dirty="0">
                <a:solidFill>
                  <a:srgbClr val="FFFFFF"/>
                </a:solidFill>
                <a:latin typeface="+mn-lt"/>
                <a:ea typeface="ヒラギノ角ゴ Pro W3" charset="-128"/>
                <a:cs typeface="+mn-cs"/>
              </a:rPr>
              <a:t> </a:t>
            </a:r>
            <a:r>
              <a:rPr lang="de-DE" sz="2800" b="1" dirty="0" err="1">
                <a:solidFill>
                  <a:srgbClr val="FFFFFF"/>
                </a:solidFill>
                <a:latin typeface="+mn-lt"/>
                <a:ea typeface="ヒラギノ角ゴ Pro W3" charset="-128"/>
                <a:cs typeface="+mn-cs"/>
              </a:rPr>
              <a:t>Tutucu</a:t>
            </a:r>
            <a:r>
              <a:rPr lang="de-DE" sz="2800" b="1" dirty="0">
                <a:solidFill>
                  <a:srgbClr val="FFFFFF"/>
                </a:solidFill>
                <a:latin typeface="+mn-lt"/>
                <a:ea typeface="ヒラギノ角ゴ Pro W3" charset="-128"/>
                <a:cs typeface="+mn-cs"/>
              </a:rPr>
              <a:t> </a:t>
            </a:r>
            <a:r>
              <a:rPr lang="de-DE" sz="2800" b="1" dirty="0" err="1">
                <a:solidFill>
                  <a:srgbClr val="FFFFFF"/>
                </a:solidFill>
                <a:latin typeface="+mn-lt"/>
                <a:ea typeface="ヒラギノ角ゴ Pro W3" charset="-128"/>
                <a:cs typeface="+mn-cs"/>
              </a:rPr>
              <a:t>Sistemleri</a:t>
            </a:r>
            <a:endParaRPr lang="de-DE" sz="3000" dirty="0">
              <a:solidFill>
                <a:srgbClr val="FFFFFF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pic>
        <p:nvPicPr>
          <p:cNvPr id="8" name="Picture 2" descr="S:\DATEN\Schulungsleitung\99_Temp\2013_11_10_RBZ\PPT_SCHUNK\TENDO_EC_Logo.png">
            <a:extLst>
              <a:ext uri="{FF2B5EF4-FFF2-40B4-BE49-F238E27FC236}">
                <a16:creationId xmlns:a16="http://schemas.microsoft.com/office/drawing/2014/main" id="{0C98413B-1813-4845-B2A8-E91400C6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81237" y="3987987"/>
            <a:ext cx="2833872" cy="43598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15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/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Germe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aynasi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hemen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hemen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tüm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istekler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için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!</a:t>
            </a:r>
          </a:p>
          <a:p>
            <a:pPr eaLnBrk="1" hangingPunct="1"/>
            <a:endParaRPr lang="de-DE" altLang="de-DE" sz="1100" u="sng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r>
              <a:rPr lang="de-DE" altLang="de-DE" sz="1400" u="sng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alçatma</a:t>
            </a:r>
            <a:r>
              <a:rPr lang="de-DE" altLang="de-DE" sz="1400" u="sng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/pah </a:t>
            </a:r>
            <a:r>
              <a:rPr lang="de-DE" altLang="de-DE" sz="1400" u="sng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kırmak</a:t>
            </a:r>
            <a:r>
              <a:rPr lang="de-DE" altLang="de-DE" sz="1400" u="sng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</a:p>
          <a:p>
            <a:pPr eaLnBrk="1" hangingPunct="1">
              <a:buFont typeface="Symbol" panose="05050102010706020507" pitchFamily="18" charset="2"/>
              <a:buChar char="-"/>
            </a:pPr>
            <a:r>
              <a:rPr lang="de-DE" altLang="de-DE" sz="12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2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kalite</a:t>
            </a:r>
            <a:r>
              <a:rPr lang="de-DE" altLang="de-DE" sz="12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2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dolayısıyla</a:t>
            </a:r>
            <a:r>
              <a:rPr lang="de-DE" altLang="de-DE" sz="12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2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itina</a:t>
            </a:r>
            <a:r>
              <a:rPr lang="de-DE" altLang="de-DE" sz="12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2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ve</a:t>
            </a:r>
            <a:r>
              <a:rPr lang="de-DE" altLang="de-DE" sz="12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2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konsantriki</a:t>
            </a:r>
            <a:r>
              <a:rPr lang="de-DE" altLang="de-DE" sz="12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2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presizyon</a:t>
            </a:r>
            <a:r>
              <a:rPr lang="de-DE" altLang="de-DE" sz="12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2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garantili</a:t>
            </a:r>
            <a:endParaRPr lang="de-DE" altLang="de-DE" sz="12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319BB9-D0C9-41A2-B673-46958517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923028"/>
            <a:ext cx="2517196" cy="323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FBFC3001-9BB1-49D2-AC3D-D350EF09D9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C0D3A5-A1A7-4AEA-BA2E-E340B3485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1267732"/>
            <a:ext cx="1008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100" dirty="0">
                <a:latin typeface="+mn-lt"/>
              </a:rPr>
              <a:t>Alçatma /    pah kırmak</a:t>
            </a:r>
          </a:p>
        </p:txBody>
      </p:sp>
    </p:spTree>
    <p:extLst>
      <p:ext uri="{BB962C8B-B14F-4D97-AF65-F5344CB8AC3E}">
        <p14:creationId xmlns:p14="http://schemas.microsoft.com/office/powerpoint/2010/main" val="353726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Germe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aynasi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hemen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hemen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tüm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istekler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için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!</a:t>
            </a:r>
          </a:p>
          <a:p>
            <a:pPr eaLnBrk="1" hangingPunct="1"/>
            <a:endParaRPr lang="de-DE" altLang="de-DE" sz="1400" u="sng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r>
              <a:rPr lang="de-DE" altLang="de-DE" sz="1400" u="sng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Vida </a:t>
            </a:r>
            <a:r>
              <a:rPr lang="de-DE" altLang="de-DE" sz="1400" u="sng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dişi</a:t>
            </a:r>
            <a:r>
              <a:rPr lang="de-DE" altLang="de-DE" sz="1400" u="sng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</a:p>
          <a:p>
            <a:pPr eaLnBrk="1" hangingPunct="1">
              <a:buFont typeface="Symbol" panose="05050102010706020507" pitchFamily="18" charset="2"/>
              <a:buChar char="-"/>
            </a:pP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yüksek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döndürme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momentleri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b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</a:b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(900Nm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ta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kadar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Ø 20 de)</a:t>
            </a:r>
          </a:p>
          <a:p>
            <a:pPr eaLnBrk="1" hangingPunct="1">
              <a:buFont typeface="Symbol" panose="05050102010706020507" pitchFamily="18" charset="2"/>
              <a:buChar char="-"/>
            </a:pP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mükemmel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osilasyon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söndürme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</a:p>
          <a:p>
            <a:pPr eaLnBrk="1" hangingPunct="1">
              <a:buFont typeface="Symbol" panose="05050102010706020507" pitchFamily="18" charset="2"/>
              <a:buChar char="-"/>
            </a:pP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Vida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dişi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için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adeta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uygun</a:t>
            </a:r>
            <a:endParaRPr lang="de-DE" altLang="de-DE" sz="14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FB262BE-1991-4208-A55F-0A6A839E4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845441"/>
            <a:ext cx="2517196" cy="345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9C06931-39C9-4A0A-B871-B704D242FB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647CE34-D0C2-4BDD-B38C-22BBD06A7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1182848"/>
            <a:ext cx="86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100" dirty="0">
                <a:latin typeface="+mn-lt"/>
              </a:rPr>
              <a:t>Vida dişi </a:t>
            </a:r>
          </a:p>
        </p:txBody>
      </p:sp>
    </p:spTree>
    <p:extLst>
      <p:ext uri="{BB962C8B-B14F-4D97-AF65-F5344CB8AC3E}">
        <p14:creationId xmlns:p14="http://schemas.microsoft.com/office/powerpoint/2010/main" val="13189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3047719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Yüksek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radyal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esnemezlik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en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iyi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form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isabeti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için</a:t>
            </a:r>
            <a:endParaRPr lang="de-DE" altLang="de-DE" sz="14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endParaRPr lang="de-DE" altLang="de-DE" sz="14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en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iyi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radyal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esnemezlik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Sağlam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temel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cisim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yan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saptırmayi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kesme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işleme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sırasında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önler</a:t>
            </a: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Avantaj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: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yüksek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form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isabeti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işlenen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parçada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aynı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zamanda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en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yüksek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seviyede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kesme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oranı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 (</a:t>
            </a:r>
            <a:r>
              <a:rPr lang="tr-TR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örneğin 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400 cm³/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dakika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yaninda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42CrMo4*)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* </a:t>
            </a:r>
            <a:r>
              <a:rPr lang="es-ES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işletme</a:t>
            </a:r>
            <a:r>
              <a:rPr lang="es-ES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s-ES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makinesina</a:t>
            </a:r>
            <a:r>
              <a:rPr lang="es-ES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ve </a:t>
            </a:r>
            <a:r>
              <a:rPr lang="es-ES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alete</a:t>
            </a:r>
            <a:r>
              <a:rPr lang="es-ES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s-ES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bağlı</a:t>
            </a:r>
            <a:endParaRPr lang="de-DE" altLang="de-DE" sz="14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747888A-BA47-43B0-B9DD-4502A0B99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982942"/>
            <a:ext cx="2349360" cy="317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775F42BF-6EE6-40A1-9C20-621743DEB6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920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kalıcı konsantrik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&lt; 0.003 mm –</a:t>
            </a:r>
          </a:p>
          <a:p>
            <a:r>
              <a:rPr lang="tr-TR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dalgalanmalar olmadan</a:t>
            </a:r>
            <a:endParaRPr lang="de-DE" altLang="de-DE" sz="14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en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iyi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yüzey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sonuç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en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yüksek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kopyalanabilirlikle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eşit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kesme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işlemine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garanti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veriyor</a:t>
            </a: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Avantaj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: en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belirgin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  </a:t>
            </a:r>
            <a:r>
              <a:rPr lang="tr-TR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işleme ve güvenilir süreçler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FEFD47B-7B1E-4F56-8FA8-68F964F0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835365"/>
            <a:ext cx="1902866" cy="347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76F15840-6CD3-4DCA-9226-850365B61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816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de-DE" sz="15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kalıcı konsantrik</a:t>
            </a:r>
            <a:r>
              <a:rPr lang="de-DE" altLang="de-DE" sz="15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&lt; 0.003 mm –</a:t>
            </a:r>
          </a:p>
          <a:p>
            <a:r>
              <a:rPr lang="tr-TR" altLang="de-DE" sz="15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dalgalanmalar olmadan</a:t>
            </a:r>
            <a:endParaRPr lang="de-DE" altLang="de-DE" sz="15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endParaRPr lang="de-DE" altLang="de-DE" sz="15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en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iyi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yüzey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sonuç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en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yüksek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kopyalanabilirlikle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eşit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kesme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işlemine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garanti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veriyor</a:t>
            </a:r>
            <a:endParaRPr lang="de-DE" altLang="de-DE" sz="15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endParaRPr lang="de-DE" altLang="de-DE" sz="15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Avantaj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: en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belirgin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  </a:t>
            </a:r>
            <a:r>
              <a:rPr lang="tr-TR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işleme ve güvenilir süreçler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815B51C-ACF8-4BAF-8766-98500E500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1621"/>
          <a:stretch>
            <a:fillRect/>
          </a:stretch>
        </p:blipFill>
        <p:spPr bwMode="auto">
          <a:xfrm>
            <a:off x="761088" y="1144802"/>
            <a:ext cx="3143421" cy="285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09306943-C032-4518-A28D-75087488C7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327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3BB33-4A8E-41FA-B288-1CAD262D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FA18B4-3BC3-4F1B-B82F-6C43B7EB91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5770" y="1112838"/>
            <a:ext cx="4010479" cy="2854325"/>
          </a:xfrm>
        </p:spPr>
        <p:txBody>
          <a:bodyPr>
            <a:noAutofit/>
          </a:bodyPr>
          <a:lstStyle/>
          <a:p>
            <a:pPr eaLnBrk="1" hangingPunct="1"/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mükemmel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osilasyon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söndürme</a:t>
            </a:r>
            <a:endParaRPr lang="de-DE" altLang="de-DE" sz="14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endParaRPr lang="de-DE" altLang="de-DE" sz="14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hidrolik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sistem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titremelerin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mükemmel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bir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şekilde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azaltiyor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Bu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mutlak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hareket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sessizliği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sağlar</a:t>
            </a: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Garantili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en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iyi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iş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parçası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yüzeyleri</a:t>
            </a: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Avantaj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: </a:t>
            </a:r>
          </a:p>
          <a:p>
            <a:pPr marL="800070" lvl="1" indent="-342900" eaLnBrk="1" hangingPunct="1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yüksek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dış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yüzey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kalitesi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sağlar</a:t>
            </a: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800070" lvl="1" indent="-342900" eaLnBrk="1" hangingPunct="1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makine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iğilerine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kollama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sağlar</a:t>
            </a: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800070" lvl="1" indent="-342900" eaLnBrk="1" hangingPunct="1">
              <a:buFont typeface="Symbol" panose="05050102010706020507" pitchFamily="18" charset="2"/>
              <a:buChar char="-"/>
            </a:pP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Artan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takım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dayanma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süresi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</a:p>
          <a:p>
            <a:pPr marL="800070" lvl="1" indent="-342900" eaLnBrk="1" hangingPunct="1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maliyet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indirimi</a:t>
            </a:r>
            <a:endParaRPr lang="en-US" sz="1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BB00A8-B188-409C-B92A-73E106D161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9ED9F1-4269-4F81-BB77-BFFC3826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8" y="1112838"/>
            <a:ext cx="3281136" cy="286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535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16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Tüm</a:t>
            </a:r>
            <a:r>
              <a:rPr lang="de-DE" altLang="de-DE" sz="16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sap</a:t>
            </a:r>
            <a:r>
              <a:rPr lang="de-DE" altLang="de-DE" sz="16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modeller</a:t>
            </a:r>
            <a:r>
              <a:rPr lang="de-DE" altLang="de-DE" sz="16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gerilebilir</a:t>
            </a:r>
            <a:r>
              <a:rPr lang="de-DE" altLang="de-DE" sz="16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</a:p>
          <a:p>
            <a:pPr eaLnBrk="1" hangingPunct="1"/>
            <a:endParaRPr lang="de-DE" altLang="de-DE" sz="16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Piyasada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bulunan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tüm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aletler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(Ø 3 </a:t>
            </a:r>
            <a:r>
              <a:rPr lang="de-DE" altLang="de-DE" sz="16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-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32 mm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kadar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) </a:t>
            </a:r>
            <a:r>
              <a:rPr lang="sv-S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düz saplı ile hem de girintilere göre 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:                                          Din 1835 Form B, E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ve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Din 6535 Form HB, HE</a:t>
            </a:r>
          </a:p>
          <a:p>
            <a:pPr eaLnBrk="1" hangingPunct="1"/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kolayca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direkt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veya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ara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kutusu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tarafından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gerilebilir</a:t>
            </a:r>
            <a:endParaRPr lang="de-DE" altLang="de-DE" sz="16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endParaRPr lang="de-DE" altLang="de-DE" sz="16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Avantaj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: Yeni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aletler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için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ek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maliyet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gereklı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değildir</a:t>
            </a:r>
            <a:endParaRPr lang="de-DE" altLang="de-DE" sz="16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E9BEFEC-0C4F-4504-90E8-74BD163B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993774"/>
            <a:ext cx="2721114" cy="315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D849174-9607-4C5D-820B-EFC49504EA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636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27714" y="1024339"/>
            <a:ext cx="4817836" cy="3023733"/>
          </a:xfrm>
        </p:spPr>
        <p:txBody>
          <a:bodyPr>
            <a:noAutofit/>
          </a:bodyPr>
          <a:lstStyle/>
          <a:p>
            <a:pPr eaLnBrk="1" hangingPunct="1"/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Saniye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içinde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(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tezgâhta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)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takım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değiştirme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, </a:t>
            </a:r>
            <a:r>
              <a:rPr lang="el-GR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μ-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tam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olarak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donanım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sunileri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olmadan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. </a:t>
            </a:r>
          </a:p>
          <a:p>
            <a:pPr eaLnBrk="1" hangingPunct="1"/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Mesnet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kolayca</a:t>
            </a:r>
            <a:endParaRPr lang="de-DE" altLang="de-DE" sz="14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>
              <a:buFont typeface="Symbol" panose="05050102010706020507" pitchFamily="18" charset="2"/>
              <a:buChar char="-"/>
            </a:pP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k</a:t>
            </a:r>
            <a:r>
              <a:rPr lang="tr-TR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olay kullanım</a:t>
            </a: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>
              <a:buFont typeface="Symbol" panose="05050102010706020507" pitchFamily="18" charset="2"/>
              <a:buChar char="-"/>
            </a:pP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germe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vidası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sadece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bir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altı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köşeli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anahtar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ile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mesnete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çevirerek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takilmali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–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bitti</a:t>
            </a: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>
              <a:buFont typeface="Symbol" panose="05050102010706020507" pitchFamily="18" charset="2"/>
              <a:buChar char="-"/>
            </a:pP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Gerginlik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Sonuçları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(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tezgâhta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)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takım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değiştirme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eklenmiş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olmadan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: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konsentrik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  &lt; 0.003 mm</a:t>
            </a:r>
          </a:p>
          <a:p>
            <a:pPr eaLnBrk="1" hangingPunct="1">
              <a:buFont typeface="Symbol" panose="05050102010706020507" pitchFamily="18" charset="2"/>
              <a:buChar char="-"/>
            </a:pP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Avantaj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: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- </a:t>
            </a:r>
            <a:r>
              <a:rPr lang="es-ES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zaman</a:t>
            </a:r>
            <a:r>
              <a:rPr lang="es-ES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s-ES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tasarrufu</a:t>
            </a:r>
            <a:r>
              <a:rPr lang="es-ES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s-ES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hazırlama</a:t>
            </a:r>
            <a:r>
              <a:rPr lang="es-ES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s-ES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zamanı</a:t>
            </a:r>
            <a:r>
              <a:rPr lang="es-ES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s-ES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azaltma</a:t>
            </a:r>
            <a:r>
              <a:rPr lang="es-ES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s-ES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sayesinde</a:t>
            </a:r>
            <a:r>
              <a:rPr lang="es-ES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-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yatırım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maliyeti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ek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gerilme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aletler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için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yokdur</a:t>
            </a: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742920" lvl="1" indent="-285750" eaLnBrk="1" hangingPunct="1">
              <a:buFont typeface="Symbol" panose="05050102010706020507" pitchFamily="18" charset="2"/>
              <a:buChar char="-"/>
            </a:pPr>
            <a:endParaRPr lang="de-DE" sz="1400" dirty="0">
              <a:ea typeface="ヒラギノ角ゴ Pro W3"/>
              <a:cs typeface="ヒラギノ角ゴ Pro W3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C5C81FF-CFE7-4B69-A74D-2F133FB58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510680"/>
            <a:ext cx="34925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65ECB000-7D42-4108-B99E-7819FEBE8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579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27714" y="1024339"/>
            <a:ext cx="4817836" cy="3023733"/>
          </a:xfrm>
        </p:spPr>
        <p:txBody>
          <a:bodyPr>
            <a:noAutofit/>
          </a:bodyPr>
          <a:lstStyle/>
          <a:p>
            <a:pPr eaLnBrk="1" hangingPunct="1"/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HSC/HPC -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işleme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için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müsait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–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standart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olarak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ince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balanslanmış</a:t>
            </a:r>
            <a:endParaRPr lang="de-DE" altLang="de-DE" sz="14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endParaRPr lang="de-DE" altLang="de-DE" sz="14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balans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kalitesi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G 2.5 25.000 dakika¯¹ de HSK-A63-versiyon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yüksek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devir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sayıları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ve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HPC/HSC-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işleme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tezgâhları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için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uygundur</a:t>
            </a: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Avantaj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: en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iyi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uygunluk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HSK-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yüksek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hızlı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işletici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mil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için</a:t>
            </a: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BFD5FA3-A7F3-4943-BAA7-BBA01EDC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118" y="1024339"/>
            <a:ext cx="2569028" cy="317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EE7054E-1098-4FBB-8AE7-DF1AAD9642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92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27714" y="1024339"/>
            <a:ext cx="4817836" cy="3023733"/>
          </a:xfrm>
        </p:spPr>
        <p:txBody>
          <a:bodyPr>
            <a:noAutofit/>
          </a:bodyPr>
          <a:lstStyle/>
          <a:p>
            <a:pPr eaLnBrk="1" hangingPunct="1"/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Ara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kutusu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sayesinde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Esnek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germe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menzili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oluşuyor</a:t>
            </a:r>
            <a:endParaRPr lang="de-DE" altLang="de-DE" sz="14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endParaRPr lang="de-DE" altLang="de-DE" sz="14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altLang="de-DE" sz="1400" dirty="0">
                <a:latin typeface="Calibri" panose="020F0502020204030204" pitchFamily="34" charset="0"/>
                <a:ea typeface="ヒラギノ角ゴ Pro W3"/>
              </a:rPr>
              <a:t>B</a:t>
            </a:r>
            <a:r>
              <a:rPr lang="tr-TR" altLang="de-DE" sz="1400" dirty="0">
                <a:latin typeface="Calibri" panose="020F0502020204030204" pitchFamily="34" charset="0"/>
                <a:ea typeface="ヒラギノ角ゴ Pro W3"/>
              </a:rPr>
              <a:t>ir takım </a:t>
            </a:r>
            <a:r>
              <a:rPr lang="tr-TR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tutucu ile 3 ile 32 mm arasında ara kollu farklı sap çapları ile kenetli</a:t>
            </a: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Avantaj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:</a:t>
            </a:r>
          </a:p>
          <a:p>
            <a:pPr marL="742920" lvl="1" indent="-285750" eaLnBrk="1" hangingPunct="1">
              <a:buFont typeface="Symbol" panose="05050102010706020507" pitchFamily="18" charset="2"/>
              <a:buChar char="-"/>
            </a:pPr>
            <a:r>
              <a:rPr lang="tr-TR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Maliyet azaltma</a:t>
            </a: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742920" lvl="1" indent="-285750" eaLnBrk="1" hangingPunct="1">
              <a:buFont typeface="Symbol" panose="05050102010706020507" pitchFamily="18" charset="2"/>
              <a:buChar char="-"/>
            </a:pPr>
            <a:r>
              <a:rPr lang="tr-TR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Belirli bir şaft çapı daha yüksek sıkma kuvveti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57E3493-CEED-4799-94EF-43F685028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463" y="930066"/>
            <a:ext cx="1984338" cy="328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71943989-0783-4C81-85CE-9F99B14197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33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ea typeface="ヒラギノ角ゴ Pro W3"/>
              </a:rPr>
              <a:t>Ürün</a:t>
            </a:r>
            <a:r>
              <a:rPr lang="de-DE" dirty="0">
                <a:ea typeface="ヒラギノ角ゴ Pro W3"/>
              </a:rPr>
              <a:t> </a:t>
            </a:r>
            <a:r>
              <a:rPr lang="de-DE" dirty="0" err="1">
                <a:ea typeface="ヒラギノ角ゴ Pro W3"/>
              </a:rPr>
              <a:t>tablosu</a:t>
            </a:r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C62715-E4E0-4B40-9727-06A71FFE3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9" y="677523"/>
            <a:ext cx="7031821" cy="3684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90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bakım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gerektirmeyen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 </a:t>
            </a:r>
          </a:p>
          <a:p>
            <a:pPr eaLnBrk="1" hangingPunct="1"/>
            <a:endParaRPr lang="de-DE" altLang="de-DE" sz="15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T</a:t>
            </a:r>
            <a:r>
              <a:rPr lang="tr-TR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amamen kapalı sistem</a:t>
            </a:r>
            <a:endParaRPr lang="de-DE" altLang="de-DE" sz="15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tr-TR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Kir,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tr-TR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soğutma suyu ve yağ veya cips nüfuz etmesini önler</a:t>
            </a:r>
            <a:endParaRPr lang="de-DE" altLang="de-DE" sz="15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tr-TR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Kapama bölge zarar görmez</a:t>
            </a:r>
            <a:endParaRPr lang="de-DE" altLang="de-DE" sz="15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tr-TR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Fonksiyon kalıntıları</a:t>
            </a:r>
            <a:endParaRPr lang="de-DE" altLang="de-DE" sz="15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altLang="de-DE" sz="15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Avantaj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: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Hiçbir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bakım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gerekmiyor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ve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uzun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hizmet</a:t>
            </a:r>
            <a:r>
              <a:rPr lang="de-DE" altLang="de-DE" sz="15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5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ömrü</a:t>
            </a:r>
            <a:endParaRPr lang="de-DE" altLang="de-DE" sz="15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F65F0F-293D-4CD0-BF69-DFDAD36AA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12838"/>
            <a:ext cx="3600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2F21C7B-E6E2-4459-93F8-FF316DC76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4730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>
                <a:ea typeface="ヒラギノ角ゴ Pro W3"/>
              </a:rPr>
              <a:t>Testler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de-DE" altLang="de-DE" sz="1400" b="1" dirty="0" err="1">
                <a:ea typeface="ヒラギノ角ゴ Pro W3"/>
              </a:rPr>
              <a:t>Denemeleri</a:t>
            </a:r>
            <a:r>
              <a:rPr lang="de-DE" altLang="de-DE" sz="1400" b="1" dirty="0">
                <a:ea typeface="ヒラギノ角ゴ Pro W3"/>
              </a:rPr>
              <a:t> </a:t>
            </a:r>
            <a:r>
              <a:rPr lang="de-DE" altLang="de-DE" sz="1400" b="1" dirty="0" err="1">
                <a:ea typeface="ヒラギノ角ゴ Pro W3"/>
              </a:rPr>
              <a:t>ile</a:t>
            </a:r>
            <a:r>
              <a:rPr lang="de-DE" altLang="de-DE" sz="1400" b="1" dirty="0">
                <a:ea typeface="ヒラギノ角ゴ Pro W3"/>
              </a:rPr>
              <a:t> </a:t>
            </a:r>
            <a:r>
              <a:rPr lang="tr-TR" altLang="de-DE" sz="1400" b="1" dirty="0">
                <a:ea typeface="ヒラギノ角ゴ Pro W3"/>
              </a:rPr>
              <a:t>Başarı</a:t>
            </a:r>
            <a:endParaRPr lang="de-DE" altLang="de-DE" sz="1400" b="1" dirty="0">
              <a:solidFill>
                <a:srgbClr val="404040"/>
              </a:solidFill>
              <a:ea typeface="ヒラギノ角ゴ Pro W3"/>
            </a:endParaRPr>
          </a:p>
          <a:p>
            <a:pPr eaLnBrk="1" hangingPunct="1">
              <a:buFont typeface="Arial" pitchFamily="34" charset="0"/>
              <a:buNone/>
            </a:pPr>
            <a:endParaRPr lang="de-DE" altLang="de-DE" sz="1400" b="1" dirty="0">
              <a:solidFill>
                <a:srgbClr val="404040"/>
              </a:solidFill>
              <a:ea typeface="ヒラギノ角ゴ Pro W3"/>
            </a:endParaRPr>
          </a:p>
          <a:p>
            <a:pPr eaLnBrk="1" hangingPunct="1">
              <a:buFont typeface="Arial" pitchFamily="34" charset="0"/>
              <a:buNone/>
            </a:pP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Zaten</a:t>
            </a:r>
            <a:r>
              <a:rPr lang="de-DE" altLang="de-DE" sz="1400" dirty="0">
                <a:ea typeface="ヒラギノ角ゴ Pro W3"/>
              </a:rPr>
              <a:t> y</a:t>
            </a:r>
            <a:r>
              <a:rPr lang="tr-TR" altLang="de-DE" sz="1400" dirty="0">
                <a:ea typeface="ヒラギノ角ゴ Pro W3"/>
              </a:rPr>
              <a:t>aklaşık 30 kullanıcılar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tr-TR" altLang="de-DE" sz="1400" dirty="0">
                <a:ea typeface="ヒラギノ角ゴ Pro W3"/>
              </a:rPr>
              <a:t>lansmandan önce </a:t>
            </a:r>
            <a:r>
              <a:rPr lang="de-DE" altLang="de-DE" sz="1400" dirty="0">
                <a:ea typeface="ヒラギノ角ゴ Pro W3"/>
              </a:rPr>
              <a:t>T</a:t>
            </a:r>
            <a:r>
              <a:rPr lang="tr-TR" altLang="de-DE" sz="1400" dirty="0">
                <a:ea typeface="ヒラギノ角ゴ Pro W3"/>
              </a:rPr>
              <a:t>endo E </a:t>
            </a:r>
            <a:r>
              <a:rPr lang="de-DE" altLang="de-DE" sz="1400" dirty="0" err="1">
                <a:ea typeface="ヒラギノ角ゴ Pro W3"/>
              </a:rPr>
              <a:t>compact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tr-TR" altLang="de-DE" sz="1400" dirty="0">
                <a:ea typeface="ヒラギノ角ゴ Pro W3"/>
              </a:rPr>
              <a:t>denedi</a:t>
            </a:r>
            <a:r>
              <a:rPr lang="de-DE" altLang="de-DE" sz="1400" dirty="0">
                <a:solidFill>
                  <a:srgbClr val="404040"/>
                </a:solidFill>
                <a:ea typeface="ヒラギノ角ゴ Pro W3"/>
              </a:rPr>
              <a:t>	</a:t>
            </a:r>
          </a:p>
          <a:p>
            <a:pPr eaLnBrk="1" hangingPunct="1">
              <a:buFont typeface="Arial" pitchFamily="34" charset="0"/>
              <a:buNone/>
            </a:pPr>
            <a:endParaRPr lang="de-DE" altLang="de-DE" sz="1400" dirty="0">
              <a:solidFill>
                <a:srgbClr val="404040"/>
              </a:solidFill>
              <a:ea typeface="ヒラギノ角ゴ Pro W3"/>
            </a:endParaRPr>
          </a:p>
          <a:p>
            <a:pPr>
              <a:buFont typeface="Arial" panose="020B0604020202020204" pitchFamily="34" charset="0"/>
              <a:buNone/>
            </a:pPr>
            <a:r>
              <a:rPr lang="tr-TR" altLang="de-DE" sz="1400" dirty="0">
                <a:ea typeface="ヒラギノ角ゴ Pro W3"/>
              </a:rPr>
              <a:t>Baştan başarı sağlamak için, müşteri alan çalışmasında başlamadan önce yeni gıda kapsamlı testlere tabi tutulmuştur.</a:t>
            </a:r>
          </a:p>
          <a:p>
            <a:endParaRPr lang="en-US" dirty="0"/>
          </a:p>
        </p:txBody>
      </p:sp>
      <p:pic>
        <p:nvPicPr>
          <p:cNvPr id="5" name="Grafik 6" descr="TENDO_E_compact_Produktbild_mit_Hintergrund.jpg">
            <a:extLst>
              <a:ext uri="{FF2B5EF4-FFF2-40B4-BE49-F238E27FC236}">
                <a16:creationId xmlns:a16="http://schemas.microsoft.com/office/drawing/2014/main" id="{5769B8E1-718A-49F3-92E8-A585D91569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371" y="391886"/>
            <a:ext cx="1876879" cy="383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63C6CAF8-B8D9-4FC8-B387-00E326D6EF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2836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ea typeface="ヒラギノ角ゴ Pro W3"/>
              </a:rPr>
              <a:t>Testler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 err="1">
                <a:ea typeface="+mn-ea"/>
                <a:cs typeface="+mn-cs"/>
              </a:rPr>
              <a:t>Makine</a:t>
            </a:r>
            <a:endParaRPr lang="de-DE" sz="1400" u="sng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DMG DMU 80P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Tahrik</a:t>
            </a:r>
            <a:r>
              <a:rPr lang="de-DE" sz="1400" dirty="0">
                <a:ea typeface="+mn-ea"/>
                <a:cs typeface="+mn-cs"/>
              </a:rPr>
              <a:t>: 12000min¯¹, 9kW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 err="1"/>
              <a:t>Teknoloji</a:t>
            </a:r>
            <a:r>
              <a:rPr lang="de-DE" sz="1400" u="sng" dirty="0"/>
              <a:t> </a:t>
            </a:r>
            <a:r>
              <a:rPr lang="de-DE" sz="1400" u="sng" dirty="0" err="1"/>
              <a:t>kesme</a:t>
            </a:r>
            <a:r>
              <a:rPr lang="de-DE" sz="1400" u="sng" dirty="0"/>
              <a:t> </a:t>
            </a:r>
            <a:r>
              <a:rPr lang="de-DE" sz="1400" u="sng" dirty="0" err="1"/>
              <a:t>verileri</a:t>
            </a:r>
            <a:r>
              <a:rPr lang="de-DE" sz="1400" u="sng" dirty="0"/>
              <a:t> </a:t>
            </a:r>
            <a:r>
              <a:rPr lang="de-DE" sz="1400" dirty="0"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VHM </a:t>
            </a:r>
            <a:r>
              <a:rPr lang="de-DE" sz="1400" dirty="0" err="1">
                <a:ea typeface="+mn-ea"/>
                <a:cs typeface="+mn-cs"/>
              </a:rPr>
              <a:t>Kennametal</a:t>
            </a:r>
            <a:r>
              <a:rPr lang="de-DE" sz="1400" dirty="0">
                <a:ea typeface="+mn-ea"/>
                <a:cs typeface="+mn-cs"/>
              </a:rPr>
              <a:t> ABDE2000A3AS,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3 </a:t>
            </a:r>
            <a:r>
              <a:rPr lang="de-DE" sz="1400" dirty="0" err="1">
                <a:ea typeface="+mn-ea"/>
                <a:cs typeface="+mn-cs"/>
              </a:rPr>
              <a:t>kesim</a:t>
            </a:r>
            <a:r>
              <a:rPr lang="de-DE" sz="1400" dirty="0"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1400" dirty="0"/>
              <a:t>Çıkıntı</a:t>
            </a:r>
            <a:r>
              <a:rPr lang="de-DE" sz="1400" dirty="0"/>
              <a:t> </a:t>
            </a:r>
            <a:r>
              <a:rPr lang="de-DE" sz="1400" dirty="0">
                <a:ea typeface="+mn-ea"/>
                <a:cs typeface="+mn-cs"/>
              </a:rPr>
              <a:t> 53mm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vc</a:t>
            </a:r>
            <a:r>
              <a:rPr lang="de-DE" sz="1400" dirty="0">
                <a:ea typeface="+mn-ea"/>
                <a:cs typeface="+mn-cs"/>
              </a:rPr>
              <a:t>  = 480m/min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vf</a:t>
            </a:r>
            <a:r>
              <a:rPr lang="de-DE" sz="1400" dirty="0">
                <a:ea typeface="+mn-ea"/>
                <a:cs typeface="+mn-cs"/>
              </a:rPr>
              <a:t>  = 0,36mm/U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ap</a:t>
            </a:r>
            <a:r>
              <a:rPr lang="de-DE" sz="1400" dirty="0">
                <a:ea typeface="+mn-ea"/>
                <a:cs typeface="+mn-cs"/>
              </a:rPr>
              <a:t> = 20mm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fz</a:t>
            </a:r>
            <a:r>
              <a:rPr lang="de-DE" sz="1400" dirty="0">
                <a:ea typeface="+mn-ea"/>
                <a:cs typeface="+mn-cs"/>
              </a:rPr>
              <a:t>  = 0,12 mm/</a:t>
            </a:r>
            <a:r>
              <a:rPr lang="de-DE" sz="1400" dirty="0" err="1"/>
              <a:t>dişli</a:t>
            </a:r>
            <a:r>
              <a:rPr lang="de-DE" sz="1400" dirty="0"/>
              <a:t> </a:t>
            </a:r>
            <a:r>
              <a:rPr lang="de-DE" sz="1400" dirty="0" err="1"/>
              <a:t>parça</a:t>
            </a:r>
            <a:r>
              <a:rPr lang="de-DE" sz="1400" dirty="0"/>
              <a:t> </a:t>
            </a:r>
            <a:endParaRPr lang="de-DE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75555DA-C5F8-4E9D-B71E-E4D1E9CEC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428" y="1"/>
            <a:ext cx="3120571" cy="204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EB9DEB6-3290-41DA-A2E7-B8A2812FFF1B}"/>
              </a:ext>
            </a:extLst>
          </p:cNvPr>
          <p:cNvSpPr txBox="1"/>
          <p:nvPr/>
        </p:nvSpPr>
        <p:spPr>
          <a:xfrm>
            <a:off x="3251201" y="1112838"/>
            <a:ext cx="3399222" cy="250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1400" u="sng" dirty="0">
                <a:solidFill>
                  <a:srgbClr val="00446B"/>
                </a:solidFill>
              </a:rPr>
              <a:t>Müşterinin sonucu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tr-TR" sz="1400" dirty="0">
                <a:solidFill>
                  <a:srgbClr val="00446B"/>
                </a:solidFill>
              </a:rPr>
              <a:t>Geliştirilmiş yüzey kalitesi</a:t>
            </a:r>
            <a:endParaRPr lang="de-DE" sz="1400" dirty="0">
              <a:solidFill>
                <a:srgbClr val="00446B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tr-TR" sz="1400" dirty="0">
                <a:solidFill>
                  <a:srgbClr val="00446B"/>
                </a:solidFill>
              </a:rPr>
              <a:t>Geliştirilmiş yaşam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süresi</a:t>
            </a:r>
            <a:endParaRPr lang="de-DE" sz="1400" dirty="0">
              <a:solidFill>
                <a:srgbClr val="00446B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tr-TR" sz="1400" dirty="0">
                <a:solidFill>
                  <a:srgbClr val="00446B"/>
                </a:solidFill>
              </a:rPr>
              <a:t>Düşük takım maliyeti</a:t>
            </a:r>
            <a:endParaRPr lang="de-DE" sz="1400" dirty="0">
              <a:solidFill>
                <a:srgbClr val="00446B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tr-TR" sz="1400" dirty="0">
                <a:solidFill>
                  <a:srgbClr val="00446B"/>
                </a:solidFill>
              </a:rPr>
              <a:t>Daralma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ve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zaman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ihtiyacı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kıyasla</a:t>
            </a:r>
            <a:r>
              <a:rPr lang="de-DE" sz="1400" dirty="0">
                <a:solidFill>
                  <a:srgbClr val="00446B"/>
                </a:solidFill>
              </a:rPr>
              <a:t>: -50% 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tr-TR" sz="1400" dirty="0">
                <a:solidFill>
                  <a:srgbClr val="00446B"/>
                </a:solidFill>
              </a:rPr>
              <a:t>mutlu etkileyici</a:t>
            </a:r>
            <a:r>
              <a:rPr lang="de-DE" sz="1400" dirty="0">
                <a:solidFill>
                  <a:srgbClr val="00446B"/>
                </a:solidFill>
              </a:rPr>
              <a:t>. </a:t>
            </a:r>
            <a:r>
              <a:rPr lang="de-DE" sz="1400" dirty="0" err="1">
                <a:solidFill>
                  <a:srgbClr val="00446B"/>
                </a:solidFill>
              </a:rPr>
              <a:t>Basitçe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kullanma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ve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hata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yapmağa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yatkın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değil</a:t>
            </a:r>
            <a:r>
              <a:rPr lang="de-DE" sz="1400" dirty="0">
                <a:solidFill>
                  <a:srgbClr val="00446B"/>
                </a:solidFill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de-DE" sz="1400" dirty="0" err="1">
                <a:solidFill>
                  <a:srgbClr val="00446B"/>
                </a:solidFill>
              </a:rPr>
              <a:t>Kullanıcı</a:t>
            </a:r>
            <a:r>
              <a:rPr lang="de-DE" sz="1400" dirty="0">
                <a:solidFill>
                  <a:srgbClr val="00446B"/>
                </a:solidFill>
              </a:rPr>
              <a:t> TENDO E </a:t>
            </a:r>
            <a:r>
              <a:rPr lang="de-DE" sz="1400" dirty="0" err="1">
                <a:solidFill>
                  <a:srgbClr val="00446B"/>
                </a:solidFill>
              </a:rPr>
              <a:t>compactı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kaba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ve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uzlaştırma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alanında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çok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iyi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tasavvur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edilebilir</a:t>
            </a:r>
            <a:r>
              <a:rPr lang="de-DE" sz="1400" dirty="0">
                <a:solidFill>
                  <a:srgbClr val="00446B"/>
                </a:solidFill>
              </a:rPr>
              <a:t>, </a:t>
            </a:r>
            <a:r>
              <a:rPr lang="de-DE" sz="1400" dirty="0" err="1">
                <a:solidFill>
                  <a:srgbClr val="00446B"/>
                </a:solidFill>
              </a:rPr>
              <a:t>çünkü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onun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tutma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anı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çok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yüksek</a:t>
            </a:r>
            <a:r>
              <a:rPr lang="de-DE" sz="1400" dirty="0">
                <a:solidFill>
                  <a:srgbClr val="00446B"/>
                </a:solidFill>
              </a:rPr>
              <a:t>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7259FA-3AED-401E-9631-0DFF1E2CC66F}"/>
              </a:ext>
            </a:extLst>
          </p:cNvPr>
          <p:cNvSpPr txBox="1"/>
          <p:nvPr/>
        </p:nvSpPr>
        <p:spPr>
          <a:xfrm>
            <a:off x="7112906" y="2110442"/>
            <a:ext cx="19666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endParaRPr lang="de-DE" sz="1400" dirty="0">
              <a:solidFill>
                <a:srgbClr val="00446B"/>
              </a:solidFill>
            </a:endParaRPr>
          </a:p>
          <a:p>
            <a:pPr>
              <a:defRPr/>
            </a:pPr>
            <a:r>
              <a:rPr lang="de-DE" sz="1400" u="sng" dirty="0">
                <a:solidFill>
                  <a:srgbClr val="00446B"/>
                </a:solidFill>
              </a:rPr>
              <a:t>I</a:t>
            </a:r>
            <a:r>
              <a:rPr lang="tr-TR" sz="1400" u="sng" dirty="0">
                <a:solidFill>
                  <a:srgbClr val="00446B"/>
                </a:solidFill>
              </a:rPr>
              <a:t>ş parçası</a:t>
            </a:r>
            <a:br>
              <a:rPr lang="tr-TR" sz="1400" dirty="0">
                <a:solidFill>
                  <a:srgbClr val="00446B"/>
                </a:solidFill>
              </a:rPr>
            </a:br>
            <a:r>
              <a:rPr lang="tr-TR" sz="1400" dirty="0">
                <a:solidFill>
                  <a:srgbClr val="00446B"/>
                </a:solidFill>
              </a:rPr>
              <a:t>Bağlayıcı flanş</a:t>
            </a:r>
            <a:br>
              <a:rPr lang="tr-TR" sz="1400" dirty="0">
                <a:solidFill>
                  <a:srgbClr val="00446B"/>
                </a:solidFill>
              </a:rPr>
            </a:br>
            <a:r>
              <a:rPr lang="de-DE" sz="1400" dirty="0">
                <a:solidFill>
                  <a:srgbClr val="00446B"/>
                </a:solidFill>
              </a:rPr>
              <a:t>M</a:t>
            </a:r>
            <a:r>
              <a:rPr lang="tr-TR" sz="1400" dirty="0">
                <a:solidFill>
                  <a:srgbClr val="00446B"/>
                </a:solidFill>
              </a:rPr>
              <a:t>alzeme</a:t>
            </a:r>
            <a:r>
              <a:rPr lang="de-DE" sz="1400" dirty="0">
                <a:solidFill>
                  <a:srgbClr val="00446B"/>
                </a:solidFill>
              </a:rPr>
              <a:t> EN AW-6082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3AE53B24-B154-45C5-AEEF-842D9E2111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273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ea typeface="ヒラギノ角ゴ Pro W3"/>
              </a:rPr>
              <a:t>Testler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024339"/>
            <a:ext cx="4374000" cy="2854325"/>
          </a:xfrm>
        </p:spPr>
        <p:txBody>
          <a:bodyPr>
            <a:noAutofit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 err="1">
                <a:ea typeface="+mn-ea"/>
                <a:cs typeface="+mn-cs"/>
              </a:rPr>
              <a:t>Makine</a:t>
            </a:r>
            <a:endParaRPr lang="de-DE" sz="1400" u="sng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Heller H2000 Power Cutting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/>
              <a:t>Tahrik</a:t>
            </a:r>
            <a:r>
              <a:rPr lang="de-DE" sz="1400" dirty="0"/>
              <a:t> </a:t>
            </a:r>
            <a:r>
              <a:rPr lang="de-DE" sz="1400" dirty="0">
                <a:ea typeface="+mn-ea"/>
                <a:cs typeface="+mn-cs"/>
              </a:rPr>
              <a:t>: 10000min¯¹, 38kW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400" u="sng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 err="1"/>
              <a:t>Teknoloji</a:t>
            </a:r>
            <a:r>
              <a:rPr lang="de-DE" sz="1400" u="sng" dirty="0"/>
              <a:t> </a:t>
            </a:r>
            <a:r>
              <a:rPr lang="de-DE" sz="1400" u="sng" dirty="0" err="1"/>
              <a:t>kesme</a:t>
            </a:r>
            <a:r>
              <a:rPr lang="de-DE" sz="1400" u="sng" dirty="0"/>
              <a:t> </a:t>
            </a:r>
            <a:r>
              <a:rPr lang="de-DE" sz="1400" u="sng" dirty="0" err="1"/>
              <a:t>verileri</a:t>
            </a:r>
            <a:r>
              <a:rPr lang="de-DE" sz="1400" u="sng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tr-TR" sz="1400" dirty="0"/>
              <a:t>Islak</a:t>
            </a:r>
            <a:r>
              <a:rPr lang="de-DE" sz="1400" dirty="0"/>
              <a:t> </a:t>
            </a:r>
            <a:r>
              <a:rPr lang="de-DE" sz="1400" dirty="0" err="1"/>
              <a:t>frezeleme</a:t>
            </a:r>
            <a:r>
              <a:rPr lang="de-DE" sz="1400" dirty="0">
                <a:ea typeface="+mn-ea"/>
                <a:cs typeface="+mn-cs"/>
              </a:rPr>
              <a:t> VHM </a:t>
            </a:r>
            <a:r>
              <a:rPr lang="de-DE" sz="1400" dirty="0" err="1">
                <a:ea typeface="+mn-ea"/>
                <a:cs typeface="+mn-cs"/>
              </a:rPr>
              <a:t>klaksonila</a:t>
            </a:r>
            <a:endParaRPr lang="de-DE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tek</a:t>
            </a:r>
            <a:r>
              <a:rPr lang="de-DE" sz="1400" dirty="0">
                <a:ea typeface="+mn-ea"/>
                <a:cs typeface="+mn-cs"/>
              </a:rPr>
              <a:t> </a:t>
            </a:r>
            <a:r>
              <a:rPr lang="de-DE" sz="1400" dirty="0" err="1">
                <a:ea typeface="+mn-ea"/>
                <a:cs typeface="+mn-cs"/>
              </a:rPr>
              <a:t>bıçaklı</a:t>
            </a:r>
            <a:r>
              <a:rPr lang="de-DE" sz="1400" dirty="0">
                <a:ea typeface="+mn-ea"/>
                <a:cs typeface="+mn-cs"/>
              </a:rPr>
              <a:t> </a:t>
            </a:r>
            <a:r>
              <a:rPr lang="de-DE" sz="1400" dirty="0" err="1">
                <a:ea typeface="+mn-ea"/>
                <a:cs typeface="+mn-cs"/>
              </a:rPr>
              <a:t>dairesel</a:t>
            </a:r>
            <a:r>
              <a:rPr lang="de-DE" sz="1400" dirty="0">
                <a:ea typeface="+mn-ea"/>
                <a:cs typeface="+mn-cs"/>
              </a:rPr>
              <a:t> </a:t>
            </a:r>
            <a:r>
              <a:rPr lang="de-DE" sz="1400" dirty="0" err="1">
                <a:ea typeface="+mn-ea"/>
                <a:cs typeface="+mn-cs"/>
              </a:rPr>
              <a:t>freze</a:t>
            </a:r>
            <a:r>
              <a:rPr lang="de-DE" sz="1400" dirty="0"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tr-TR" sz="1400" dirty="0"/>
              <a:t>Çıkıntı</a:t>
            </a:r>
            <a:r>
              <a:rPr lang="de-DE" sz="1400" dirty="0">
                <a:ea typeface="+mn-ea"/>
                <a:cs typeface="+mn-cs"/>
              </a:rPr>
              <a:t> 50mm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n = 4000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vc</a:t>
            </a:r>
            <a:r>
              <a:rPr lang="de-DE" sz="1400" dirty="0">
                <a:ea typeface="+mn-ea"/>
                <a:cs typeface="+mn-cs"/>
              </a:rPr>
              <a:t>  = 200m/min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vf</a:t>
            </a:r>
            <a:r>
              <a:rPr lang="de-DE" sz="1400" dirty="0">
                <a:ea typeface="+mn-ea"/>
                <a:cs typeface="+mn-cs"/>
              </a:rPr>
              <a:t>  = 500mm/U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ap</a:t>
            </a:r>
            <a:r>
              <a:rPr lang="de-DE" sz="1400" dirty="0">
                <a:ea typeface="+mn-ea"/>
                <a:cs typeface="+mn-cs"/>
              </a:rPr>
              <a:t> = 4mm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ae</a:t>
            </a:r>
            <a:r>
              <a:rPr lang="de-DE" sz="1400" dirty="0">
                <a:ea typeface="+mn-ea"/>
                <a:cs typeface="+mn-cs"/>
              </a:rPr>
              <a:t>  = 4mm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B9DEB6-3290-41DA-A2E7-B8A2812FFF1B}"/>
              </a:ext>
            </a:extLst>
          </p:cNvPr>
          <p:cNvSpPr txBox="1"/>
          <p:nvPr/>
        </p:nvSpPr>
        <p:spPr>
          <a:xfrm>
            <a:off x="3091544" y="2062782"/>
            <a:ext cx="33992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1400" u="sng" dirty="0">
                <a:solidFill>
                  <a:srgbClr val="00446B"/>
                </a:solidFill>
              </a:rPr>
              <a:t>Müşterinin sonucu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de-DE" sz="1400" dirty="0" err="1">
                <a:solidFill>
                  <a:srgbClr val="00446B"/>
                </a:solidFill>
              </a:rPr>
              <a:t>yüksek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alet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ayanıklılık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müddetleri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tr-TR" sz="1400" dirty="0">
                <a:solidFill>
                  <a:srgbClr val="00446B"/>
                </a:solidFill>
              </a:rPr>
              <a:t>kısa set-up süreleri</a:t>
            </a:r>
            <a:endParaRPr lang="de-DE" sz="1400" dirty="0">
              <a:solidFill>
                <a:srgbClr val="00446B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de-DE" sz="1400" dirty="0" err="1">
                <a:solidFill>
                  <a:srgbClr val="00446B"/>
                </a:solidFill>
              </a:rPr>
              <a:t>kullanma</a:t>
            </a:r>
            <a:r>
              <a:rPr lang="de-DE" sz="1400" dirty="0">
                <a:solidFill>
                  <a:srgbClr val="00446B"/>
                </a:solidFill>
              </a:rPr>
              <a:t>, </a:t>
            </a:r>
            <a:r>
              <a:rPr lang="tr-TR" sz="1400" dirty="0">
                <a:solidFill>
                  <a:srgbClr val="00446B"/>
                </a:solidFill>
              </a:rPr>
              <a:t>temizlik, güvenilirlik, hepsi çok iyi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tr-TR" sz="1400" dirty="0">
                <a:solidFill>
                  <a:srgbClr val="00446B"/>
                </a:solidFill>
              </a:rPr>
              <a:t>Kaba ve finiş freze operasyonları ile tüm katı karbür saplar gerilmesi sırasında kullanımını tercih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eder</a:t>
            </a:r>
            <a:r>
              <a:rPr lang="de-DE" sz="1400" dirty="0">
                <a:solidFill>
                  <a:srgbClr val="00446B"/>
                </a:solidFill>
              </a:rPr>
              <a:t>.</a:t>
            </a:r>
            <a:endParaRPr lang="tr-TR" sz="1400" dirty="0">
              <a:solidFill>
                <a:srgbClr val="00446B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	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7259FA-3AED-401E-9631-0DFF1E2CC66F}"/>
              </a:ext>
            </a:extLst>
          </p:cNvPr>
          <p:cNvSpPr txBox="1"/>
          <p:nvPr/>
        </p:nvSpPr>
        <p:spPr>
          <a:xfrm>
            <a:off x="7112906" y="2066383"/>
            <a:ext cx="19666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de-DE" sz="1400" u="sng" dirty="0">
                <a:solidFill>
                  <a:srgbClr val="00446B"/>
                </a:solidFill>
              </a:rPr>
              <a:t>I</a:t>
            </a:r>
            <a:r>
              <a:rPr lang="tr-TR" sz="1400" u="sng" dirty="0">
                <a:solidFill>
                  <a:srgbClr val="00446B"/>
                </a:solidFill>
              </a:rPr>
              <a:t>ş parçası </a:t>
            </a:r>
            <a:endParaRPr lang="de-DE" sz="1400" u="sng" dirty="0">
              <a:solidFill>
                <a:srgbClr val="00446B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de-DE" sz="1400" dirty="0" err="1">
                <a:solidFill>
                  <a:srgbClr val="00446B"/>
                </a:solidFill>
              </a:rPr>
              <a:t>çubuk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germe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mahfaza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presi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r>
              <a:rPr lang="de-DE" sz="1400" dirty="0" err="1">
                <a:solidFill>
                  <a:srgbClr val="00446B"/>
                </a:solidFill>
              </a:rPr>
              <a:t>Malzeme</a:t>
            </a:r>
            <a:r>
              <a:rPr lang="de-DE" sz="1400" dirty="0">
                <a:solidFill>
                  <a:srgbClr val="00446B"/>
                </a:solidFill>
              </a:rPr>
              <a:t>: 3.3206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9BDE2CB-08F1-408A-A5C5-34769BE14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209" y="1"/>
            <a:ext cx="3397790" cy="19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ADBD4E35-3C24-4139-BABE-6023D06735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8100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ea typeface="ヒラギノ角ゴ Pro W3"/>
              </a:rPr>
              <a:t>Testler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024339"/>
            <a:ext cx="4374000" cy="2854325"/>
          </a:xfrm>
        </p:spPr>
        <p:txBody>
          <a:bodyPr>
            <a:noAutofit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 err="1">
                <a:ea typeface="+mn-ea"/>
                <a:cs typeface="+mn-cs"/>
              </a:rPr>
              <a:t>Makine</a:t>
            </a:r>
            <a:endParaRPr lang="de-DE" sz="1400" u="sng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MAKINO A55e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Tahrik</a:t>
            </a:r>
            <a:r>
              <a:rPr lang="de-DE" sz="1400" dirty="0">
                <a:ea typeface="+mn-ea"/>
                <a:cs typeface="+mn-cs"/>
              </a:rPr>
              <a:t>: 12000min¯¹, 11kW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400" u="sng" dirty="0" err="1"/>
              <a:t>Teknoloji</a:t>
            </a:r>
            <a:r>
              <a:rPr lang="de-DE" sz="1400" u="sng" dirty="0"/>
              <a:t> </a:t>
            </a:r>
            <a:r>
              <a:rPr lang="de-DE" sz="1400" u="sng" dirty="0" err="1"/>
              <a:t>kesme</a:t>
            </a:r>
            <a:r>
              <a:rPr lang="de-DE" sz="1400" u="sng" dirty="0"/>
              <a:t> </a:t>
            </a:r>
            <a:r>
              <a:rPr lang="de-DE" sz="1400" u="sng" dirty="0" err="1"/>
              <a:t>verileri</a:t>
            </a:r>
            <a:r>
              <a:rPr lang="de-DE" sz="1400" u="sng" dirty="0"/>
              <a:t> </a:t>
            </a:r>
            <a:r>
              <a:rPr lang="de-DE" sz="1400" dirty="0"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tr-TR" sz="1400" dirty="0"/>
              <a:t>Islak</a:t>
            </a:r>
            <a:r>
              <a:rPr lang="de-DE" sz="1400" dirty="0"/>
              <a:t> </a:t>
            </a:r>
            <a:r>
              <a:rPr lang="de-DE" sz="1400" dirty="0" err="1"/>
              <a:t>frezeleme</a:t>
            </a:r>
            <a:r>
              <a:rPr lang="de-DE" sz="1400" dirty="0">
                <a:ea typeface="+mn-ea"/>
                <a:cs typeface="+mn-cs"/>
              </a:rPr>
              <a:t> WERNER SCHMITT </a:t>
            </a:r>
            <a:r>
              <a:rPr lang="de-DE" sz="1400" dirty="0" err="1">
                <a:ea typeface="+mn-ea"/>
                <a:cs typeface="+mn-cs"/>
              </a:rPr>
              <a:t>ile</a:t>
            </a:r>
            <a:endParaRPr lang="de-DE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PKD </a:t>
            </a:r>
            <a:r>
              <a:rPr lang="de-DE" sz="1400" dirty="0" err="1"/>
              <a:t>kademeli</a:t>
            </a:r>
            <a:r>
              <a:rPr lang="de-DE" sz="1400" dirty="0"/>
              <a:t> </a:t>
            </a:r>
            <a:r>
              <a:rPr lang="de-DE" sz="1400" dirty="0" err="1"/>
              <a:t>delgi</a:t>
            </a:r>
            <a:r>
              <a:rPr lang="de-DE" sz="1400" dirty="0"/>
              <a:t> </a:t>
            </a:r>
            <a:r>
              <a:rPr lang="de-DE" sz="1400" dirty="0">
                <a:ea typeface="+mn-ea"/>
                <a:cs typeface="+mn-cs"/>
              </a:rPr>
              <a:t>, 2 </a:t>
            </a:r>
            <a:r>
              <a:rPr lang="de-DE" sz="1400" dirty="0" err="1">
                <a:ea typeface="+mn-ea"/>
                <a:cs typeface="+mn-cs"/>
              </a:rPr>
              <a:t>kesme</a:t>
            </a:r>
            <a:endParaRPr lang="de-DE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tr-TR" sz="1400" dirty="0"/>
              <a:t>Çıkıntı</a:t>
            </a:r>
            <a:r>
              <a:rPr lang="de-DE" sz="1400" dirty="0">
                <a:ea typeface="+mn-ea"/>
                <a:cs typeface="+mn-cs"/>
              </a:rPr>
              <a:t> 80mm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n = 7000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vc</a:t>
            </a:r>
            <a:r>
              <a:rPr lang="de-DE" sz="1400" dirty="0">
                <a:ea typeface="+mn-ea"/>
                <a:cs typeface="+mn-cs"/>
              </a:rPr>
              <a:t>  = 281m/min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ap</a:t>
            </a:r>
            <a:r>
              <a:rPr lang="de-DE" sz="1400" dirty="0">
                <a:ea typeface="+mn-ea"/>
                <a:cs typeface="+mn-cs"/>
              </a:rPr>
              <a:t> = 49mm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fz</a:t>
            </a:r>
            <a:r>
              <a:rPr lang="de-DE" sz="1400" dirty="0">
                <a:ea typeface="+mn-ea"/>
                <a:cs typeface="+mn-cs"/>
              </a:rPr>
              <a:t>  = 0,132mm/</a:t>
            </a:r>
            <a:r>
              <a:rPr lang="de-DE" sz="1400" dirty="0" err="1"/>
              <a:t>dişli</a:t>
            </a:r>
            <a:r>
              <a:rPr lang="de-DE" sz="1400" dirty="0"/>
              <a:t> </a:t>
            </a:r>
            <a:r>
              <a:rPr lang="de-DE" sz="1400" dirty="0" err="1"/>
              <a:t>parça</a:t>
            </a:r>
            <a:endParaRPr lang="de-DE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B9DEB6-3290-41DA-A2E7-B8A2812FFF1B}"/>
              </a:ext>
            </a:extLst>
          </p:cNvPr>
          <p:cNvSpPr txBox="1"/>
          <p:nvPr/>
        </p:nvSpPr>
        <p:spPr>
          <a:xfrm>
            <a:off x="3302001" y="2062782"/>
            <a:ext cx="33992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400" u="sng" dirty="0">
                <a:solidFill>
                  <a:srgbClr val="00446B"/>
                </a:solidFill>
              </a:rPr>
              <a:t>Müşterinin sonucu</a:t>
            </a:r>
          </a:p>
          <a:p>
            <a:pPr>
              <a:buFont typeface="Arial" pitchFamily="34" charset="0"/>
              <a:buNone/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de-DE" sz="1400" dirty="0" err="1">
                <a:solidFill>
                  <a:srgbClr val="00446B"/>
                </a:solidFill>
              </a:rPr>
              <a:t>Daha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önçe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ısı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ile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büzme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tekniği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ile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çalıştı</a:t>
            </a:r>
            <a:endParaRPr lang="de-DE" sz="1400" dirty="0">
              <a:solidFill>
                <a:srgbClr val="00446B"/>
              </a:solidFill>
            </a:endParaRPr>
          </a:p>
          <a:p>
            <a:pPr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tr-TR" sz="1400" dirty="0">
                <a:solidFill>
                  <a:srgbClr val="00446B"/>
                </a:solidFill>
              </a:rPr>
              <a:t>İşleme kalitesi artık çok iyi</a:t>
            </a:r>
            <a:endParaRPr lang="de-DE" sz="1400" dirty="0">
              <a:solidFill>
                <a:srgbClr val="00446B"/>
              </a:solidFill>
            </a:endParaRPr>
          </a:p>
          <a:p>
            <a:pPr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tr-TR" sz="1400" dirty="0">
                <a:solidFill>
                  <a:srgbClr val="00446B"/>
                </a:solidFill>
              </a:rPr>
              <a:t>tercih edilen kullanım</a:t>
            </a:r>
            <a:r>
              <a:rPr lang="de-DE" sz="1400" dirty="0">
                <a:solidFill>
                  <a:srgbClr val="00446B"/>
                </a:solidFill>
              </a:rPr>
              <a:t>: </a:t>
            </a:r>
            <a:r>
              <a:rPr lang="de-DE" sz="1400" dirty="0" err="1">
                <a:solidFill>
                  <a:srgbClr val="00446B"/>
                </a:solidFill>
              </a:rPr>
              <a:t>Düzlemek</a:t>
            </a:r>
            <a:r>
              <a:rPr lang="de-DE" sz="1400" dirty="0">
                <a:solidFill>
                  <a:srgbClr val="00446B"/>
                </a:solidFill>
              </a:rPr>
              <a:t>, </a:t>
            </a:r>
            <a:r>
              <a:rPr lang="de-DE" sz="1400" dirty="0" err="1">
                <a:solidFill>
                  <a:srgbClr val="00446B"/>
                </a:solidFill>
              </a:rPr>
              <a:t>kademeli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delme</a:t>
            </a:r>
            <a:r>
              <a:rPr lang="de-DE" sz="1400" dirty="0">
                <a:solidFill>
                  <a:srgbClr val="00446B"/>
                </a:solidFill>
              </a:rPr>
              <a:t>, </a:t>
            </a:r>
            <a:r>
              <a:rPr lang="de-DE" sz="1400" dirty="0" err="1">
                <a:solidFill>
                  <a:srgbClr val="00446B"/>
                </a:solidFill>
              </a:rPr>
              <a:t>ayarlı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delik</a:t>
            </a:r>
            <a:r>
              <a:rPr lang="de-DE" sz="1400" dirty="0">
                <a:solidFill>
                  <a:srgbClr val="00446B"/>
                </a:solidFill>
              </a:rPr>
              <a:t>, </a:t>
            </a:r>
            <a:r>
              <a:rPr lang="de-DE" sz="1400" dirty="0" err="1">
                <a:solidFill>
                  <a:srgbClr val="00446B"/>
                </a:solidFill>
              </a:rPr>
              <a:t>yüksek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tork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ile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frezelemek</a:t>
            </a:r>
            <a:r>
              <a:rPr lang="de-DE" sz="1400" dirty="0">
                <a:solidFill>
                  <a:srgbClr val="00446B"/>
                </a:solidFill>
              </a:rPr>
              <a:t>.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7259FA-3AED-401E-9631-0DFF1E2CC66F}"/>
              </a:ext>
            </a:extLst>
          </p:cNvPr>
          <p:cNvSpPr txBox="1"/>
          <p:nvPr/>
        </p:nvSpPr>
        <p:spPr>
          <a:xfrm>
            <a:off x="3302001" y="1018835"/>
            <a:ext cx="23321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de-DE" sz="1400" u="sng" dirty="0">
                <a:solidFill>
                  <a:srgbClr val="00446B"/>
                </a:solidFill>
              </a:rPr>
              <a:t>I</a:t>
            </a:r>
            <a:r>
              <a:rPr lang="tr-TR" sz="1400" u="sng" dirty="0">
                <a:solidFill>
                  <a:srgbClr val="00446B"/>
                </a:solidFill>
              </a:rPr>
              <a:t>ş parçası </a:t>
            </a:r>
            <a:endParaRPr lang="de-DE" sz="1400" u="sng" dirty="0">
              <a:solidFill>
                <a:srgbClr val="00446B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de-DE" sz="1400" dirty="0" err="1">
                <a:solidFill>
                  <a:srgbClr val="00446B"/>
                </a:solidFill>
              </a:rPr>
              <a:t>Mahfaza</a:t>
            </a:r>
            <a:endParaRPr lang="de-DE" sz="1400" dirty="0">
              <a:solidFill>
                <a:srgbClr val="00446B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de-DE" sz="1400" dirty="0" err="1">
                <a:solidFill>
                  <a:srgbClr val="00446B"/>
                </a:solidFill>
              </a:rPr>
              <a:t>Malzeme</a:t>
            </a:r>
            <a:r>
              <a:rPr lang="de-DE" sz="1400" dirty="0">
                <a:solidFill>
                  <a:srgbClr val="00446B"/>
                </a:solidFill>
              </a:rPr>
              <a:t>: AlSi9Cu3</a:t>
            </a:r>
          </a:p>
          <a:p>
            <a:pPr>
              <a:buFont typeface="Arial" pitchFamily="34" charset="0"/>
              <a:buNone/>
            </a:pPr>
            <a:endParaRPr lang="de-DE" sz="1400" dirty="0">
              <a:solidFill>
                <a:srgbClr val="00446B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DC0DAB9-DAF1-453B-B250-89020508A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743200" cy="22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D7A56E5D-EF15-4ED4-99DA-F4FDC89823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9078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ea typeface="ヒラギノ角ゴ Pro W3"/>
              </a:rPr>
              <a:t>Testler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821139"/>
            <a:ext cx="4374000" cy="2854325"/>
          </a:xfrm>
        </p:spPr>
        <p:txBody>
          <a:bodyPr>
            <a:noAutofit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 err="1">
                <a:ea typeface="+mn-ea"/>
                <a:cs typeface="+mn-cs"/>
              </a:rPr>
              <a:t>Makine</a:t>
            </a:r>
            <a:endParaRPr lang="de-DE" sz="1400" u="sng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MIKRON ULP 1300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Tahrik</a:t>
            </a:r>
            <a:r>
              <a:rPr lang="de-DE" sz="1400" dirty="0">
                <a:ea typeface="+mn-ea"/>
                <a:cs typeface="+mn-cs"/>
              </a:rPr>
              <a:t>: 10000min¯¹, 58kW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400" u="sng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 err="1"/>
              <a:t>Teknoloji</a:t>
            </a:r>
            <a:r>
              <a:rPr lang="de-DE" sz="1400" u="sng" dirty="0"/>
              <a:t> </a:t>
            </a:r>
            <a:r>
              <a:rPr lang="de-DE" sz="1400" u="sng" dirty="0" err="1"/>
              <a:t>kesme</a:t>
            </a:r>
            <a:r>
              <a:rPr lang="de-DE" sz="1400" u="sng" dirty="0"/>
              <a:t> </a:t>
            </a:r>
            <a:r>
              <a:rPr lang="de-DE" sz="1400" u="sng" dirty="0" err="1"/>
              <a:t>verileri</a:t>
            </a:r>
            <a:r>
              <a:rPr lang="de-DE" sz="1400" u="sng" dirty="0"/>
              <a:t> </a:t>
            </a:r>
            <a:r>
              <a:rPr lang="de-DE" sz="1400" dirty="0"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tr-TR" sz="1400" dirty="0"/>
              <a:t>Islak</a:t>
            </a:r>
            <a:r>
              <a:rPr lang="de-DE" sz="1400" dirty="0"/>
              <a:t> </a:t>
            </a:r>
            <a:r>
              <a:rPr lang="de-DE" sz="1400" dirty="0" err="1"/>
              <a:t>frezeleme</a:t>
            </a:r>
            <a:r>
              <a:rPr lang="de-DE" sz="1400" dirty="0">
                <a:ea typeface="+mn-ea"/>
                <a:cs typeface="+mn-cs"/>
              </a:rPr>
              <a:t> Garant </a:t>
            </a:r>
            <a:r>
              <a:rPr lang="de-DE" sz="1400" dirty="0" err="1">
                <a:ea typeface="+mn-ea"/>
                <a:cs typeface="+mn-cs"/>
              </a:rPr>
              <a:t>karbür</a:t>
            </a:r>
            <a:r>
              <a:rPr lang="de-DE" sz="1400" dirty="0">
                <a:ea typeface="+mn-ea"/>
                <a:cs typeface="+mn-cs"/>
              </a:rPr>
              <a:t> Torus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Freze</a:t>
            </a:r>
            <a:r>
              <a:rPr lang="de-DE" sz="1400" dirty="0">
                <a:ea typeface="+mn-ea"/>
                <a:cs typeface="+mn-cs"/>
              </a:rPr>
              <a:t> D10, 4 </a:t>
            </a:r>
            <a:r>
              <a:rPr lang="de-DE" sz="1400" dirty="0" err="1">
                <a:ea typeface="+mn-ea"/>
                <a:cs typeface="+mn-cs"/>
              </a:rPr>
              <a:t>Kesim</a:t>
            </a:r>
            <a:endParaRPr lang="de-DE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tr-TR" sz="1400" dirty="0"/>
              <a:t>Çıkıntı</a:t>
            </a:r>
            <a:r>
              <a:rPr lang="de-DE" sz="1400" dirty="0">
                <a:ea typeface="+mn-ea"/>
                <a:cs typeface="+mn-cs"/>
              </a:rPr>
              <a:t> 30mm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n = 4700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vc</a:t>
            </a:r>
            <a:r>
              <a:rPr lang="de-DE" sz="1400" dirty="0">
                <a:ea typeface="+mn-ea"/>
                <a:cs typeface="+mn-cs"/>
              </a:rPr>
              <a:t>  = 150m/min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f = 0,288mm/U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ap</a:t>
            </a:r>
            <a:r>
              <a:rPr lang="de-DE" sz="1400" dirty="0">
                <a:ea typeface="+mn-ea"/>
                <a:cs typeface="+mn-cs"/>
              </a:rPr>
              <a:t> = 12mm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ae</a:t>
            </a:r>
            <a:r>
              <a:rPr lang="de-DE" sz="1400" dirty="0">
                <a:ea typeface="+mn-ea"/>
                <a:cs typeface="+mn-cs"/>
              </a:rPr>
              <a:t> = 2,5mm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fz</a:t>
            </a:r>
            <a:r>
              <a:rPr lang="de-DE" sz="1400" dirty="0">
                <a:ea typeface="+mn-ea"/>
                <a:cs typeface="+mn-cs"/>
              </a:rPr>
              <a:t>  = 0,072mm/ </a:t>
            </a:r>
            <a:r>
              <a:rPr lang="de-DE" sz="1400" dirty="0" err="1"/>
              <a:t>dişli</a:t>
            </a:r>
            <a:r>
              <a:rPr lang="de-DE" sz="1400" dirty="0"/>
              <a:t> </a:t>
            </a:r>
            <a:r>
              <a:rPr lang="de-DE" sz="1400" dirty="0" err="1"/>
              <a:t>parça</a:t>
            </a:r>
            <a:endParaRPr lang="de-DE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400" u="sng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B9DEB6-3290-41DA-A2E7-B8A2812FFF1B}"/>
              </a:ext>
            </a:extLst>
          </p:cNvPr>
          <p:cNvSpPr txBox="1"/>
          <p:nvPr/>
        </p:nvSpPr>
        <p:spPr>
          <a:xfrm>
            <a:off x="3120571" y="1852325"/>
            <a:ext cx="368950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u="sng" dirty="0">
                <a:solidFill>
                  <a:srgbClr val="00446B"/>
                </a:solidFill>
              </a:rPr>
              <a:t>S</a:t>
            </a:r>
            <a:r>
              <a:rPr lang="tr-TR" sz="1400" u="sng" dirty="0">
                <a:solidFill>
                  <a:srgbClr val="00446B"/>
                </a:solidFill>
              </a:rPr>
              <a:t>onuç</a:t>
            </a:r>
            <a:r>
              <a:rPr lang="de-DE" sz="1400" u="sng" dirty="0">
                <a:solidFill>
                  <a:srgbClr val="00446B"/>
                </a:solidFill>
              </a:rPr>
              <a:t>:</a:t>
            </a:r>
            <a:endParaRPr lang="tr-TR" sz="1400" u="sng" dirty="0">
              <a:solidFill>
                <a:srgbClr val="00446B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tr-TR" sz="1400" dirty="0">
                <a:solidFill>
                  <a:srgbClr val="00446B"/>
                </a:solidFill>
              </a:rPr>
              <a:t>Çok iyi </a:t>
            </a:r>
            <a:r>
              <a:rPr lang="de-DE" sz="1400" dirty="0" err="1">
                <a:solidFill>
                  <a:srgbClr val="00446B"/>
                </a:solidFill>
              </a:rPr>
              <a:t>konsentrik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</a:p>
          <a:p>
            <a:pPr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tr-TR" sz="1400" dirty="0">
                <a:solidFill>
                  <a:srgbClr val="00446B"/>
                </a:solidFill>
              </a:rPr>
              <a:t>iyi kesim sonuç</a:t>
            </a:r>
            <a:r>
              <a:rPr lang="de-DE" sz="1400" dirty="0">
                <a:solidFill>
                  <a:srgbClr val="00446B"/>
                </a:solidFill>
              </a:rPr>
              <a:t>, </a:t>
            </a:r>
            <a:r>
              <a:rPr lang="de-DE" sz="1400" dirty="0" err="1">
                <a:solidFill>
                  <a:srgbClr val="00446B"/>
                </a:solidFill>
              </a:rPr>
              <a:t>vibrasyon</a:t>
            </a:r>
            <a:r>
              <a:rPr lang="de-DE" sz="1400" dirty="0">
                <a:solidFill>
                  <a:srgbClr val="00446B"/>
                </a:solidFill>
              </a:rPr>
              <a:t> </a:t>
            </a:r>
            <a:r>
              <a:rPr lang="de-DE" sz="1400" dirty="0" err="1">
                <a:solidFill>
                  <a:srgbClr val="00446B"/>
                </a:solidFill>
              </a:rPr>
              <a:t>yok</a:t>
            </a:r>
            <a:endParaRPr lang="de-DE" sz="1400" dirty="0">
              <a:solidFill>
                <a:srgbClr val="00446B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tr-TR" sz="1400" dirty="0">
                <a:solidFill>
                  <a:srgbClr val="00446B"/>
                </a:solidFill>
              </a:rPr>
              <a:t>Weldon kayıtları karşılaştırıldığında </a:t>
            </a:r>
            <a:r>
              <a:rPr lang="de-DE" sz="1400" dirty="0">
                <a:solidFill>
                  <a:srgbClr val="00446B"/>
                </a:solidFill>
              </a:rPr>
              <a:t>T</a:t>
            </a:r>
            <a:r>
              <a:rPr lang="tr-TR" sz="1400" dirty="0">
                <a:solidFill>
                  <a:srgbClr val="00446B"/>
                </a:solidFill>
              </a:rPr>
              <a:t>endo </a:t>
            </a:r>
            <a:r>
              <a:rPr lang="de-DE" sz="1400" dirty="0">
                <a:solidFill>
                  <a:srgbClr val="00446B"/>
                </a:solidFill>
              </a:rPr>
              <a:t>E </a:t>
            </a:r>
            <a:r>
              <a:rPr lang="de-DE" sz="1400" dirty="0" err="1">
                <a:solidFill>
                  <a:srgbClr val="00446B"/>
                </a:solidFill>
              </a:rPr>
              <a:t>compacta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tr-TR" sz="1400" dirty="0">
                <a:solidFill>
                  <a:srgbClr val="00446B"/>
                </a:solidFill>
              </a:rPr>
              <a:t>çok daha düzgün çalış</a:t>
            </a:r>
            <a:r>
              <a:rPr lang="de-DE" sz="1400" dirty="0" err="1">
                <a:solidFill>
                  <a:srgbClr val="00446B"/>
                </a:solidFill>
              </a:rPr>
              <a:t>ma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var</a:t>
            </a:r>
            <a:r>
              <a:rPr lang="de-DE" sz="1400" dirty="0">
                <a:solidFill>
                  <a:srgbClr val="00446B"/>
                </a:solidFill>
              </a:rPr>
              <a:t>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7259FA-3AED-401E-9631-0DFF1E2CC66F}"/>
              </a:ext>
            </a:extLst>
          </p:cNvPr>
          <p:cNvSpPr txBox="1"/>
          <p:nvPr/>
        </p:nvSpPr>
        <p:spPr>
          <a:xfrm>
            <a:off x="3120571" y="821139"/>
            <a:ext cx="2442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de-DE" sz="1400" u="sng" dirty="0">
                <a:solidFill>
                  <a:srgbClr val="00446B"/>
                </a:solidFill>
              </a:rPr>
              <a:t>I</a:t>
            </a:r>
            <a:r>
              <a:rPr lang="tr-TR" sz="1400" u="sng" dirty="0">
                <a:solidFill>
                  <a:srgbClr val="00446B"/>
                </a:solidFill>
              </a:rPr>
              <a:t>ş parçası </a:t>
            </a:r>
            <a:endParaRPr lang="de-DE" sz="1400" u="sng" dirty="0">
              <a:solidFill>
                <a:srgbClr val="00446B"/>
              </a:solidFill>
            </a:endParaRPr>
          </a:p>
          <a:p>
            <a:pPr>
              <a:defRPr/>
            </a:pPr>
            <a:r>
              <a:rPr lang="de-DE" sz="1400" dirty="0" err="1">
                <a:solidFill>
                  <a:srgbClr val="00446B"/>
                </a:solidFill>
              </a:rPr>
              <a:t>Malzeme</a:t>
            </a:r>
            <a:r>
              <a:rPr lang="de-DE" sz="1400" dirty="0">
                <a:solidFill>
                  <a:srgbClr val="00446B"/>
                </a:solidFill>
              </a:rPr>
              <a:t>: </a:t>
            </a:r>
            <a:r>
              <a:rPr lang="tr-TR" sz="1400" dirty="0">
                <a:solidFill>
                  <a:srgbClr val="00446B"/>
                </a:solidFill>
              </a:rPr>
              <a:t>alüminyum</a:t>
            </a:r>
            <a:r>
              <a:rPr lang="de-DE" sz="1400" dirty="0">
                <a:solidFill>
                  <a:srgbClr val="00446B"/>
                </a:solidFill>
              </a:rPr>
              <a:t> En5083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C995582-58F0-4FC5-B2B4-EC177B50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571" y="2263"/>
            <a:ext cx="2969279" cy="241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3DEE2438-EA01-4744-971B-9D2E388513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851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ea typeface="ヒラギノ角ゴ Pro W3"/>
              </a:rPr>
              <a:t>Testler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807707"/>
            <a:ext cx="4374000" cy="2854325"/>
          </a:xfrm>
        </p:spPr>
        <p:txBody>
          <a:bodyPr>
            <a:noAutofit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 err="1">
                <a:ea typeface="+mn-ea"/>
                <a:cs typeface="+mn-cs"/>
              </a:rPr>
              <a:t>Makine</a:t>
            </a:r>
            <a:endParaRPr lang="de-DE" sz="1400" u="sng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Kapak</a:t>
            </a:r>
            <a:r>
              <a:rPr lang="de-DE" sz="1400" dirty="0">
                <a:ea typeface="+mn-ea"/>
                <a:cs typeface="+mn-cs"/>
              </a:rPr>
              <a:t>-Maho DMU100 Monoblock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Tahrik</a:t>
            </a:r>
            <a:r>
              <a:rPr lang="de-DE" sz="1400" dirty="0">
                <a:ea typeface="+mn-ea"/>
                <a:cs typeface="+mn-cs"/>
              </a:rPr>
              <a:t>: 12000min¯¹, 28kW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400" u="sng" dirty="0" err="1"/>
              <a:t>Teknoloji</a:t>
            </a:r>
            <a:r>
              <a:rPr lang="de-DE" sz="1400" u="sng" dirty="0"/>
              <a:t> </a:t>
            </a:r>
            <a:r>
              <a:rPr lang="de-DE" sz="1400" u="sng" dirty="0" err="1"/>
              <a:t>kesme</a:t>
            </a:r>
            <a:r>
              <a:rPr lang="de-DE" sz="1400" u="sng" dirty="0"/>
              <a:t> </a:t>
            </a:r>
            <a:r>
              <a:rPr lang="de-DE" sz="1400" u="sng" dirty="0" err="1"/>
              <a:t>verileri</a:t>
            </a:r>
            <a:r>
              <a:rPr lang="de-DE" sz="1400" u="sng" dirty="0"/>
              <a:t> </a:t>
            </a:r>
            <a:r>
              <a:rPr lang="de-DE" sz="1400" dirty="0"/>
              <a:t> </a:t>
            </a:r>
            <a:r>
              <a:rPr lang="de-DE" sz="1400" dirty="0">
                <a:ea typeface="+mn-ea"/>
                <a:cs typeface="+mn-cs"/>
              </a:rPr>
              <a:t> </a:t>
            </a: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tr-TR" sz="1400" dirty="0"/>
              <a:t>Islak</a:t>
            </a:r>
            <a:r>
              <a:rPr lang="de-DE" sz="1400" dirty="0"/>
              <a:t> </a:t>
            </a:r>
            <a:r>
              <a:rPr lang="de-DE" sz="1400" dirty="0" err="1"/>
              <a:t>frezeleme</a:t>
            </a:r>
            <a:r>
              <a:rPr lang="de-DE" sz="1400" dirty="0">
                <a:ea typeface="+mn-ea"/>
                <a:cs typeface="+mn-cs"/>
              </a:rPr>
              <a:t>, ISCAR </a:t>
            </a:r>
            <a:r>
              <a:rPr lang="fi-FI" sz="1400" dirty="0">
                <a:ea typeface="+mn-ea"/>
                <a:cs typeface="+mn-cs"/>
              </a:rPr>
              <a:t>iki taraflı kullanılabilir- </a:t>
            </a: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i-FI" sz="1400" dirty="0">
                <a:ea typeface="+mn-ea"/>
                <a:cs typeface="+mn-cs"/>
              </a:rPr>
              <a:t>torna keskisileri</a:t>
            </a:r>
            <a:r>
              <a:rPr lang="de-DE" sz="1400" dirty="0">
                <a:ea typeface="+mn-ea"/>
                <a:cs typeface="+mn-cs"/>
              </a:rPr>
              <a:t> </a:t>
            </a:r>
            <a:r>
              <a:rPr lang="de-DE" sz="1400" dirty="0" err="1"/>
              <a:t>parmak</a:t>
            </a:r>
            <a:r>
              <a:rPr lang="de-DE" sz="1400" dirty="0"/>
              <a:t> </a:t>
            </a:r>
            <a:r>
              <a:rPr lang="de-DE" sz="1400" dirty="0" err="1"/>
              <a:t>freze</a:t>
            </a:r>
            <a:r>
              <a:rPr lang="de-DE" sz="1400" dirty="0"/>
              <a:t> </a:t>
            </a:r>
            <a:r>
              <a:rPr lang="de-DE" sz="1400" dirty="0">
                <a:ea typeface="+mn-ea"/>
                <a:cs typeface="+mn-cs"/>
              </a:rPr>
              <a:t>, 3 </a:t>
            </a:r>
            <a:r>
              <a:rPr lang="de-DE" sz="1400" dirty="0" err="1">
                <a:ea typeface="+mn-ea"/>
                <a:cs typeface="+mn-cs"/>
              </a:rPr>
              <a:t>Kesim</a:t>
            </a:r>
            <a:endParaRPr lang="de-DE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tr-TR" sz="1400" dirty="0"/>
              <a:t>Çıkıntı</a:t>
            </a:r>
            <a:r>
              <a:rPr lang="de-DE" sz="1400" dirty="0">
                <a:ea typeface="+mn-ea"/>
                <a:cs typeface="+mn-cs"/>
              </a:rPr>
              <a:t> 55mm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n = 7900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vc</a:t>
            </a:r>
            <a:r>
              <a:rPr lang="de-DE" sz="1400" dirty="0">
                <a:ea typeface="+mn-ea"/>
                <a:cs typeface="+mn-cs"/>
              </a:rPr>
              <a:t>  = 500m/min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f = 0,42mm/U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ap</a:t>
            </a:r>
            <a:r>
              <a:rPr lang="de-DE" sz="1400" dirty="0">
                <a:ea typeface="+mn-ea"/>
                <a:cs typeface="+mn-cs"/>
              </a:rPr>
              <a:t> = 16mm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ae</a:t>
            </a:r>
            <a:r>
              <a:rPr lang="de-DE" sz="1400" dirty="0">
                <a:ea typeface="+mn-ea"/>
                <a:cs typeface="+mn-cs"/>
              </a:rPr>
              <a:t> = 3mm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fz</a:t>
            </a:r>
            <a:r>
              <a:rPr lang="de-DE" sz="1400" dirty="0">
                <a:ea typeface="+mn-ea"/>
                <a:cs typeface="+mn-cs"/>
              </a:rPr>
              <a:t>  = 0,14mm/</a:t>
            </a:r>
            <a:r>
              <a:rPr lang="de-DE" sz="1400" dirty="0"/>
              <a:t> </a:t>
            </a:r>
            <a:r>
              <a:rPr lang="de-DE" sz="1400" dirty="0" err="1"/>
              <a:t>dişli</a:t>
            </a:r>
            <a:r>
              <a:rPr lang="de-DE" sz="1400" dirty="0"/>
              <a:t> </a:t>
            </a:r>
            <a:r>
              <a:rPr lang="de-DE" sz="1400" dirty="0" err="1"/>
              <a:t>parça</a:t>
            </a:r>
            <a:endParaRPr lang="de-DE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B9DEB6-3290-41DA-A2E7-B8A2812FFF1B}"/>
              </a:ext>
            </a:extLst>
          </p:cNvPr>
          <p:cNvSpPr txBox="1"/>
          <p:nvPr/>
        </p:nvSpPr>
        <p:spPr>
          <a:xfrm>
            <a:off x="3468915" y="1789154"/>
            <a:ext cx="3164114" cy="185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de-DE" sz="1400" u="sng" dirty="0">
                <a:solidFill>
                  <a:srgbClr val="00446B"/>
                </a:solidFill>
              </a:rPr>
              <a:t>S</a:t>
            </a:r>
            <a:r>
              <a:rPr lang="tr-TR" sz="1400" u="sng" dirty="0">
                <a:solidFill>
                  <a:srgbClr val="00446B"/>
                </a:solidFill>
              </a:rPr>
              <a:t>onuç</a:t>
            </a:r>
            <a:r>
              <a:rPr lang="de-DE" sz="1400" u="sng" dirty="0">
                <a:solidFill>
                  <a:srgbClr val="00446B"/>
                </a:solidFill>
              </a:rPr>
              <a:t>:</a:t>
            </a:r>
          </a:p>
          <a:p>
            <a:pPr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tr-TR" sz="1400" dirty="0">
                <a:solidFill>
                  <a:srgbClr val="00446B"/>
                </a:solidFill>
              </a:rPr>
              <a:t>Çok doğru konsantriklik</a:t>
            </a:r>
            <a:endParaRPr lang="de-DE" sz="1400" dirty="0">
              <a:solidFill>
                <a:srgbClr val="00446B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de-DE" sz="1400" dirty="0">
                <a:solidFill>
                  <a:srgbClr val="00446B"/>
                </a:solidFill>
              </a:rPr>
              <a:t>- Weldon </a:t>
            </a:r>
            <a:r>
              <a:rPr lang="de-DE" sz="1400" dirty="0" err="1">
                <a:solidFill>
                  <a:srgbClr val="00446B"/>
                </a:solidFill>
              </a:rPr>
              <a:t>kayıtları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karşılaştırıldığında</a:t>
            </a:r>
            <a:r>
              <a:rPr lang="de-DE" sz="1400" dirty="0">
                <a:solidFill>
                  <a:srgbClr val="00446B"/>
                </a:solidFill>
              </a:rPr>
              <a:t>, TENDO E </a:t>
            </a:r>
            <a:r>
              <a:rPr lang="de-DE" sz="1400" dirty="0" err="1">
                <a:solidFill>
                  <a:srgbClr val="00446B"/>
                </a:solidFill>
              </a:rPr>
              <a:t>compact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ile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aletlerin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ayanıklılık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müddetleri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yüzde</a:t>
            </a:r>
            <a:r>
              <a:rPr lang="de-DE" sz="1400" dirty="0">
                <a:solidFill>
                  <a:srgbClr val="00446B"/>
                </a:solidFill>
              </a:rPr>
              <a:t> 30 </a:t>
            </a:r>
            <a:r>
              <a:rPr lang="de-DE" sz="1400" dirty="0" err="1">
                <a:solidFill>
                  <a:srgbClr val="00446B"/>
                </a:solidFill>
              </a:rPr>
              <a:t>ila</a:t>
            </a:r>
            <a:r>
              <a:rPr lang="de-DE" sz="1400" dirty="0">
                <a:solidFill>
                  <a:srgbClr val="00446B"/>
                </a:solidFill>
              </a:rPr>
              <a:t> 35 </a:t>
            </a:r>
            <a:r>
              <a:rPr lang="de-DE" sz="1400" dirty="0" err="1">
                <a:solidFill>
                  <a:srgbClr val="00446B"/>
                </a:solidFill>
              </a:rPr>
              <a:t>arasinda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arttı</a:t>
            </a:r>
            <a:r>
              <a:rPr lang="de-DE" sz="1400" dirty="0">
                <a:solidFill>
                  <a:srgbClr val="00446B"/>
                </a:solidFill>
              </a:rPr>
              <a:t>! </a:t>
            </a:r>
            <a:r>
              <a:rPr lang="de-DE" sz="1400" b="1" dirty="0">
                <a:solidFill>
                  <a:schemeClr val="bg1"/>
                </a:solidFill>
                <a:latin typeface="+mn-lt"/>
              </a:rPr>
              <a:t>	</a:t>
            </a:r>
          </a:p>
          <a:p>
            <a:pPr>
              <a:buFont typeface="Arial" pitchFamily="34" charset="0"/>
              <a:buNone/>
              <a:defRPr/>
            </a:pPr>
            <a:r>
              <a:rPr lang="de-DE" sz="1400" b="1" dirty="0">
                <a:solidFill>
                  <a:schemeClr val="bg1"/>
                </a:solidFill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de-DE" sz="1400" dirty="0">
              <a:solidFill>
                <a:srgbClr val="00446B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7259FA-3AED-401E-9631-0DFF1E2CC66F}"/>
              </a:ext>
            </a:extLst>
          </p:cNvPr>
          <p:cNvSpPr txBox="1"/>
          <p:nvPr/>
        </p:nvSpPr>
        <p:spPr>
          <a:xfrm>
            <a:off x="3468915" y="807707"/>
            <a:ext cx="2442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u="sng" dirty="0">
                <a:solidFill>
                  <a:srgbClr val="00446B"/>
                </a:solidFill>
              </a:rPr>
              <a:t>I</a:t>
            </a:r>
            <a:r>
              <a:rPr lang="tr-TR" sz="1400" u="sng" dirty="0">
                <a:solidFill>
                  <a:srgbClr val="00446B"/>
                </a:solidFill>
              </a:rPr>
              <a:t>ş parçası </a:t>
            </a:r>
            <a:endParaRPr lang="de-DE" sz="1400" u="sng" dirty="0">
              <a:solidFill>
                <a:srgbClr val="00446B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de-DE" sz="1400" dirty="0" err="1">
                <a:solidFill>
                  <a:srgbClr val="00446B"/>
                </a:solidFill>
              </a:rPr>
              <a:t>Malzeme</a:t>
            </a:r>
            <a:r>
              <a:rPr lang="de-DE" sz="1400" dirty="0">
                <a:solidFill>
                  <a:srgbClr val="00446B"/>
                </a:solidFill>
              </a:rPr>
              <a:t>: </a:t>
            </a:r>
            <a:r>
              <a:rPr lang="tr-TR" sz="1400" dirty="0">
                <a:solidFill>
                  <a:srgbClr val="00446B"/>
                </a:solidFill>
              </a:rPr>
              <a:t>alüminyum</a:t>
            </a:r>
            <a:r>
              <a:rPr lang="de-DE" sz="1400" dirty="0">
                <a:solidFill>
                  <a:srgbClr val="00446B"/>
                </a:solidFill>
              </a:rPr>
              <a:t> En5083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493091C-E908-434E-8483-223B4D16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2114" y="1"/>
            <a:ext cx="2931885" cy="22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0608D30E-0238-443E-9CCD-E7EB09795F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6028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ea typeface="ヒラギノ角ゴ Pro W3"/>
              </a:rPr>
              <a:t>Testler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807707"/>
            <a:ext cx="4374000" cy="2854325"/>
          </a:xfrm>
        </p:spPr>
        <p:txBody>
          <a:bodyPr>
            <a:noAutofit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 err="1">
                <a:ea typeface="+mn-ea"/>
                <a:cs typeface="+mn-cs"/>
              </a:rPr>
              <a:t>Makine</a:t>
            </a:r>
            <a:endParaRPr lang="de-DE" sz="1400" u="sng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DMG DMU 125P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Tahrik</a:t>
            </a:r>
            <a:r>
              <a:rPr lang="de-DE" sz="1400" dirty="0">
                <a:ea typeface="+mn-ea"/>
                <a:cs typeface="+mn-cs"/>
              </a:rPr>
              <a:t>: 18000min¯¹, 30kW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400" u="sng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 err="1"/>
              <a:t>Teknoloji</a:t>
            </a:r>
            <a:r>
              <a:rPr lang="de-DE" sz="1400" u="sng" dirty="0"/>
              <a:t> </a:t>
            </a:r>
            <a:r>
              <a:rPr lang="de-DE" sz="1400" u="sng" dirty="0" err="1"/>
              <a:t>kesme</a:t>
            </a:r>
            <a:r>
              <a:rPr lang="de-DE" sz="1400" u="sng" dirty="0"/>
              <a:t> </a:t>
            </a:r>
            <a:r>
              <a:rPr lang="de-DE" sz="1400" u="sng" dirty="0" err="1"/>
              <a:t>verileri</a:t>
            </a:r>
            <a:r>
              <a:rPr lang="de-DE" sz="1400" u="sng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Kuru </a:t>
            </a:r>
            <a:r>
              <a:rPr lang="de-DE" sz="1400" dirty="0" err="1">
                <a:ea typeface="+mn-ea"/>
                <a:cs typeface="+mn-cs"/>
              </a:rPr>
              <a:t>frezeleme</a:t>
            </a:r>
            <a:r>
              <a:rPr lang="de-DE" sz="1400" dirty="0">
                <a:ea typeface="+mn-ea"/>
                <a:cs typeface="+mn-cs"/>
              </a:rPr>
              <a:t> </a:t>
            </a:r>
            <a:r>
              <a:rPr lang="de-DE" sz="1400" dirty="0" err="1">
                <a:ea typeface="+mn-ea"/>
                <a:cs typeface="+mn-cs"/>
              </a:rPr>
              <a:t>Hoffmannla</a:t>
            </a:r>
            <a:endParaRPr lang="de-DE" sz="1400" dirty="0">
              <a:ea typeface="+mn-ea"/>
              <a:cs typeface="+mn-cs"/>
            </a:endParaRP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/>
              <a:t>karbür</a:t>
            </a:r>
            <a:r>
              <a:rPr lang="de-DE" sz="1400" dirty="0">
                <a:ea typeface="+mn-ea"/>
                <a:cs typeface="+mn-cs"/>
              </a:rPr>
              <a:t> Garant HPC, 6 </a:t>
            </a:r>
            <a:r>
              <a:rPr lang="de-DE" sz="1400" dirty="0" err="1">
                <a:ea typeface="+mn-ea"/>
                <a:cs typeface="+mn-cs"/>
              </a:rPr>
              <a:t>Kesim</a:t>
            </a:r>
            <a:endParaRPr lang="de-DE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tr-TR" sz="1400" dirty="0"/>
              <a:t>Çıkıntı</a:t>
            </a:r>
            <a:r>
              <a:rPr lang="de-DE" sz="1400" dirty="0">
                <a:ea typeface="+mn-ea"/>
                <a:cs typeface="+mn-cs"/>
              </a:rPr>
              <a:t> 50mm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n = 4500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vc</a:t>
            </a:r>
            <a:r>
              <a:rPr lang="de-DE" sz="1400" dirty="0">
                <a:ea typeface="+mn-ea"/>
                <a:cs typeface="+mn-cs"/>
              </a:rPr>
              <a:t>  = 170m/min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vf</a:t>
            </a:r>
            <a:r>
              <a:rPr lang="de-DE" sz="1400" dirty="0">
                <a:ea typeface="+mn-ea"/>
                <a:cs typeface="+mn-cs"/>
              </a:rPr>
              <a:t>  = 950mm/min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ap</a:t>
            </a:r>
            <a:r>
              <a:rPr lang="de-DE" sz="1400" dirty="0">
                <a:ea typeface="+mn-ea"/>
                <a:cs typeface="+mn-cs"/>
              </a:rPr>
              <a:t> = 20mm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ae</a:t>
            </a:r>
            <a:r>
              <a:rPr lang="de-DE" sz="1400" dirty="0">
                <a:ea typeface="+mn-ea"/>
                <a:cs typeface="+mn-cs"/>
              </a:rPr>
              <a:t> = 0,4mm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fz</a:t>
            </a:r>
            <a:r>
              <a:rPr lang="de-DE" sz="1400" dirty="0">
                <a:ea typeface="+mn-ea"/>
                <a:cs typeface="+mn-cs"/>
              </a:rPr>
              <a:t>  = 0,035mm/</a:t>
            </a:r>
            <a:r>
              <a:rPr lang="de-DE" sz="1400" dirty="0" err="1"/>
              <a:t>dişli</a:t>
            </a:r>
            <a:r>
              <a:rPr lang="de-DE" sz="1400" dirty="0"/>
              <a:t> </a:t>
            </a:r>
            <a:r>
              <a:rPr lang="de-DE" sz="1400" dirty="0" err="1"/>
              <a:t>parça</a:t>
            </a:r>
            <a:endParaRPr lang="de-DE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B9DEB6-3290-41DA-A2E7-B8A2812FFF1B}"/>
              </a:ext>
            </a:extLst>
          </p:cNvPr>
          <p:cNvSpPr txBox="1"/>
          <p:nvPr/>
        </p:nvSpPr>
        <p:spPr>
          <a:xfrm>
            <a:off x="3020547" y="1786169"/>
            <a:ext cx="3164114" cy="185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de-DE" sz="1400" u="sng" dirty="0">
                <a:solidFill>
                  <a:srgbClr val="00446B"/>
                </a:solidFill>
              </a:rPr>
              <a:t>S</a:t>
            </a:r>
            <a:r>
              <a:rPr lang="tr-TR" sz="1400" u="sng" dirty="0">
                <a:solidFill>
                  <a:srgbClr val="00446B"/>
                </a:solidFill>
              </a:rPr>
              <a:t>onuç</a:t>
            </a:r>
            <a:r>
              <a:rPr lang="de-DE" sz="1400" u="sng" dirty="0">
                <a:solidFill>
                  <a:srgbClr val="00446B"/>
                </a:solidFill>
              </a:rPr>
              <a:t>:</a:t>
            </a:r>
          </a:p>
          <a:p>
            <a:pPr>
              <a:buFont typeface="Arial" pitchFamily="34" charset="0"/>
              <a:buNone/>
              <a:defRPr/>
            </a:pPr>
            <a:r>
              <a:rPr lang="de-DE" sz="1400" dirty="0">
                <a:solidFill>
                  <a:srgbClr val="00446B"/>
                </a:solidFill>
              </a:rPr>
              <a:t>- TENDO E </a:t>
            </a:r>
            <a:r>
              <a:rPr lang="de-DE" sz="1400" dirty="0" err="1">
                <a:solidFill>
                  <a:srgbClr val="00446B"/>
                </a:solidFill>
              </a:rPr>
              <a:t>compact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için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hiçbir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belirgin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sorunlar</a:t>
            </a:r>
            <a:r>
              <a:rPr lang="de-DE" sz="1400" dirty="0">
                <a:solidFill>
                  <a:srgbClr val="00446B"/>
                </a:solidFill>
              </a:rPr>
              <a:t>  </a:t>
            </a:r>
          </a:p>
          <a:p>
            <a:pPr>
              <a:buFontTx/>
              <a:buChar char="-"/>
              <a:defRPr/>
            </a:pPr>
            <a:r>
              <a:rPr lang="fr-FR" sz="1400" dirty="0" err="1">
                <a:solidFill>
                  <a:srgbClr val="00446B"/>
                </a:solidFill>
              </a:rPr>
              <a:t>Freze</a:t>
            </a:r>
            <a:r>
              <a:rPr lang="fr-FR" sz="1400" dirty="0">
                <a:solidFill>
                  <a:srgbClr val="00446B"/>
                </a:solidFill>
              </a:rPr>
              <a:t> </a:t>
            </a:r>
            <a:r>
              <a:rPr lang="fr-FR" sz="1400" dirty="0" err="1">
                <a:solidFill>
                  <a:srgbClr val="00446B"/>
                </a:solidFill>
              </a:rPr>
              <a:t>hizmet</a:t>
            </a:r>
            <a:r>
              <a:rPr lang="fr-FR" sz="1400" dirty="0">
                <a:solidFill>
                  <a:srgbClr val="00446B"/>
                </a:solidFill>
              </a:rPr>
              <a:t> </a:t>
            </a:r>
            <a:r>
              <a:rPr lang="fr-FR" sz="1400" dirty="0" err="1">
                <a:solidFill>
                  <a:srgbClr val="00446B"/>
                </a:solidFill>
              </a:rPr>
              <a:t>çok</a:t>
            </a:r>
            <a:r>
              <a:rPr lang="fr-FR" sz="1400" dirty="0">
                <a:solidFill>
                  <a:srgbClr val="00446B"/>
                </a:solidFill>
              </a:rPr>
              <a:t> </a:t>
            </a:r>
            <a:r>
              <a:rPr lang="fr-FR" sz="1400" dirty="0" err="1">
                <a:solidFill>
                  <a:srgbClr val="00446B"/>
                </a:solidFill>
              </a:rPr>
              <a:t>yönlendirici</a:t>
            </a:r>
            <a:r>
              <a:rPr lang="fr-FR" sz="1400" dirty="0">
                <a:solidFill>
                  <a:srgbClr val="00446B"/>
                </a:solidFill>
              </a:rPr>
              <a:t> bit </a:t>
            </a:r>
            <a:r>
              <a:rPr lang="fr-FR" sz="1400" dirty="0" err="1">
                <a:solidFill>
                  <a:srgbClr val="00446B"/>
                </a:solidFill>
              </a:rPr>
              <a:t>oldu</a:t>
            </a:r>
            <a:r>
              <a:rPr lang="de-DE" sz="1400" dirty="0">
                <a:solidFill>
                  <a:srgbClr val="00446B"/>
                </a:solidFill>
              </a:rPr>
              <a:t>, </a:t>
            </a:r>
            <a:r>
              <a:rPr lang="de-DE" sz="1400" dirty="0" err="1">
                <a:solidFill>
                  <a:srgbClr val="00446B"/>
                </a:solidFill>
              </a:rPr>
              <a:t>kesmeler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kırıldı</a:t>
            </a:r>
            <a:r>
              <a:rPr lang="de-DE" sz="1400" dirty="0">
                <a:solidFill>
                  <a:srgbClr val="00446B"/>
                </a:solidFill>
              </a:rPr>
              <a:t>.</a:t>
            </a:r>
          </a:p>
          <a:p>
            <a:pPr>
              <a:buFontTx/>
              <a:buChar char="-"/>
              <a:defRPr/>
            </a:pP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Takım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tutu</a:t>
            </a:r>
            <a:r>
              <a:rPr lang="fr-FR" sz="1400" dirty="0">
                <a:solidFill>
                  <a:srgbClr val="00446B"/>
                </a:solidFill>
              </a:rPr>
              <a:t>ç</a:t>
            </a:r>
            <a:r>
              <a:rPr lang="de-DE" sz="1400" dirty="0">
                <a:solidFill>
                  <a:srgbClr val="00446B"/>
                </a:solidFill>
              </a:rPr>
              <a:t>u </a:t>
            </a:r>
            <a:r>
              <a:rPr lang="de-DE" sz="1400" dirty="0" err="1">
                <a:solidFill>
                  <a:srgbClr val="00446B"/>
                </a:solidFill>
              </a:rPr>
              <a:t>hala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daha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fr-FR" sz="1400" dirty="0">
                <a:solidFill>
                  <a:srgbClr val="00446B"/>
                </a:solidFill>
              </a:rPr>
              <a:t>ç</a:t>
            </a:r>
            <a:r>
              <a:rPr lang="de-DE" sz="1400" dirty="0">
                <a:solidFill>
                  <a:srgbClr val="00446B"/>
                </a:solidFill>
              </a:rPr>
              <a:t>ok </a:t>
            </a:r>
            <a:r>
              <a:rPr lang="de-DE" sz="1400" dirty="0" err="1">
                <a:solidFill>
                  <a:srgbClr val="00446B"/>
                </a:solidFill>
              </a:rPr>
              <a:t>teslimat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katlana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bilirdi</a:t>
            </a:r>
            <a:r>
              <a:rPr lang="de-DE" sz="1400" dirty="0">
                <a:solidFill>
                  <a:srgbClr val="00446B"/>
                </a:solidFill>
              </a:rPr>
              <a:t>!</a:t>
            </a:r>
          </a:p>
          <a:p>
            <a:pPr>
              <a:spcBef>
                <a:spcPct val="20000"/>
              </a:spcBef>
              <a:defRPr/>
            </a:pPr>
            <a:endParaRPr lang="de-DE" sz="1400" dirty="0">
              <a:solidFill>
                <a:srgbClr val="00446B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7259FA-3AED-401E-9631-0DFF1E2CC66F}"/>
              </a:ext>
            </a:extLst>
          </p:cNvPr>
          <p:cNvSpPr txBox="1"/>
          <p:nvPr/>
        </p:nvSpPr>
        <p:spPr>
          <a:xfrm>
            <a:off x="3020547" y="804722"/>
            <a:ext cx="24427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u="sng" dirty="0">
                <a:solidFill>
                  <a:srgbClr val="00446B"/>
                </a:solidFill>
              </a:rPr>
              <a:t>I</a:t>
            </a:r>
            <a:r>
              <a:rPr lang="tr-TR" sz="1400" u="sng" dirty="0">
                <a:solidFill>
                  <a:srgbClr val="00446B"/>
                </a:solidFill>
              </a:rPr>
              <a:t>ş parçası </a:t>
            </a:r>
            <a:endParaRPr lang="de-DE" sz="1400" u="sng" dirty="0">
              <a:solidFill>
                <a:srgbClr val="00446B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de-DE" sz="1400" dirty="0" err="1">
                <a:solidFill>
                  <a:srgbClr val="00446B"/>
                </a:solidFill>
              </a:rPr>
              <a:t>Malzeme</a:t>
            </a:r>
            <a:r>
              <a:rPr lang="de-DE" sz="1400" dirty="0">
                <a:solidFill>
                  <a:srgbClr val="00446B"/>
                </a:solidFill>
              </a:rPr>
              <a:t>: 1.2343 / 52 HRC</a:t>
            </a:r>
          </a:p>
          <a:p>
            <a:pPr>
              <a:buFont typeface="Arial" pitchFamily="34" charset="0"/>
              <a:buNone/>
              <a:defRPr/>
            </a:pPr>
            <a:r>
              <a:rPr lang="de-DE" sz="1400" dirty="0">
                <a:solidFill>
                  <a:srgbClr val="00446B"/>
                </a:solidFill>
              </a:rPr>
              <a:t>(Sert </a:t>
            </a:r>
            <a:r>
              <a:rPr lang="de-DE" sz="1400" dirty="0" err="1">
                <a:solidFill>
                  <a:srgbClr val="00446B"/>
                </a:solidFill>
              </a:rPr>
              <a:t>frezeleme</a:t>
            </a:r>
            <a:r>
              <a:rPr lang="de-DE" sz="1400" dirty="0">
                <a:solidFill>
                  <a:srgbClr val="00446B"/>
                </a:solidFill>
              </a:rPr>
              <a:t>!)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35AEE7C-C449-4749-A1D9-EA4D19B0A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3454" y="1"/>
            <a:ext cx="3020545" cy="20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E7C9D32E-0EBD-4BCA-85B5-F4CA084887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1336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ea typeface="ヒラギノ角ゴ Pro W3"/>
              </a:rPr>
              <a:t>Testler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8000" y="1024339"/>
            <a:ext cx="4374000" cy="2854325"/>
          </a:xfrm>
        </p:spPr>
        <p:txBody>
          <a:bodyPr>
            <a:noAutofit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 err="1">
                <a:ea typeface="+mn-ea"/>
                <a:cs typeface="+mn-cs"/>
              </a:rPr>
              <a:t>Makine</a:t>
            </a:r>
            <a:endParaRPr lang="de-DE" sz="1400" u="sng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DMG DMU 80E 	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400" u="sng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 err="1"/>
              <a:t>Teknoloji</a:t>
            </a:r>
            <a:r>
              <a:rPr lang="de-DE" sz="1400" u="sng" dirty="0"/>
              <a:t> </a:t>
            </a:r>
            <a:r>
              <a:rPr lang="de-DE" sz="1400" u="sng" dirty="0" err="1"/>
              <a:t>kesme</a:t>
            </a:r>
            <a:r>
              <a:rPr lang="de-DE" sz="1400" u="sng" dirty="0"/>
              <a:t> </a:t>
            </a:r>
            <a:r>
              <a:rPr lang="de-DE" sz="1400" u="sng" dirty="0" err="1"/>
              <a:t>verileri</a:t>
            </a:r>
            <a:endParaRPr lang="de-DE" sz="1400" dirty="0">
              <a:ea typeface="+mn-ea"/>
              <a:cs typeface="+mn-cs"/>
            </a:endParaRP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Ingersoll </a:t>
            </a:r>
            <a:r>
              <a:rPr lang="de-DE" sz="1400" dirty="0" err="1">
                <a:ea typeface="+mn-ea"/>
                <a:cs typeface="+mn-cs"/>
              </a:rPr>
              <a:t>karbür</a:t>
            </a:r>
            <a:r>
              <a:rPr lang="de-DE" sz="1400" dirty="0">
                <a:ea typeface="+mn-ea"/>
                <a:cs typeface="+mn-cs"/>
              </a:rPr>
              <a:t> D=16 4xD TIALN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n = 1700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v = 80 m/min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f = 650mm/min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ae</a:t>
            </a:r>
            <a:r>
              <a:rPr lang="de-DE" sz="1400" dirty="0">
                <a:ea typeface="+mn-ea"/>
                <a:cs typeface="+mn-cs"/>
              </a:rPr>
              <a:t> = 3 bis 12mm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ap</a:t>
            </a:r>
            <a:r>
              <a:rPr lang="de-DE" sz="1400" dirty="0">
                <a:ea typeface="+mn-ea"/>
                <a:cs typeface="+mn-cs"/>
              </a:rPr>
              <a:t> =  16mm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B9DEB6-3290-41DA-A2E7-B8A2812FFF1B}"/>
              </a:ext>
            </a:extLst>
          </p:cNvPr>
          <p:cNvSpPr txBox="1"/>
          <p:nvPr/>
        </p:nvSpPr>
        <p:spPr>
          <a:xfrm>
            <a:off x="3008997" y="2002801"/>
            <a:ext cx="352539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de-DE" sz="1400" u="sng" dirty="0">
                <a:solidFill>
                  <a:srgbClr val="00446B"/>
                </a:solidFill>
              </a:rPr>
              <a:t>S</a:t>
            </a:r>
            <a:r>
              <a:rPr lang="tr-TR" sz="1400" u="sng" dirty="0">
                <a:solidFill>
                  <a:srgbClr val="00446B"/>
                </a:solidFill>
              </a:rPr>
              <a:t>onuç</a:t>
            </a:r>
            <a:r>
              <a:rPr lang="de-DE" sz="1400" u="sng" dirty="0">
                <a:solidFill>
                  <a:srgbClr val="00446B"/>
                </a:solidFill>
              </a:rPr>
              <a:t>:</a:t>
            </a:r>
          </a:p>
          <a:p>
            <a:pPr>
              <a:buFont typeface="Arial" pitchFamily="34" charset="0"/>
              <a:buNone/>
              <a:defRPr/>
            </a:pPr>
            <a:r>
              <a:rPr lang="de-DE" sz="1400" dirty="0">
                <a:solidFill>
                  <a:srgbClr val="00446B"/>
                </a:solidFill>
              </a:rPr>
              <a:t>- </a:t>
            </a:r>
            <a:r>
              <a:rPr lang="de-DE" sz="1400" dirty="0" err="1">
                <a:solidFill>
                  <a:srgbClr val="00446B"/>
                </a:solidFill>
              </a:rPr>
              <a:t>Talaş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kaldırma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ince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freze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bı</a:t>
            </a:r>
            <a:r>
              <a:rPr lang="az-Cyrl-AZ" sz="1400" dirty="0">
                <a:solidFill>
                  <a:srgbClr val="00446B"/>
                </a:solidFill>
              </a:rPr>
              <a:t>ҫ</a:t>
            </a:r>
            <a:r>
              <a:rPr lang="de-DE" sz="1400" dirty="0" err="1">
                <a:solidFill>
                  <a:srgbClr val="00446B"/>
                </a:solidFill>
              </a:rPr>
              <a:t>ağıin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aksine</a:t>
            </a:r>
            <a:r>
              <a:rPr lang="de-DE" sz="1400" dirty="0">
                <a:solidFill>
                  <a:srgbClr val="00446B"/>
                </a:solidFill>
              </a:rPr>
              <a:t>, </a:t>
            </a:r>
            <a:r>
              <a:rPr lang="de-DE" sz="1400" dirty="0" err="1">
                <a:solidFill>
                  <a:srgbClr val="00446B"/>
                </a:solidFill>
              </a:rPr>
              <a:t>bir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sıkma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pensi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aynası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alınan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ve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daha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düşük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kesme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kuvvetleri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var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halinde</a:t>
            </a:r>
            <a:r>
              <a:rPr lang="de-DE" sz="1400" dirty="0">
                <a:solidFill>
                  <a:srgbClr val="00446B"/>
                </a:solidFill>
              </a:rPr>
              <a:t>, </a:t>
            </a:r>
            <a:r>
              <a:rPr lang="de-DE" sz="1400" dirty="0" err="1">
                <a:solidFill>
                  <a:srgbClr val="00446B"/>
                </a:solidFill>
              </a:rPr>
              <a:t>genede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süper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sessizlik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var</a:t>
            </a:r>
            <a:r>
              <a:rPr lang="de-DE" sz="1400" dirty="0">
                <a:solidFill>
                  <a:srgbClr val="00446B"/>
                </a:solidFill>
              </a:rPr>
              <a:t>! </a:t>
            </a:r>
          </a:p>
          <a:p>
            <a:pPr>
              <a:buFont typeface="Arial" pitchFamily="34" charset="0"/>
              <a:buNone/>
              <a:defRPr/>
            </a:pPr>
            <a:endParaRPr lang="de-DE" sz="1400" dirty="0">
              <a:solidFill>
                <a:srgbClr val="00446B"/>
              </a:solidFill>
            </a:endParaRPr>
          </a:p>
          <a:p>
            <a:pPr>
              <a:buFontTx/>
              <a:buChar char="-"/>
              <a:defRPr/>
            </a:pP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Ayrıca</a:t>
            </a:r>
            <a:r>
              <a:rPr lang="de-DE" sz="1400" dirty="0">
                <a:solidFill>
                  <a:srgbClr val="00446B"/>
                </a:solidFill>
              </a:rPr>
              <a:t> WKL </a:t>
            </a:r>
            <a:r>
              <a:rPr lang="de-DE" sz="1400" dirty="0" err="1">
                <a:solidFill>
                  <a:srgbClr val="00446B"/>
                </a:solidFill>
              </a:rPr>
              <a:t>şirketin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Kullanıcı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Raporu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bakın</a:t>
            </a:r>
            <a:r>
              <a:rPr lang="de-DE" sz="1400" dirty="0">
                <a:solidFill>
                  <a:srgbClr val="00446B"/>
                </a:solidFill>
              </a:rPr>
              <a:t>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7259FA-3AED-401E-9631-0DFF1E2CC66F}"/>
              </a:ext>
            </a:extLst>
          </p:cNvPr>
          <p:cNvSpPr txBox="1"/>
          <p:nvPr/>
        </p:nvSpPr>
        <p:spPr>
          <a:xfrm>
            <a:off x="3008997" y="1021354"/>
            <a:ext cx="2442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u="sng" dirty="0">
                <a:solidFill>
                  <a:srgbClr val="00446B"/>
                </a:solidFill>
              </a:rPr>
              <a:t>I</a:t>
            </a:r>
            <a:r>
              <a:rPr lang="tr-TR" sz="1400" u="sng" dirty="0">
                <a:solidFill>
                  <a:srgbClr val="00446B"/>
                </a:solidFill>
              </a:rPr>
              <a:t>ş parçası </a:t>
            </a:r>
            <a:endParaRPr lang="de-DE" sz="1400" u="sng" dirty="0">
              <a:solidFill>
                <a:srgbClr val="00446B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de-DE" sz="1400" dirty="0" err="1">
                <a:solidFill>
                  <a:srgbClr val="00446B"/>
                </a:solidFill>
              </a:rPr>
              <a:t>Malzeme</a:t>
            </a:r>
            <a:r>
              <a:rPr lang="de-DE" sz="1400" dirty="0">
                <a:solidFill>
                  <a:srgbClr val="00446B"/>
                </a:solidFill>
              </a:rPr>
              <a:t>: 1.2767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0E2851-A818-4062-9E4E-5523B25FF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256" y="0"/>
            <a:ext cx="2786743" cy="20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1EDA70EB-1162-4C95-954C-3422E52E99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2168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>
                <a:ea typeface="ヒラギノ角ゴ Pro W3"/>
              </a:rPr>
              <a:t>TENDO E </a:t>
            </a:r>
            <a:r>
              <a:rPr lang="de-DE" dirty="0" err="1">
                <a:ea typeface="ヒラギノ角ゴ Pro W3"/>
              </a:rPr>
              <a:t>compact</a:t>
            </a:r>
            <a:r>
              <a:rPr lang="de-DE" dirty="0"/>
              <a:t>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871197"/>
            <a:ext cx="8324850" cy="3125333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de-DE" altLang="de-DE" b="1" dirty="0" err="1">
                <a:ea typeface="ヒラギノ角ゴ Pro W3"/>
              </a:rPr>
              <a:t>Profesyoneller</a:t>
            </a:r>
            <a:r>
              <a:rPr lang="de-DE" altLang="de-DE" b="1" dirty="0">
                <a:ea typeface="ヒラギノ角ゴ Pro W3"/>
              </a:rPr>
              <a:t> </a:t>
            </a:r>
            <a:r>
              <a:rPr lang="de-DE" altLang="de-DE" b="1" dirty="0" err="1">
                <a:ea typeface="ヒラギノ角ゴ Pro W3"/>
              </a:rPr>
              <a:t>dayanıklılık</a:t>
            </a:r>
            <a:r>
              <a:rPr lang="de-DE" altLang="de-DE" b="1" dirty="0">
                <a:ea typeface="ヒラギノ角ゴ Pro W3"/>
              </a:rPr>
              <a:t> </a:t>
            </a:r>
            <a:r>
              <a:rPr lang="de-DE" altLang="de-DE" b="1" dirty="0" err="1">
                <a:ea typeface="ヒラギノ角ゴ Pro W3"/>
              </a:rPr>
              <a:t>deneyi</a:t>
            </a:r>
            <a:r>
              <a:rPr lang="de-DE" altLang="de-DE" b="1" dirty="0">
                <a:ea typeface="ヒラギノ角ゴ Pro W3"/>
              </a:rPr>
              <a:t> </a:t>
            </a:r>
            <a:r>
              <a:rPr lang="de-DE" altLang="de-DE" b="1" dirty="0" err="1">
                <a:ea typeface="ヒラギノ角ゴ Pro W3"/>
              </a:rPr>
              <a:t>uygulamada</a:t>
            </a:r>
            <a:r>
              <a:rPr lang="de-DE" altLang="de-DE" b="1" dirty="0">
                <a:ea typeface="ヒラギノ角ゴ Pro W3"/>
              </a:rPr>
              <a:t> </a:t>
            </a:r>
            <a:r>
              <a:rPr lang="de-DE" altLang="de-DE" b="1" dirty="0" err="1">
                <a:ea typeface="ヒラギノ角ゴ Pro W3"/>
              </a:rPr>
              <a:t>sürprizle</a:t>
            </a:r>
            <a:r>
              <a:rPr lang="de-DE" altLang="de-DE" b="1" dirty="0">
                <a:ea typeface="ヒラギノ角ゴ Pro W3"/>
              </a:rPr>
              <a:t> </a:t>
            </a:r>
            <a:r>
              <a:rPr lang="de-DE" altLang="de-DE" b="1" dirty="0" err="1">
                <a:ea typeface="ヒラギノ角ゴ Pro W3"/>
              </a:rPr>
              <a:t>karşılaştılar</a:t>
            </a:r>
            <a:endParaRPr lang="de-DE" altLang="de-DE" b="1" dirty="0">
              <a:ea typeface="ヒラギノ角ゴ Pro W3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sz="1400" b="1" dirty="0">
              <a:ea typeface="ヒラギノ角ゴ Pro W3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de-DE" sz="1400" dirty="0">
                <a:ea typeface="ヒラギノ角ゴ Pro W3"/>
              </a:rPr>
              <a:t>„</a:t>
            </a:r>
            <a:r>
              <a:rPr lang="tr-TR" altLang="de-DE" sz="1400" dirty="0">
                <a:ea typeface="ヒラギノ角ゴ Pro W3"/>
              </a:rPr>
              <a:t> Bu tür tutma güçleri bir hidrolik genişleme takım tutucu asla inanmazdım</a:t>
            </a:r>
            <a:r>
              <a:rPr lang="de-DE" altLang="de-DE" sz="1400" dirty="0">
                <a:ea typeface="ヒラギノ角ゴ Pro W3"/>
              </a:rPr>
              <a:t>. </a:t>
            </a:r>
            <a:r>
              <a:rPr lang="de-DE" altLang="de-DE" sz="1400" dirty="0" err="1">
                <a:ea typeface="ヒラギノ角ゴ Pro W3"/>
              </a:rPr>
              <a:t>Hiçbirşey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işlem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sırasında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dışarı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çıkmadı</a:t>
            </a:r>
            <a:r>
              <a:rPr lang="de-DE" altLang="de-DE" sz="1400" dirty="0">
                <a:ea typeface="ヒラギノ角ゴ Pro W3"/>
              </a:rPr>
              <a:t>, </a:t>
            </a:r>
            <a:r>
              <a:rPr lang="de-DE" altLang="de-DE" sz="1400" dirty="0" err="1">
                <a:ea typeface="ヒラギノ角ゴ Pro W3"/>
              </a:rPr>
              <a:t>yani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yeni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hidrolik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genişleme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takım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tutucu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katlanıyor</a:t>
            </a:r>
            <a:r>
              <a:rPr lang="de-DE" altLang="de-DE" sz="1400" dirty="0">
                <a:ea typeface="ヒラギノ角ゴ Pro W3"/>
              </a:rPr>
              <a:t>.“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de-DE" sz="1400" dirty="0">
                <a:ea typeface="ヒラギノ角ゴ Pro W3"/>
              </a:rPr>
              <a:t>(Jörg Kleemann, </a:t>
            </a:r>
            <a:r>
              <a:rPr lang="de-DE" altLang="de-DE" sz="1400" dirty="0" err="1">
                <a:ea typeface="ヒラギノ角ゴ Pro W3"/>
              </a:rPr>
              <a:t>yönetici</a:t>
            </a:r>
            <a:r>
              <a:rPr lang="de-DE" altLang="de-DE" sz="1400" dirty="0">
                <a:ea typeface="ヒラギノ角ゴ Pro W3"/>
              </a:rPr>
              <a:t> WKL NC-</a:t>
            </a:r>
            <a:r>
              <a:rPr lang="de-DE" altLang="de-DE" sz="1400" dirty="0" err="1">
                <a:ea typeface="ヒラギノ角ゴ Pro W3"/>
              </a:rPr>
              <a:t>Teknik</a:t>
            </a:r>
            <a:r>
              <a:rPr lang="de-DE" altLang="de-DE" sz="1400" dirty="0">
                <a:ea typeface="ヒラギノ角ゴ Pro W3"/>
              </a:rPr>
              <a:t> GmbH, Bad Salzuflen)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sz="1400" b="1" dirty="0">
              <a:ea typeface="ヒラギノ角ゴ Pro W3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de-DE" sz="1400" dirty="0">
                <a:ea typeface="ヒラギノ角ゴ Pro W3"/>
              </a:rPr>
              <a:t>„ Kaba </a:t>
            </a:r>
            <a:r>
              <a:rPr lang="de-DE" altLang="de-DE" sz="1400" dirty="0" err="1">
                <a:ea typeface="ヒラギノ角ゴ Pro W3"/>
              </a:rPr>
              <a:t>işlemede</a:t>
            </a:r>
            <a:r>
              <a:rPr lang="de-DE" altLang="de-DE" sz="1400" dirty="0">
                <a:ea typeface="ヒラギノ角ゴ Pro W3"/>
              </a:rPr>
              <a:t> TENDO E </a:t>
            </a:r>
            <a:r>
              <a:rPr lang="de-DE" altLang="de-DE" sz="1400" dirty="0" err="1">
                <a:ea typeface="ヒラギノ角ゴ Pro W3"/>
              </a:rPr>
              <a:t>compact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titreşimleri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yutar</a:t>
            </a:r>
            <a:r>
              <a:rPr lang="pt-BR" altLang="de-DE" sz="1400" dirty="0">
                <a:ea typeface="ヒラギノ角ゴ Pro W3"/>
              </a:rPr>
              <a:t>. </a:t>
            </a:r>
            <a:r>
              <a:rPr lang="de-DE" altLang="de-DE" sz="1400" dirty="0" err="1">
                <a:ea typeface="ヒラギノ角ゴ Pro W3"/>
              </a:rPr>
              <a:t>Önceden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çok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mutlu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olurduk</a:t>
            </a:r>
            <a:r>
              <a:rPr lang="de-DE" altLang="de-DE" sz="1400" dirty="0">
                <a:ea typeface="ヒラギノ角ゴ Pro W3"/>
              </a:rPr>
              <a:t>, </a:t>
            </a:r>
            <a:r>
              <a:rPr lang="de-DE" altLang="de-DE" sz="1400" dirty="0" err="1">
                <a:ea typeface="ヒラギノ角ゴ Pro W3"/>
              </a:rPr>
              <a:t>bu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seviyede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kaba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işleme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olsaydı</a:t>
            </a:r>
            <a:r>
              <a:rPr lang="de-DE" altLang="de-DE" sz="1400" dirty="0">
                <a:ea typeface="ヒラギノ角ゴ Pro W3"/>
              </a:rPr>
              <a:t>.“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de-DE" sz="1400" dirty="0">
                <a:ea typeface="ヒラギノ角ゴ Pro W3"/>
              </a:rPr>
              <a:t>(Anton Schönfelder, </a:t>
            </a:r>
            <a:r>
              <a:rPr lang="de-DE" altLang="de-DE" sz="1400" dirty="0" err="1">
                <a:ea typeface="ヒラギノ角ゴ Pro W3"/>
              </a:rPr>
              <a:t>yönetici</a:t>
            </a:r>
            <a:r>
              <a:rPr lang="de-DE" altLang="de-DE" sz="1400" dirty="0">
                <a:ea typeface="ヒラギノ角ゴ Pro W3"/>
              </a:rPr>
              <a:t> SLZ </a:t>
            </a:r>
            <a:r>
              <a:rPr lang="de-DE" altLang="de-DE" sz="1400" dirty="0" err="1">
                <a:ea typeface="ヒラギノ角ゴ Pro W3"/>
              </a:rPr>
              <a:t>mekanik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tekniği</a:t>
            </a:r>
            <a:r>
              <a:rPr lang="de-DE" altLang="de-DE" sz="1400" dirty="0">
                <a:ea typeface="ヒラギノ角ゴ Pro W3"/>
              </a:rPr>
              <a:t>  GmbH, Hanau)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sz="1400" b="1" dirty="0">
              <a:ea typeface="ヒラギノ角ゴ Pro W3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de-DE" sz="1400" dirty="0">
                <a:ea typeface="ヒラギノ角ゴ Pro W3"/>
              </a:rPr>
              <a:t>„ Weldon </a:t>
            </a:r>
            <a:r>
              <a:rPr lang="de-DE" altLang="de-DE" sz="1400" dirty="0" err="1">
                <a:ea typeface="ヒラギノ角ゴ Pro W3"/>
              </a:rPr>
              <a:t>kayıtları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karşılaştırıldığında</a:t>
            </a:r>
            <a:r>
              <a:rPr lang="de-DE" altLang="de-DE" sz="1400" dirty="0">
                <a:ea typeface="ヒラギノ角ゴ Pro W3"/>
              </a:rPr>
              <a:t>, TENDO E </a:t>
            </a:r>
            <a:r>
              <a:rPr lang="de-DE" altLang="de-DE" sz="1400" dirty="0" err="1">
                <a:ea typeface="ヒラギノ角ゴ Pro W3"/>
              </a:rPr>
              <a:t>compact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ile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aletlerin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ayanıklılık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müddetleri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yüzde</a:t>
            </a:r>
            <a:r>
              <a:rPr lang="de-DE" altLang="de-DE" sz="1400" dirty="0">
                <a:ea typeface="ヒラギノ角ゴ Pro W3"/>
              </a:rPr>
              <a:t> 30 </a:t>
            </a:r>
            <a:r>
              <a:rPr lang="de-DE" altLang="de-DE" sz="1400" dirty="0" err="1">
                <a:ea typeface="ヒラギノ角ゴ Pro W3"/>
              </a:rPr>
              <a:t>ila</a:t>
            </a:r>
            <a:r>
              <a:rPr lang="de-DE" altLang="de-DE" sz="1400" dirty="0">
                <a:ea typeface="ヒラギノ角ゴ Pro W3"/>
              </a:rPr>
              <a:t> 35 </a:t>
            </a:r>
            <a:r>
              <a:rPr lang="de-DE" altLang="de-DE" sz="1400" dirty="0" err="1">
                <a:ea typeface="ヒラギノ角ゴ Pro W3"/>
              </a:rPr>
              <a:t>arasinda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arttı</a:t>
            </a:r>
            <a:r>
              <a:rPr lang="de-DE" altLang="de-DE" sz="1400" dirty="0">
                <a:ea typeface="ヒラギノ角ゴ Pro W3"/>
              </a:rPr>
              <a:t>. </a:t>
            </a:r>
            <a:r>
              <a:rPr lang="de-DE" altLang="de-DE" sz="1400" dirty="0" err="1">
                <a:ea typeface="ヒラギノ角ゴ Pro W3"/>
              </a:rPr>
              <a:t>Özellikle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çok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yüksek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sıkıştırma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kuvveti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enteresan</a:t>
            </a:r>
            <a:r>
              <a:rPr lang="de-DE" altLang="de-DE" sz="1400" dirty="0">
                <a:ea typeface="ヒラギノ角ゴ Pro W3"/>
              </a:rPr>
              <a:t>.“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de-DE" sz="1400" dirty="0">
                <a:ea typeface="ヒラギノ角ゴ Pro W3"/>
              </a:rPr>
              <a:t>(Raimund </a:t>
            </a:r>
            <a:r>
              <a:rPr lang="de-DE" altLang="de-DE" sz="1400" dirty="0" err="1">
                <a:ea typeface="ヒラギノ角ゴ Pro W3"/>
              </a:rPr>
              <a:t>Dinyer</a:t>
            </a:r>
            <a:r>
              <a:rPr lang="de-DE" altLang="de-DE" sz="1400" dirty="0">
                <a:ea typeface="ヒラギノ角ゴ Pro W3"/>
              </a:rPr>
              <a:t>, </a:t>
            </a:r>
            <a:r>
              <a:rPr lang="de-DE" altLang="de-DE" sz="1400" dirty="0" err="1">
                <a:ea typeface="ヒラギノ角ゴ Pro W3"/>
              </a:rPr>
              <a:t>proje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menejeri</a:t>
            </a:r>
            <a:r>
              <a:rPr lang="de-DE" altLang="de-DE" sz="1400" dirty="0">
                <a:ea typeface="ヒラギノ角ゴ Pro W3"/>
              </a:rPr>
              <a:t> </a:t>
            </a:r>
            <a:r>
              <a:rPr lang="de-DE" altLang="de-DE" sz="1400" dirty="0" err="1">
                <a:ea typeface="ヒラギノ角ゴ Pro W3"/>
              </a:rPr>
              <a:t>ve</a:t>
            </a:r>
            <a:r>
              <a:rPr lang="de-DE" altLang="de-DE" sz="1400" dirty="0">
                <a:ea typeface="ヒラギノ角ゴ Pro W3"/>
              </a:rPr>
              <a:t> Andreas Scheuermann, </a:t>
            </a:r>
            <a:r>
              <a:rPr lang="tr-TR" altLang="de-DE" sz="1400" dirty="0">
                <a:ea typeface="ヒラギノ角ゴ Pro W3"/>
              </a:rPr>
              <a:t>makinist</a:t>
            </a:r>
            <a:r>
              <a:rPr lang="de-DE" altLang="de-DE" sz="1400" dirty="0">
                <a:ea typeface="ヒラギノ角ゴ Pro W3"/>
              </a:rPr>
              <a:t>, </a:t>
            </a:r>
            <a:r>
              <a:rPr lang="en-US" altLang="de-DE" sz="1400" dirty="0" err="1">
                <a:ea typeface="ヒラギノ角ゴ Pro W3"/>
              </a:rPr>
              <a:t>invenio</a:t>
            </a:r>
            <a:r>
              <a:rPr lang="en-US" altLang="de-DE" sz="1400" dirty="0">
                <a:ea typeface="ヒラギノ角ゴ Pro W3"/>
              </a:rPr>
              <a:t> GmbH Engineering Services, Nauheim)</a:t>
            </a:r>
            <a:endParaRPr lang="de-DE" altLang="de-DE" sz="1400" b="1" dirty="0">
              <a:ea typeface="ヒラギノ角ゴ Pro W3"/>
            </a:endParaRP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93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Elektronik, Anzeige enthält.&#10;&#10;Automatisch generierte Beschreibung">
            <a:extLst>
              <a:ext uri="{FF2B5EF4-FFF2-40B4-BE49-F238E27FC236}">
                <a16:creationId xmlns:a16="http://schemas.microsoft.com/office/drawing/2014/main" id="{A7258D2C-59B3-4F53-B594-AD5D66D9C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05" r="51790" b="51146"/>
          <a:stretch/>
        </p:blipFill>
        <p:spPr>
          <a:xfrm>
            <a:off x="919051" y="1222569"/>
            <a:ext cx="3086100" cy="269835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8BE358-1C6F-4B54-B1A4-7A590956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ABDA88-5314-464B-929C-6BC699547E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  <p:pic>
        <p:nvPicPr>
          <p:cNvPr id="5" name="Picture 4" descr="I:\Users\Daniel\Desktop\DMG\WZH_Bilder\The_Original_bearbeitet-2.png">
            <a:extLst>
              <a:ext uri="{FF2B5EF4-FFF2-40B4-BE49-F238E27FC236}">
                <a16:creationId xmlns:a16="http://schemas.microsoft.com/office/drawing/2014/main" id="{3B443178-5673-4829-8D06-202B676E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50" y="1545642"/>
            <a:ext cx="2707821" cy="20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chunk.int/pimexport/IM0004268.jpg">
            <a:extLst>
              <a:ext uri="{FF2B5EF4-FFF2-40B4-BE49-F238E27FC236}">
                <a16:creationId xmlns:a16="http://schemas.microsoft.com/office/drawing/2014/main" id="{1BD97E88-A4CC-4EFD-B0E8-135FB9772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4177" y="535950"/>
            <a:ext cx="1907264" cy="383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245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0C343-8A0C-4839-A818-A10FBC13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E </a:t>
            </a:r>
            <a:r>
              <a:rPr lang="de-DE" dirty="0" err="1"/>
              <a:t>compact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388F64-BA7C-49A4-9BC5-AD2C920C44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060019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  <a:defRPr/>
            </a:pPr>
            <a:endParaRPr lang="de-DE" sz="1400" b="1" dirty="0"/>
          </a:p>
          <a:p>
            <a:pPr>
              <a:lnSpc>
                <a:spcPct val="160000"/>
              </a:lnSpc>
              <a:defRPr/>
            </a:pPr>
            <a:r>
              <a:rPr lang="tr-TR" sz="1400" b="1" dirty="0"/>
              <a:t>Kısa işlem süreleri</a:t>
            </a:r>
            <a:r>
              <a:rPr lang="de-DE" sz="1400" b="1" dirty="0"/>
              <a:t>. </a:t>
            </a:r>
            <a:r>
              <a:rPr lang="de-DE" sz="1400" b="1" dirty="0" err="1"/>
              <a:t>Daha</a:t>
            </a:r>
            <a:r>
              <a:rPr lang="de-DE" sz="1400" b="1" dirty="0"/>
              <a:t> </a:t>
            </a:r>
            <a:r>
              <a:rPr lang="tr-TR" sz="1400" b="1" dirty="0"/>
              <a:t>hızlı yatırım getirisi</a:t>
            </a:r>
            <a:r>
              <a:rPr lang="de-DE" sz="1400" b="1" dirty="0"/>
              <a:t>.</a:t>
            </a:r>
            <a:endParaRPr lang="tr-TR" sz="1400" b="1" dirty="0"/>
          </a:p>
          <a:p>
            <a:pPr>
              <a:defRPr/>
            </a:pPr>
            <a:r>
              <a:rPr lang="de-DE" sz="1400" b="1" dirty="0"/>
              <a:t>	TENDO E </a:t>
            </a:r>
            <a:r>
              <a:rPr lang="de-DE" sz="1400" b="1" dirty="0" err="1"/>
              <a:t>compact</a:t>
            </a:r>
            <a:r>
              <a:rPr lang="de-DE" sz="1400" b="1" dirty="0"/>
              <a:t> </a:t>
            </a:r>
            <a:r>
              <a:rPr lang="de-DE" sz="1400" b="1" dirty="0" err="1"/>
              <a:t>ile</a:t>
            </a:r>
            <a:r>
              <a:rPr lang="de-DE" sz="1400" b="1" dirty="0"/>
              <a:t> 7  </a:t>
            </a:r>
            <a:r>
              <a:rPr lang="de-DE" sz="1400" b="1" dirty="0" err="1"/>
              <a:t>tane</a:t>
            </a:r>
            <a:r>
              <a:rPr lang="de-DE" sz="1400" b="1" dirty="0"/>
              <a:t> </a:t>
            </a:r>
            <a:r>
              <a:rPr lang="de-DE" sz="1400" b="1" dirty="0" err="1"/>
              <a:t>hit</a:t>
            </a:r>
            <a:r>
              <a:rPr lang="de-DE" sz="1400" b="1" dirty="0"/>
              <a:t>:</a:t>
            </a:r>
          </a:p>
          <a:p>
            <a:pPr>
              <a:buFont typeface="Arial" pitchFamily="34" charset="0"/>
              <a:buNone/>
              <a:defRPr/>
            </a:pPr>
            <a:endParaRPr lang="de-DE" sz="1400" b="1" dirty="0"/>
          </a:p>
          <a:p>
            <a:pPr>
              <a:defRPr/>
            </a:pPr>
            <a:r>
              <a:rPr lang="de-DE" sz="1400" dirty="0"/>
              <a:t>1:0	</a:t>
            </a:r>
            <a:r>
              <a:rPr lang="de-DE" sz="1400" dirty="0" err="1"/>
              <a:t>Tork</a:t>
            </a:r>
            <a:r>
              <a:rPr lang="de-DE" sz="1400" dirty="0"/>
              <a:t> </a:t>
            </a:r>
            <a:r>
              <a:rPr lang="de-DE" sz="1400" dirty="0" err="1"/>
              <a:t>canavari</a:t>
            </a:r>
            <a:r>
              <a:rPr lang="de-DE" sz="1400" dirty="0"/>
              <a:t> – % 60`a </a:t>
            </a:r>
            <a:r>
              <a:rPr lang="de-DE" sz="1400" dirty="0" err="1"/>
              <a:t>kadar</a:t>
            </a:r>
            <a:r>
              <a:rPr lang="de-DE" sz="1400" dirty="0"/>
              <a:t> </a:t>
            </a:r>
            <a:r>
              <a:rPr lang="de-DE" sz="1400" dirty="0" err="1"/>
              <a:t>daha</a:t>
            </a:r>
            <a:r>
              <a:rPr lang="de-DE" sz="1400" dirty="0"/>
              <a:t> </a:t>
            </a:r>
            <a:r>
              <a:rPr lang="de-DE" sz="1400" dirty="0" err="1"/>
              <a:t>fazla</a:t>
            </a:r>
            <a:r>
              <a:rPr lang="de-DE" sz="1400" dirty="0"/>
              <a:t> </a:t>
            </a:r>
            <a:r>
              <a:rPr lang="de-DE" sz="1400" dirty="0" err="1"/>
              <a:t>tork</a:t>
            </a:r>
            <a:endParaRPr lang="de-DE" sz="1400" dirty="0"/>
          </a:p>
          <a:p>
            <a:pPr>
              <a:defRPr/>
            </a:pPr>
            <a:r>
              <a:rPr lang="de-DE" sz="1400" dirty="0"/>
              <a:t>	</a:t>
            </a:r>
            <a:r>
              <a:rPr lang="de-DE" sz="1400" dirty="0" err="1"/>
              <a:t>ticari</a:t>
            </a:r>
            <a:r>
              <a:rPr lang="de-DE" sz="1400" dirty="0"/>
              <a:t> </a:t>
            </a:r>
            <a:r>
              <a:rPr lang="de-DE" sz="1400" dirty="0" err="1"/>
              <a:t>hidrolik</a:t>
            </a:r>
            <a:r>
              <a:rPr lang="de-DE" sz="1400" dirty="0"/>
              <a:t> </a:t>
            </a:r>
            <a:r>
              <a:rPr lang="de-DE" sz="1400" dirty="0" err="1"/>
              <a:t>genişleyen</a:t>
            </a:r>
            <a:r>
              <a:rPr lang="de-DE" sz="1400" dirty="0"/>
              <a:t> </a:t>
            </a:r>
            <a:r>
              <a:rPr lang="de-DE" sz="1400" dirty="0" err="1"/>
              <a:t>gerici</a:t>
            </a:r>
            <a:r>
              <a:rPr lang="de-DE" sz="1400" dirty="0"/>
              <a:t> </a:t>
            </a:r>
            <a:r>
              <a:rPr lang="de-DE" sz="1400" dirty="0" err="1"/>
              <a:t>ayna</a:t>
            </a:r>
            <a:r>
              <a:rPr lang="de-DE" sz="1400" dirty="0"/>
              <a:t> </a:t>
            </a:r>
            <a:r>
              <a:rPr lang="de-DE" sz="1400" dirty="0" err="1"/>
              <a:t>olarak</a:t>
            </a:r>
            <a:r>
              <a:rPr lang="de-DE" sz="1400" dirty="0"/>
              <a:t>.</a:t>
            </a:r>
          </a:p>
          <a:p>
            <a:pPr>
              <a:defRPr/>
            </a:pPr>
            <a:r>
              <a:rPr lang="de-DE" sz="1400" dirty="0"/>
              <a:t>	(Ø 16-700 </a:t>
            </a:r>
            <a:r>
              <a:rPr lang="de-DE" sz="1400" dirty="0" err="1"/>
              <a:t>Nm</a:t>
            </a:r>
            <a:r>
              <a:rPr lang="de-DE" sz="1400" dirty="0"/>
              <a:t> </a:t>
            </a:r>
            <a:r>
              <a:rPr lang="de-DE" sz="1400" dirty="0" err="1"/>
              <a:t>kuru</a:t>
            </a:r>
            <a:r>
              <a:rPr lang="de-DE" sz="1400" dirty="0"/>
              <a:t> </a:t>
            </a:r>
            <a:r>
              <a:rPr lang="de-DE" sz="1400" dirty="0" err="1"/>
              <a:t>alet</a:t>
            </a:r>
            <a:r>
              <a:rPr lang="de-DE" sz="1400" dirty="0"/>
              <a:t> </a:t>
            </a:r>
            <a:r>
              <a:rPr lang="de-DE" sz="1400" dirty="0" err="1"/>
              <a:t>sapı</a:t>
            </a:r>
            <a:r>
              <a:rPr lang="de-DE" sz="1400" dirty="0"/>
              <a:t> </a:t>
            </a:r>
            <a:r>
              <a:rPr lang="de-DE" sz="1400" dirty="0" err="1"/>
              <a:t>ve</a:t>
            </a:r>
            <a:r>
              <a:rPr lang="de-DE" sz="1400" dirty="0"/>
              <a:t> 350 </a:t>
            </a:r>
            <a:r>
              <a:rPr lang="de-DE" sz="1400" dirty="0" err="1"/>
              <a:t>Nm</a:t>
            </a:r>
            <a:r>
              <a:rPr lang="de-DE" sz="1400" dirty="0"/>
              <a:t> en </a:t>
            </a:r>
            <a:r>
              <a:rPr lang="de-DE" sz="1400" dirty="0" err="1"/>
              <a:t>fazla</a:t>
            </a:r>
            <a:r>
              <a:rPr lang="de-DE" sz="1400" dirty="0"/>
              <a:t> </a:t>
            </a:r>
            <a:r>
              <a:rPr lang="de-DE" sz="1400" dirty="0" err="1"/>
              <a:t>Yağlı</a:t>
            </a:r>
            <a:r>
              <a:rPr lang="de-DE" sz="1400" dirty="0"/>
              <a:t> </a:t>
            </a:r>
            <a:r>
              <a:rPr lang="de-DE" sz="1400" dirty="0" err="1"/>
              <a:t>alet</a:t>
            </a:r>
            <a:r>
              <a:rPr lang="de-DE" sz="1400" dirty="0"/>
              <a:t> </a:t>
            </a:r>
            <a:r>
              <a:rPr lang="de-DE" sz="1400" dirty="0" err="1"/>
              <a:t>sapında</a:t>
            </a:r>
            <a:r>
              <a:rPr lang="de-DE" sz="1400" dirty="0"/>
              <a:t>)</a:t>
            </a:r>
          </a:p>
          <a:p>
            <a:pPr>
              <a:defRPr/>
            </a:pPr>
            <a:endParaRPr lang="de-DE" sz="1400" dirty="0"/>
          </a:p>
          <a:p>
            <a:pPr>
              <a:defRPr/>
            </a:pPr>
            <a:r>
              <a:rPr lang="de-DE" sz="1400" dirty="0"/>
              <a:t>2:0	</a:t>
            </a:r>
            <a:r>
              <a:rPr lang="de-DE" sz="1400" dirty="0" err="1"/>
              <a:t>Presizyon</a:t>
            </a:r>
            <a:r>
              <a:rPr lang="de-DE" sz="1400" dirty="0"/>
              <a:t> </a:t>
            </a:r>
            <a:r>
              <a:rPr lang="de-DE" sz="1400" dirty="0" err="1"/>
              <a:t>garantör</a:t>
            </a:r>
            <a:r>
              <a:rPr lang="de-DE" sz="1400" dirty="0"/>
              <a:t> – % 70 ER-</a:t>
            </a:r>
            <a:r>
              <a:rPr lang="de-DE" sz="1400" dirty="0" err="1"/>
              <a:t>pensden</a:t>
            </a:r>
            <a:r>
              <a:rPr lang="de-DE" sz="1400" dirty="0"/>
              <a:t> </a:t>
            </a:r>
            <a:r>
              <a:rPr lang="de-DE" sz="1400" dirty="0" err="1"/>
              <a:t>daha</a:t>
            </a:r>
            <a:r>
              <a:rPr lang="de-DE" sz="1400" dirty="0"/>
              <a:t> </a:t>
            </a:r>
            <a:r>
              <a:rPr lang="de-DE" sz="1400" dirty="0" err="1"/>
              <a:t>fazla</a:t>
            </a:r>
            <a:r>
              <a:rPr lang="de-DE" sz="1400" dirty="0"/>
              <a:t> </a:t>
            </a:r>
            <a:r>
              <a:rPr lang="de-DE" sz="1400" dirty="0" err="1"/>
              <a:t>ve</a:t>
            </a:r>
            <a:r>
              <a:rPr lang="de-DE" sz="1400" dirty="0"/>
              <a:t> </a:t>
            </a:r>
            <a:r>
              <a:rPr lang="de-DE" sz="1400" dirty="0" err="1"/>
              <a:t>daha</a:t>
            </a:r>
            <a:r>
              <a:rPr lang="de-DE" sz="1400" dirty="0"/>
              <a:t> </a:t>
            </a:r>
            <a:r>
              <a:rPr lang="de-DE" sz="1400" dirty="0" err="1"/>
              <a:t>iyi</a:t>
            </a:r>
            <a:r>
              <a:rPr lang="de-DE" sz="1400" dirty="0"/>
              <a:t> </a:t>
            </a:r>
            <a:r>
              <a:rPr lang="de-DE" sz="1400" dirty="0" err="1"/>
              <a:t>konsantriklik</a:t>
            </a:r>
            <a:r>
              <a:rPr lang="de-DE" sz="1400" dirty="0"/>
              <a:t> </a:t>
            </a:r>
            <a:r>
              <a:rPr lang="de-DE" sz="1400" dirty="0" err="1"/>
              <a:t>var</a:t>
            </a:r>
            <a:r>
              <a:rPr lang="de-DE" sz="1400" dirty="0"/>
              <a:t>.</a:t>
            </a:r>
          </a:p>
          <a:p>
            <a:pPr>
              <a:defRPr/>
            </a:pPr>
            <a:endParaRPr lang="de-DE" sz="1400" dirty="0"/>
          </a:p>
          <a:p>
            <a:pPr>
              <a:defRPr/>
            </a:pPr>
            <a:r>
              <a:rPr lang="de-DE" sz="1400" dirty="0"/>
              <a:t>3:0	</a:t>
            </a:r>
            <a:r>
              <a:rPr lang="tr-TR" sz="1400" dirty="0"/>
              <a:t>Dayanıklılık koşucu</a:t>
            </a:r>
            <a:r>
              <a:rPr lang="de-DE" sz="1400" dirty="0"/>
              <a:t> – </a:t>
            </a:r>
            <a:r>
              <a:rPr lang="tr-TR" sz="1400" dirty="0"/>
              <a:t>% 40'a kadar daha fazla hacim işleme mümkün</a:t>
            </a:r>
            <a:r>
              <a:rPr lang="de-DE" sz="1400" dirty="0"/>
              <a:t>,</a:t>
            </a:r>
          </a:p>
          <a:p>
            <a:pPr>
              <a:defRPr/>
            </a:pPr>
            <a:r>
              <a:rPr lang="de-DE" sz="1400" dirty="0"/>
              <a:t>	</a:t>
            </a:r>
            <a:r>
              <a:rPr lang="de-DE" sz="1400" dirty="0" err="1"/>
              <a:t>önceden</a:t>
            </a:r>
            <a:r>
              <a:rPr lang="de-DE" sz="1400" dirty="0"/>
              <a:t> </a:t>
            </a:r>
            <a:r>
              <a:rPr lang="de-DE" sz="1400" dirty="0" err="1"/>
              <a:t>aleti</a:t>
            </a:r>
            <a:r>
              <a:rPr lang="de-DE" sz="1400" dirty="0"/>
              <a:t> </a:t>
            </a:r>
            <a:r>
              <a:rPr lang="de-DE" sz="1400" dirty="0" err="1"/>
              <a:t>tekrar</a:t>
            </a:r>
            <a:r>
              <a:rPr lang="de-DE" sz="1400" dirty="0"/>
              <a:t> </a:t>
            </a:r>
            <a:r>
              <a:rPr lang="de-DE" sz="1400" dirty="0" err="1"/>
              <a:t>bilemek</a:t>
            </a:r>
            <a:r>
              <a:rPr lang="de-DE" sz="1400" dirty="0"/>
              <a:t> </a:t>
            </a:r>
            <a:r>
              <a:rPr lang="de-DE" sz="1400" dirty="0" err="1"/>
              <a:t>gerekir</a:t>
            </a:r>
            <a:r>
              <a:rPr lang="de-DE" sz="1400" dirty="0"/>
              <a:t>.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CF8342-D8B6-4EC6-8BDD-4DC1BEB31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  <p:pic>
        <p:nvPicPr>
          <p:cNvPr id="5" name="Picture 4" descr="http://www.schunk.int/pimexport/IM0012326.jpg">
            <a:extLst>
              <a:ext uri="{FF2B5EF4-FFF2-40B4-BE49-F238E27FC236}">
                <a16:creationId xmlns:a16="http://schemas.microsoft.com/office/drawing/2014/main" id="{779131B9-74F8-4A04-8F45-78EBF18F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74568" y="214974"/>
            <a:ext cx="3023071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M:\0_PM Spanntechnik\20_AZUBI_PM\S.Günar\TENDO E compact 16 mm_ppt.jpg">
            <a:extLst>
              <a:ext uri="{FF2B5EF4-FFF2-40B4-BE49-F238E27FC236}">
                <a16:creationId xmlns:a16="http://schemas.microsoft.com/office/drawing/2014/main" id="{C1E2A0C8-75E4-4654-8DB5-445A4065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120" t="3460"/>
          <a:stretch>
            <a:fillRect/>
          </a:stretch>
        </p:blipFill>
        <p:spPr bwMode="auto">
          <a:xfrm>
            <a:off x="6815345" y="1638787"/>
            <a:ext cx="1564686" cy="276961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7" name="Picture 10" descr="http://t1.gstatic.com/images?q=tbn:ANd9GcQZz3C78Vz9GDXjomI8mHXMH7R1vWvYZcOkYDvqAdPDKGKxTa4F">
            <a:extLst>
              <a:ext uri="{FF2B5EF4-FFF2-40B4-BE49-F238E27FC236}">
                <a16:creationId xmlns:a16="http://schemas.microsoft.com/office/drawing/2014/main" id="{2D74B456-BBD7-4218-A60F-D04CACA7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69433" y="157592"/>
            <a:ext cx="906592" cy="8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483E191-68BA-4301-95EF-E5AEC5AE43D3}"/>
              </a:ext>
            </a:extLst>
          </p:cNvPr>
          <p:cNvSpPr/>
          <p:nvPr/>
        </p:nvSpPr>
        <p:spPr>
          <a:xfrm>
            <a:off x="251602" y="810337"/>
            <a:ext cx="291783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de-DE" sz="2000" b="1" dirty="0">
                <a:solidFill>
                  <a:srgbClr val="00446B"/>
                </a:solidFill>
              </a:rPr>
              <a:t>BT 30* Ø 12 </a:t>
            </a:r>
            <a:r>
              <a:rPr lang="de-DE" sz="2000" b="1" dirty="0" err="1">
                <a:solidFill>
                  <a:srgbClr val="00446B"/>
                </a:solidFill>
              </a:rPr>
              <a:t>ve</a:t>
            </a:r>
            <a:r>
              <a:rPr lang="de-DE" sz="2000" b="1" dirty="0">
                <a:solidFill>
                  <a:srgbClr val="00446B"/>
                </a:solidFill>
              </a:rPr>
              <a:t> Ø 20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000" b="1" dirty="0" err="1">
                <a:solidFill>
                  <a:srgbClr val="00446B"/>
                </a:solidFill>
              </a:rPr>
              <a:t>Soğutma</a:t>
            </a:r>
            <a:r>
              <a:rPr lang="de-DE" sz="1000" b="1" dirty="0">
                <a:solidFill>
                  <a:srgbClr val="00446B"/>
                </a:solidFill>
              </a:rPr>
              <a:t> </a:t>
            </a:r>
            <a:r>
              <a:rPr lang="de-DE" sz="1050" b="1" dirty="0" err="1">
                <a:solidFill>
                  <a:srgbClr val="00446B"/>
                </a:solidFill>
              </a:rPr>
              <a:t>sıvısı</a:t>
            </a:r>
            <a:r>
              <a:rPr lang="de-DE" sz="1050" b="1" dirty="0">
                <a:solidFill>
                  <a:srgbClr val="00446B"/>
                </a:solidFill>
              </a:rPr>
              <a:t>  DIN 69871 AD göre</a:t>
            </a:r>
          </a:p>
          <a:p>
            <a:pPr>
              <a:buFont typeface="Arial" pitchFamily="34" charset="0"/>
              <a:buNone/>
              <a:defRPr/>
            </a:pPr>
            <a:endParaRPr lang="de-DE" sz="1000" b="1" dirty="0">
              <a:solidFill>
                <a:srgbClr val="00446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1235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0C343-8A0C-4839-A818-A10FBC13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E </a:t>
            </a:r>
            <a:r>
              <a:rPr lang="de-DE" dirty="0" err="1"/>
              <a:t>compact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388F64-BA7C-49A4-9BC5-AD2C920C44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060019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  <a:defRPr/>
            </a:pPr>
            <a:endParaRPr lang="de-DE" sz="1400" b="1" dirty="0"/>
          </a:p>
          <a:p>
            <a:pPr>
              <a:lnSpc>
                <a:spcPct val="160000"/>
              </a:lnSpc>
              <a:defRPr/>
            </a:pPr>
            <a:r>
              <a:rPr lang="tr-TR" sz="1400" b="1" dirty="0"/>
              <a:t>Kısa işlem süreleri</a:t>
            </a:r>
            <a:r>
              <a:rPr lang="de-DE" sz="1400" b="1" dirty="0"/>
              <a:t>. </a:t>
            </a:r>
            <a:r>
              <a:rPr lang="de-DE" sz="1400" b="1" dirty="0" err="1"/>
              <a:t>Daha</a:t>
            </a:r>
            <a:r>
              <a:rPr lang="de-DE" sz="1400" b="1" dirty="0"/>
              <a:t> </a:t>
            </a:r>
            <a:r>
              <a:rPr lang="tr-TR" sz="1400" b="1" dirty="0"/>
              <a:t>hızlı yatırım getirisi</a:t>
            </a:r>
            <a:r>
              <a:rPr lang="de-DE" sz="1400" b="1" dirty="0"/>
              <a:t>.</a:t>
            </a:r>
            <a:endParaRPr lang="tr-TR" sz="1400" b="1" dirty="0"/>
          </a:p>
          <a:p>
            <a:pPr>
              <a:defRPr/>
            </a:pPr>
            <a:r>
              <a:rPr lang="de-DE" sz="1400" b="1" dirty="0"/>
              <a:t>	TENDO E </a:t>
            </a:r>
            <a:r>
              <a:rPr lang="de-DE" sz="1400" b="1" dirty="0" err="1"/>
              <a:t>compact</a:t>
            </a:r>
            <a:r>
              <a:rPr lang="de-DE" sz="1400" b="1" dirty="0"/>
              <a:t> </a:t>
            </a:r>
            <a:r>
              <a:rPr lang="de-DE" sz="1400" b="1" dirty="0" err="1"/>
              <a:t>ile</a:t>
            </a:r>
            <a:r>
              <a:rPr lang="de-DE" sz="1400" b="1" dirty="0"/>
              <a:t> 7  </a:t>
            </a:r>
            <a:r>
              <a:rPr lang="de-DE" sz="1400" b="1" dirty="0" err="1"/>
              <a:t>tane</a:t>
            </a:r>
            <a:r>
              <a:rPr lang="de-DE" sz="1400" b="1" dirty="0"/>
              <a:t> </a:t>
            </a:r>
            <a:r>
              <a:rPr lang="de-DE" sz="1400" b="1" dirty="0" err="1"/>
              <a:t>hit</a:t>
            </a:r>
            <a:r>
              <a:rPr lang="de-DE" sz="1400" b="1" dirty="0"/>
              <a:t>:</a:t>
            </a:r>
            <a:endParaRPr lang="de-DE" sz="1500" dirty="0"/>
          </a:p>
          <a:p>
            <a:pPr>
              <a:defRPr/>
            </a:pPr>
            <a:endParaRPr lang="de-DE" sz="1500" dirty="0"/>
          </a:p>
          <a:p>
            <a:pPr>
              <a:defRPr/>
            </a:pPr>
            <a:r>
              <a:rPr lang="de-DE" sz="1500" dirty="0"/>
              <a:t>4:0	</a:t>
            </a:r>
            <a:r>
              <a:rPr lang="tr-TR" sz="1500" dirty="0"/>
              <a:t>Akıllı</a:t>
            </a:r>
            <a:r>
              <a:rPr lang="de-DE" sz="1500" dirty="0"/>
              <a:t> – % 40 </a:t>
            </a:r>
            <a:r>
              <a:rPr lang="de-DE" sz="1500" dirty="0" err="1"/>
              <a:t>kadar</a:t>
            </a:r>
            <a:r>
              <a:rPr lang="de-DE" sz="1500" dirty="0"/>
              <a:t> </a:t>
            </a:r>
            <a:r>
              <a:rPr lang="de-DE" sz="1500" dirty="0" err="1"/>
              <a:t>daha</a:t>
            </a:r>
            <a:r>
              <a:rPr lang="de-DE" sz="1500" dirty="0"/>
              <a:t> </a:t>
            </a:r>
            <a:r>
              <a:rPr lang="de-DE" sz="1500" dirty="0" err="1"/>
              <a:t>uzun</a:t>
            </a:r>
            <a:r>
              <a:rPr lang="de-DE" sz="1500" dirty="0"/>
              <a:t> </a:t>
            </a:r>
            <a:r>
              <a:rPr lang="de-DE" sz="1500" dirty="0" err="1"/>
              <a:t>yaşam</a:t>
            </a:r>
            <a:r>
              <a:rPr lang="de-DE" sz="1500" dirty="0"/>
              <a:t> </a:t>
            </a:r>
            <a:r>
              <a:rPr lang="de-DE" sz="1500" dirty="0" err="1"/>
              <a:t>süresi</a:t>
            </a:r>
            <a:r>
              <a:rPr lang="de-DE" sz="1500" dirty="0"/>
              <a:t> </a:t>
            </a:r>
            <a:r>
              <a:rPr lang="de-DE" sz="1500" dirty="0" err="1"/>
              <a:t>tampon</a:t>
            </a:r>
            <a:r>
              <a:rPr lang="de-DE" sz="1500" dirty="0"/>
              <a:t> </a:t>
            </a:r>
            <a:r>
              <a:rPr lang="de-DE" sz="1500" dirty="0" err="1"/>
              <a:t>tipi</a:t>
            </a:r>
            <a:r>
              <a:rPr lang="de-DE" sz="1500" dirty="0"/>
              <a:t> </a:t>
            </a:r>
            <a:r>
              <a:rPr lang="de-DE" sz="1500" dirty="0" err="1"/>
              <a:t>amortisör</a:t>
            </a:r>
            <a:r>
              <a:rPr lang="de-DE" sz="1500" dirty="0"/>
              <a:t> </a:t>
            </a:r>
            <a:r>
              <a:rPr lang="de-DE" sz="1500" dirty="0" err="1"/>
              <a:t>etkisi</a:t>
            </a:r>
            <a:r>
              <a:rPr lang="de-DE" sz="1500" dirty="0"/>
              <a:t> </a:t>
            </a:r>
            <a:r>
              <a:rPr lang="de-DE" sz="1500" dirty="0" err="1"/>
              <a:t>sayesinden</a:t>
            </a:r>
            <a:r>
              <a:rPr lang="de-DE" sz="1500" dirty="0"/>
              <a:t>.</a:t>
            </a:r>
          </a:p>
          <a:p>
            <a:pPr>
              <a:defRPr/>
            </a:pPr>
            <a:endParaRPr lang="de-DE" sz="1500" dirty="0"/>
          </a:p>
          <a:p>
            <a:pPr>
              <a:defRPr/>
            </a:pPr>
            <a:r>
              <a:rPr lang="de-DE" sz="1500" dirty="0"/>
              <a:t>5:0	</a:t>
            </a:r>
            <a:r>
              <a:rPr lang="tr-TR" sz="1500" dirty="0"/>
              <a:t>Zekice basit - zekice verimli!</a:t>
            </a:r>
            <a:r>
              <a:rPr lang="de-DE" sz="1500" dirty="0"/>
              <a:t> </a:t>
            </a:r>
            <a:r>
              <a:rPr lang="de-DE" sz="1500" dirty="0" err="1"/>
              <a:t>Alet</a:t>
            </a:r>
            <a:r>
              <a:rPr lang="de-DE" sz="1500" dirty="0"/>
              <a:t> </a:t>
            </a:r>
            <a:r>
              <a:rPr lang="de-DE" sz="1500" dirty="0" err="1"/>
              <a:t>değişimi</a:t>
            </a:r>
            <a:r>
              <a:rPr lang="de-DE" sz="1500" dirty="0"/>
              <a:t> % 80 </a:t>
            </a:r>
            <a:r>
              <a:rPr lang="de-DE" sz="1500" dirty="0" err="1"/>
              <a:t>daha</a:t>
            </a:r>
            <a:r>
              <a:rPr lang="de-DE" sz="1500" dirty="0"/>
              <a:t> </a:t>
            </a:r>
            <a:r>
              <a:rPr lang="de-DE" sz="1500" dirty="0" err="1"/>
              <a:t>hızlı</a:t>
            </a:r>
            <a:r>
              <a:rPr lang="de-DE" sz="1500" dirty="0"/>
              <a:t>!</a:t>
            </a:r>
          </a:p>
          <a:p>
            <a:pPr>
              <a:defRPr/>
            </a:pPr>
            <a:endParaRPr lang="de-DE" sz="1500" dirty="0"/>
          </a:p>
          <a:p>
            <a:pPr>
              <a:defRPr/>
            </a:pPr>
            <a:r>
              <a:rPr lang="de-DE" sz="1500" dirty="0"/>
              <a:t>6:0	</a:t>
            </a:r>
            <a:r>
              <a:rPr lang="de-DE" sz="1500" dirty="0" err="1"/>
              <a:t>Fiyat</a:t>
            </a:r>
            <a:r>
              <a:rPr lang="de-DE" sz="1500" dirty="0"/>
              <a:t> </a:t>
            </a:r>
            <a:r>
              <a:rPr lang="de-DE" sz="1500" dirty="0" err="1"/>
              <a:t>mucizesi</a:t>
            </a:r>
            <a:r>
              <a:rPr lang="de-DE" sz="1500" dirty="0"/>
              <a:t> - </a:t>
            </a:r>
            <a:r>
              <a:rPr lang="de-DE" sz="1500" dirty="0" err="1"/>
              <a:t>alım</a:t>
            </a:r>
            <a:r>
              <a:rPr lang="de-DE" sz="1500" dirty="0"/>
              <a:t> </a:t>
            </a:r>
            <a:r>
              <a:rPr lang="de-DE" sz="1500" dirty="0" err="1"/>
              <a:t>maliyeti</a:t>
            </a:r>
            <a:r>
              <a:rPr lang="de-DE" sz="1500" dirty="0"/>
              <a:t> </a:t>
            </a:r>
            <a:r>
              <a:rPr lang="de-DE" sz="1500" dirty="0" err="1"/>
              <a:t>tasarruf</a:t>
            </a:r>
            <a:r>
              <a:rPr lang="de-DE" sz="1500" dirty="0"/>
              <a:t> % 65 </a:t>
            </a:r>
            <a:r>
              <a:rPr lang="de-DE" sz="1500" dirty="0" err="1"/>
              <a:t>kadar</a:t>
            </a:r>
            <a:r>
              <a:rPr lang="de-DE" sz="1500" dirty="0"/>
              <a:t>!</a:t>
            </a:r>
          </a:p>
          <a:p>
            <a:pPr>
              <a:defRPr/>
            </a:pPr>
            <a:endParaRPr lang="de-DE" sz="1500" dirty="0"/>
          </a:p>
          <a:p>
            <a:pPr>
              <a:defRPr/>
            </a:pPr>
            <a:r>
              <a:rPr lang="de-DE" sz="1500" dirty="0"/>
              <a:t>7:0	</a:t>
            </a:r>
            <a:r>
              <a:rPr lang="tr-TR" sz="1500" dirty="0"/>
              <a:t>Mükemmeliyetçi - Neredeyse% 100 tekrarlanabilir takım değiştirme &lt;0.003 mm.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CF8342-D8B6-4EC6-8BDD-4DC1BEB31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  <p:pic>
        <p:nvPicPr>
          <p:cNvPr id="5" name="Picture 4" descr="http://www.schunk.int/pimexport/IM0012326.jpg">
            <a:extLst>
              <a:ext uri="{FF2B5EF4-FFF2-40B4-BE49-F238E27FC236}">
                <a16:creationId xmlns:a16="http://schemas.microsoft.com/office/drawing/2014/main" id="{779131B9-74F8-4A04-8F45-78EBF18F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74568" y="214974"/>
            <a:ext cx="3023071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M:\0_PM Spanntechnik\20_AZUBI_PM\S.Günar\TENDO E compact 16 mm_ppt.jpg">
            <a:extLst>
              <a:ext uri="{FF2B5EF4-FFF2-40B4-BE49-F238E27FC236}">
                <a16:creationId xmlns:a16="http://schemas.microsoft.com/office/drawing/2014/main" id="{C1E2A0C8-75E4-4654-8DB5-445A4065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120" t="3460"/>
          <a:stretch>
            <a:fillRect/>
          </a:stretch>
        </p:blipFill>
        <p:spPr bwMode="auto">
          <a:xfrm>
            <a:off x="7105631" y="1638787"/>
            <a:ext cx="1564686" cy="276961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7" name="Picture 10" descr="http://t1.gstatic.com/images?q=tbn:ANd9GcQZz3C78Vz9GDXjomI8mHXMH7R1vWvYZcOkYDvqAdPDKGKxTa4F">
            <a:extLst>
              <a:ext uri="{FF2B5EF4-FFF2-40B4-BE49-F238E27FC236}">
                <a16:creationId xmlns:a16="http://schemas.microsoft.com/office/drawing/2014/main" id="{2D74B456-BBD7-4218-A60F-D04CACA7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69433" y="157592"/>
            <a:ext cx="906592" cy="8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483E191-68BA-4301-95EF-E5AEC5AE43D3}"/>
              </a:ext>
            </a:extLst>
          </p:cNvPr>
          <p:cNvSpPr/>
          <p:nvPr/>
        </p:nvSpPr>
        <p:spPr>
          <a:xfrm>
            <a:off x="251602" y="810337"/>
            <a:ext cx="291783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de-DE" sz="2000" b="1" dirty="0">
                <a:solidFill>
                  <a:srgbClr val="00446B"/>
                </a:solidFill>
              </a:rPr>
              <a:t>BT 30* Ø 12 </a:t>
            </a:r>
            <a:r>
              <a:rPr lang="de-DE" sz="2000" b="1" dirty="0" err="1">
                <a:solidFill>
                  <a:srgbClr val="00446B"/>
                </a:solidFill>
              </a:rPr>
              <a:t>ve</a:t>
            </a:r>
            <a:r>
              <a:rPr lang="de-DE" sz="2000" b="1" dirty="0">
                <a:solidFill>
                  <a:srgbClr val="00446B"/>
                </a:solidFill>
              </a:rPr>
              <a:t> Ø 20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000" b="1" dirty="0" err="1">
                <a:solidFill>
                  <a:srgbClr val="00446B"/>
                </a:solidFill>
              </a:rPr>
              <a:t>Soğutma</a:t>
            </a:r>
            <a:r>
              <a:rPr lang="de-DE" sz="1000" b="1" dirty="0">
                <a:solidFill>
                  <a:srgbClr val="00446B"/>
                </a:solidFill>
              </a:rPr>
              <a:t> </a:t>
            </a:r>
            <a:r>
              <a:rPr lang="de-DE" sz="1050" b="1" dirty="0" err="1">
                <a:solidFill>
                  <a:srgbClr val="00446B"/>
                </a:solidFill>
              </a:rPr>
              <a:t>sıvısı</a:t>
            </a:r>
            <a:r>
              <a:rPr lang="de-DE" sz="1050" b="1" dirty="0">
                <a:solidFill>
                  <a:srgbClr val="00446B"/>
                </a:solidFill>
              </a:rPr>
              <a:t>  DIN 69871 AD göre</a:t>
            </a:r>
          </a:p>
          <a:p>
            <a:pPr>
              <a:buFont typeface="Arial" pitchFamily="34" charset="0"/>
              <a:buNone/>
              <a:defRPr/>
            </a:pPr>
            <a:endParaRPr lang="de-DE" sz="1000" b="1" dirty="0">
              <a:solidFill>
                <a:srgbClr val="00446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1926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184D4-A316-4DEE-9902-D395A84A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ヒラギノ角ゴ Pro W3"/>
              </a:rPr>
              <a:t>TENDO E </a:t>
            </a:r>
            <a:r>
              <a:rPr lang="de-DE" dirty="0" err="1">
                <a:ea typeface="ヒラギノ角ゴ Pro W3"/>
              </a:rPr>
              <a:t>compact</a:t>
            </a:r>
            <a:endParaRPr lang="en-US" dirty="0"/>
          </a:p>
        </p:txBody>
      </p:sp>
      <p:pic>
        <p:nvPicPr>
          <p:cNvPr id="5" name="Picture 14" descr="http://www.schunk.int/pimexport/IM0009908.jpg">
            <a:extLst>
              <a:ext uri="{FF2B5EF4-FFF2-40B4-BE49-F238E27FC236}">
                <a16:creationId xmlns:a16="http://schemas.microsoft.com/office/drawing/2014/main" id="{636D698F-9156-4CA8-A074-96732FBFB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328" y="1633142"/>
            <a:ext cx="3558965" cy="263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www.schunk.int/pimexport/IM0011059.jpg">
            <a:extLst>
              <a:ext uri="{FF2B5EF4-FFF2-40B4-BE49-F238E27FC236}">
                <a16:creationId xmlns:a16="http://schemas.microsoft.com/office/drawing/2014/main" id="{8E4F68BA-00F4-49EF-B22B-D5F6DD6F7E66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879" y="1633142"/>
            <a:ext cx="3940458" cy="263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317D8AA-E57F-487F-9BF0-9E371E47EB9A}"/>
              </a:ext>
            </a:extLst>
          </p:cNvPr>
          <p:cNvSpPr txBox="1"/>
          <p:nvPr/>
        </p:nvSpPr>
        <p:spPr>
          <a:xfrm>
            <a:off x="243503" y="959409"/>
            <a:ext cx="8656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tr-TR" altLang="de-DE" sz="1400" b="1" dirty="0">
                <a:ea typeface="ヒラギノ角ゴ Pro W3"/>
              </a:rPr>
              <a:t>Daha Tendo E </a:t>
            </a:r>
            <a:r>
              <a:rPr lang="de-DE" altLang="de-DE" sz="1400" b="1" dirty="0">
                <a:ea typeface="ヒラギノ角ゴ Pro W3"/>
              </a:rPr>
              <a:t>c</a:t>
            </a:r>
            <a:r>
              <a:rPr lang="tr-TR" altLang="de-DE" sz="1400" b="1" dirty="0">
                <a:ea typeface="ヒラギノ角ゴ Pro W3"/>
              </a:rPr>
              <a:t>ompa</a:t>
            </a:r>
            <a:r>
              <a:rPr lang="de-DE" altLang="de-DE" sz="1400" b="1" dirty="0">
                <a:ea typeface="ヒラギノ角ゴ Pro W3"/>
              </a:rPr>
              <a:t>c</a:t>
            </a:r>
            <a:r>
              <a:rPr lang="tr-TR" altLang="de-DE" sz="1400" b="1" dirty="0">
                <a:ea typeface="ヒラギノ角ゴ Pro W3"/>
              </a:rPr>
              <a:t>t varyantları</a:t>
            </a:r>
          </a:p>
          <a:p>
            <a:pPr eaLnBrk="1" hangingPunct="1">
              <a:buFont typeface="Arial" pitchFamily="34" charset="0"/>
              <a:buNone/>
            </a:pPr>
            <a:r>
              <a:rPr lang="de-DE" altLang="de-DE" sz="1400" dirty="0">
                <a:ea typeface="ヒラギノ角ゴ Pro W3"/>
              </a:rPr>
              <a:t>HSK-A 63 Ø 12 </a:t>
            </a:r>
            <a:r>
              <a:rPr lang="de-DE" altLang="de-DE" sz="1400" dirty="0" err="1">
                <a:ea typeface="ヒラギノ角ゴ Pro W3"/>
              </a:rPr>
              <a:t>ve</a:t>
            </a:r>
            <a:r>
              <a:rPr lang="de-DE" altLang="de-DE" sz="1400" dirty="0">
                <a:ea typeface="ヒラギノ角ゴ Pro W3"/>
              </a:rPr>
              <a:t> Ø 20, SK 40 / BT 40 Ø 12 </a:t>
            </a:r>
            <a:r>
              <a:rPr lang="de-DE" altLang="de-DE" sz="1400" dirty="0" err="1">
                <a:ea typeface="ヒラギノ角ゴ Pro W3"/>
              </a:rPr>
              <a:t>ve</a:t>
            </a:r>
            <a:r>
              <a:rPr lang="de-DE" altLang="de-DE" sz="1400" dirty="0">
                <a:ea typeface="ヒラギノ角ゴ Pro W3"/>
              </a:rPr>
              <a:t> Ø 20, HSK-A 100 Ø 20 </a:t>
            </a:r>
            <a:r>
              <a:rPr lang="de-DE" altLang="de-DE" sz="1400" dirty="0" err="1">
                <a:ea typeface="ヒラギノ角ゴ Pro W3"/>
              </a:rPr>
              <a:t>ve</a:t>
            </a:r>
            <a:r>
              <a:rPr lang="de-DE" altLang="de-DE" sz="1400" dirty="0">
                <a:ea typeface="ヒラギノ角ゴ Pro W3"/>
              </a:rPr>
              <a:t> Ø 32, </a:t>
            </a:r>
            <a:r>
              <a:rPr lang="de-DE" altLang="de-DE" sz="1400" dirty="0" err="1">
                <a:ea typeface="ヒラギノ角ゴ Pro W3"/>
              </a:rPr>
              <a:t>bide</a:t>
            </a:r>
            <a:r>
              <a:rPr lang="de-DE" altLang="de-DE" sz="1400" dirty="0">
                <a:ea typeface="ヒラギノ角ゴ Pro W3"/>
              </a:rPr>
              <a:t> SK 50 / BT 50 / Ø 20 </a:t>
            </a:r>
            <a:r>
              <a:rPr lang="de-DE" altLang="de-DE" sz="1400" dirty="0" err="1">
                <a:ea typeface="ヒラギノ角ゴ Pro W3"/>
              </a:rPr>
              <a:t>ve</a:t>
            </a:r>
            <a:r>
              <a:rPr lang="de-DE" altLang="de-DE" sz="1400" dirty="0">
                <a:ea typeface="ヒラギノ角ゴ Pro W3"/>
              </a:rPr>
              <a:t> Ø 32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6F411705-879E-4CA5-8813-208B0757A2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441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Elektronik, Anzeige enthält.&#10;&#10;Automatisch generierte Beschreibung">
            <a:extLst>
              <a:ext uri="{FF2B5EF4-FFF2-40B4-BE49-F238E27FC236}">
                <a16:creationId xmlns:a16="http://schemas.microsoft.com/office/drawing/2014/main" id="{8BD4FE65-9F4A-41A0-8653-CF77640D9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22"/>
          <a:stretch/>
        </p:blipFill>
        <p:spPr>
          <a:xfrm>
            <a:off x="0" y="1"/>
            <a:ext cx="9144000" cy="4434114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35B959-39D3-452B-A7DF-5C12D8433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B4BE0EE-DEFC-46BF-80A9-840788B57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66" y="2"/>
            <a:ext cx="7532468" cy="4434113"/>
          </a:xfrm>
          <a:prstGeom prst="rect">
            <a:avLst/>
          </a:prstGeom>
        </p:spPr>
      </p:pic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7EA5A93-A762-49EC-82AC-18F2089FEA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0"/>
            <a:ext cx="914400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5613">
              <a:defRPr/>
            </a:pPr>
            <a:r>
              <a:rPr lang="de-DE" b="1" dirty="0">
                <a:solidFill>
                  <a:srgbClr val="FFFFFF"/>
                </a:solidFill>
                <a:latin typeface="Calibri" pitchFamily="34" charset="0"/>
              </a:rPr>
              <a:t>SCHUNK </a:t>
            </a:r>
            <a:r>
              <a:rPr lang="de-DE" b="1" dirty="0" err="1">
                <a:solidFill>
                  <a:schemeClr val="bg1"/>
                </a:solidFill>
                <a:latin typeface="+mj-lt"/>
              </a:rPr>
              <a:t>bütün</a:t>
            </a:r>
            <a:r>
              <a:rPr lang="de-DE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+mj-lt"/>
              </a:rPr>
              <a:t>dünyada</a:t>
            </a:r>
            <a:endParaRPr lang="de-DE" b="1" dirty="0">
              <a:solidFill>
                <a:schemeClr val="bg1"/>
              </a:solidFill>
              <a:latin typeface="+mj-lt"/>
            </a:endParaRPr>
          </a:p>
          <a:p>
            <a:pPr defTabSz="455613">
              <a:defRPr/>
            </a:pPr>
            <a:r>
              <a:rPr lang="de-DE" sz="1800" b="1" dirty="0">
                <a:solidFill>
                  <a:srgbClr val="FFFFFF"/>
                </a:solidFill>
                <a:latin typeface="Calibri" pitchFamily="34" charset="0"/>
              </a:rPr>
              <a:t>27 </a:t>
            </a:r>
            <a:r>
              <a:rPr lang="tr-TR" sz="1800" b="1" dirty="0">
                <a:solidFill>
                  <a:schemeClr val="bg1"/>
                </a:solidFill>
                <a:latin typeface="+mn-lt"/>
              </a:rPr>
              <a:t>Ulusal şirketler</a:t>
            </a:r>
            <a:r>
              <a:rPr lang="de-DE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800" b="1" dirty="0">
                <a:solidFill>
                  <a:srgbClr val="FFFFFF"/>
                </a:solidFill>
                <a:latin typeface="Calibri" pitchFamily="34" charset="0"/>
              </a:rPr>
              <a:t>| 32 </a:t>
            </a:r>
            <a:r>
              <a:rPr lang="de-DE" sz="1800" b="1" dirty="0" err="1">
                <a:solidFill>
                  <a:schemeClr val="bg1"/>
                </a:solidFill>
                <a:latin typeface="+mn-lt"/>
              </a:rPr>
              <a:t>satış</a:t>
            </a:r>
            <a:r>
              <a:rPr lang="de-DE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+mn-lt"/>
              </a:rPr>
              <a:t>partneri</a:t>
            </a:r>
            <a:r>
              <a:rPr lang="de-DE" sz="1800" b="1" dirty="0">
                <a:solidFill>
                  <a:schemeClr val="bg1"/>
                </a:solidFill>
                <a:latin typeface="+mn-lt"/>
              </a:rPr>
              <a:t>  </a:t>
            </a:r>
            <a:r>
              <a:rPr lang="de-DE" sz="1800" b="1" dirty="0">
                <a:solidFill>
                  <a:srgbClr val="FFFFFF"/>
                </a:solidFill>
                <a:latin typeface="Calibri" pitchFamily="34" charset="0"/>
              </a:rPr>
              <a:t>| 300 </a:t>
            </a:r>
            <a:r>
              <a:rPr lang="de-DE" sz="1800" b="1" dirty="0" err="1">
                <a:solidFill>
                  <a:schemeClr val="bg1"/>
                </a:solidFill>
                <a:latin typeface="+mn-lt"/>
              </a:rPr>
              <a:t>dış</a:t>
            </a:r>
            <a:r>
              <a:rPr lang="de-DE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+mn-lt"/>
              </a:rPr>
              <a:t>görev</a:t>
            </a:r>
            <a:r>
              <a:rPr lang="de-DE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+mn-lt"/>
              </a:rPr>
              <a:t>kadrosu</a:t>
            </a:r>
            <a:r>
              <a:rPr lang="de-DE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+mn-lt"/>
              </a:rPr>
              <a:t>elemanı</a:t>
            </a:r>
            <a:r>
              <a:rPr lang="de-DE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800" b="1" dirty="0">
                <a:solidFill>
                  <a:srgbClr val="FFFFFF"/>
                </a:solidFill>
                <a:latin typeface="Calibri" pitchFamily="34" charset="0"/>
              </a:rPr>
              <a:t>| </a:t>
            </a:r>
            <a:r>
              <a:rPr lang="tr-TR" sz="1800" b="1" dirty="0">
                <a:solidFill>
                  <a:schemeClr val="bg1"/>
                </a:solidFill>
                <a:latin typeface="+mn-lt"/>
              </a:rPr>
              <a:t>40 No: 1 ürünler</a:t>
            </a:r>
            <a:r>
              <a:rPr lang="de-DE" sz="1800" dirty="0">
                <a:solidFill>
                  <a:srgbClr val="EAF2F9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308340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ttp://www.schunk.int/pimexport/IM0012499.jpg">
            <a:extLst>
              <a:ext uri="{FF2B5EF4-FFF2-40B4-BE49-F238E27FC236}">
                <a16:creationId xmlns:a16="http://schemas.microsoft.com/office/drawing/2014/main" id="{80594256-8DFC-4522-A841-154CD98C3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2936" b="14476"/>
          <a:stretch/>
        </p:blipFill>
        <p:spPr bwMode="auto">
          <a:xfrm>
            <a:off x="0" y="0"/>
            <a:ext cx="9144000" cy="44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8BE358-1C6F-4B54-B1A4-7A590956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ABDA88-5314-464B-929C-6BC699547E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412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E0374-3430-4188-9B56-E3CB1D53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ヒラギノ角ゴ Pro W3"/>
              </a:rPr>
              <a:t>TENDO E </a:t>
            </a:r>
            <a:r>
              <a:rPr lang="de-DE" dirty="0" err="1">
                <a:ea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8BA0B6-B59F-4D43-AAF5-8E5A0E3B07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de-DE" altLang="de-DE" b="1" dirty="0" err="1">
                <a:ea typeface="ヒラギノ角ゴ Pro W3"/>
              </a:rPr>
              <a:t>Daha</a:t>
            </a:r>
            <a:r>
              <a:rPr lang="de-DE" altLang="de-DE" b="1" dirty="0">
                <a:ea typeface="ヒラギノ角ゴ Pro W3"/>
              </a:rPr>
              <a:t> </a:t>
            </a:r>
            <a:r>
              <a:rPr lang="de-DE" altLang="de-DE" b="1" dirty="0" err="1">
                <a:ea typeface="ヒラギノ角ゴ Pro W3"/>
              </a:rPr>
              <a:t>sağlam</a:t>
            </a:r>
            <a:r>
              <a:rPr lang="de-DE" altLang="de-DE" b="1" dirty="0">
                <a:ea typeface="ヒラギノ角ゴ Pro W3"/>
              </a:rPr>
              <a:t>!</a:t>
            </a:r>
            <a:r>
              <a:rPr lang="de-DE" altLang="de-DE" dirty="0">
                <a:ea typeface="ヒラギノ角ゴ Pro W3"/>
              </a:rPr>
              <a:t> </a:t>
            </a:r>
            <a:r>
              <a:rPr lang="de-DE" altLang="de-DE" b="1" dirty="0" err="1">
                <a:ea typeface="ヒラギノ角ゴ Pro W3"/>
              </a:rPr>
              <a:t>Dönme</a:t>
            </a:r>
            <a:r>
              <a:rPr lang="de-DE" altLang="de-DE" b="1" dirty="0">
                <a:ea typeface="ヒラギノ角ゴ Pro W3"/>
              </a:rPr>
              <a:t> </a:t>
            </a:r>
            <a:r>
              <a:rPr lang="de-DE" altLang="de-DE" b="1" dirty="0" err="1">
                <a:ea typeface="ヒラギノ角ゴ Pro W3"/>
              </a:rPr>
              <a:t>momenti</a:t>
            </a:r>
            <a:r>
              <a:rPr lang="de-DE" altLang="de-DE" b="1" dirty="0">
                <a:ea typeface="ヒラギノ角ゴ Pro W3"/>
              </a:rPr>
              <a:t> </a:t>
            </a:r>
            <a:r>
              <a:rPr lang="de-DE" altLang="de-DE" b="1" dirty="0" err="1">
                <a:ea typeface="ヒラギノ角ゴ Pro W3"/>
              </a:rPr>
              <a:t>beraber</a:t>
            </a:r>
            <a:r>
              <a:rPr lang="de-DE" altLang="de-DE" b="1" dirty="0">
                <a:ea typeface="ヒラギノ角ゴ Pro W3"/>
              </a:rPr>
              <a:t> 900 </a:t>
            </a:r>
            <a:r>
              <a:rPr lang="de-DE" altLang="de-DE" b="1" dirty="0" err="1">
                <a:ea typeface="ヒラギノ角ゴ Pro W3"/>
              </a:rPr>
              <a:t>Nm</a:t>
            </a:r>
            <a:r>
              <a:rPr lang="de-DE" altLang="de-DE" b="1" dirty="0">
                <a:ea typeface="ヒラギノ角ゴ Pro W3"/>
              </a:rPr>
              <a:t> (Ø 20 mm), 2000 </a:t>
            </a:r>
            <a:r>
              <a:rPr lang="de-DE" altLang="de-DE" b="1" dirty="0" err="1">
                <a:ea typeface="ヒラギノ角ゴ Pro W3"/>
              </a:rPr>
              <a:t>Nm</a:t>
            </a:r>
            <a:r>
              <a:rPr lang="de-DE" altLang="de-DE" b="1" dirty="0">
                <a:ea typeface="ヒラギノ角ゴ Pro W3"/>
              </a:rPr>
              <a:t> (Ø32mm) </a:t>
            </a:r>
            <a:r>
              <a:rPr lang="de-DE" altLang="de-DE" b="1" dirty="0" err="1">
                <a:ea typeface="ヒラギノ角ゴ Pro W3"/>
              </a:rPr>
              <a:t>kadar</a:t>
            </a:r>
            <a:endParaRPr lang="de-DE" altLang="de-DE" b="1" dirty="0">
              <a:ea typeface="ヒラギノ角ゴ Pro W3"/>
            </a:endParaRPr>
          </a:p>
          <a:p>
            <a:pPr eaLnBrk="1" hangingPunct="1">
              <a:buFont typeface="Arial" pitchFamily="34" charset="0"/>
              <a:buNone/>
            </a:pPr>
            <a:r>
              <a:rPr lang="de-DE" altLang="de-DE" b="1" dirty="0">
                <a:ea typeface="ヒラギノ角ゴ Pro W3"/>
              </a:rPr>
              <a:t> </a:t>
            </a:r>
            <a:r>
              <a:rPr lang="de-DE" altLang="de-DE" b="1" dirty="0" err="1">
                <a:ea typeface="ヒラギノ角ゴ Pro W3"/>
              </a:rPr>
              <a:t>hacim</a:t>
            </a:r>
            <a:r>
              <a:rPr lang="de-DE" altLang="de-DE" b="1" dirty="0">
                <a:ea typeface="ヒラギノ角ゴ Pro W3"/>
              </a:rPr>
              <a:t> </a:t>
            </a:r>
            <a:r>
              <a:rPr lang="de-DE" altLang="de-DE" b="1" dirty="0" err="1">
                <a:ea typeface="ヒラギノ角ゴ Pro W3"/>
              </a:rPr>
              <a:t>yontma</a:t>
            </a:r>
            <a:r>
              <a:rPr lang="de-DE" altLang="de-DE" b="1" dirty="0">
                <a:ea typeface="ヒラギノ角ゴ Pro W3"/>
              </a:rPr>
              <a:t>, </a:t>
            </a:r>
            <a:r>
              <a:rPr lang="de-DE" altLang="de-DE" b="1" dirty="0" err="1">
                <a:ea typeface="ヒラギノ角ゴ Pro W3"/>
              </a:rPr>
              <a:t>delme</a:t>
            </a:r>
            <a:r>
              <a:rPr lang="de-DE" altLang="de-DE" b="1" dirty="0">
                <a:ea typeface="ヒラギノ角ゴ Pro W3"/>
              </a:rPr>
              <a:t>, </a:t>
            </a:r>
            <a:r>
              <a:rPr lang="de-DE" altLang="de-DE" b="1" dirty="0" err="1">
                <a:ea typeface="ヒラギノ角ゴ Pro W3"/>
              </a:rPr>
              <a:t>bileme</a:t>
            </a:r>
            <a:r>
              <a:rPr lang="de-DE" altLang="de-DE" b="1" dirty="0">
                <a:ea typeface="ヒラギノ角ゴ Pro W3"/>
              </a:rPr>
              <a:t> </a:t>
            </a:r>
            <a:r>
              <a:rPr lang="de-DE" altLang="de-DE" b="1" dirty="0" err="1">
                <a:ea typeface="ヒラギノ角ゴ Pro W3"/>
              </a:rPr>
              <a:t>ve</a:t>
            </a:r>
            <a:r>
              <a:rPr lang="de-DE" altLang="de-DE" b="1" dirty="0">
                <a:ea typeface="ヒラギノ角ゴ Pro W3"/>
              </a:rPr>
              <a:t> </a:t>
            </a:r>
            <a:r>
              <a:rPr lang="de-DE" altLang="de-DE" b="1" dirty="0" err="1">
                <a:ea typeface="ヒラギノ角ゴ Pro W3"/>
              </a:rPr>
              <a:t>vida</a:t>
            </a:r>
            <a:r>
              <a:rPr lang="de-DE" altLang="de-DE" b="1" dirty="0">
                <a:ea typeface="ヒラギノ角ゴ Pro W3"/>
              </a:rPr>
              <a:t> </a:t>
            </a:r>
            <a:r>
              <a:rPr lang="de-DE" altLang="de-DE" b="1" dirty="0" err="1">
                <a:ea typeface="ヒラギノ角ゴ Pro W3"/>
              </a:rPr>
              <a:t>dişi</a:t>
            </a:r>
            <a:r>
              <a:rPr lang="de-DE" altLang="de-DE" dirty="0">
                <a:ea typeface="ヒラギノ角ゴ Pro W3"/>
              </a:rPr>
              <a:t> </a:t>
            </a:r>
            <a:r>
              <a:rPr lang="de-DE" altLang="de-DE" b="1" dirty="0" err="1">
                <a:ea typeface="ヒラギノ角ゴ Pro W3"/>
              </a:rPr>
              <a:t>için</a:t>
            </a:r>
            <a:r>
              <a:rPr lang="de-DE" altLang="de-DE" b="1" dirty="0">
                <a:ea typeface="ヒラギノ角ゴ Pro W3"/>
              </a:rPr>
              <a:t>!</a:t>
            </a:r>
          </a:p>
          <a:p>
            <a:pPr eaLnBrk="1" hangingPunct="1">
              <a:buFont typeface="Arial" pitchFamily="34" charset="0"/>
              <a:buNone/>
            </a:pPr>
            <a:endParaRPr lang="de-DE" altLang="de-DE" sz="1600" b="1" dirty="0">
              <a:ea typeface="ヒラギノ角ゴ Pro W3"/>
            </a:endParaRPr>
          </a:p>
          <a:p>
            <a:pPr eaLnBrk="1" hangingPunct="1">
              <a:buFont typeface="Arial" pitchFamily="34" charset="0"/>
              <a:buNone/>
            </a:pPr>
            <a:r>
              <a:rPr lang="de-DE" altLang="de-DE" sz="1800" b="1" dirty="0" err="1">
                <a:ea typeface="ヒラギノ角ゴ Pro W3"/>
              </a:rPr>
              <a:t>Güçlü</a:t>
            </a:r>
            <a:r>
              <a:rPr lang="de-DE" altLang="de-DE" sz="1800" b="1" dirty="0">
                <a:ea typeface="ヒラギノ角ゴ Pro W3"/>
              </a:rPr>
              <a:t> </a:t>
            </a:r>
            <a:r>
              <a:rPr lang="de-DE" altLang="de-DE" sz="1800" b="1" dirty="0" err="1">
                <a:ea typeface="ヒラギノ角ゴ Pro W3"/>
              </a:rPr>
              <a:t>performans</a:t>
            </a:r>
            <a:r>
              <a:rPr lang="de-DE" altLang="de-DE" sz="1800" b="1" dirty="0">
                <a:ea typeface="ヒラギノ角ゴ Pro W3"/>
              </a:rPr>
              <a:t> :</a:t>
            </a:r>
          </a:p>
          <a:p>
            <a:pPr eaLnBrk="1" hangingPunct="1">
              <a:buFontTx/>
              <a:buChar char="-"/>
            </a:pPr>
            <a:r>
              <a:rPr lang="de-DE" altLang="de-DE" sz="1800" dirty="0" err="1">
                <a:ea typeface="ヒラギノ角ゴ Pro W3"/>
              </a:rPr>
              <a:t>dönme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momenti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nakli</a:t>
            </a:r>
            <a:r>
              <a:rPr lang="de-DE" altLang="de-DE" sz="1800" dirty="0">
                <a:ea typeface="ヒラギノ角ゴ Pro W3"/>
              </a:rPr>
              <a:t>  –  en </a:t>
            </a:r>
            <a:r>
              <a:rPr lang="de-DE" altLang="de-DE" sz="1800" dirty="0" err="1">
                <a:ea typeface="ヒラギノ角ゴ Pro W3"/>
              </a:rPr>
              <a:t>yüksek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hacim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yontma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için</a:t>
            </a:r>
            <a:endParaRPr lang="de-DE" altLang="de-DE" sz="1800" dirty="0">
              <a:ea typeface="ヒラギノ角ゴ Pro W3"/>
            </a:endParaRPr>
          </a:p>
          <a:p>
            <a:pPr eaLnBrk="1" hangingPunct="1">
              <a:buFontTx/>
              <a:buChar char="-"/>
            </a:pPr>
            <a:r>
              <a:rPr lang="de-DE" altLang="de-DE" sz="1800" dirty="0" err="1">
                <a:ea typeface="ヒラギノ角ゴ Pro W3"/>
              </a:rPr>
              <a:t>emme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titerşimi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vasıfları</a:t>
            </a:r>
            <a:r>
              <a:rPr lang="de-DE" altLang="de-DE" sz="1800" dirty="0">
                <a:ea typeface="ヒラギノ角ゴ Pro W3"/>
              </a:rPr>
              <a:t>  – en </a:t>
            </a:r>
            <a:r>
              <a:rPr lang="de-DE" altLang="de-DE" sz="1800" dirty="0" err="1">
                <a:ea typeface="ヒラギノ角ゴ Pro W3"/>
              </a:rPr>
              <a:t>iyi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iş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parçası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yüzeyler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için</a:t>
            </a:r>
            <a:endParaRPr lang="de-DE" altLang="de-DE" sz="1800" dirty="0">
              <a:ea typeface="ヒラギノ角ゴ Pro W3"/>
            </a:endParaRPr>
          </a:p>
          <a:p>
            <a:pPr eaLnBrk="1" hangingPunct="1">
              <a:buFontTx/>
              <a:buChar char="-"/>
            </a:pPr>
            <a:r>
              <a:rPr lang="de-DE" altLang="de-DE" sz="1800" dirty="0" err="1">
                <a:ea typeface="ヒラギノ角ゴ Pro W3"/>
              </a:rPr>
              <a:t>yüksek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radyal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esnemezlik</a:t>
            </a:r>
            <a:r>
              <a:rPr lang="de-DE" altLang="de-DE" sz="1800" dirty="0">
                <a:ea typeface="ヒラギノ角ゴ Pro W3"/>
              </a:rPr>
              <a:t> – en </a:t>
            </a:r>
            <a:r>
              <a:rPr lang="de-DE" altLang="de-DE" sz="1800" dirty="0" err="1">
                <a:ea typeface="ヒラギノ角ゴ Pro W3"/>
              </a:rPr>
              <a:t>iyi</a:t>
            </a:r>
            <a:r>
              <a:rPr lang="de-DE" altLang="de-DE" sz="1800" dirty="0">
                <a:ea typeface="ヒラギノ角ゴ Pro W3"/>
              </a:rPr>
              <a:t> form </a:t>
            </a:r>
            <a:r>
              <a:rPr lang="de-DE" altLang="de-DE" sz="1800" dirty="0" err="1">
                <a:ea typeface="ヒラギノ角ゴ Pro W3"/>
              </a:rPr>
              <a:t>isabeti</a:t>
            </a:r>
            <a:r>
              <a:rPr lang="de-DE" altLang="de-DE" sz="1800" dirty="0">
                <a:ea typeface="ヒラギノ角ゴ Pro W3"/>
              </a:rPr>
              <a:t>  </a:t>
            </a:r>
            <a:r>
              <a:rPr lang="de-DE" altLang="de-DE" sz="1800" dirty="0" err="1">
                <a:ea typeface="ヒラギノ角ゴ Pro W3"/>
              </a:rPr>
              <a:t>için</a:t>
            </a:r>
            <a:endParaRPr lang="de-DE" altLang="de-DE" sz="1800" dirty="0">
              <a:ea typeface="ヒラギノ角ゴ Pro W3"/>
            </a:endParaRPr>
          </a:p>
          <a:p>
            <a:pPr eaLnBrk="1" hangingPunct="1">
              <a:buFontTx/>
              <a:buChar char="-"/>
            </a:pPr>
            <a:r>
              <a:rPr lang="de-DE" altLang="de-DE" sz="1800" dirty="0" err="1">
                <a:ea typeface="ヒラギノ角ゴ Pro W3"/>
              </a:rPr>
              <a:t>konsantriki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presizyon</a:t>
            </a:r>
            <a:r>
              <a:rPr lang="de-DE" altLang="de-DE" sz="1800" dirty="0">
                <a:ea typeface="ヒラギノ角ゴ Pro W3"/>
              </a:rPr>
              <a:t> – </a:t>
            </a:r>
            <a:r>
              <a:rPr lang="de-DE" altLang="de-DE" sz="1800" dirty="0" err="1">
                <a:ea typeface="ヒラギノ角ゴ Pro W3"/>
              </a:rPr>
              <a:t>daha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yüksek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alet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ayanıklılık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müddetleri</a:t>
            </a:r>
            <a:r>
              <a:rPr lang="de-DE" altLang="de-DE" sz="1800" dirty="0">
                <a:ea typeface="ヒラギノ角ゴ Pro W3"/>
              </a:rPr>
              <a:t> </a:t>
            </a:r>
            <a:r>
              <a:rPr lang="de-DE" altLang="de-DE" sz="1800" dirty="0" err="1">
                <a:ea typeface="ヒラギノ角ゴ Pro W3"/>
              </a:rPr>
              <a:t>için</a:t>
            </a:r>
            <a:endParaRPr lang="de-DE" altLang="de-DE" sz="1800" dirty="0">
              <a:ea typeface="ヒラギノ角ゴ Pro W3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sz="1800" dirty="0">
              <a:ea typeface="ヒラギノ角ゴ Pro W3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sz="1800" dirty="0">
              <a:ea typeface="ヒラギノ角ゴ Pro W3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de-DE" sz="2000" b="1" dirty="0" err="1">
                <a:ea typeface="ヒラギノ角ゴ Pro W3"/>
              </a:rPr>
              <a:t>Şimdi</a:t>
            </a:r>
            <a:r>
              <a:rPr lang="de-DE" altLang="de-DE" sz="2000" b="1" dirty="0">
                <a:ea typeface="ヒラギノ角ゴ Pro W3"/>
              </a:rPr>
              <a:t> </a:t>
            </a:r>
            <a:r>
              <a:rPr lang="de-DE" altLang="de-DE" sz="2000" b="1" dirty="0" err="1">
                <a:ea typeface="ヒラギノ角ゴ Pro W3"/>
              </a:rPr>
              <a:t>yeni</a:t>
            </a:r>
            <a:r>
              <a:rPr lang="de-DE" altLang="de-DE" sz="2000" b="1" dirty="0">
                <a:ea typeface="ヒラギノ角ゴ Pro W3"/>
              </a:rPr>
              <a:t> </a:t>
            </a:r>
            <a:r>
              <a:rPr lang="de-DE" altLang="de-DE" sz="2000" b="1" dirty="0" err="1">
                <a:ea typeface="ヒラギノ角ゴ Pro W3"/>
              </a:rPr>
              <a:t>bir</a:t>
            </a:r>
            <a:r>
              <a:rPr lang="de-DE" altLang="de-DE" sz="2000" b="1" dirty="0">
                <a:ea typeface="ヒラギノ角ゴ Pro W3"/>
              </a:rPr>
              <a:t> </a:t>
            </a:r>
            <a:r>
              <a:rPr lang="de-DE" altLang="de-DE" sz="2000" b="1" dirty="0" err="1">
                <a:ea typeface="ヒラギノ角ゴ Pro W3"/>
              </a:rPr>
              <a:t>devir</a:t>
            </a:r>
            <a:r>
              <a:rPr lang="de-DE" altLang="de-DE" sz="2000" b="1" dirty="0">
                <a:ea typeface="ヒラギノ角ゴ Pro W3"/>
              </a:rPr>
              <a:t> </a:t>
            </a:r>
            <a:r>
              <a:rPr lang="de-DE" altLang="de-DE" sz="2000" b="1" dirty="0" err="1">
                <a:ea typeface="ヒラギノ角ゴ Pro W3"/>
              </a:rPr>
              <a:t>doğuyor</a:t>
            </a:r>
            <a:r>
              <a:rPr lang="de-DE" altLang="de-DE" sz="2000" b="1" dirty="0">
                <a:ea typeface="ヒラギノ角ゴ Pro W3"/>
              </a:rPr>
              <a:t>!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de-DE" sz="2000" b="1" dirty="0">
                <a:ea typeface="ヒラギノ角ゴ Pro W3"/>
              </a:rPr>
              <a:t>En </a:t>
            </a:r>
            <a:r>
              <a:rPr lang="de-DE" altLang="de-DE" sz="2000" b="1" dirty="0" err="1">
                <a:ea typeface="ヒラギノ角ゴ Pro W3"/>
              </a:rPr>
              <a:t>iyi</a:t>
            </a:r>
            <a:r>
              <a:rPr lang="de-DE" altLang="de-DE" sz="2000" b="1" dirty="0">
                <a:ea typeface="ヒラギノ角ゴ Pro W3"/>
              </a:rPr>
              <a:t> </a:t>
            </a:r>
            <a:r>
              <a:rPr lang="de-DE" altLang="de-DE" sz="2000" b="1" dirty="0" err="1">
                <a:ea typeface="ヒラギノ角ゴ Pro W3"/>
              </a:rPr>
              <a:t>fiyat</a:t>
            </a:r>
            <a:r>
              <a:rPr lang="de-DE" altLang="de-DE" sz="2000" b="1" dirty="0">
                <a:ea typeface="ヒラギノ角ゴ Pro W3"/>
              </a:rPr>
              <a:t> </a:t>
            </a:r>
            <a:r>
              <a:rPr lang="de-DE" altLang="de-DE" sz="2000" b="1" dirty="0" err="1">
                <a:ea typeface="ヒラギノ角ゴ Pro W3"/>
              </a:rPr>
              <a:t>ve</a:t>
            </a:r>
            <a:r>
              <a:rPr lang="de-DE" altLang="de-DE" sz="2000" b="1" dirty="0">
                <a:ea typeface="ヒラギノ角ゴ Pro W3"/>
              </a:rPr>
              <a:t> </a:t>
            </a:r>
            <a:r>
              <a:rPr lang="de-DE" altLang="de-DE" sz="2000" b="1" dirty="0" err="1">
                <a:ea typeface="ヒラギノ角ゴ Pro W3"/>
              </a:rPr>
              <a:t>güç</a:t>
            </a:r>
            <a:r>
              <a:rPr lang="de-DE" altLang="de-DE" sz="2000" b="1" dirty="0">
                <a:ea typeface="ヒラギノ角ゴ Pro W3"/>
              </a:rPr>
              <a:t> </a:t>
            </a:r>
            <a:r>
              <a:rPr lang="de-DE" altLang="de-DE" sz="2000" b="1" dirty="0" err="1">
                <a:ea typeface="ヒラギノ角ゴ Pro W3"/>
              </a:rPr>
              <a:t>oranı</a:t>
            </a:r>
            <a:r>
              <a:rPr lang="de-DE" altLang="de-DE" sz="2000" b="1" dirty="0">
                <a:ea typeface="ヒラギノ角ゴ Pro W3"/>
              </a:rPr>
              <a:t>!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C99D24-F01D-47D9-9CBE-DAE1FE8B84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61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517CA-92CF-41F0-93CD-4C3EC18A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 im Detail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0D01EB-DF7E-4200-8ECF-4D0288E6C62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de-DE" sz="14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de-DE" sz="14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1800" dirty="0" err="1">
                <a:ea typeface="ヒラギノ角ゴ Pro W3"/>
              </a:rPr>
              <a:t>Germe</a:t>
            </a:r>
            <a:r>
              <a:rPr lang="de-DE" sz="1800" dirty="0">
                <a:ea typeface="ヒラギノ角ゴ Pro W3"/>
              </a:rPr>
              <a:t> </a:t>
            </a:r>
            <a:r>
              <a:rPr lang="de-DE" sz="1800" dirty="0" err="1">
                <a:ea typeface="ヒラギノ角ゴ Pro W3"/>
              </a:rPr>
              <a:t>vidası</a:t>
            </a:r>
            <a:r>
              <a:rPr lang="de-DE" sz="1800" dirty="0">
                <a:ea typeface="ヒラギノ角ゴ Pro W3"/>
              </a:rPr>
              <a:t> 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1800" dirty="0" err="1">
                <a:ea typeface="ヒラギノ角ゴ Pro W3"/>
              </a:rPr>
              <a:t>Germe</a:t>
            </a:r>
            <a:r>
              <a:rPr lang="de-DE" sz="1800" dirty="0">
                <a:ea typeface="ヒラギノ角ゴ Pro W3"/>
              </a:rPr>
              <a:t> </a:t>
            </a:r>
            <a:r>
              <a:rPr lang="de-DE" sz="1800" dirty="0" err="1">
                <a:ea typeface="ヒラギノ角ゴ Pro W3"/>
              </a:rPr>
              <a:t>pistonu</a:t>
            </a:r>
            <a:endParaRPr lang="de-DE" sz="1800" dirty="0">
              <a:ea typeface="ヒラギノ角ゴ Pro W3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1800" dirty="0" err="1">
                <a:ea typeface="ヒラギノ角ゴ Pro W3"/>
              </a:rPr>
              <a:t>Genişleyen</a:t>
            </a:r>
            <a:r>
              <a:rPr lang="de-DE" sz="1800" dirty="0">
                <a:ea typeface="ヒラギノ角ゴ Pro W3"/>
              </a:rPr>
              <a:t> </a:t>
            </a:r>
            <a:r>
              <a:rPr lang="de-DE" sz="1800" dirty="0" err="1">
                <a:ea typeface="ヒラギノ角ゴ Pro W3"/>
              </a:rPr>
              <a:t>kutu</a:t>
            </a:r>
            <a:r>
              <a:rPr lang="de-DE" sz="1800" dirty="0">
                <a:ea typeface="ヒラギノ角ゴ Pro W3"/>
              </a:rPr>
              <a:t> </a:t>
            </a:r>
            <a:r>
              <a:rPr lang="de-DE" sz="1800" dirty="0" err="1">
                <a:ea typeface="ヒラギノ角ゴ Pro W3"/>
              </a:rPr>
              <a:t>ve</a:t>
            </a:r>
            <a:r>
              <a:rPr lang="de-DE" sz="1800" dirty="0">
                <a:ea typeface="ヒラギノ角ゴ Pro W3"/>
              </a:rPr>
              <a:t> </a:t>
            </a:r>
            <a:r>
              <a:rPr lang="de-DE" sz="1800" dirty="0" err="1">
                <a:ea typeface="ヒラギノ角ゴ Pro W3"/>
              </a:rPr>
              <a:t>hücre</a:t>
            </a:r>
            <a:r>
              <a:rPr lang="de-DE" sz="1800" dirty="0">
                <a:ea typeface="ヒラギノ角ゴ Pro W3"/>
              </a:rPr>
              <a:t> </a:t>
            </a:r>
            <a:r>
              <a:rPr lang="de-DE" sz="1800" dirty="0" err="1">
                <a:ea typeface="ヒラギノ角ゴ Pro W3"/>
              </a:rPr>
              <a:t>sistemi</a:t>
            </a:r>
            <a:r>
              <a:rPr lang="de-DE" sz="1800" dirty="0">
                <a:ea typeface="ヒラギノ角ゴ Pro W3"/>
              </a:rPr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1800" dirty="0">
                <a:ea typeface="ヒラギノ角ゴ Pro W3"/>
              </a:rPr>
              <a:t>Temel </a:t>
            </a:r>
            <a:r>
              <a:rPr lang="de-DE" sz="1800" dirty="0" err="1">
                <a:ea typeface="ヒラギノ角ゴ Pro W3"/>
              </a:rPr>
              <a:t>cisim</a:t>
            </a:r>
            <a:endParaRPr lang="de-DE" sz="1800" dirty="0">
              <a:ea typeface="ヒラギノ角ゴ Pro W3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1800" dirty="0" err="1">
                <a:ea typeface="ヒラギノ角ゴ Pro W3"/>
              </a:rPr>
              <a:t>Ayarlı</a:t>
            </a:r>
            <a:r>
              <a:rPr lang="de-DE" sz="1800" dirty="0">
                <a:ea typeface="ヒラギノ角ゴ Pro W3"/>
              </a:rPr>
              <a:t> </a:t>
            </a:r>
            <a:r>
              <a:rPr lang="de-DE" sz="1800" dirty="0" err="1">
                <a:ea typeface="ヒラギノ角ゴ Pro W3"/>
              </a:rPr>
              <a:t>vida</a:t>
            </a:r>
            <a:r>
              <a:rPr lang="de-DE" sz="1800" dirty="0">
                <a:ea typeface="ヒラギノ角ゴ Pro W3"/>
              </a:rPr>
              <a:t> (</a:t>
            </a:r>
            <a:r>
              <a:rPr lang="de-DE" sz="1800" dirty="0" err="1">
                <a:ea typeface="ヒラギノ角ゴ Pro W3"/>
              </a:rPr>
              <a:t>uzun</a:t>
            </a:r>
            <a:r>
              <a:rPr lang="de-DE" sz="1800" dirty="0">
                <a:ea typeface="ヒラギノ角ゴ Pro W3"/>
              </a:rPr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1800" dirty="0" err="1">
                <a:ea typeface="ヒラギノ角ゴ Pro W3"/>
              </a:rPr>
              <a:t>Alet</a:t>
            </a:r>
            <a:endParaRPr lang="de-DE" sz="1800" dirty="0">
              <a:ea typeface="ヒラギノ角ゴ Pro W3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1800" dirty="0" err="1">
                <a:ea typeface="ヒラギノ角ゴ Pro W3"/>
              </a:rPr>
              <a:t>Kirli</a:t>
            </a:r>
            <a:r>
              <a:rPr lang="de-DE" sz="1800" dirty="0">
                <a:ea typeface="ヒラギノ角ゴ Pro W3"/>
              </a:rPr>
              <a:t> </a:t>
            </a:r>
            <a:r>
              <a:rPr lang="de-DE" sz="1800" dirty="0" err="1">
                <a:ea typeface="ヒラギノ角ゴ Pro W3"/>
              </a:rPr>
              <a:t>oluk</a:t>
            </a:r>
            <a:endParaRPr lang="de-DE" sz="1800" dirty="0">
              <a:ea typeface="ヒラギノ角ゴ Pro W3"/>
            </a:endParaRPr>
          </a:p>
          <a:p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0FBC3A2-754F-46AB-93A9-9509C63A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205767"/>
            <a:ext cx="3730737" cy="322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3302A1C8-35F3-4B08-89D1-72FC2D423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345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de-DE" altLang="de-DE" sz="16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Germe</a:t>
            </a:r>
            <a:r>
              <a:rPr lang="de-DE" altLang="de-DE" sz="16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aynasi</a:t>
            </a:r>
            <a:r>
              <a:rPr lang="de-DE" altLang="de-DE" sz="16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hemen</a:t>
            </a:r>
            <a:r>
              <a:rPr lang="de-DE" altLang="de-DE" sz="16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hemen</a:t>
            </a:r>
            <a:r>
              <a:rPr lang="de-DE" altLang="de-DE" sz="16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tüm</a:t>
            </a:r>
            <a:r>
              <a:rPr lang="de-DE" altLang="de-DE" sz="16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istekler</a:t>
            </a:r>
            <a:r>
              <a:rPr lang="de-DE" altLang="de-DE" sz="16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için</a:t>
            </a:r>
            <a:r>
              <a:rPr lang="de-DE" altLang="de-DE" sz="16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!</a:t>
            </a:r>
          </a:p>
          <a:p>
            <a:pPr eaLnBrk="1" hangingPunct="1"/>
            <a:endParaRPr lang="de-DE" altLang="de-DE" sz="16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r>
              <a:rPr lang="de-DE" altLang="de-DE" sz="1600" u="sng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Hacim</a:t>
            </a:r>
            <a:r>
              <a:rPr lang="de-DE" altLang="de-DE" sz="1600" u="sng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u="sng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yontma</a:t>
            </a:r>
            <a:endParaRPr lang="de-DE" altLang="de-DE" sz="1600" u="sng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Zorlu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hacim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yontma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işleme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için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uygundur</a:t>
            </a:r>
            <a:endParaRPr lang="de-DE" altLang="de-DE" sz="16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tr-TR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örneğin 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400 cm³/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dakika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kadar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yaninda</a:t>
            </a:r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42CrMo4*</a:t>
            </a:r>
          </a:p>
          <a:p>
            <a:pPr eaLnBrk="1" hangingPunct="1"/>
            <a:endParaRPr lang="de-DE" altLang="de-DE" sz="16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endParaRPr lang="de-DE" altLang="de-DE" sz="16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endParaRPr lang="de-DE" altLang="de-DE" sz="16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endParaRPr lang="de-DE" altLang="de-DE" sz="16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endParaRPr lang="de-DE" altLang="de-DE" sz="16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r>
              <a:rPr lang="de-DE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* </a:t>
            </a:r>
            <a:r>
              <a:rPr lang="es-ES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işletme</a:t>
            </a:r>
            <a:r>
              <a:rPr lang="es-ES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s-ES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makinesina</a:t>
            </a:r>
            <a:r>
              <a:rPr lang="es-ES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ve </a:t>
            </a:r>
            <a:r>
              <a:rPr lang="es-ES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alete</a:t>
            </a:r>
            <a:r>
              <a:rPr lang="es-ES" altLang="de-DE" sz="16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s-ES" altLang="de-DE" sz="16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bağlı</a:t>
            </a:r>
            <a:endParaRPr lang="de-DE" altLang="de-DE" sz="16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A49223C-8520-4DD1-9A47-227CCEE8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024339"/>
            <a:ext cx="2822900" cy="316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AB1547ED-0C12-49E6-948C-4398F7F535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D1EF017-ED47-4F5D-A732-69550E2AB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1248909"/>
            <a:ext cx="11509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100" dirty="0">
                <a:latin typeface="+mn-lt"/>
              </a:rPr>
              <a:t>Hacim yontma</a:t>
            </a:r>
          </a:p>
        </p:txBody>
      </p:sp>
    </p:spTree>
    <p:extLst>
      <p:ext uri="{BB962C8B-B14F-4D97-AF65-F5344CB8AC3E}">
        <p14:creationId xmlns:p14="http://schemas.microsoft.com/office/powerpoint/2010/main" val="159858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Germe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aynasi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hemen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hemen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tüm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istekler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için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!</a:t>
            </a:r>
          </a:p>
          <a:p>
            <a:pPr eaLnBrk="1" hangingPunct="1"/>
            <a:endParaRPr lang="de-DE" altLang="de-DE" sz="1400" u="sng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r>
              <a:rPr lang="de-DE" altLang="de-DE" sz="1400" u="sng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Bileme</a:t>
            </a:r>
            <a:endParaRPr lang="de-DE" altLang="de-DE" sz="1400" u="sng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mükemmel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osilasyon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söndürme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iş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parçası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yüzeylere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en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iyi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(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garanti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)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sağlar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dayanıklı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konsentrik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yüksek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toleransa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uygunluk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için</a:t>
            </a: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6E92CB-1DF4-4477-9776-B5011E4B5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968428"/>
            <a:ext cx="2450468" cy="320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6F3757FE-4672-44AF-B9D4-CE862823E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931168E-F97D-47EA-A28F-C35782F92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808" y="1195050"/>
            <a:ext cx="7191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100" dirty="0">
                <a:latin typeface="+mn-lt"/>
              </a:rPr>
              <a:t>Bileme</a:t>
            </a:r>
          </a:p>
        </p:txBody>
      </p:sp>
    </p:spTree>
    <p:extLst>
      <p:ext uri="{BB962C8B-B14F-4D97-AF65-F5344CB8AC3E}">
        <p14:creationId xmlns:p14="http://schemas.microsoft.com/office/powerpoint/2010/main" val="284182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/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Germe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aynasi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hemen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hemen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tüm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istekler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b="1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için</a:t>
            </a:r>
            <a:r>
              <a:rPr lang="de-DE" altLang="de-DE" sz="1400" b="1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!</a:t>
            </a:r>
          </a:p>
          <a:p>
            <a:pPr eaLnBrk="1" hangingPunct="1"/>
            <a:endParaRPr lang="de-DE" altLang="de-DE" sz="1400" b="1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r>
              <a:rPr lang="de-DE" altLang="de-DE" sz="1400" u="sng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Delme</a:t>
            </a:r>
            <a:endParaRPr lang="de-DE" altLang="de-DE" sz="1400" u="sng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osilasyon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söndürme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ve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konsantriki</a:t>
            </a: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de-DE" altLang="de-DE" sz="1400" dirty="0" err="1">
                <a:latin typeface="Calibri" panose="020F0502020204030204" pitchFamily="34" charset="0"/>
                <a:ea typeface="ヒラギノ角ゴ Pro W3"/>
                <a:cs typeface="ヒラギノ角ゴ Pro W3"/>
              </a:rPr>
              <a:t>presizyon</a:t>
            </a:r>
            <a:endParaRPr lang="de-DE" altLang="de-DE" sz="1400" dirty="0">
              <a:latin typeface="Calibri" panose="020F0502020204030204" pitchFamily="34" charset="0"/>
              <a:ea typeface="ヒラギノ角ゴ Pro W3"/>
              <a:cs typeface="ヒラギノ角ゴ Pro W3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de-DE" altLang="de-DE" sz="1400" dirty="0">
                <a:latin typeface="Calibri" panose="020F0502020204030204" pitchFamily="34" charset="0"/>
                <a:ea typeface="ヒラギノ角ゴ Pro W3"/>
                <a:cs typeface="ヒラギノ角ゴ Pro W3"/>
              </a:rPr>
              <a:t> &lt; 0.003 mm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741B801-05C3-4BD8-ADB3-362D68A6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248" y="887024"/>
            <a:ext cx="2573252" cy="330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F390B485-ED30-4CAA-8443-E80B69DFCD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TENDO E </a:t>
            </a:r>
            <a:r>
              <a:rPr lang="de-DE" dirty="0" err="1"/>
              <a:t>compact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AD4F3AC-F265-4B03-9DA7-94B4FF7D4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1154557"/>
            <a:ext cx="5762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100" dirty="0">
                <a:latin typeface="+mn-lt"/>
              </a:rPr>
              <a:t>Delme</a:t>
            </a:r>
          </a:p>
          <a:p>
            <a:pPr>
              <a:defRPr/>
            </a:pP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9386778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DESIGN_ID_SCH_PPT_VORLAGE_16-9_230112" val="Yc1SrUJ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1862</Words>
  <Application>Microsoft Office PowerPoint</Application>
  <PresentationFormat>Bildschirmpräsentation (16:9)</PresentationFormat>
  <Paragraphs>375</Paragraphs>
  <Slides>34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Arial</vt:lpstr>
      <vt:lpstr>Calibri</vt:lpstr>
      <vt:lpstr>Symbol</vt:lpstr>
      <vt:lpstr>Wingdings</vt:lpstr>
      <vt:lpstr>SCH_PPT_Vorlage_16-9_230112</vt:lpstr>
      <vt:lpstr>PowerPoint-Präsentation</vt:lpstr>
      <vt:lpstr>Ürün tablosu</vt:lpstr>
      <vt:lpstr>TENDO E compact</vt:lpstr>
      <vt:lpstr>TENDO E compact</vt:lpstr>
      <vt:lpstr>TENDO E compact</vt:lpstr>
      <vt:lpstr>TENDO E compact im Detail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Testler</vt:lpstr>
      <vt:lpstr>Testler</vt:lpstr>
      <vt:lpstr>Testler</vt:lpstr>
      <vt:lpstr>Testler</vt:lpstr>
      <vt:lpstr>Testler</vt:lpstr>
      <vt:lpstr>Testler</vt:lpstr>
      <vt:lpstr>Testler</vt:lpstr>
      <vt:lpstr>Testler</vt:lpstr>
      <vt:lpstr>TENDO E compact </vt:lpstr>
      <vt:lpstr>TENDO E compact</vt:lpstr>
      <vt:lpstr>TENDO E compact</vt:lpstr>
      <vt:lpstr>TENDO E compact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Schneider, Lara</cp:lastModifiedBy>
  <cp:revision>171</cp:revision>
  <cp:lastPrinted>2014-06-25T16:59:27Z</cp:lastPrinted>
  <dcterms:created xsi:type="dcterms:W3CDTF">2012-06-26T15:13:48Z</dcterms:created>
  <dcterms:modified xsi:type="dcterms:W3CDTF">2021-05-03T13:15:18Z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BB168B60-77D4-4875-BE5F-2ECECB6BC60E</vt:lpwstr>
  </property>
  <property fmtid="{D5CDD505-2E9C-101B-9397-08002B2CF9AE}" pid="3" name="ArticulatePath">
    <vt:lpwstr>SCHUNK_PPT-Vorlage_16_9_0321_DE_inArbeit</vt:lpwstr>
  </property>
</Properties>
</file>