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9" r:id="rId2"/>
    <p:sldId id="683" r:id="rId3"/>
    <p:sldId id="684" r:id="rId4"/>
    <p:sldId id="296" r:id="rId5"/>
    <p:sldId id="685" r:id="rId6"/>
    <p:sldId id="686" r:id="rId7"/>
    <p:sldId id="687" r:id="rId8"/>
    <p:sldId id="688" r:id="rId9"/>
    <p:sldId id="689" r:id="rId10"/>
    <p:sldId id="682" r:id="rId11"/>
    <p:sldId id="691" r:id="rId12"/>
    <p:sldId id="693" r:id="rId13"/>
    <p:sldId id="690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279" r:id="rId22"/>
  </p:sldIdLst>
  <p:sldSz cx="9144000" cy="5143500" type="screen16x9"/>
  <p:notesSz cx="6858000" cy="9144000"/>
  <p:custDataLst>
    <p:tags r:id="rId25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91" autoAdjust="0"/>
  </p:normalViewPr>
  <p:slideViewPr>
    <p:cSldViewPr snapToGrid="0" snapToObjects="1">
      <p:cViewPr varScale="1">
        <p:scale>
          <a:sx n="80" d="100"/>
          <a:sy n="80" d="100"/>
        </p:scale>
        <p:origin x="108" y="1044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jpeg"/><Relationship Id="rId7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DATEN\AD\__Schulungen_ab_07_2012\_Kunden_PP\2013_03_11_bis_14_Hengst-Kessler_Precitool\Rota-s%20Logo%20Dornspannung.wmv" TargetMode="External"/><Relationship Id="rId5" Type="http://schemas.openxmlformats.org/officeDocument/2006/relationships/hyperlink" Target="file:///D:\DATEN\AD\__Schulungen_ab_07_2012\_Kunden_PP\2013_03_11_bis_14_Hengst-Kessler_Precitool\Rota-s%20Logo1.wmv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47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defTabSz="457200">
              <a:spcBef>
                <a:spcPct val="0"/>
              </a:spcBef>
              <a:defRPr/>
            </a:pPr>
            <a:r>
              <a:rPr lang="en-US" sz="3000" b="1" dirty="0">
                <a:solidFill>
                  <a:srgbClr val="FFFFFF"/>
                </a:solidFill>
              </a:rPr>
              <a:t>SCHUNK highlights clamping technology 2013</a:t>
            </a:r>
            <a:endParaRPr lang="en-US" sz="3000" dirty="0">
              <a:solidFill>
                <a:srgbClr val="FFFFFF"/>
              </a:solidFill>
            </a:endParaRPr>
          </a:p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800" dirty="0">
                <a:solidFill>
                  <a:srgbClr val="FFFFFF"/>
                </a:solidFill>
              </a:rPr>
              <a:t>SCHUNK training  for customers MB NAKLO, Slovenia, 03.- 04.04.2013  </a:t>
            </a:r>
            <a:r>
              <a:rPr lang="en-US" sz="1800" dirty="0">
                <a:solidFill>
                  <a:srgbClr val="FFFFFF"/>
                </a:solidFill>
                <a:sym typeface="Wingdings"/>
              </a:rPr>
              <a:t>  Dipl.-Ing. Uwe Weil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SCHUNK wedge bar manual chuck</a:t>
            </a:r>
            <a:br>
              <a:rPr lang="en-US" dirty="0"/>
            </a:br>
            <a:r>
              <a:rPr lang="en-US" dirty="0"/>
              <a:t>ROTA-S plus 2.0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Functionality centering of arbor</a:t>
            </a:r>
          </a:p>
          <a:p>
            <a:endParaRPr lang="en-US" sz="1400" dirty="0"/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kern="0" dirty="0">
                <a:solidFill>
                  <a:srgbClr val="002060"/>
                </a:solidFill>
                <a:latin typeface="+mn-lt"/>
              </a:rPr>
              <a:t>The matchable cone at the arbor-body is flexible in axial direction.</a:t>
            </a:r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kern="0" dirty="0">
                <a:solidFill>
                  <a:srgbClr val="002060"/>
                </a:solidFill>
              </a:rPr>
              <a:t>  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This allows a flat surface location of the arbor in a high concentricity. </a:t>
            </a:r>
            <a:r>
              <a:rPr lang="en-US" sz="1400" kern="0" dirty="0">
                <a:solidFill>
                  <a:srgbClr val="002060"/>
                </a:solidFill>
                <a:latin typeface="+mn-lt"/>
                <a:sym typeface="Wingdings" pitchFamily="2" charset="2"/>
              </a:rPr>
              <a:t> patented by SCHUNK</a:t>
            </a:r>
            <a:endParaRPr lang="en-US" sz="1400" kern="0" dirty="0">
              <a:solidFill>
                <a:srgbClr val="002060"/>
              </a:solidFill>
              <a:latin typeface="+mn-lt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400" kern="0" dirty="0">
              <a:solidFill>
                <a:srgbClr val="002060"/>
              </a:solidFill>
              <a:latin typeface="+mn-lt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sz="1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Rework on standard chuck body is necessary, (matchable cone)</a:t>
            </a:r>
            <a:endParaRPr kumimoji="1" lang="en-US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4D610C7-8231-490F-8ED8-37738574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5641" t="26811" r="9722" b="27136"/>
          <a:stretch>
            <a:fillRect/>
          </a:stretch>
        </p:blipFill>
        <p:spPr bwMode="auto">
          <a:xfrm>
            <a:off x="5213803" y="820748"/>
            <a:ext cx="3091543" cy="16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1A9681E-CA14-4187-8A02-0A913ABA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8662" t="22953" r="5938" b="37573"/>
          <a:stretch>
            <a:fillRect/>
          </a:stretch>
        </p:blipFill>
        <p:spPr bwMode="auto">
          <a:xfrm>
            <a:off x="5213802" y="2649112"/>
            <a:ext cx="3091543" cy="160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02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DBE76-7FBF-4AC4-9899-21FF31F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SCHUNK wedge bar manual chuck</a:t>
            </a:r>
            <a:br>
              <a:rPr lang="en-US" dirty="0"/>
            </a:br>
            <a:r>
              <a:rPr lang="en-US" dirty="0"/>
              <a:t>ROTA-S plus 2.0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0DBC11-EE4B-42B2-978F-4F0460CFA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52008" y="2709354"/>
            <a:ext cx="2868162" cy="182677"/>
          </a:xfrm>
        </p:spPr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7" name="Grafik 6" descr="dorn_eineln_ros_plus2_200_0000.jpg">
            <a:extLst>
              <a:ext uri="{FF2B5EF4-FFF2-40B4-BE49-F238E27FC236}">
                <a16:creationId xmlns:a16="http://schemas.microsoft.com/office/drawing/2014/main" id="{10968B14-3CE5-4D0D-889F-00880E401C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2098" y="1033293"/>
            <a:ext cx="3123877" cy="3234934"/>
          </a:xfrm>
          <a:prstGeom prst="rect">
            <a:avLst/>
          </a:prstGeom>
        </p:spPr>
      </p:pic>
      <p:pic>
        <p:nvPicPr>
          <p:cNvPr id="8" name="Grafik 7" descr="dorn_ros_plus2_200_0000.jpg">
            <a:extLst>
              <a:ext uri="{FF2B5EF4-FFF2-40B4-BE49-F238E27FC236}">
                <a16:creationId xmlns:a16="http://schemas.microsoft.com/office/drawing/2014/main" id="{49E20026-8F05-4A09-AE8D-6B87BD242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96" y="971690"/>
            <a:ext cx="3200911" cy="3296537"/>
          </a:xfrm>
          <a:prstGeom prst="rect">
            <a:avLst/>
          </a:prstGeom>
        </p:spPr>
      </p:pic>
      <p:sp>
        <p:nvSpPr>
          <p:cNvPr id="9" name="Abgerundetes Rechteck 23">
            <a:extLst>
              <a:ext uri="{FF2B5EF4-FFF2-40B4-BE49-F238E27FC236}">
                <a16:creationId xmlns:a16="http://schemas.microsoft.com/office/drawing/2014/main" id="{D9E1C7FD-0096-48F9-BDA0-B89085B7F6FC}"/>
              </a:ext>
            </a:extLst>
          </p:cNvPr>
          <p:cNvSpPr/>
          <p:nvPr/>
        </p:nvSpPr>
        <p:spPr>
          <a:xfrm>
            <a:off x="161978" y="950415"/>
            <a:ext cx="8379679" cy="3360328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29">
            <a:extLst>
              <a:ext uri="{FF2B5EF4-FFF2-40B4-BE49-F238E27FC236}">
                <a16:creationId xmlns:a16="http://schemas.microsoft.com/office/drawing/2014/main" id="{41D61BED-D907-4A66-A059-9E811CCF3637}"/>
              </a:ext>
            </a:extLst>
          </p:cNvPr>
          <p:cNvGrpSpPr/>
          <p:nvPr/>
        </p:nvGrpSpPr>
        <p:grpSpPr>
          <a:xfrm>
            <a:off x="290624" y="1940791"/>
            <a:ext cx="8582403" cy="1815956"/>
            <a:chOff x="611438" y="3591756"/>
            <a:chExt cx="8514158" cy="2353880"/>
          </a:xfrm>
        </p:grpSpPr>
        <p:cxnSp>
          <p:nvCxnSpPr>
            <p:cNvPr id="11" name="Gerade Verbindung 8">
              <a:extLst>
                <a:ext uri="{FF2B5EF4-FFF2-40B4-BE49-F238E27FC236}">
                  <a16:creationId xmlns:a16="http://schemas.microsoft.com/office/drawing/2014/main" id="{F5A67EAD-88D1-451F-87F4-191B1A44B7BF}"/>
                </a:ext>
              </a:extLst>
            </p:cNvPr>
            <p:cNvCxnSpPr/>
            <p:nvPr/>
          </p:nvCxnSpPr>
          <p:spPr bwMode="auto">
            <a:xfrm rot="5400000">
              <a:off x="4299435" y="368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9">
              <a:extLst>
                <a:ext uri="{FF2B5EF4-FFF2-40B4-BE49-F238E27FC236}">
                  <a16:creationId xmlns:a16="http://schemas.microsoft.com/office/drawing/2014/main" id="{F3B010B3-E5FE-40E6-9DAE-3C75975422B8}"/>
                </a:ext>
              </a:extLst>
            </p:cNvPr>
            <p:cNvCxnSpPr/>
            <p:nvPr/>
          </p:nvCxnSpPr>
          <p:spPr bwMode="auto">
            <a:xfrm>
              <a:off x="1249317" y="3771756"/>
              <a:ext cx="6170697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0">
              <a:extLst>
                <a:ext uri="{FF2B5EF4-FFF2-40B4-BE49-F238E27FC236}">
                  <a16:creationId xmlns:a16="http://schemas.microsoft.com/office/drawing/2014/main" id="{884F75D4-1370-448F-96E5-4B829F935650}"/>
                </a:ext>
              </a:extLst>
            </p:cNvPr>
            <p:cNvCxnSpPr/>
            <p:nvPr/>
          </p:nvCxnSpPr>
          <p:spPr bwMode="auto">
            <a:xfrm rot="5400000">
              <a:off x="1159317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1">
              <a:extLst>
                <a:ext uri="{FF2B5EF4-FFF2-40B4-BE49-F238E27FC236}">
                  <a16:creationId xmlns:a16="http://schemas.microsoft.com/office/drawing/2014/main" id="{86FF2E38-F7A5-478D-8965-66448257B375}"/>
                </a:ext>
              </a:extLst>
            </p:cNvPr>
            <p:cNvCxnSpPr/>
            <p:nvPr/>
          </p:nvCxnSpPr>
          <p:spPr bwMode="auto">
            <a:xfrm rot="5400000">
              <a:off x="3240558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2">
              <a:extLst>
                <a:ext uri="{FF2B5EF4-FFF2-40B4-BE49-F238E27FC236}">
                  <a16:creationId xmlns:a16="http://schemas.microsoft.com/office/drawing/2014/main" id="{E3C8D1F1-5BF2-4E63-B09D-7F775ABF9D14}"/>
                </a:ext>
              </a:extLst>
            </p:cNvPr>
            <p:cNvCxnSpPr/>
            <p:nvPr/>
          </p:nvCxnSpPr>
          <p:spPr bwMode="auto">
            <a:xfrm rot="5400000">
              <a:off x="5358312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3">
              <a:extLst>
                <a:ext uri="{FF2B5EF4-FFF2-40B4-BE49-F238E27FC236}">
                  <a16:creationId xmlns:a16="http://schemas.microsoft.com/office/drawing/2014/main" id="{1486F3C2-2589-4DAD-AE5B-63B5F23493A9}"/>
                </a:ext>
              </a:extLst>
            </p:cNvPr>
            <p:cNvCxnSpPr/>
            <p:nvPr/>
          </p:nvCxnSpPr>
          <p:spPr bwMode="auto">
            <a:xfrm rot="5400000">
              <a:off x="7330014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E357E92-84B4-4336-8F84-243FBE1C1B13}"/>
                </a:ext>
              </a:extLst>
            </p:cNvPr>
            <p:cNvSpPr txBox="1"/>
            <p:nvPr/>
          </p:nvSpPr>
          <p:spPr>
            <a:xfrm>
              <a:off x="2664520" y="5154939"/>
              <a:ext cx="2037544" cy="63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446B"/>
                  </a:solidFill>
                </a:rPr>
                <a:t>arbor D1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clamping-Ø: 26-38mm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clamping force radial: 42kN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6D4609F-DE26-4F51-9FA9-A97A1FC8FEAB}"/>
                </a:ext>
              </a:extLst>
            </p:cNvPr>
            <p:cNvSpPr txBox="1"/>
            <p:nvPr/>
          </p:nvSpPr>
          <p:spPr>
            <a:xfrm>
              <a:off x="611438" y="5139893"/>
              <a:ext cx="2117754" cy="63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446B"/>
                  </a:solidFill>
                </a:rPr>
                <a:t>arbor D0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clamping-Ø: 20-28mm</a:t>
              </a:r>
              <a:br>
                <a:rPr lang="en-US" sz="1400" dirty="0">
                  <a:solidFill>
                    <a:srgbClr val="00446B"/>
                  </a:solidFill>
                </a:rPr>
              </a:br>
              <a:r>
                <a:rPr lang="en-US" sz="1400" dirty="0">
                  <a:solidFill>
                    <a:srgbClr val="00446B"/>
                  </a:solidFill>
                </a:rPr>
                <a:t>clamping force radial: 42kN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7F33363-25CD-4718-A90D-53CDE52B7488}"/>
                </a:ext>
              </a:extLst>
            </p:cNvPr>
            <p:cNvSpPr txBox="1"/>
            <p:nvPr/>
          </p:nvSpPr>
          <p:spPr>
            <a:xfrm>
              <a:off x="4801980" y="5154939"/>
              <a:ext cx="2221748" cy="63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446B"/>
                  </a:solidFill>
                </a:rPr>
                <a:t>arbor D2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clamping-Ø: 36-54mm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clamping force radial: 85kN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B5C58FE-62AB-429B-BE2A-A739958DCB45}"/>
                </a:ext>
              </a:extLst>
            </p:cNvPr>
            <p:cNvSpPr txBox="1"/>
            <p:nvPr/>
          </p:nvSpPr>
          <p:spPr>
            <a:xfrm>
              <a:off x="6937225" y="5123017"/>
              <a:ext cx="2188371" cy="822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446B"/>
                  </a:solidFill>
                </a:rPr>
                <a:t>arbor D3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clamping-Ø: 50-80mm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clamping force radial: 105kN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(</a:t>
              </a:r>
              <a:r>
                <a:rPr lang="en-US" sz="1400" dirty="0" err="1">
                  <a:solidFill>
                    <a:srgbClr val="00446B"/>
                  </a:solidFill>
                </a:rPr>
                <a:t>nur</a:t>
              </a:r>
              <a:r>
                <a:rPr lang="en-US" sz="1400" dirty="0">
                  <a:solidFill>
                    <a:srgbClr val="00446B"/>
                  </a:solidFill>
                </a:rPr>
                <a:t> 250 &amp; 315)</a:t>
              </a:r>
            </a:p>
          </p:txBody>
        </p:sp>
      </p:grpSp>
      <p:grpSp>
        <p:nvGrpSpPr>
          <p:cNvPr id="26" name="Gruppieren 24">
            <a:extLst>
              <a:ext uri="{FF2B5EF4-FFF2-40B4-BE49-F238E27FC236}">
                <a16:creationId xmlns:a16="http://schemas.microsoft.com/office/drawing/2014/main" id="{85473302-E8BD-4CB5-AC45-57630C4164E0}"/>
              </a:ext>
            </a:extLst>
          </p:cNvPr>
          <p:cNvGrpSpPr/>
          <p:nvPr/>
        </p:nvGrpSpPr>
        <p:grpSpPr>
          <a:xfrm>
            <a:off x="6279574" y="1129031"/>
            <a:ext cx="2557954" cy="1073794"/>
            <a:chOff x="6853488" y="2251684"/>
            <a:chExt cx="2077850" cy="3546589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5710524-7F59-47EB-9A9E-FB6734322D4E}"/>
                </a:ext>
              </a:extLst>
            </p:cNvPr>
            <p:cNvSpPr/>
            <p:nvPr/>
          </p:nvSpPr>
          <p:spPr>
            <a:xfrm rot="1500000">
              <a:off x="7287939" y="2251684"/>
              <a:ext cx="1643399" cy="33774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de-DE" sz="3200" b="1" dirty="0">
                  <a:ln>
                    <a:prstDash val="solid"/>
                  </a:ln>
                  <a:solidFill>
                    <a:srgbClr val="002060"/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Attention</a:t>
              </a:r>
              <a:r>
                <a:rPr lang="de-DE" sz="3200" b="1" cap="none" spc="0" dirty="0">
                  <a:ln>
                    <a:prstDash val="solid"/>
                  </a:ln>
                  <a:solidFill>
                    <a:srgbClr val="002060"/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BE4491C-A4D9-409D-9C6B-14AA5800F9B7}"/>
                </a:ext>
              </a:extLst>
            </p:cNvPr>
            <p:cNvSpPr txBox="1"/>
            <p:nvPr/>
          </p:nvSpPr>
          <p:spPr>
            <a:xfrm rot="1500000">
              <a:off x="6853488" y="3460226"/>
              <a:ext cx="1775441" cy="2338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46B"/>
                  </a:solidFill>
                </a:rPr>
                <a:t>Rework of chuck body is necessary!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2673F0E-9D35-484E-9B68-7660B7BE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973" y="1017681"/>
            <a:ext cx="1158571" cy="89848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219911B-27DB-4831-BFBB-46DFE1064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83" y="2338644"/>
            <a:ext cx="855120" cy="81177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980B38B-10E6-4114-8269-649791C20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150" y="2229752"/>
            <a:ext cx="925426" cy="88097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1858E31-7B03-4104-9E6B-2CD083F08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969" y="2264118"/>
            <a:ext cx="916596" cy="858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40E28FA-5B26-4B0A-AF77-E1D1FA498C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581" y="2241759"/>
            <a:ext cx="892386" cy="863331"/>
          </a:xfrm>
          <a:prstGeom prst="rect">
            <a:avLst/>
          </a:prstGeom>
        </p:spPr>
      </p:pic>
      <p:sp>
        <p:nvSpPr>
          <p:cNvPr id="33" name="Fußzeilenplatzhalter 1">
            <a:extLst>
              <a:ext uri="{FF2B5EF4-FFF2-40B4-BE49-F238E27FC236}">
                <a16:creationId xmlns:a16="http://schemas.microsoft.com/office/drawing/2014/main" id="{043B046E-6EAB-43BB-AB52-CBFA9EC73C31}"/>
              </a:ext>
            </a:extLst>
          </p:cNvPr>
          <p:cNvSpPr txBox="1">
            <a:spLocks/>
          </p:cNvSpPr>
          <p:nvPr/>
        </p:nvSpPr>
        <p:spPr>
          <a:xfrm>
            <a:off x="819150" y="4738689"/>
            <a:ext cx="523160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171" rtl="0" eaLnBrk="1" latinLnBrk="0" hangingPunct="1"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SCHUNK highlights clamping technology 2013 </a:t>
            </a:r>
          </a:p>
        </p:txBody>
      </p:sp>
    </p:spTree>
    <p:extLst>
      <p:ext uri="{BB962C8B-B14F-4D97-AF65-F5344CB8AC3E}">
        <p14:creationId xmlns:p14="http://schemas.microsoft.com/office/powerpoint/2010/main" val="21664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DBE76-7FBF-4AC4-9899-21FF31F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SCHUNK wedge bar manual chuck</a:t>
            </a:r>
            <a:br>
              <a:rPr lang="en-US" dirty="0"/>
            </a:br>
            <a:r>
              <a:rPr lang="en-US" dirty="0"/>
              <a:t>ROTA-S plus 2.0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0DBC11-EE4B-42B2-978F-4F0460CFA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52008" y="2709354"/>
            <a:ext cx="2868162" cy="182677"/>
          </a:xfrm>
        </p:spPr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7" name="Grafik 6" descr="dorn_eineln_ros_plus2_200_0000.jpg">
            <a:extLst>
              <a:ext uri="{FF2B5EF4-FFF2-40B4-BE49-F238E27FC236}">
                <a16:creationId xmlns:a16="http://schemas.microsoft.com/office/drawing/2014/main" id="{10968B14-3CE5-4D0D-889F-00880E401C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2098" y="1033293"/>
            <a:ext cx="3123877" cy="3234934"/>
          </a:xfrm>
          <a:prstGeom prst="rect">
            <a:avLst/>
          </a:prstGeom>
        </p:spPr>
      </p:pic>
      <p:pic>
        <p:nvPicPr>
          <p:cNvPr id="8" name="Grafik 7" descr="dorn_ros_plus2_200_0000.jpg">
            <a:extLst>
              <a:ext uri="{FF2B5EF4-FFF2-40B4-BE49-F238E27FC236}">
                <a16:creationId xmlns:a16="http://schemas.microsoft.com/office/drawing/2014/main" id="{49E20026-8F05-4A09-AE8D-6B87BD242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96" y="971690"/>
            <a:ext cx="3200911" cy="3296537"/>
          </a:xfrm>
          <a:prstGeom prst="rect">
            <a:avLst/>
          </a:prstGeom>
        </p:spPr>
      </p:pic>
      <p:sp>
        <p:nvSpPr>
          <p:cNvPr id="9" name="Abgerundetes Rechteck 23">
            <a:extLst>
              <a:ext uri="{FF2B5EF4-FFF2-40B4-BE49-F238E27FC236}">
                <a16:creationId xmlns:a16="http://schemas.microsoft.com/office/drawing/2014/main" id="{D9E1C7FD-0096-48F9-BDA0-B89085B7F6FC}"/>
              </a:ext>
            </a:extLst>
          </p:cNvPr>
          <p:cNvSpPr/>
          <p:nvPr/>
        </p:nvSpPr>
        <p:spPr>
          <a:xfrm>
            <a:off x="161978" y="950415"/>
            <a:ext cx="8379679" cy="3360328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0" name="Gruppieren 29">
            <a:extLst>
              <a:ext uri="{FF2B5EF4-FFF2-40B4-BE49-F238E27FC236}">
                <a16:creationId xmlns:a16="http://schemas.microsoft.com/office/drawing/2014/main" id="{41D61BED-D907-4A66-A059-9E811CCF3637}"/>
              </a:ext>
            </a:extLst>
          </p:cNvPr>
          <p:cNvGrpSpPr/>
          <p:nvPr/>
        </p:nvGrpSpPr>
        <p:grpSpPr>
          <a:xfrm>
            <a:off x="310797" y="1940790"/>
            <a:ext cx="7998342" cy="1683617"/>
            <a:chOff x="630556" y="3591756"/>
            <a:chExt cx="7580043" cy="2182340"/>
          </a:xfrm>
        </p:grpSpPr>
        <p:cxnSp>
          <p:nvCxnSpPr>
            <p:cNvPr id="11" name="Gerade Verbindung 8">
              <a:extLst>
                <a:ext uri="{FF2B5EF4-FFF2-40B4-BE49-F238E27FC236}">
                  <a16:creationId xmlns:a16="http://schemas.microsoft.com/office/drawing/2014/main" id="{F5A67EAD-88D1-451F-87F4-191B1A44B7BF}"/>
                </a:ext>
              </a:extLst>
            </p:cNvPr>
            <p:cNvCxnSpPr/>
            <p:nvPr/>
          </p:nvCxnSpPr>
          <p:spPr bwMode="auto">
            <a:xfrm rot="5400000">
              <a:off x="4299435" y="368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9">
              <a:extLst>
                <a:ext uri="{FF2B5EF4-FFF2-40B4-BE49-F238E27FC236}">
                  <a16:creationId xmlns:a16="http://schemas.microsoft.com/office/drawing/2014/main" id="{F3B010B3-E5FE-40E6-9DAE-3C75975422B8}"/>
                </a:ext>
              </a:extLst>
            </p:cNvPr>
            <p:cNvCxnSpPr/>
            <p:nvPr/>
          </p:nvCxnSpPr>
          <p:spPr bwMode="auto">
            <a:xfrm>
              <a:off x="1249317" y="3771756"/>
              <a:ext cx="6170697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0">
              <a:extLst>
                <a:ext uri="{FF2B5EF4-FFF2-40B4-BE49-F238E27FC236}">
                  <a16:creationId xmlns:a16="http://schemas.microsoft.com/office/drawing/2014/main" id="{884F75D4-1370-448F-96E5-4B829F935650}"/>
                </a:ext>
              </a:extLst>
            </p:cNvPr>
            <p:cNvCxnSpPr/>
            <p:nvPr/>
          </p:nvCxnSpPr>
          <p:spPr bwMode="auto">
            <a:xfrm rot="5400000">
              <a:off x="1159317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1">
              <a:extLst>
                <a:ext uri="{FF2B5EF4-FFF2-40B4-BE49-F238E27FC236}">
                  <a16:creationId xmlns:a16="http://schemas.microsoft.com/office/drawing/2014/main" id="{86FF2E38-F7A5-478D-8965-66448257B375}"/>
                </a:ext>
              </a:extLst>
            </p:cNvPr>
            <p:cNvCxnSpPr/>
            <p:nvPr/>
          </p:nvCxnSpPr>
          <p:spPr bwMode="auto">
            <a:xfrm rot="5400000">
              <a:off x="3240558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2">
              <a:extLst>
                <a:ext uri="{FF2B5EF4-FFF2-40B4-BE49-F238E27FC236}">
                  <a16:creationId xmlns:a16="http://schemas.microsoft.com/office/drawing/2014/main" id="{E3C8D1F1-5BF2-4E63-B09D-7F775ABF9D14}"/>
                </a:ext>
              </a:extLst>
            </p:cNvPr>
            <p:cNvCxnSpPr/>
            <p:nvPr/>
          </p:nvCxnSpPr>
          <p:spPr bwMode="auto">
            <a:xfrm rot="5400000">
              <a:off x="5358312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3">
              <a:extLst>
                <a:ext uri="{FF2B5EF4-FFF2-40B4-BE49-F238E27FC236}">
                  <a16:creationId xmlns:a16="http://schemas.microsoft.com/office/drawing/2014/main" id="{1486F3C2-2589-4DAD-AE5B-63B5F23493A9}"/>
                </a:ext>
              </a:extLst>
            </p:cNvPr>
            <p:cNvCxnSpPr/>
            <p:nvPr/>
          </p:nvCxnSpPr>
          <p:spPr bwMode="auto">
            <a:xfrm rot="5400000">
              <a:off x="7330014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E357E92-84B4-4336-8F84-243FBE1C1B13}"/>
                </a:ext>
              </a:extLst>
            </p:cNvPr>
            <p:cNvSpPr txBox="1"/>
            <p:nvPr/>
          </p:nvSpPr>
          <p:spPr>
            <a:xfrm>
              <a:off x="2393919" y="5373363"/>
              <a:ext cx="2037544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46B"/>
                  </a:solidFill>
                </a:rPr>
                <a:t>closed center sleeve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6D4609F-DE26-4F51-9FA9-A97A1FC8FEAB}"/>
                </a:ext>
              </a:extLst>
            </p:cNvPr>
            <p:cNvSpPr txBox="1"/>
            <p:nvPr/>
          </p:nvSpPr>
          <p:spPr>
            <a:xfrm>
              <a:off x="630556" y="5375149"/>
              <a:ext cx="1471282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46B"/>
                  </a:solidFill>
                </a:rPr>
                <a:t>SFG cover plate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7F33363-25CD-4718-A90D-53CDE52B7488}"/>
                </a:ext>
              </a:extLst>
            </p:cNvPr>
            <p:cNvSpPr txBox="1"/>
            <p:nvPr/>
          </p:nvSpPr>
          <p:spPr>
            <a:xfrm>
              <a:off x="4482257" y="5375149"/>
              <a:ext cx="2221748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46B"/>
                  </a:solidFill>
                </a:rPr>
                <a:t>adjustable workpiece stop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B5C58FE-62AB-429B-BE2A-A739958DCB45}"/>
                </a:ext>
              </a:extLst>
            </p:cNvPr>
            <p:cNvSpPr txBox="1"/>
            <p:nvPr/>
          </p:nvSpPr>
          <p:spPr>
            <a:xfrm>
              <a:off x="6909662" y="5373361"/>
              <a:ext cx="1300937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46B"/>
                  </a:solidFill>
                </a:rPr>
                <a:t>center point</a:t>
              </a: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E5988F4D-78E4-430E-BD3A-E0F4566A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20233" y="1017500"/>
            <a:ext cx="1113746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Interaktive Schaltfläche: Film 47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E470CE99-F456-44F4-8ACF-26F50A35B855}"/>
              </a:ext>
            </a:extLst>
          </p:cNvPr>
          <p:cNvSpPr/>
          <p:nvPr/>
        </p:nvSpPr>
        <p:spPr>
          <a:xfrm>
            <a:off x="602343" y="1079661"/>
            <a:ext cx="1518302" cy="793235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ROTA-S plus 2.0</a:t>
            </a:r>
          </a:p>
        </p:txBody>
      </p:sp>
      <p:sp>
        <p:nvSpPr>
          <p:cNvPr id="35" name="Interaktive Schaltfläche: Film 45">
            <a:hlinkClick r:id="rId6" action="ppaction://hlinkfile" highlightClick="1"/>
            <a:extLst>
              <a:ext uri="{FF2B5EF4-FFF2-40B4-BE49-F238E27FC236}">
                <a16:creationId xmlns:a16="http://schemas.microsoft.com/office/drawing/2014/main" id="{050C119C-6F19-4156-89BB-C9F1DF8FB394}"/>
              </a:ext>
            </a:extLst>
          </p:cNvPr>
          <p:cNvSpPr/>
          <p:nvPr/>
        </p:nvSpPr>
        <p:spPr>
          <a:xfrm>
            <a:off x="6289201" y="1122449"/>
            <a:ext cx="1518302" cy="730716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clamping with arbor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03C65AFB-3AC1-4F4C-966D-090B66A6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412" y="2284756"/>
            <a:ext cx="1091785" cy="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B9C2F9C6-59C4-44C4-9C94-02FA9AE1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6090" y="2234557"/>
            <a:ext cx="983470" cy="105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79519D70-0ED4-45B3-AAE7-A76FAF78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6750" y="2284756"/>
            <a:ext cx="1870267" cy="109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7B257ABE-8792-4119-BDBB-B76C6AAA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8171" y="2246600"/>
            <a:ext cx="1199386" cy="105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Eckige Klammer links/rechts 43">
            <a:extLst>
              <a:ext uri="{FF2B5EF4-FFF2-40B4-BE49-F238E27FC236}">
                <a16:creationId xmlns:a16="http://schemas.microsoft.com/office/drawing/2014/main" id="{7719B358-69AF-4272-B2A8-818CDA832876}"/>
              </a:ext>
            </a:extLst>
          </p:cNvPr>
          <p:cNvSpPr/>
          <p:nvPr/>
        </p:nvSpPr>
        <p:spPr>
          <a:xfrm>
            <a:off x="6913340" y="2163216"/>
            <a:ext cx="1297983" cy="1566956"/>
          </a:xfrm>
          <a:prstGeom prst="bracketPair">
            <a:avLst>
              <a:gd name="adj" fmla="val 11737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Fußzeilenplatzhalter 1">
            <a:extLst>
              <a:ext uri="{FF2B5EF4-FFF2-40B4-BE49-F238E27FC236}">
                <a16:creationId xmlns:a16="http://schemas.microsoft.com/office/drawing/2014/main" id="{8C5C93F7-0519-4C5F-BF5E-EE8D7CA497AC}"/>
              </a:ext>
            </a:extLst>
          </p:cNvPr>
          <p:cNvSpPr txBox="1">
            <a:spLocks/>
          </p:cNvSpPr>
          <p:nvPr/>
        </p:nvSpPr>
        <p:spPr>
          <a:xfrm>
            <a:off x="819150" y="4738689"/>
            <a:ext cx="523160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171" rtl="0" eaLnBrk="1" latinLnBrk="0" hangingPunct="1"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SCHUNK highlights clamping technology 2013 </a:t>
            </a:r>
          </a:p>
        </p:txBody>
      </p:sp>
    </p:spTree>
    <p:extLst>
      <p:ext uri="{BB962C8B-B14F-4D97-AF65-F5344CB8AC3E}">
        <p14:creationId xmlns:p14="http://schemas.microsoft.com/office/powerpoint/2010/main" val="3138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world´s biggest program of  </a:t>
            </a:r>
            <a:br>
              <a:rPr lang="en-US" dirty="0"/>
            </a:br>
            <a:r>
              <a:rPr lang="en-US" dirty="0"/>
              <a:t>standard chuck jaws from SCHUNK for…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 defTabSz="1096963"/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chucks</a:t>
            </a:r>
            <a:endParaRPr lang="de-DE" dirty="0"/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 defTabSz="1096963"/>
            <a:r>
              <a:rPr lang="de-DE" dirty="0"/>
              <a:t>power </a:t>
            </a:r>
            <a:r>
              <a:rPr lang="de-DE" dirty="0" err="1"/>
              <a:t>chucks</a:t>
            </a:r>
            <a:endParaRPr lang="de-DE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8" name="Picture 21" descr="M:\STANDARD\Bilder-Fotos\Futter\Anwendungsbeispiele\THW-210-52F_mit_Werkstück_erste_Aufspannung-640x480.JPG">
            <a:extLst>
              <a:ext uri="{FF2B5EF4-FFF2-40B4-BE49-F238E27FC236}">
                <a16:creationId xmlns:a16="http://schemas.microsoft.com/office/drawing/2014/main" id="{7AABFF19-31F5-4F27-AF27-4C9DD0AF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771063" y="1619299"/>
            <a:ext cx="3250973" cy="2435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0" descr="M:\STANDARD\Bilder-Fotos\Futter\Anwendungsbeispiele\Handspannfutter_fest_im_Griff-640x480.JPG">
            <a:extLst>
              <a:ext uri="{FF2B5EF4-FFF2-40B4-BE49-F238E27FC236}">
                <a16:creationId xmlns:a16="http://schemas.microsoft.com/office/drawing/2014/main" id="{FD71902E-F731-43B0-ACF7-2492390C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4088" y="1619299"/>
            <a:ext cx="3250973" cy="2435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41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12D70-29D4-4976-A4CA-1E35CC29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highest flexibility with standard chuck jaws from SCHUNK for your chuck type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71B786-31C0-4771-8101-D87A6F9DA9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Grafik 4" descr="Backenschnittstellen_Handspannfutter_mit_Backenschnellwechsel-.jpg">
            <a:extLst>
              <a:ext uri="{FF2B5EF4-FFF2-40B4-BE49-F238E27FC236}">
                <a16:creationId xmlns:a16="http://schemas.microsoft.com/office/drawing/2014/main" id="{AB90F265-A084-4283-852D-0DBB37A7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29" y="1089542"/>
            <a:ext cx="3214071" cy="3250229"/>
          </a:xfrm>
          <a:prstGeom prst="rect">
            <a:avLst/>
          </a:prstGeom>
        </p:spPr>
      </p:pic>
      <p:pic>
        <p:nvPicPr>
          <p:cNvPr id="6" name="Grafik 5" descr="Backenschrank_Schnellwechselbacken_Fertigung_Lauffen.JPG">
            <a:extLst>
              <a:ext uri="{FF2B5EF4-FFF2-40B4-BE49-F238E27FC236}">
                <a16:creationId xmlns:a16="http://schemas.microsoft.com/office/drawing/2014/main" id="{3D57189B-17E9-4390-AD11-D597BA146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47" t="5545" r="8914"/>
          <a:stretch>
            <a:fillRect/>
          </a:stretch>
        </p:blipFill>
        <p:spPr>
          <a:xfrm>
            <a:off x="5158531" y="1411267"/>
            <a:ext cx="2522488" cy="26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7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92FA5-266B-48E5-A5E6-4AB9F145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SCHUNK standard claw jaws</a:t>
            </a:r>
            <a:br>
              <a:rPr lang="en-US" dirty="0"/>
            </a:br>
            <a:r>
              <a:rPr lang="en-US" dirty="0"/>
              <a:t>for perfect raw material clamping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101F21-23CB-4F72-A383-06502FE4C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Picture 4" descr="M:\ALLGEMEI\SCHULUNG\BACKEN\BABACKEN\ZAEHNE2.TIF">
            <a:extLst>
              <a:ext uri="{FF2B5EF4-FFF2-40B4-BE49-F238E27FC236}">
                <a16:creationId xmlns:a16="http://schemas.microsoft.com/office/drawing/2014/main" id="{28E598C2-8DA8-4466-8483-B86749822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073" t="23482" r="25289" b="26008"/>
          <a:stretch>
            <a:fillRect/>
          </a:stretch>
        </p:blipFill>
        <p:spPr bwMode="auto">
          <a:xfrm>
            <a:off x="1062254" y="2861356"/>
            <a:ext cx="2550518" cy="148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7" descr="M:\ALLGEMEI\SCHULUNG\BACKEN\BABACKEN\GREIFERB.TIF">
            <a:extLst>
              <a:ext uri="{FF2B5EF4-FFF2-40B4-BE49-F238E27FC236}">
                <a16:creationId xmlns:a16="http://schemas.microsoft.com/office/drawing/2014/main" id="{4D2BC299-701A-4C29-9541-D4241904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344" y="772333"/>
            <a:ext cx="3617456" cy="357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685C7A0-5C8D-43D1-A51F-EF22F4B0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5098" y="979813"/>
            <a:ext cx="1924829" cy="1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11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6073C-37EB-41E8-98ED-261944B3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SCHUNK specialized jaws = standard jaws, on stock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A79859-4D3A-4EAF-8764-31BEA6B667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6" name="Grafik 5" descr="STB_NS-74.jpg">
            <a:extLst>
              <a:ext uri="{FF2B5EF4-FFF2-40B4-BE49-F238E27FC236}">
                <a16:creationId xmlns:a16="http://schemas.microsoft.com/office/drawing/2014/main" id="{963DFF72-2D97-4DBA-9934-0A1D7BC577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309" y="1950856"/>
            <a:ext cx="2097476" cy="2307224"/>
          </a:xfrm>
          <a:prstGeom prst="rect">
            <a:avLst/>
          </a:prstGeom>
        </p:spPr>
      </p:pic>
      <p:pic>
        <p:nvPicPr>
          <p:cNvPr id="8" name="Grafik 7" descr="PNS-104.jpg">
            <a:extLst>
              <a:ext uri="{FF2B5EF4-FFF2-40B4-BE49-F238E27FC236}">
                <a16:creationId xmlns:a16="http://schemas.microsoft.com/office/drawing/2014/main" id="{1E6181FF-C225-4F6C-BD7B-280F4727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777" y="1020198"/>
            <a:ext cx="1977452" cy="1861316"/>
          </a:xfrm>
          <a:prstGeom prst="rect">
            <a:avLst/>
          </a:prstGeom>
        </p:spPr>
      </p:pic>
      <p:pic>
        <p:nvPicPr>
          <p:cNvPr id="12" name="Grafik 11" descr="QK-46.jpg">
            <a:extLst>
              <a:ext uri="{FF2B5EF4-FFF2-40B4-BE49-F238E27FC236}">
                <a16:creationId xmlns:a16="http://schemas.microsoft.com/office/drawing/2014/main" id="{7A397532-0E8F-40A8-B19C-C7CA3115AE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2914" y="1033769"/>
            <a:ext cx="2337902" cy="1733017"/>
          </a:xfrm>
          <a:prstGeom prst="rect">
            <a:avLst/>
          </a:prstGeom>
        </p:spPr>
      </p:pic>
      <p:pic>
        <p:nvPicPr>
          <p:cNvPr id="13" name="Grafik 12" descr="qu_20-106.jpg">
            <a:extLst>
              <a:ext uri="{FF2B5EF4-FFF2-40B4-BE49-F238E27FC236}">
                <a16:creationId xmlns:a16="http://schemas.microsoft.com/office/drawing/2014/main" id="{990CCB81-D15D-4F6E-A2C2-39954ED3B3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2691" y="1611528"/>
            <a:ext cx="2105969" cy="1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E0B77-110B-4284-B63E-CA7FFBE2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SCHUNK special jaws (here: pendulum jaws) = standard jaws , on stock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C4555A-9F88-4FF9-86A7-A5CE82D4EF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Grafik 4" descr="PNS-104.jpg">
            <a:extLst>
              <a:ext uri="{FF2B5EF4-FFF2-40B4-BE49-F238E27FC236}">
                <a16:creationId xmlns:a16="http://schemas.microsoft.com/office/drawing/2014/main" id="{9AF33389-BE1D-4E87-A212-A00074605F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448" y="1495154"/>
            <a:ext cx="2725776" cy="2565691"/>
          </a:xfrm>
          <a:prstGeom prst="rect">
            <a:avLst/>
          </a:prstGeom>
        </p:spPr>
      </p:pic>
      <p:pic>
        <p:nvPicPr>
          <p:cNvPr id="6" name="Grafik 5" descr="12-Punkt-Pendelbacke_D1200_mm_fuer_Planscheibe_2.jpg">
            <a:extLst>
              <a:ext uri="{FF2B5EF4-FFF2-40B4-BE49-F238E27FC236}">
                <a16:creationId xmlns:a16="http://schemas.microsoft.com/office/drawing/2014/main" id="{E0601B9B-89C0-4FFF-B51E-56A7D3C59F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208224" y="79828"/>
            <a:ext cx="5935776" cy="44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8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B14DE-DCCD-46A4-9FEC-25F303EE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SCHUNK special jaws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455364-2D39-48C8-BE0A-CE3DDDA8F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Grafik 4" descr="2008_05_06_vibration_damping_element_depending_on_RPM--.jpg">
            <a:extLst>
              <a:ext uri="{FF2B5EF4-FFF2-40B4-BE49-F238E27FC236}">
                <a16:creationId xmlns:a16="http://schemas.microsoft.com/office/drawing/2014/main" id="{CD0BD78F-9C4D-4E76-9B3D-A799836A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22"/>
          <a:stretch>
            <a:fillRect/>
          </a:stretch>
        </p:blipFill>
        <p:spPr>
          <a:xfrm>
            <a:off x="6575618" y="1014458"/>
            <a:ext cx="2480478" cy="3098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 descr="2008_05_06_workpiece_stop_and_pendulum_jaws--.jpg">
            <a:extLst>
              <a:ext uri="{FF2B5EF4-FFF2-40B4-BE49-F238E27FC236}">
                <a16:creationId xmlns:a16="http://schemas.microsoft.com/office/drawing/2014/main" id="{44E084D0-F0A8-4EBA-A9BF-2F105CEB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80" y="117018"/>
            <a:ext cx="2873531" cy="2155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 descr="2008_05_06_pendulum_jaws_with_RHS_clamping_inserts--.jpg">
            <a:extLst>
              <a:ext uri="{FF2B5EF4-FFF2-40B4-BE49-F238E27FC236}">
                <a16:creationId xmlns:a16="http://schemas.microsoft.com/office/drawing/2014/main" id="{9FE86440-DFCD-43B7-90D4-6F4F922A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863"/>
          <a:stretch>
            <a:fillRect/>
          </a:stretch>
        </p:blipFill>
        <p:spPr>
          <a:xfrm>
            <a:off x="3981403" y="2431143"/>
            <a:ext cx="1993284" cy="1890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 descr="2008_05_06_ROTA_NCR_400_with_pendulum_jaws_Scania_03--.jpg">
            <a:extLst>
              <a:ext uri="{FF2B5EF4-FFF2-40B4-BE49-F238E27FC236}">
                <a16:creationId xmlns:a16="http://schemas.microsoft.com/office/drawing/2014/main" id="{44F2B2FD-C928-49A6-B64A-21930EB82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3" y="1014458"/>
            <a:ext cx="2480477" cy="3307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85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52F0D-EA77-4F2C-98E0-0E47B37E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SCHUNK special jaw solutions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5AFA2E-2A27-41DD-9AFC-08A0875FF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6" name="Grafik 5" descr="01_SoBa_IS_hydr_Ausgleich-.JPG">
            <a:extLst>
              <a:ext uri="{FF2B5EF4-FFF2-40B4-BE49-F238E27FC236}">
                <a16:creationId xmlns:a16="http://schemas.microsoft.com/office/drawing/2014/main" id="{C4446748-1B19-49E4-845D-DCC92638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78" r="25358"/>
          <a:stretch>
            <a:fillRect/>
          </a:stretch>
        </p:blipFill>
        <p:spPr>
          <a:xfrm>
            <a:off x="209550" y="1024339"/>
            <a:ext cx="2229457" cy="3199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 descr="02_SoBa_IS_hydr_Ausgleich_Wst_von_oben-.jpg">
            <a:extLst>
              <a:ext uri="{FF2B5EF4-FFF2-40B4-BE49-F238E27FC236}">
                <a16:creationId xmlns:a16="http://schemas.microsoft.com/office/drawing/2014/main" id="{9D61FF20-3152-4408-9041-BCE27E726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50" b="9970"/>
          <a:stretch>
            <a:fillRect/>
          </a:stretch>
        </p:blipFill>
        <p:spPr>
          <a:xfrm>
            <a:off x="6063175" y="1024339"/>
            <a:ext cx="2762418" cy="2162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 descr="05_SoBa_IS_hydr_Ausgleich_plus_Wst_Anschlag-.JPG">
            <a:extLst>
              <a:ext uri="{FF2B5EF4-FFF2-40B4-BE49-F238E27FC236}">
                <a16:creationId xmlns:a16="http://schemas.microsoft.com/office/drawing/2014/main" id="{90C8E979-29C7-4BF7-98BF-35A65FB4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339" y="2061029"/>
            <a:ext cx="2883504" cy="2162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21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3F227B-CF67-4C2A-97D3-95BDB73292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Grafik 4" descr="Blauer_Faden.jpg">
            <a:extLst>
              <a:ext uri="{FF2B5EF4-FFF2-40B4-BE49-F238E27FC236}">
                <a16:creationId xmlns:a16="http://schemas.microsoft.com/office/drawing/2014/main" id="{BDC84B1E-0C58-47B3-A42D-3B940F11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022"/>
          <a:stretch>
            <a:fillRect/>
          </a:stretch>
        </p:blipFill>
        <p:spPr>
          <a:xfrm>
            <a:off x="-2933" y="0"/>
            <a:ext cx="9129004" cy="45937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A6752D-7618-4665-B655-F466F8BF82C7}"/>
              </a:ext>
            </a:extLst>
          </p:cNvPr>
          <p:cNvSpPr txBox="1"/>
          <p:nvPr/>
        </p:nvSpPr>
        <p:spPr>
          <a:xfrm>
            <a:off x="139700" y="294304"/>
            <a:ext cx="231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blue thread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92C7B78-ADD9-425E-8D13-D511C05D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50" y="649793"/>
            <a:ext cx="2392131" cy="229534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B47005C-2B36-463E-A6AD-BAB6AC46B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217" y="213717"/>
            <a:ext cx="2215142" cy="198321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5C66D364-97C7-4947-A39F-E93F26C60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814" y="-79828"/>
            <a:ext cx="2215142" cy="251652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A622B1F-D068-4E87-957F-48D4365E3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21" y="2332482"/>
            <a:ext cx="2123696" cy="2406207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7144F46-154F-4037-AAEF-AE0D17734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299" y="2288686"/>
            <a:ext cx="1844571" cy="192943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FF1E2DE-9DF0-4939-8DE3-C33FAF855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714" y="2414584"/>
            <a:ext cx="1950022" cy="19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5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4EFAF-C5DD-4B8A-AB3B-EC63A8F8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SCHUNK special jaw solutions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E83E3D-227E-4E35-89E7-FD31F0D5F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Grafik 4" descr="01_SoBa_IS_hydr_Ausgleich-.JPG">
            <a:extLst>
              <a:ext uri="{FF2B5EF4-FFF2-40B4-BE49-F238E27FC236}">
                <a16:creationId xmlns:a16="http://schemas.microsoft.com/office/drawing/2014/main" id="{640A9BC8-EA3B-49F8-97F8-1A40E349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4" y="1024339"/>
            <a:ext cx="2259616" cy="3012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 descr="05_SoBa_IS_hydr_Ausgleich_plus_Wst_Anschlag-.JPG">
            <a:extLst>
              <a:ext uri="{FF2B5EF4-FFF2-40B4-BE49-F238E27FC236}">
                <a16:creationId xmlns:a16="http://schemas.microsoft.com/office/drawing/2014/main" id="{C2914CF2-4FE4-43F6-AE7F-A25063E8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15" y="1024339"/>
            <a:ext cx="2259615" cy="3012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 descr="02_SoBa_IS_hydr_Ausgleich_Wst_von_oben-.jpg">
            <a:extLst>
              <a:ext uri="{FF2B5EF4-FFF2-40B4-BE49-F238E27FC236}">
                <a16:creationId xmlns:a16="http://schemas.microsoft.com/office/drawing/2014/main" id="{DE489889-8634-4888-ABE7-6AA7ABEBD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895" y="1024339"/>
            <a:ext cx="3018311" cy="301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47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3F227B-CF67-4C2A-97D3-95BDB73292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Grafik 4" descr="Blauer_Faden.jpg">
            <a:extLst>
              <a:ext uri="{FF2B5EF4-FFF2-40B4-BE49-F238E27FC236}">
                <a16:creationId xmlns:a16="http://schemas.microsoft.com/office/drawing/2014/main" id="{BDC84B1E-0C58-47B3-A42D-3B940F11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022"/>
          <a:stretch>
            <a:fillRect/>
          </a:stretch>
        </p:blipFill>
        <p:spPr>
          <a:xfrm>
            <a:off x="-2933" y="0"/>
            <a:ext cx="9129004" cy="45937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A6752D-7618-4665-B655-F466F8BF82C7}"/>
              </a:ext>
            </a:extLst>
          </p:cNvPr>
          <p:cNvSpPr txBox="1"/>
          <p:nvPr/>
        </p:nvSpPr>
        <p:spPr>
          <a:xfrm>
            <a:off x="139700" y="294304"/>
            <a:ext cx="231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blue thread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92C7B78-ADD9-425E-8D13-D511C05D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50" y="649793"/>
            <a:ext cx="2392131" cy="22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4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SCHUNK </a:t>
            </a:r>
            <a:r>
              <a:rPr lang="de-DE" dirty="0" err="1"/>
              <a:t>lathe</a:t>
            </a:r>
            <a:r>
              <a:rPr lang="de-DE" dirty="0"/>
              <a:t> </a:t>
            </a:r>
            <a:r>
              <a:rPr lang="de-DE" dirty="0" err="1"/>
              <a:t>chucks</a:t>
            </a:r>
            <a:r>
              <a:rPr lang="de-DE" dirty="0"/>
              <a:t> &amp; </a:t>
            </a:r>
            <a:r>
              <a:rPr lang="de-DE" dirty="0" err="1"/>
              <a:t>chucks</a:t>
            </a:r>
            <a:r>
              <a:rPr lang="de-DE" dirty="0"/>
              <a:t> </a:t>
            </a:r>
            <a:r>
              <a:rPr lang="de-DE" dirty="0" err="1"/>
              <a:t>jaws</a:t>
            </a:r>
            <a:r>
              <a:rPr lang="de-DE" dirty="0"/>
              <a:t>…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14" name="Picture 2" descr="M:\TV Spanntechnik Mengen\Bilder\Drehfutter\Fertigungsbilder aus Mengen\Drehfutter und Werkstücke\CIMG1353.JPG">
            <a:extLst>
              <a:ext uri="{FF2B5EF4-FFF2-40B4-BE49-F238E27FC236}">
                <a16:creationId xmlns:a16="http://schemas.microsoft.com/office/drawing/2014/main" id="{28D122FF-C7B7-45D8-98E1-56CEE48B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876" t="26884" r="41954" b="28235"/>
          <a:stretch>
            <a:fillRect/>
          </a:stretch>
        </p:blipFill>
        <p:spPr bwMode="auto">
          <a:xfrm>
            <a:off x="914400" y="1024339"/>
            <a:ext cx="1922668" cy="1432771"/>
          </a:xfrm>
          <a:prstGeom prst="rect">
            <a:avLst/>
          </a:prstGeom>
          <a:noFill/>
        </p:spPr>
      </p:pic>
      <p:pic>
        <p:nvPicPr>
          <p:cNvPr id="15" name="Picture 3" descr="M:\TV Spanntechnik Mengen\Bilder\Drehfutter\Fertigungsbilder aus Mengen\Drehfutter und Werkstücke\CIMG1357.JPG">
            <a:extLst>
              <a:ext uri="{FF2B5EF4-FFF2-40B4-BE49-F238E27FC236}">
                <a16:creationId xmlns:a16="http://schemas.microsoft.com/office/drawing/2014/main" id="{2E09FB25-AC21-4D8A-881C-E3437F8D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 l="43295" t="34990" r="28728" b="27540"/>
          <a:stretch>
            <a:fillRect/>
          </a:stretch>
        </p:blipFill>
        <p:spPr bwMode="auto">
          <a:xfrm>
            <a:off x="3749522" y="2932053"/>
            <a:ext cx="1472509" cy="1479145"/>
          </a:xfrm>
          <a:prstGeom prst="rect">
            <a:avLst/>
          </a:prstGeom>
          <a:noFill/>
        </p:spPr>
      </p:pic>
      <p:pic>
        <p:nvPicPr>
          <p:cNvPr id="16" name="Picture 4" descr="M:\TV Spanntechnik Mengen\Bilder\Drehfutter\Fertigungsbilder aus Mengen\Drehfutter und Werkstücke\CIMG1370.JPG">
            <a:extLst>
              <a:ext uri="{FF2B5EF4-FFF2-40B4-BE49-F238E27FC236}">
                <a16:creationId xmlns:a16="http://schemas.microsoft.com/office/drawing/2014/main" id="{CE247220-70D1-4525-9E5D-E67C87DB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1716" t="28613" r="33769" b="16921"/>
          <a:stretch>
            <a:fillRect/>
          </a:stretch>
        </p:blipFill>
        <p:spPr bwMode="auto">
          <a:xfrm>
            <a:off x="3463433" y="1024339"/>
            <a:ext cx="2044688" cy="1876301"/>
          </a:xfrm>
          <a:prstGeom prst="rect">
            <a:avLst/>
          </a:prstGeom>
          <a:noFill/>
        </p:spPr>
      </p:pic>
      <p:pic>
        <p:nvPicPr>
          <p:cNvPr id="17" name="Picture 5" descr="M:\TV Spanntechnik Mengen\Bilder\Drehfutter\Fertigungsbilder aus Mengen\Drehfutter und Werkstücke\CIMG1320.JPG">
            <a:extLst>
              <a:ext uri="{FF2B5EF4-FFF2-40B4-BE49-F238E27FC236}">
                <a16:creationId xmlns:a16="http://schemas.microsoft.com/office/drawing/2014/main" id="{B9350003-FBEF-4D88-8FA5-3E432321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 l="16934" t="23916" r="41824" b="22840"/>
          <a:stretch>
            <a:fillRect/>
          </a:stretch>
        </p:blipFill>
        <p:spPr bwMode="auto">
          <a:xfrm>
            <a:off x="914400" y="2549567"/>
            <a:ext cx="1922668" cy="1861631"/>
          </a:xfrm>
          <a:prstGeom prst="rect">
            <a:avLst/>
          </a:prstGeom>
          <a:noFill/>
        </p:spPr>
      </p:pic>
      <p:pic>
        <p:nvPicPr>
          <p:cNvPr id="18" name="Picture 6" descr="M:\TV Spanntechnik Mengen\Bilder\Drehfutter\Fertigungsbilder aus Mengen\Drehfutter und Werkstücke\CIMG1332.JPG">
            <a:extLst>
              <a:ext uri="{FF2B5EF4-FFF2-40B4-BE49-F238E27FC236}">
                <a16:creationId xmlns:a16="http://schemas.microsoft.com/office/drawing/2014/main" id="{0BFD63DA-867B-4928-AEAB-943E6A16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31047" t="37108" r="34344" b="32314"/>
          <a:stretch>
            <a:fillRect/>
          </a:stretch>
        </p:blipFill>
        <p:spPr bwMode="auto">
          <a:xfrm>
            <a:off x="6064356" y="3209464"/>
            <a:ext cx="1813550" cy="1201734"/>
          </a:xfrm>
          <a:prstGeom prst="rect">
            <a:avLst/>
          </a:prstGeom>
          <a:noFill/>
        </p:spPr>
      </p:pic>
      <p:pic>
        <p:nvPicPr>
          <p:cNvPr id="19" name="Picture 7" descr="M:\TV Spanntechnik Mengen\Bilder\Drehfutter\Fertigungsbilder aus Mengen\Drehfutter und Werkstücke\CIMG1347.JPG">
            <a:extLst>
              <a:ext uri="{FF2B5EF4-FFF2-40B4-BE49-F238E27FC236}">
                <a16:creationId xmlns:a16="http://schemas.microsoft.com/office/drawing/2014/main" id="{DB38EAB0-5E30-4FA2-89FF-37AF5C6D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9048" t="22894" r="31864" b="20190"/>
          <a:stretch>
            <a:fillRect/>
          </a:stretch>
        </p:blipFill>
        <p:spPr bwMode="auto">
          <a:xfrm>
            <a:off x="6420575" y="1024339"/>
            <a:ext cx="1457331" cy="213873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57222-743F-4B99-AC96-8492615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workpieces</a:t>
            </a:r>
            <a:r>
              <a:rPr lang="de-DE" dirty="0"/>
              <a:t>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82364D-302D-47EB-A7B1-59322E095A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17" name="Picture 13" descr="M:\TV Spanntechnik Mengen\Bilder\Drehfutter\Fertigungsbilder aus Mengen\Drehfutter und Werkstücke\CIMG1333.JPG">
            <a:extLst>
              <a:ext uri="{FF2B5EF4-FFF2-40B4-BE49-F238E27FC236}">
                <a16:creationId xmlns:a16="http://schemas.microsoft.com/office/drawing/2014/main" id="{99C45F68-9C1A-4C71-96FE-1C6D87B4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231" t="14070" b="20204"/>
          <a:stretch>
            <a:fillRect/>
          </a:stretch>
        </p:blipFill>
        <p:spPr bwMode="auto">
          <a:xfrm>
            <a:off x="6013207" y="3434362"/>
            <a:ext cx="1833669" cy="943829"/>
          </a:xfrm>
          <a:prstGeom prst="rect">
            <a:avLst/>
          </a:prstGeom>
          <a:noFill/>
        </p:spPr>
      </p:pic>
      <p:pic>
        <p:nvPicPr>
          <p:cNvPr id="18" name="Picture 2" descr="LOC Series">
            <a:extLst>
              <a:ext uri="{FF2B5EF4-FFF2-40B4-BE49-F238E27FC236}">
                <a16:creationId xmlns:a16="http://schemas.microsoft.com/office/drawing/2014/main" id="{B7D49CAD-0AEB-44EB-B96F-AA07FA68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263" y="1972626"/>
            <a:ext cx="3353461" cy="1359191"/>
          </a:xfrm>
          <a:prstGeom prst="rect">
            <a:avLst/>
          </a:prstGeom>
          <a:noFill/>
        </p:spPr>
      </p:pic>
      <p:pic>
        <p:nvPicPr>
          <p:cNvPr id="19" name="Picture 8" descr="http://www.scope-online.de/upload_hoppenstedt/hs281_2.tif.fotostrecke_396448.png">
            <a:extLst>
              <a:ext uri="{FF2B5EF4-FFF2-40B4-BE49-F238E27FC236}">
                <a16:creationId xmlns:a16="http://schemas.microsoft.com/office/drawing/2014/main" id="{11CAB24B-92C3-4724-AA2F-2210042B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578"/>
          <a:stretch>
            <a:fillRect/>
          </a:stretch>
        </p:blipFill>
        <p:spPr bwMode="auto">
          <a:xfrm>
            <a:off x="994321" y="848550"/>
            <a:ext cx="1416051" cy="922980"/>
          </a:xfrm>
          <a:prstGeom prst="rect">
            <a:avLst/>
          </a:prstGeom>
          <a:noFill/>
        </p:spPr>
      </p:pic>
      <p:pic>
        <p:nvPicPr>
          <p:cNvPr id="20" name="Picture 9" descr="M:\TV Spanntechnik Mengen\Bilder\Drehfutter\Fertigungsbilder aus Mengen\Drehfutter und Werkstücke\CIMG1369.JPG">
            <a:extLst>
              <a:ext uri="{FF2B5EF4-FFF2-40B4-BE49-F238E27FC236}">
                <a16:creationId xmlns:a16="http://schemas.microsoft.com/office/drawing/2014/main" id="{19E59231-F97E-49A0-A492-142251BE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757" t="9315" b="11937"/>
          <a:stretch>
            <a:fillRect/>
          </a:stretch>
        </p:blipFill>
        <p:spPr bwMode="auto">
          <a:xfrm rot="5400000">
            <a:off x="743702" y="2053067"/>
            <a:ext cx="1631913" cy="1130676"/>
          </a:xfrm>
          <a:prstGeom prst="rect">
            <a:avLst/>
          </a:prstGeom>
          <a:noFill/>
        </p:spPr>
      </p:pic>
      <p:pic>
        <p:nvPicPr>
          <p:cNvPr id="21" name="Picture 10" descr="M:\TV Spanntechnik Mengen\Bilder\Drehfutter\Fertigungsbilder aus Mengen\Drehfutter und Werkstücke\CIMG1367.JPG">
            <a:extLst>
              <a:ext uri="{FF2B5EF4-FFF2-40B4-BE49-F238E27FC236}">
                <a16:creationId xmlns:a16="http://schemas.microsoft.com/office/drawing/2014/main" id="{42FCC37B-E4C6-4EB9-8D69-5FE7C746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4143"/>
          <a:stretch>
            <a:fillRect/>
          </a:stretch>
        </p:blipFill>
        <p:spPr bwMode="auto">
          <a:xfrm>
            <a:off x="977009" y="3467526"/>
            <a:ext cx="1433363" cy="922980"/>
          </a:xfrm>
          <a:prstGeom prst="rect">
            <a:avLst/>
          </a:prstGeom>
          <a:noFill/>
        </p:spPr>
      </p:pic>
      <p:pic>
        <p:nvPicPr>
          <p:cNvPr id="22" name="Picture 11" descr="M:\TV Spanntechnik Mengen\Bilder\Drehfutter\Fertigungsbilder aus Mengen\Drehfutter und Werkstücke\CIMG1368.JPG">
            <a:extLst>
              <a:ext uri="{FF2B5EF4-FFF2-40B4-BE49-F238E27FC236}">
                <a16:creationId xmlns:a16="http://schemas.microsoft.com/office/drawing/2014/main" id="{358BDE34-90CD-4E60-AE1B-5E780643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31590"/>
          <a:stretch>
            <a:fillRect/>
          </a:stretch>
        </p:blipFill>
        <p:spPr bwMode="auto">
          <a:xfrm>
            <a:off x="3294955" y="3437635"/>
            <a:ext cx="1833669" cy="940815"/>
          </a:xfrm>
          <a:prstGeom prst="rect">
            <a:avLst/>
          </a:prstGeom>
          <a:noFill/>
        </p:spPr>
      </p:pic>
      <p:pic>
        <p:nvPicPr>
          <p:cNvPr id="23" name="Picture 12" descr="M:\TV Spanntechnik Mengen\Bilder\Drehfutter\Fertigungsbilder aus Mengen\Drehfutter und Werkstücke\CIMG1360.JPG">
            <a:extLst>
              <a:ext uri="{FF2B5EF4-FFF2-40B4-BE49-F238E27FC236}">
                <a16:creationId xmlns:a16="http://schemas.microsoft.com/office/drawing/2014/main" id="{1636A3D1-2A5B-4E2F-9F04-678CB4D4D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8355" t="5625" r="9160" b="20466"/>
          <a:stretch>
            <a:fillRect/>
          </a:stretch>
        </p:blipFill>
        <p:spPr bwMode="auto">
          <a:xfrm>
            <a:off x="4482517" y="848550"/>
            <a:ext cx="1464405" cy="984123"/>
          </a:xfrm>
          <a:prstGeom prst="rect">
            <a:avLst/>
          </a:prstGeom>
          <a:noFill/>
        </p:spPr>
      </p:pic>
      <p:pic>
        <p:nvPicPr>
          <p:cNvPr id="24" name="Picture 14" descr="M:\TV Spanntechnik Mengen\Bilder\Drehfutter\Fertigungsbilder aus Mengen\Drehfutter und Werkstücke\CIMG1334.JPG">
            <a:extLst>
              <a:ext uri="{FF2B5EF4-FFF2-40B4-BE49-F238E27FC236}">
                <a16:creationId xmlns:a16="http://schemas.microsoft.com/office/drawing/2014/main" id="{41712A32-3C4B-4D15-9A1E-26CDFD2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9173" t="21664" r="17409" b="19419"/>
          <a:stretch>
            <a:fillRect/>
          </a:stretch>
        </p:blipFill>
        <p:spPr bwMode="auto">
          <a:xfrm>
            <a:off x="2686026" y="852748"/>
            <a:ext cx="1219224" cy="1008549"/>
          </a:xfrm>
          <a:prstGeom prst="rect">
            <a:avLst/>
          </a:prstGeom>
          <a:noFill/>
        </p:spPr>
      </p:pic>
      <p:pic>
        <p:nvPicPr>
          <p:cNvPr id="25" name="Picture 15" descr="M:\TV Spanntechnik Mengen\Bilder\Drehfutter\Fertigungsbilder aus Mengen\Drehfutter und Werkstücke\CIMG1340.JPG">
            <a:extLst>
              <a:ext uri="{FF2B5EF4-FFF2-40B4-BE49-F238E27FC236}">
                <a16:creationId xmlns:a16="http://schemas.microsoft.com/office/drawing/2014/main" id="{E926D403-C548-488B-9ACD-71E4654A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30185" t="6354" r="8624" b="16861"/>
          <a:stretch>
            <a:fillRect/>
          </a:stretch>
        </p:blipFill>
        <p:spPr bwMode="auto">
          <a:xfrm>
            <a:off x="6950853" y="1915517"/>
            <a:ext cx="896023" cy="843280"/>
          </a:xfrm>
          <a:prstGeom prst="rect">
            <a:avLst/>
          </a:prstGeom>
          <a:noFill/>
        </p:spPr>
      </p:pic>
      <p:pic>
        <p:nvPicPr>
          <p:cNvPr id="26" name="Picture 16" descr="M:\TV Spanntechnik Mengen\Bilder\Drehfutter\Fertigungsbilder aus Mengen\Drehfutter und Werkstücke\CIMG1350.JPG">
            <a:extLst>
              <a:ext uri="{FF2B5EF4-FFF2-40B4-BE49-F238E27FC236}">
                <a16:creationId xmlns:a16="http://schemas.microsoft.com/office/drawing/2014/main" id="{4A9E96EF-459F-4B69-ADC8-B7E686E9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24963" t="24354" r="22697" b="31701"/>
          <a:stretch>
            <a:fillRect/>
          </a:stretch>
        </p:blipFill>
        <p:spPr bwMode="auto">
          <a:xfrm>
            <a:off x="6262770" y="858259"/>
            <a:ext cx="1584106" cy="997528"/>
          </a:xfrm>
          <a:prstGeom prst="rect">
            <a:avLst/>
          </a:prstGeom>
          <a:noFill/>
        </p:spPr>
      </p:pic>
      <p:pic>
        <p:nvPicPr>
          <p:cNvPr id="27" name="Picture 17" descr="M:\TV Spanntechnik Mengen\Bilder\Drehfutter\Fertigungsbilder aus Mengen\Drehfutter und Werkstücke\CIMG1328.JPG">
            <a:extLst>
              <a:ext uri="{FF2B5EF4-FFF2-40B4-BE49-F238E27FC236}">
                <a16:creationId xmlns:a16="http://schemas.microsoft.com/office/drawing/2014/main" id="{14C77B67-DF85-4B6E-AF5A-CE3A1BA0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2783" t="9719" r="24486" b="15846"/>
          <a:stretch>
            <a:fillRect/>
          </a:stretch>
        </p:blipFill>
        <p:spPr bwMode="auto">
          <a:xfrm>
            <a:off x="6013207" y="2454538"/>
            <a:ext cx="960988" cy="855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10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586C5-2ECA-435B-8245-62822D3F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…and all </a:t>
            </a:r>
            <a:r>
              <a:rPr lang="de-DE" dirty="0" err="1"/>
              <a:t>types</a:t>
            </a:r>
            <a:r>
              <a:rPr lang="de-DE" dirty="0"/>
              <a:t>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5DFDF2-DC2A-46C5-92B0-489D05F25A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5E7375-6CB5-4E2A-809F-7C5C41223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637117-3E9F-475B-B458-1CFE76E9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9" y="933582"/>
            <a:ext cx="3002318" cy="199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emco-world.com/typo3temp/pics/014f09ea72.jpg">
            <a:extLst>
              <a:ext uri="{FF2B5EF4-FFF2-40B4-BE49-F238E27FC236}">
                <a16:creationId xmlns:a16="http://schemas.microsoft.com/office/drawing/2014/main" id="{F8E2FA40-34AE-46DB-AD63-4938B225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914" t="9472"/>
          <a:stretch>
            <a:fillRect/>
          </a:stretch>
        </p:blipFill>
        <p:spPr bwMode="auto">
          <a:xfrm>
            <a:off x="3211867" y="2109257"/>
            <a:ext cx="3286654" cy="2275703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5B2A5B1-1034-43CD-8DBA-64FF979E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4183" y="85569"/>
            <a:ext cx="2859205" cy="236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677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05BE5-B975-4AB6-ACDC-CC568D6F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machines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CF0DFB-F918-453E-828B-D8C9A6C0C8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C594DD-30D3-47C7-A5BE-E50DE4B549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Picture 2" descr="http://www.maschinenmarkt.vogel.de/imgserver/bdb/302100/302148/original.jpg">
            <a:extLst>
              <a:ext uri="{FF2B5EF4-FFF2-40B4-BE49-F238E27FC236}">
                <a16:creationId xmlns:a16="http://schemas.microsoft.com/office/drawing/2014/main" id="{A1D8DC0F-C309-4A17-8CF0-155C54690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6860"/>
          <a:stretch>
            <a:fillRect/>
          </a:stretch>
        </p:blipFill>
        <p:spPr bwMode="auto">
          <a:xfrm>
            <a:off x="39437" y="1231105"/>
            <a:ext cx="3148662" cy="2617789"/>
          </a:xfrm>
          <a:prstGeom prst="rect">
            <a:avLst/>
          </a:prstGeom>
          <a:noFill/>
        </p:spPr>
      </p:pic>
      <p:pic>
        <p:nvPicPr>
          <p:cNvPr id="6" name="Picture 4" descr="http://www.machinetool24.com/mediac/400_0/media/433211ff478a844fffff8058fffffff0.jpg">
            <a:extLst>
              <a:ext uri="{FF2B5EF4-FFF2-40B4-BE49-F238E27FC236}">
                <a16:creationId xmlns:a16="http://schemas.microsoft.com/office/drawing/2014/main" id="{C19F485E-E311-4560-AD00-0961965D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1396" b="11466"/>
          <a:stretch>
            <a:fillRect/>
          </a:stretch>
        </p:blipFill>
        <p:spPr bwMode="auto">
          <a:xfrm>
            <a:off x="4835208" y="77251"/>
            <a:ext cx="3184015" cy="1940301"/>
          </a:xfrm>
          <a:prstGeom prst="rect">
            <a:avLst/>
          </a:prstGeom>
          <a:noFill/>
        </p:spPr>
      </p:pic>
      <p:pic>
        <p:nvPicPr>
          <p:cNvPr id="7" name="Picture 6" descr="CTV 160">
            <a:extLst>
              <a:ext uri="{FF2B5EF4-FFF2-40B4-BE49-F238E27FC236}">
                <a16:creationId xmlns:a16="http://schemas.microsoft.com/office/drawing/2014/main" id="{4728E2B9-91A2-4ADA-821A-8900C8C29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2143" r="11636"/>
          <a:stretch>
            <a:fillRect/>
          </a:stretch>
        </p:blipFill>
        <p:spPr bwMode="auto">
          <a:xfrm>
            <a:off x="5465160" y="2287020"/>
            <a:ext cx="2554063" cy="1949611"/>
          </a:xfrm>
          <a:prstGeom prst="rect">
            <a:avLst/>
          </a:prstGeom>
          <a:noFill/>
        </p:spPr>
      </p:pic>
      <p:pic>
        <p:nvPicPr>
          <p:cNvPr id="8" name="Picture 8" descr="http://img.directindustry.de/images_di/photo-g/doppelspindel-cnc-vertikal-drehmaschine-7402-2634173.jpg">
            <a:extLst>
              <a:ext uri="{FF2B5EF4-FFF2-40B4-BE49-F238E27FC236}">
                <a16:creationId xmlns:a16="http://schemas.microsoft.com/office/drawing/2014/main" id="{F601486A-6959-455E-84C9-2AB69B01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568" t="6755" r="5739" b="6417"/>
          <a:stretch>
            <a:fillRect/>
          </a:stretch>
        </p:blipFill>
        <p:spPr bwMode="auto">
          <a:xfrm>
            <a:off x="3188099" y="2287020"/>
            <a:ext cx="2106948" cy="1949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949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856A9AC-3E46-4962-8B4B-FC437656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4914" y="667125"/>
            <a:ext cx="5130458" cy="36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8DBE76-7FBF-4AC4-9899-21FF31F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wedge bar manual chuck</a:t>
            </a:r>
            <a:br>
              <a:rPr lang="en-US" dirty="0"/>
            </a:br>
            <a:r>
              <a:rPr lang="en-US" dirty="0"/>
              <a:t>ROTA-S plus 2.0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0DBC11-EE4B-42B2-978F-4F0460CFA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</p:spTree>
    <p:extLst>
      <p:ext uri="{BB962C8B-B14F-4D97-AF65-F5344CB8AC3E}">
        <p14:creationId xmlns:p14="http://schemas.microsoft.com/office/powerpoint/2010/main" val="13666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B6321-BDD5-44E1-AA68-02BC5C2F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SCHUNK wedge bar manual chuck</a:t>
            </a:r>
            <a:br>
              <a:rPr lang="en-US" dirty="0"/>
            </a:br>
            <a:r>
              <a:rPr lang="en-US" dirty="0"/>
              <a:t>ROTA-S plus 2.0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3B712F-59D3-4F48-98D2-07DD7957D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SCHUNK highlights clamping technology 2013 </a:t>
            </a:r>
          </a:p>
        </p:txBody>
      </p:sp>
      <p:pic>
        <p:nvPicPr>
          <p:cNvPr id="5" name="Grafik 4" descr="dorn_eineln_ros_plus2_200_0000.jpg">
            <a:extLst>
              <a:ext uri="{FF2B5EF4-FFF2-40B4-BE49-F238E27FC236}">
                <a16:creationId xmlns:a16="http://schemas.microsoft.com/office/drawing/2014/main" id="{5E4C3EBE-45A7-4E0C-B7E6-0D6EFF3D3E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9511" y="1217340"/>
            <a:ext cx="2729539" cy="2750106"/>
          </a:xfrm>
          <a:prstGeom prst="rect">
            <a:avLst/>
          </a:prstGeom>
        </p:spPr>
      </p:pic>
      <p:pic>
        <p:nvPicPr>
          <p:cNvPr id="6" name="Grafik 5" descr="dorn_ros_plus2_200_0000.jpg">
            <a:extLst>
              <a:ext uri="{FF2B5EF4-FFF2-40B4-BE49-F238E27FC236}">
                <a16:creationId xmlns:a16="http://schemas.microsoft.com/office/drawing/2014/main" id="{B4B07EAE-FE90-4C0A-B3C8-3B1DA63E69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50" y="960438"/>
            <a:ext cx="3300122" cy="33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6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397</Words>
  <Application>Microsoft Office PowerPoint</Application>
  <PresentationFormat>Bildschirmpräsentation (16:9)</PresentationFormat>
  <Paragraphs>71</Paragraphs>
  <Slides>21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SCH_PPT_Vorlage_16-9_230112</vt:lpstr>
      <vt:lpstr>PowerPoint-Präsentation</vt:lpstr>
      <vt:lpstr>PowerPoint-Präsentation</vt:lpstr>
      <vt:lpstr>PowerPoint-Präsentation</vt:lpstr>
      <vt:lpstr>SCHUNK lathe chucks &amp; chucks jaws…</vt:lpstr>
      <vt:lpstr>…for all types of workpieces…</vt:lpstr>
      <vt:lpstr>…and all types…</vt:lpstr>
      <vt:lpstr>…of machines</vt:lpstr>
      <vt:lpstr>wedge bar manual chuck ROTA-S plus 2.0</vt:lpstr>
      <vt:lpstr>SCHUNK wedge bar manual chuck ROTA-S plus 2.0</vt:lpstr>
      <vt:lpstr>SCHUNK wedge bar manual chuck ROTA-S plus 2.0</vt:lpstr>
      <vt:lpstr>SCHUNK wedge bar manual chuck ROTA-S plus 2.0</vt:lpstr>
      <vt:lpstr>SCHUNK wedge bar manual chuck ROTA-S plus 2.0</vt:lpstr>
      <vt:lpstr>The world´s biggest program of   standard chuck jaws from SCHUNK for…</vt:lpstr>
      <vt:lpstr>The highest flexibility with standard chuck jaws from SCHUNK for your chuck type</vt:lpstr>
      <vt:lpstr>SCHUNK standard claw jaws for perfect raw material clamping </vt:lpstr>
      <vt:lpstr>SCHUNK specialized jaws = standard jaws, on stock</vt:lpstr>
      <vt:lpstr>SCHUNK special jaws (here: pendulum jaws) = standard jaws , on stock</vt:lpstr>
      <vt:lpstr>SCHUNK special jaws </vt:lpstr>
      <vt:lpstr>SCHUNK special jaw solutions</vt:lpstr>
      <vt:lpstr>SCHUNK special jaw solutions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Stahl, Anja</cp:lastModifiedBy>
  <cp:revision>165</cp:revision>
  <cp:lastPrinted>2014-06-25T16:59:27Z</cp:lastPrinted>
  <dcterms:created xsi:type="dcterms:W3CDTF">2012-06-26T15:13:48Z</dcterms:created>
  <dcterms:modified xsi:type="dcterms:W3CDTF">2021-05-12T09:01:20Z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