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99" r:id="rId2"/>
    <p:sldId id="682" r:id="rId3"/>
    <p:sldId id="686" r:id="rId4"/>
    <p:sldId id="683" r:id="rId5"/>
    <p:sldId id="684" r:id="rId6"/>
    <p:sldId id="685" r:id="rId7"/>
    <p:sldId id="687" r:id="rId8"/>
    <p:sldId id="688" r:id="rId9"/>
    <p:sldId id="689" r:id="rId10"/>
    <p:sldId id="690" r:id="rId11"/>
    <p:sldId id="691" r:id="rId12"/>
    <p:sldId id="294" r:id="rId13"/>
    <p:sldId id="693" r:id="rId14"/>
    <p:sldId id="694" r:id="rId15"/>
    <p:sldId id="695" r:id="rId16"/>
    <p:sldId id="696" r:id="rId17"/>
    <p:sldId id="697" r:id="rId18"/>
    <p:sldId id="698" r:id="rId19"/>
    <p:sldId id="699" r:id="rId20"/>
    <p:sldId id="700" r:id="rId21"/>
    <p:sldId id="701" r:id="rId22"/>
    <p:sldId id="702" r:id="rId23"/>
    <p:sldId id="715" r:id="rId24"/>
    <p:sldId id="716" r:id="rId25"/>
    <p:sldId id="717" r:id="rId26"/>
    <p:sldId id="296" r:id="rId27"/>
    <p:sldId id="719" r:id="rId28"/>
    <p:sldId id="720" r:id="rId29"/>
    <p:sldId id="721" r:id="rId30"/>
    <p:sldId id="722" r:id="rId31"/>
    <p:sldId id="718" r:id="rId32"/>
    <p:sldId id="724" r:id="rId33"/>
    <p:sldId id="725" r:id="rId34"/>
    <p:sldId id="726" r:id="rId35"/>
    <p:sldId id="728" r:id="rId36"/>
    <p:sldId id="729" r:id="rId37"/>
    <p:sldId id="730" r:id="rId38"/>
    <p:sldId id="731" r:id="rId39"/>
    <p:sldId id="732" r:id="rId40"/>
    <p:sldId id="733" r:id="rId41"/>
    <p:sldId id="734" r:id="rId42"/>
    <p:sldId id="735" r:id="rId43"/>
    <p:sldId id="736" r:id="rId44"/>
    <p:sldId id="738" r:id="rId45"/>
    <p:sldId id="742" r:id="rId46"/>
    <p:sldId id="743" r:id="rId47"/>
    <p:sldId id="723" r:id="rId48"/>
    <p:sldId id="744" r:id="rId49"/>
    <p:sldId id="745" r:id="rId50"/>
    <p:sldId id="746" r:id="rId51"/>
    <p:sldId id="739" r:id="rId52"/>
    <p:sldId id="692" r:id="rId53"/>
    <p:sldId id="740" r:id="rId54"/>
    <p:sldId id="741" r:id="rId55"/>
    <p:sldId id="279" r:id="rId56"/>
  </p:sldIdLst>
  <p:sldSz cx="9144000" cy="5143500" type="screen16x9"/>
  <p:notesSz cx="6858000" cy="9144000"/>
  <p:custDataLst>
    <p:tags r:id="rId59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EAF2F9"/>
    <a:srgbClr val="D7E2ED"/>
    <a:srgbClr val="84D0F0"/>
    <a:srgbClr val="00446B"/>
    <a:srgbClr val="17385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2" autoAdjust="0"/>
    <p:restoredTop sz="87211" autoAdjust="0"/>
  </p:normalViewPr>
  <p:slideViewPr>
    <p:cSldViewPr snapToGrid="0" snapToObjects="1">
      <p:cViewPr varScale="1">
        <p:scale>
          <a:sx n="122" d="100"/>
          <a:sy n="122" d="100"/>
        </p:scale>
        <p:origin x="792" y="90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05.05.2021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05.05.2021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Spannschraube</a:t>
            </a:r>
          </a:p>
          <a:p>
            <a:pPr marL="228600" indent="-228600">
              <a:buAutoNum type="arabicPeriod"/>
            </a:pPr>
            <a:r>
              <a:rPr lang="de-DE" dirty="0"/>
              <a:t>Spannelement</a:t>
            </a:r>
          </a:p>
          <a:p>
            <a:pPr marL="228600" indent="-228600">
              <a:buAutoNum type="arabicPeriod"/>
            </a:pPr>
            <a:r>
              <a:rPr lang="de-DE" dirty="0"/>
              <a:t>Dichtung</a:t>
            </a:r>
          </a:p>
          <a:p>
            <a:pPr marL="228600" indent="-228600">
              <a:buAutoNum type="arabicPeriod"/>
            </a:pPr>
            <a:r>
              <a:rPr lang="de-DE" dirty="0"/>
              <a:t>Dehnbüchse</a:t>
            </a:r>
          </a:p>
          <a:p>
            <a:pPr marL="228600" indent="-228600">
              <a:buAutoNum type="arabicPeriod"/>
            </a:pPr>
            <a:r>
              <a:rPr lang="de-DE" dirty="0"/>
              <a:t>Kammersystem</a:t>
            </a:r>
          </a:p>
          <a:p>
            <a:pPr marL="228600" indent="-228600">
              <a:buAutoNum type="arabicPeriod"/>
            </a:pPr>
            <a:r>
              <a:rPr lang="de-DE" dirty="0"/>
              <a:t>Grundkörper</a:t>
            </a:r>
          </a:p>
          <a:p>
            <a:pPr marL="228600" indent="-228600">
              <a:buAutoNum type="arabicPeriod"/>
            </a:pPr>
            <a:r>
              <a:rPr lang="de-DE" dirty="0" err="1"/>
              <a:t>Längenverstellschraube</a:t>
            </a:r>
            <a:endParaRPr lang="de-DE" dirty="0"/>
          </a:p>
          <a:p>
            <a:pPr marL="228600" indent="-228600">
              <a:buAutoNum type="arabicPeriod"/>
            </a:pPr>
            <a:r>
              <a:rPr lang="de-DE" dirty="0" err="1"/>
              <a:t>Werkzeugschaft</a:t>
            </a:r>
            <a:endParaRPr lang="de-DE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2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Antriebsschnecke (Einstellschraube)</a:t>
            </a:r>
          </a:p>
          <a:p>
            <a:pPr marL="228600" indent="-228600">
              <a:buAutoNum type="arabicPeriod"/>
            </a:pPr>
            <a:r>
              <a:rPr lang="de-DE" dirty="0"/>
              <a:t>Spannleitung</a:t>
            </a:r>
          </a:p>
          <a:p>
            <a:pPr marL="228600" indent="-228600">
              <a:buAutoNum type="arabicPeriod"/>
            </a:pPr>
            <a:r>
              <a:rPr lang="de-DE" dirty="0"/>
              <a:t>Antriebsschnecke (</a:t>
            </a:r>
            <a:r>
              <a:rPr lang="de-DE" dirty="0" err="1"/>
              <a:t>Verstellschraube</a:t>
            </a:r>
            <a:r>
              <a:rPr lang="de-DE" dirty="0"/>
              <a:t>)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Titel, Verfasser, Datum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SCHUNK\HPW1\DATEN\Allg\KVP-Workshop\Temp\2013_03_11_bis_14_Hengst-Kessler_Precitool\TENDO_Spannprinzip.wmv" TargetMode="Externa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://www.de.schunk.com/schunk/schunk_websites/products/products.html?product_level_1=247&amp;product_level_2=268&amp;product_level_3=0&amp;country=DEU&amp;lngCode=DE&amp;lngCode2=DE" TargetMode="External"/><Relationship Id="rId18" Type="http://schemas.openxmlformats.org/officeDocument/2006/relationships/image" Target="../media/image22.jpeg"/><Relationship Id="rId3" Type="http://schemas.openxmlformats.org/officeDocument/2006/relationships/image" Target="../media/image12.jpeg"/><Relationship Id="rId21" Type="http://schemas.openxmlformats.org/officeDocument/2006/relationships/hyperlink" Target="http://www.de.schunk.com/schunk/schunk_websites/products/products.html?product_level_1=247&amp;product_level_2=3035&amp;product_level_3=0&amp;country=DEU&amp;lngCode=DE&amp;lngCode2=DE" TargetMode="External"/><Relationship Id="rId7" Type="http://schemas.openxmlformats.org/officeDocument/2006/relationships/image" Target="../media/image16.jpeg"/><Relationship Id="rId12" Type="http://schemas.openxmlformats.org/officeDocument/2006/relationships/image" Target="../media/image19.jpeg"/><Relationship Id="rId17" Type="http://schemas.openxmlformats.org/officeDocument/2006/relationships/hyperlink" Target="http://www.de.schunk.com/schunk/schunk_websites/products/products.html?product_level_1=247&amp;product_level_2=269&amp;product_level_3=0&amp;country=DEU&amp;lngCode=DE&amp;lngCode2=DE" TargetMode="Externa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jpeg"/><Relationship Id="rId20" Type="http://schemas.openxmlformats.org/officeDocument/2006/relationships/image" Target="../media/image23.jpeg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11" Type="http://schemas.openxmlformats.org/officeDocument/2006/relationships/hyperlink" Target="http://www.de.schunk.com/schunk/schunk_websites/products/products.html?product_level_1=247&amp;product_level_2=267&amp;product_level_3=0&amp;country=DEU&amp;lngCode=DE&amp;lngCode2=DE" TargetMode="External"/><Relationship Id="rId24" Type="http://schemas.openxmlformats.org/officeDocument/2006/relationships/image" Target="../media/image25.jpeg"/><Relationship Id="rId5" Type="http://schemas.openxmlformats.org/officeDocument/2006/relationships/image" Target="../media/image14.png"/><Relationship Id="rId15" Type="http://schemas.openxmlformats.org/officeDocument/2006/relationships/hyperlink" Target="http://www.de.schunk.com/schunk/schunk_websites/products/products.html?product_level_1=247&amp;product_level_2=270&amp;product_level_3=0&amp;country=DEU&amp;lngCode=DE&amp;lngCode2=DE" TargetMode="External"/><Relationship Id="rId23" Type="http://schemas.openxmlformats.org/officeDocument/2006/relationships/hyperlink" Target="http://www.de.schunk.com/schunk/schunk_websites/products/products.html?product_level_1=247&amp;product_level_2=6785&amp;product_level_3=0&amp;country=DEU&amp;lngCode=DE&amp;lngCode2=DE" TargetMode="External"/><Relationship Id="rId10" Type="http://schemas.openxmlformats.org/officeDocument/2006/relationships/image" Target="../media/image18.jpeg"/><Relationship Id="rId19" Type="http://schemas.openxmlformats.org/officeDocument/2006/relationships/hyperlink" Target="http://www.de.schunk.com/schunk/schunk_websites/products/products.html?product_level_1=247&amp;product_level_2=19905&amp;product_level_3=0&amp;country=DEU&amp;lngCode=DE&amp;lngCode2=DE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://www.de.schunk.com/schunk/schunk_websites/products/products.html?product_level_1=247&amp;product_level_2=266&amp;product_level_3=3042&amp;country=DEU&amp;lngCode=DE&amp;lngCode2=DE" TargetMode="External"/><Relationship Id="rId14" Type="http://schemas.openxmlformats.org/officeDocument/2006/relationships/image" Target="../media/image20.jpeg"/><Relationship Id="rId22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file:///\\SCHUNK\HPW1\DATEN\TV-DORNE\0_Pr&#228;sentationen_WZH_Sonderdehntechnik\Kunden_Partner_H&#228;ndler\SPH_TAGUNG_11_2013\Tendo_Vergleich.mp4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78.jpeg"/><Relationship Id="rId4" Type="http://schemas.openxmlformats.org/officeDocument/2006/relationships/hyperlink" Target="file:///\\Schunk\hpw1\DATEN\TV-DORNE\0_Pr&#228;sentationen_WZH_Sonderdehntechnik\Kunden_Partner_H&#228;ndler\SPH_TAGUNG_11_2013\Tendo_Vergleich.mp4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://www.de.schunk.com/schunk/schunk_websites/products/products.html?product_level_1=247&amp;product_level_2=19905&amp;product_level_3=0&amp;country=DEU&amp;lngCode=DE&amp;lngCode2=DE" TargetMode="External"/><Relationship Id="rId18" Type="http://schemas.openxmlformats.org/officeDocument/2006/relationships/image" Target="../media/image25.jpeg"/><Relationship Id="rId3" Type="http://schemas.openxmlformats.org/officeDocument/2006/relationships/hyperlink" Target="http://www.de.schunk.com/schunk/schunk_websites/products/products.html?product_level_1=247&amp;product_level_2=266&amp;product_level_3=3042&amp;country=DEU&amp;lngCode=DE&amp;lngCode2=DE" TargetMode="External"/><Relationship Id="rId7" Type="http://schemas.openxmlformats.org/officeDocument/2006/relationships/hyperlink" Target="http://www.de.schunk.com/schunk/schunk_websites/products/products.html?product_level_1=247&amp;product_level_2=268&amp;product_level_3=0&amp;country=DEU&amp;lngCode=DE&amp;lngCode2=DE" TargetMode="External"/><Relationship Id="rId12" Type="http://schemas.openxmlformats.org/officeDocument/2006/relationships/image" Target="../media/image22.jpeg"/><Relationship Id="rId17" Type="http://schemas.openxmlformats.org/officeDocument/2006/relationships/hyperlink" Target="http://www.de.schunk.com/schunk/schunk_websites/products/products.html?product_level_1=247&amp;product_level_2=6785&amp;product_level_3=0&amp;country=DEU&amp;lngCode=DE&amp;lngCode2=DE" TargetMode="Externa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jpeg"/><Relationship Id="rId1" Type="http://schemas.openxmlformats.org/officeDocument/2006/relationships/tags" Target="../tags/tag10.xml"/><Relationship Id="rId6" Type="http://schemas.openxmlformats.org/officeDocument/2006/relationships/image" Target="../media/image19.jpeg"/><Relationship Id="rId11" Type="http://schemas.openxmlformats.org/officeDocument/2006/relationships/hyperlink" Target="http://www.de.schunk.com/schunk/schunk_websites/products/products.html?product_level_1=247&amp;product_level_2=269&amp;product_level_3=0&amp;country=DEU&amp;lngCode=DE&amp;lngCode2=DE" TargetMode="External"/><Relationship Id="rId5" Type="http://schemas.openxmlformats.org/officeDocument/2006/relationships/hyperlink" Target="http://www.de.schunk.com/schunk/schunk_websites/products/products.html?product_level_1=247&amp;product_level_2=267&amp;product_level_3=0&amp;country=DEU&amp;lngCode=DE&amp;lngCode2=DE" TargetMode="External"/><Relationship Id="rId15" Type="http://schemas.openxmlformats.org/officeDocument/2006/relationships/hyperlink" Target="http://www.de.schunk.com/schunk/schunk_websites/products/products.html?product_level_1=247&amp;product_level_2=3035&amp;product_level_3=0&amp;country=DEU&amp;lngCode=DE&amp;lngCode2=DE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hyperlink" Target="http://www.de.schunk.com/schunk/schunk_websites/products/products.html?product_level_1=247&amp;product_level_2=270&amp;product_level_3=0&amp;country=DEU&amp;lngCode=DE&amp;lngCode2=DE" TargetMode="External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ushaltsgerät, Computer, Frau, Laptop enthält.&#10;&#10;Automatisch generierte Beschreibung">
            <a:extLst>
              <a:ext uri="{FF2B5EF4-FFF2-40B4-BE49-F238E27FC236}">
                <a16:creationId xmlns:a16="http://schemas.microsoft.com/office/drawing/2014/main" id="{80D225CB-F252-4FB9-A51D-957862A0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287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defTabSz="457200">
              <a:spcBef>
                <a:spcPct val="0"/>
              </a:spcBef>
              <a:defRPr/>
            </a:pPr>
            <a:r>
              <a:rPr lang="de-DE" sz="3000" b="1" dirty="0">
                <a:solidFill>
                  <a:srgbClr val="FFFFFF"/>
                </a:solidFill>
              </a:rPr>
              <a:t>TENDO Hydro-Dehnspanntechnik</a:t>
            </a:r>
            <a:endParaRPr lang="de-DE" sz="3000" dirty="0">
              <a:solidFill>
                <a:srgbClr val="FFFFFF"/>
              </a:solidFill>
            </a:endParaRPr>
          </a:p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800" dirty="0">
                <a:solidFill>
                  <a:srgbClr val="FFFFFF"/>
                </a:solidFill>
              </a:rPr>
              <a:t>Qualität und Präzision mit über 35 Jahren Erfahrung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15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82F3B-45EC-4FDB-A571-100917BE1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Funktionsprinzip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63F7C9-78E3-4305-AF54-8EC817282B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3F70FC-50ED-4EA9-9401-5C8845F28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TENDO_Spannprinzip.wmv">
            <a:hlinkClick r:id="" action="ppaction://media"/>
            <a:extLst>
              <a:ext uri="{FF2B5EF4-FFF2-40B4-BE49-F238E27FC236}">
                <a16:creationId xmlns:a16="http://schemas.microsoft.com/office/drawing/2014/main" id="{C71DC26D-FA10-4F6D-94A5-F860BCEB90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9550" y="1112838"/>
            <a:ext cx="3805767" cy="28543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F772EB8-C0F7-4CAB-BC58-621428C7A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432" y="1639827"/>
            <a:ext cx="2061029" cy="18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1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5BF71-72F7-4DDC-9A3F-153D804C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Technische Highlights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5F7740-AC96-4B45-A43C-52D874ECF8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8606204" cy="2854325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de-DE" sz="1400" dirty="0"/>
              <a:t>Rüstzeitkiller! Präziser Werkzeugwechsel ohne Peripheriegeräte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de-DE" sz="1400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de-DE" sz="1400" dirty="0"/>
              <a:t> μ-genauer, sekundenschneller Werkzeugwechsel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de-DE" sz="1400" dirty="0"/>
              <a:t> Einfache Handgriffen um das Werkzeug schnell und prozesssicher zu wechseln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de-DE" sz="1400" dirty="0"/>
              <a:t> Werkzeug in das Hydro-Dehnspannfutter einfügen, Spannschraube mit einem Sechskantschlüssel auf 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sz="1400" dirty="0"/>
              <a:t>   Anschlag eindrehen – fertig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de-DE" sz="1400" dirty="0"/>
              <a:t> Das Spannergebnis: höchste Rundlaufgenauigkeit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de-DE" sz="1400" dirty="0"/>
              <a:t> Überzeugend einfache Handhabung mit dem Sechskantschlüssel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de-DE" sz="1400" dirty="0"/>
              <a:t> Kein zusätzlicher Investitionsaufwand für Peripheriegeräte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de-DE" sz="1400" dirty="0"/>
              <a:t> Stillstands- und Rüstzeiten an der Maschine werden reduziert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de-DE" sz="1400" dirty="0"/>
              <a:t> Wartungsaufwand oder Ausfall von externen Spanngeräten entfällt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C339DD-72E4-482A-A273-E73AD31D38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</p:spTree>
    <p:extLst>
      <p:ext uri="{BB962C8B-B14F-4D97-AF65-F5344CB8AC3E}">
        <p14:creationId xmlns:p14="http://schemas.microsoft.com/office/powerpoint/2010/main" val="317492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Funktionen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de-DE" sz="1400" b="1" dirty="0"/>
              <a:t>Rundlauf- und Wiederholgenauigkeit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Höchste Dauerrundlauf- und Wiederholgenauigkeit von &lt; 0.003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Gleichmäßiger </a:t>
            </a:r>
            <a:r>
              <a:rPr lang="de-DE" sz="1400" dirty="0" err="1"/>
              <a:t>Schneideneingriff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Minimierung des Verschleißes der Werkzeugschneiden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Erhöhung der Standzeiten des Werkzeuges um ein Vielfaches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Reduzierung der Kosten für Nachschleifen oder Neubeschaffung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6B4797D-DEC2-4338-8649-B9F5ECFBF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066" y="1206054"/>
            <a:ext cx="3608834" cy="273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30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Funktionen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de-DE" sz="1400" b="1" dirty="0"/>
              <a:t>Exzellente Schwingungsdämmung für beste Oberflächen</a:t>
            </a:r>
          </a:p>
          <a:p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Durch Hydrauliksystem hervorragende Schwingungsdämpfung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Vermeidung von Mikroausbrüche an der Werkzeugschneide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Ziel: Beste Werkstückoberflächen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Maschinenspindel wird geschont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Erhöhung der Werkzeugstandzeiten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Kostenreduzierung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85001F3-5585-449A-979F-0D8C9183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1024339"/>
            <a:ext cx="3184273" cy="289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2726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Funktionen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de-DE" sz="1400" b="1" dirty="0"/>
              <a:t>Hohe Flexibilität durch Zwischenbüchsen</a:t>
            </a:r>
          </a:p>
          <a:p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Einsatz geschlitzter oder kühlmitteldichter Zwischenbüchsen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Spannfutter unterschiedlicher Werkzeugdurchmesser von 0.8 – 25 mm spannbar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Im Spannbereich flexibel einsetzbar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Die Rundlaufgenauigkeit der Büchse ist &lt; 0.003 mm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E0AB834-1083-42BD-8D66-5A685131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999" y="1112838"/>
            <a:ext cx="3262427" cy="292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930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Funktionen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470400" y="1112838"/>
            <a:ext cx="4375150" cy="2853895"/>
          </a:xfrm>
        </p:spPr>
        <p:txBody>
          <a:bodyPr>
            <a:normAutofit/>
          </a:bodyPr>
          <a:lstStyle/>
          <a:p>
            <a:r>
              <a:rPr lang="de-DE" sz="1400" b="1" dirty="0"/>
              <a:t>Schmutz-Resistenz für lange Funktionssicherheit</a:t>
            </a:r>
          </a:p>
          <a:p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Vollkommen geschlossenes TENDO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Verhindert Eindringen von Schmutz, Spänen und Kühl- und Schmierstoffen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Spannbereich wird nicht beschädigt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Funktion und perfekte Werkzeugspannung bleiben erhalten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Wartungsfreiheit und hohe Lebensdauer gewährleistet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C6F813F-965C-4E6C-B482-214DFA89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979627"/>
            <a:ext cx="2876062" cy="287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929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Funktionen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470400" y="1112838"/>
            <a:ext cx="4375150" cy="2853895"/>
          </a:xfrm>
        </p:spPr>
        <p:txBody>
          <a:bodyPr>
            <a:normAutofit/>
          </a:bodyPr>
          <a:lstStyle/>
          <a:p>
            <a:r>
              <a:rPr lang="de-DE" sz="1400" b="1" dirty="0"/>
              <a:t>Schutzrillen für zuverlässige Drehmomentübertragung</a:t>
            </a:r>
          </a:p>
          <a:p>
            <a:r>
              <a:rPr lang="de-DE" sz="1400" b="1" dirty="0"/>
              <a:t>Enormen Spanndruck </a:t>
            </a:r>
          </a:p>
          <a:p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Öl-, Fett- oder Schmierstoffreste werden in die Schmutzrille gedrückt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Spannfläche bleibt trocken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Zuverlässige Übertragung der Drehmomente ist gewährleistet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5AC956F-3828-4B32-92F4-4C6C0EC0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834" y="1110535"/>
            <a:ext cx="3467507" cy="28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89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Funktionen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470400" y="1112838"/>
            <a:ext cx="4375150" cy="2853895"/>
          </a:xfrm>
        </p:spPr>
        <p:txBody>
          <a:bodyPr>
            <a:normAutofit/>
          </a:bodyPr>
          <a:lstStyle/>
          <a:p>
            <a:r>
              <a:rPr lang="de-DE" sz="1500" b="1" dirty="0"/>
              <a:t>Alle handelsüblichen Schafttypen spannbar für prozesssichere Spannung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500" dirty="0"/>
          </a:p>
          <a:p>
            <a:pPr marL="0" lvl="1"/>
            <a:r>
              <a:rPr lang="de-DE" sz="1500" dirty="0"/>
              <a:t>Sowohl Werkzeuge mit glatten Zylinderschäften nach DIN 6535 Form HA bis Ø 32 mm als auch mit Ausnehmungen nach:                  </a:t>
            </a:r>
          </a:p>
          <a:p>
            <a:pPr marL="0" lvl="1"/>
            <a:r>
              <a:rPr lang="de-DE" sz="1500" dirty="0"/>
              <a:t>DIN 1835 Form B, E</a:t>
            </a:r>
          </a:p>
          <a:p>
            <a:pPr marL="0" lvl="1"/>
            <a:r>
              <a:rPr lang="de-DE" sz="1500" dirty="0"/>
              <a:t>DIN 6535 Form HA, HB, HE </a:t>
            </a:r>
          </a:p>
          <a:p>
            <a:pPr marL="0" lvl="1"/>
            <a:r>
              <a:rPr lang="de-DE" sz="1500" dirty="0"/>
              <a:t>können direkt und ohne Zwischenbüchse gespannt werden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39CB87A-C33D-4094-938E-2AAE02CA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173" y="1112838"/>
            <a:ext cx="3515549" cy="251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45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39633-6BB9-4043-99A1-D72F6BE0D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E </a:t>
            </a:r>
            <a:r>
              <a:rPr lang="de-DE" dirty="0" err="1"/>
              <a:t>compact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CDF319-804C-47EE-A7E6-74C0BBAAB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2" descr="C:\Users\Daniel\Desktop\DMG\WZH_Bilder\TENDO_EC_SCHNITT.png">
            <a:extLst>
              <a:ext uri="{FF2B5EF4-FFF2-40B4-BE49-F238E27FC236}">
                <a16:creationId xmlns:a16="http://schemas.microsoft.com/office/drawing/2014/main" id="{384EDBA5-F6A2-4D4B-8AB2-7DAB0C84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7" y="1156135"/>
            <a:ext cx="4292559" cy="28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chunk.int/pimexport/IM0004268.jpg">
            <a:extLst>
              <a:ext uri="{FF2B5EF4-FFF2-40B4-BE49-F238E27FC236}">
                <a16:creationId xmlns:a16="http://schemas.microsoft.com/office/drawing/2014/main" id="{EEE06C50-D111-46AD-9F82-540B6EEA5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9262" y="0"/>
            <a:ext cx="2206124" cy="443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9708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60D4E9-B950-487A-BA9D-BEDF3041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TENDO-E </a:t>
            </a:r>
            <a:r>
              <a:rPr lang="de-DE" dirty="0" err="1"/>
              <a:t>compact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1EBEF2-1F14-4D3F-9C15-ED09717579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174625" indent="-174625"/>
            <a:r>
              <a:rPr lang="de-DE" sz="1400" dirty="0"/>
              <a:t>TENDO Allgemein: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de-DE" sz="1400" dirty="0"/>
              <a:t>Rundlaufgenauigkeit 0,003 mm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de-DE" sz="1400" dirty="0"/>
              <a:t>Exzellente Schwingungsdämpfung</a:t>
            </a:r>
          </a:p>
          <a:p>
            <a:pPr marL="174625" indent="-174625"/>
            <a:r>
              <a:rPr lang="de-DE" sz="1400" dirty="0"/>
              <a:t>	</a:t>
            </a:r>
            <a:r>
              <a:rPr lang="de-DE" sz="1400" dirty="0">
                <a:sym typeface="Wingdings" pitchFamily="2" charset="2"/>
              </a:rPr>
              <a:t> schont Werkzeugen</a:t>
            </a:r>
          </a:p>
          <a:p>
            <a:pPr marL="174625" indent="-174625"/>
            <a:r>
              <a:rPr lang="de-DE" sz="1400" dirty="0">
                <a:sym typeface="Wingdings" pitchFamily="2" charset="2"/>
              </a:rPr>
              <a:t>	 bessere Qualität der Werkstücke</a:t>
            </a:r>
            <a:endParaRPr lang="de-DE" sz="1400" dirty="0"/>
          </a:p>
          <a:p>
            <a:pPr marL="174625" indent="-174625">
              <a:buFont typeface="Arial" pitchFamily="34" charset="0"/>
              <a:buChar char="•"/>
            </a:pPr>
            <a:r>
              <a:rPr lang="de-DE" sz="1400" dirty="0"/>
              <a:t>Sekundenschneller Werkzeugwechsel von Hand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de-DE" sz="1400" dirty="0"/>
              <a:t>Identische Drehmomente bei jeder Spannung</a:t>
            </a:r>
          </a:p>
          <a:p>
            <a:pPr marL="174625" indent="-174625">
              <a:buFont typeface="Arial" pitchFamily="34" charset="0"/>
              <a:buChar char="•"/>
            </a:pPr>
            <a:endParaRPr lang="de-DE" sz="1400" dirty="0"/>
          </a:p>
          <a:p>
            <a:pPr marL="174625" indent="-174625"/>
            <a:r>
              <a:rPr lang="de-DE" sz="1400" dirty="0"/>
              <a:t>TENDO-E </a:t>
            </a:r>
            <a:r>
              <a:rPr lang="de-DE" sz="1400" dirty="0" err="1"/>
              <a:t>compact</a:t>
            </a:r>
            <a:r>
              <a:rPr lang="de-DE" sz="1400" dirty="0"/>
              <a:t> 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de-DE" sz="1400" dirty="0"/>
              <a:t>900 </a:t>
            </a:r>
            <a:r>
              <a:rPr lang="de-DE" sz="1400" dirty="0" err="1"/>
              <a:t>Nm</a:t>
            </a:r>
            <a:r>
              <a:rPr lang="de-DE" sz="1400" dirty="0"/>
              <a:t> bei ø20 / 2000Nm bei Ø32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F67827-24C9-4706-A40A-F831B6B67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CA5170F-AAC8-4F91-BDCB-8A99C4709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525" y="698795"/>
            <a:ext cx="1870201" cy="36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7745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B9DDA57-3E6B-4AE8-B74B-A9D1186B126B}"/>
              </a:ext>
            </a:extLst>
          </p:cNvPr>
          <p:cNvGrpSpPr/>
          <p:nvPr/>
        </p:nvGrpSpPr>
        <p:grpSpPr>
          <a:xfrm>
            <a:off x="209550" y="1347600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1BC2FD0-CB37-4E21-9AB3-E7507BC853AB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" name="Gruppieren 23">
              <a:extLst>
                <a:ext uri="{FF2B5EF4-FFF2-40B4-BE49-F238E27FC236}">
                  <a16:creationId xmlns:a16="http://schemas.microsoft.com/office/drawing/2014/main" id="{6A574DF7-009B-4474-ADDA-032FB95C04C3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11" name="Gruppieren 19">
                <a:extLst>
                  <a:ext uri="{FF2B5EF4-FFF2-40B4-BE49-F238E27FC236}">
                    <a16:creationId xmlns:a16="http://schemas.microsoft.com/office/drawing/2014/main" id="{86AC3400-3B36-44E2-868E-5A224CCB4CB5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3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C844FFAA-91B7-48FC-9FC8-AC6C9EF1A3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395420" y="1553035"/>
                  <a:ext cx="1871685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E4B7CD83-0D70-418C-81E1-589068B2F58E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D53E4DB1-4E06-41A8-B90D-14BF3F71CF9A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Übersicht</a:t>
                </a:r>
              </a:p>
            </p:txBody>
          </p:sp>
        </p:grp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8E087E0-5603-4FB1-AF9B-771152303323}"/>
              </a:ext>
            </a:extLst>
          </p:cNvPr>
          <p:cNvGrpSpPr/>
          <p:nvPr/>
        </p:nvGrpSpPr>
        <p:grpSpPr>
          <a:xfrm>
            <a:off x="2462783" y="1347600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FA7B13B-ED32-4611-ABC7-93B65AE903E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" name="Gruppieren 23">
              <a:extLst>
                <a:ext uri="{FF2B5EF4-FFF2-40B4-BE49-F238E27FC236}">
                  <a16:creationId xmlns:a16="http://schemas.microsoft.com/office/drawing/2014/main" id="{64EDC273-55CE-40FB-98FA-B78207757EB3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18" name="Gruppieren 19">
                <a:extLst>
                  <a:ext uri="{FF2B5EF4-FFF2-40B4-BE49-F238E27FC236}">
                    <a16:creationId xmlns:a16="http://schemas.microsoft.com/office/drawing/2014/main" id="{E8D1C75B-B4DB-434F-B984-477EA9EDDD6B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0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39ECDDA5-88AC-4108-9630-AEDE297431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506986" y="1553035"/>
                  <a:ext cx="1648553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F92B2118-A8DA-4021-B318-C0C6D76E96D9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5DE93F9A-AA6C-46E8-A765-801E722FA24F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TENDO</a:t>
                </a:r>
              </a:p>
            </p:txBody>
          </p:sp>
        </p:grp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5EB27F7-5742-4FEA-BBB5-88F3D03E6817}"/>
              </a:ext>
            </a:extLst>
          </p:cNvPr>
          <p:cNvGrpSpPr/>
          <p:nvPr/>
        </p:nvGrpSpPr>
        <p:grpSpPr>
          <a:xfrm>
            <a:off x="4718417" y="1347600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4A7A94C0-F666-4005-9B6F-B216988BC8D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A39E81BB-21C7-4D4B-B6DC-18AA6FBB3C87}"/>
                </a:ext>
              </a:extLst>
            </p:cNvPr>
            <p:cNvGrpSpPr/>
            <p:nvPr/>
          </p:nvGrpSpPr>
          <p:grpSpPr>
            <a:xfrm>
              <a:off x="179512" y="1988868"/>
              <a:ext cx="2016224" cy="2448272"/>
              <a:chOff x="611572" y="1412787"/>
              <a:chExt cx="2016224" cy="2448272"/>
            </a:xfrm>
          </p:grpSpPr>
          <p:grpSp>
            <p:nvGrpSpPr>
              <p:cNvPr id="25" name="Gruppieren 19">
                <a:extLst>
                  <a:ext uri="{FF2B5EF4-FFF2-40B4-BE49-F238E27FC236}">
                    <a16:creationId xmlns:a16="http://schemas.microsoft.com/office/drawing/2014/main" id="{9C884F96-0151-48E8-945C-425AC99E5853}"/>
                  </a:ext>
                </a:extLst>
              </p:cNvPr>
              <p:cNvGrpSpPr/>
              <p:nvPr/>
            </p:nvGrpSpPr>
            <p:grpSpPr>
              <a:xfrm>
                <a:off x="611572" y="1412787"/>
                <a:ext cx="2016224" cy="2448272"/>
                <a:chOff x="323532" y="1412787"/>
                <a:chExt cx="2016224" cy="24482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802BBF27-3FEA-413E-8BBC-02EC3C448D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741364" y="1412787"/>
                  <a:ext cx="1094336" cy="1458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86233934-A297-4BF2-9F07-D0E72D681533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1907348-315C-4A28-A78F-B434A5553B3F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Anwendungs-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beispiele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6E51270-A063-4C5B-B598-7C680C0B9677}"/>
              </a:ext>
            </a:extLst>
          </p:cNvPr>
          <p:cNvGrpSpPr/>
          <p:nvPr/>
        </p:nvGrpSpPr>
        <p:grpSpPr>
          <a:xfrm>
            <a:off x="6918226" y="1348645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41F106-27F8-492D-A962-9D83A84C127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" name="Gruppieren 23">
              <a:extLst>
                <a:ext uri="{FF2B5EF4-FFF2-40B4-BE49-F238E27FC236}">
                  <a16:creationId xmlns:a16="http://schemas.microsoft.com/office/drawing/2014/main" id="{6C87850F-7B4D-40A4-AA7E-D139DD16DAFC}"/>
                </a:ext>
              </a:extLst>
            </p:cNvPr>
            <p:cNvGrpSpPr/>
            <p:nvPr/>
          </p:nvGrpSpPr>
          <p:grpSpPr>
            <a:xfrm>
              <a:off x="179512" y="1988840"/>
              <a:ext cx="2016224" cy="2448300"/>
              <a:chOff x="611572" y="1412759"/>
              <a:chExt cx="2016224" cy="2448300"/>
            </a:xfrm>
          </p:grpSpPr>
          <p:grpSp>
            <p:nvGrpSpPr>
              <p:cNvPr id="32" name="Gruppieren 19">
                <a:extLst>
                  <a:ext uri="{FF2B5EF4-FFF2-40B4-BE49-F238E27FC236}">
                    <a16:creationId xmlns:a16="http://schemas.microsoft.com/office/drawing/2014/main" id="{41709D27-4FC2-48C3-B098-D914900EDFA2}"/>
                  </a:ext>
                </a:extLst>
              </p:cNvPr>
              <p:cNvGrpSpPr/>
              <p:nvPr/>
            </p:nvGrpSpPr>
            <p:grpSpPr>
              <a:xfrm>
                <a:off x="611572" y="1412759"/>
                <a:ext cx="2016224" cy="2448300"/>
                <a:chOff x="323532" y="1412759"/>
                <a:chExt cx="2016224" cy="24483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4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AB592156-23E2-4E1D-9E22-936038DDC5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683572" y="1412759"/>
                  <a:ext cx="1337920" cy="141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0598E6AE-0AB6-41A5-8536-8888514C0754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45FF44FF-0F64-4A9F-8E5F-F2740BB7534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Fräsversuch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44266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E56B6-59D0-49F9-AB3D-EA0C1695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TENDO-E </a:t>
            </a:r>
            <a:r>
              <a:rPr lang="de-DE" dirty="0" err="1"/>
              <a:t>compact</a:t>
            </a:r>
            <a:r>
              <a:rPr lang="de-DE" dirty="0"/>
              <a:t> Ø 32 mm: max. Drehmoment</a:t>
            </a:r>
            <a:br>
              <a:rPr lang="de-DE" dirty="0"/>
            </a:br>
            <a:r>
              <a:rPr lang="de-DE" dirty="0"/>
              <a:t>über 2000 </a:t>
            </a:r>
            <a:r>
              <a:rPr lang="de-DE" dirty="0" err="1"/>
              <a:t>Nm</a:t>
            </a:r>
            <a:r>
              <a:rPr lang="de-DE" dirty="0"/>
              <a:t>!!!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726CB9-C98F-4364-83B0-3991E2CAE5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Grafik 4" descr="Drehmoment_TEDNO-E_compact_D32.jpg">
            <a:extLst>
              <a:ext uri="{FF2B5EF4-FFF2-40B4-BE49-F238E27FC236}">
                <a16:creationId xmlns:a16="http://schemas.microsoft.com/office/drawing/2014/main" id="{DF55AD36-8698-4463-8635-86CF537B5D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0397" r="1735" b="4808"/>
          <a:stretch>
            <a:fillRect/>
          </a:stretch>
        </p:blipFill>
        <p:spPr>
          <a:xfrm>
            <a:off x="2586893" y="877260"/>
            <a:ext cx="5298830" cy="3476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4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214FF-6B7D-402F-8721-F6550968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00" dirty="0"/>
              <a:t>TENDO E </a:t>
            </a:r>
            <a:r>
              <a:rPr lang="de-DE" sz="2500" dirty="0" err="1"/>
              <a:t>compact</a:t>
            </a:r>
            <a:endParaRPr lang="en-US" sz="25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607877-B61F-4A5A-9CE7-E2C4189E4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2792" y="1199073"/>
            <a:ext cx="7886700" cy="3166970"/>
          </a:xfrm>
        </p:spPr>
        <p:txBody>
          <a:bodyPr>
            <a:normAutofit fontScale="85000" lnSpcReduction="20000"/>
          </a:bodyPr>
          <a:lstStyle/>
          <a:p>
            <a:r>
              <a:rPr lang="de-DE" sz="1600" b="1" dirty="0"/>
              <a:t>Hohe Radialsteifigkeit für beste Formgenauigkeit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Optimale Radialsteifigkeit durch einen robusten Grundkörper verhindert seitliches Auslenken      während des </a:t>
            </a:r>
            <a:r>
              <a:rPr lang="de-DE" sz="1600" dirty="0" err="1"/>
              <a:t>Zerspanprozesses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Ihr Vorteil: hohe Formgenauigkeit am Werkstück bei gleichzeitig höchsten </a:t>
            </a:r>
            <a:r>
              <a:rPr lang="de-DE" sz="1600" dirty="0" err="1"/>
              <a:t>Abtragsraten</a:t>
            </a:r>
            <a:r>
              <a:rPr lang="de-DE" sz="1600" dirty="0"/>
              <a:t>                               (z. B. 400 cm³/min bei 42CrMo4*)</a:t>
            </a:r>
          </a:p>
          <a:p>
            <a:endParaRPr lang="de-DE" sz="1600" dirty="0"/>
          </a:p>
          <a:p>
            <a:r>
              <a:rPr lang="de-DE" sz="1600" b="1" dirty="0"/>
              <a:t>Hohes Drehmoment bis 900 </a:t>
            </a:r>
            <a:r>
              <a:rPr lang="de-DE" sz="1600" b="1" dirty="0" err="1"/>
              <a:t>Nm</a:t>
            </a:r>
            <a:r>
              <a:rPr lang="de-DE" sz="1600" b="1" dirty="0"/>
              <a:t> (Ø 20) für höchste Volumenzerspanung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Kompakte Bauweise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Starke Haltekräfte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Dadurch hohe Drehmomentübertragung dauerhaft garantiert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Ihr Vorteil: deutlich höheres Zeitspanvolumen</a:t>
            </a:r>
          </a:p>
          <a:p>
            <a:endParaRPr lang="de-DE" sz="1500" dirty="0"/>
          </a:p>
          <a:p>
            <a:endParaRPr lang="de-DE" sz="1500" dirty="0"/>
          </a:p>
          <a:p>
            <a:endParaRPr lang="de-DE" sz="1500" dirty="0"/>
          </a:p>
          <a:p>
            <a:r>
              <a:rPr lang="de-DE" sz="1100" dirty="0"/>
              <a:t>*abhängig von Werkzeugmaschine und Werkzeug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1D8B396-0634-46CD-B022-68CAEA1E9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D6293A-A2AA-4F93-95E7-00A6EC16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9803" y="160338"/>
            <a:ext cx="1244197" cy="200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CC5C4E7-2527-42F3-99F5-25C52939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9803" y="2255484"/>
            <a:ext cx="1244197" cy="19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455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76435E-70F2-4249-B030-8F35215C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00" dirty="0"/>
              <a:t>TENDO E </a:t>
            </a:r>
            <a:r>
              <a:rPr lang="de-DE" sz="2500" dirty="0" err="1"/>
              <a:t>compact</a:t>
            </a:r>
            <a:endParaRPr lang="en-US" sz="25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84A42F-FFA3-4102-B361-7D2CCCC169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12" descr="M:\0_PM Spanntechnik\20_AZUBI_PM\S.Günar\TENDO E compact 16 mm_ppt.jpg">
            <a:extLst>
              <a:ext uri="{FF2B5EF4-FFF2-40B4-BE49-F238E27FC236}">
                <a16:creationId xmlns:a16="http://schemas.microsoft.com/office/drawing/2014/main" id="{81E106A3-8D3D-4B98-922C-C6C16C88C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20" t="3460"/>
          <a:stretch>
            <a:fillRect/>
          </a:stretch>
        </p:blipFill>
        <p:spPr bwMode="auto">
          <a:xfrm>
            <a:off x="6380548" y="477132"/>
            <a:ext cx="2236217" cy="3958279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DB8A610-DEF3-4FA7-86DD-34143C5FFB9E}"/>
              </a:ext>
            </a:extLst>
          </p:cNvPr>
          <p:cNvSpPr txBox="1"/>
          <p:nvPr/>
        </p:nvSpPr>
        <p:spPr>
          <a:xfrm>
            <a:off x="985603" y="2021989"/>
            <a:ext cx="4618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Kürzere Bearbeitungszeiten. Schnellere Amortisation.</a:t>
            </a:r>
          </a:p>
        </p:txBody>
      </p:sp>
    </p:spTree>
    <p:extLst>
      <p:ext uri="{BB962C8B-B14F-4D97-AF65-F5344CB8AC3E}">
        <p14:creationId xmlns:p14="http://schemas.microsoft.com/office/powerpoint/2010/main" val="595854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0C343-8A0C-4839-A818-A10FBC13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E </a:t>
            </a:r>
            <a:r>
              <a:rPr lang="de-DE" dirty="0" err="1"/>
              <a:t>compact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88F64-BA7C-49A4-9BC5-AD2C920C44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060019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  <a:defRPr/>
            </a:pPr>
            <a:endParaRPr lang="de-DE" sz="1400" b="1" dirty="0"/>
          </a:p>
          <a:p>
            <a:pPr>
              <a:buFont typeface="Arial" pitchFamily="34" charset="0"/>
              <a:buNone/>
              <a:defRPr/>
            </a:pPr>
            <a:endParaRPr lang="de-DE" sz="1400" b="1" dirty="0"/>
          </a:p>
          <a:p>
            <a:pPr>
              <a:defRPr/>
            </a:pPr>
            <a:r>
              <a:rPr lang="de-DE" sz="1400" b="1" dirty="0"/>
              <a:t>Die 7 Volltreffer mit TENDO E </a:t>
            </a:r>
            <a:r>
              <a:rPr lang="de-DE" sz="1400" b="1" dirty="0" err="1"/>
              <a:t>compact</a:t>
            </a:r>
            <a:r>
              <a:rPr lang="de-DE" sz="1400" b="1" dirty="0"/>
              <a:t>:</a:t>
            </a:r>
          </a:p>
          <a:p>
            <a:pPr>
              <a:buFont typeface="Arial" pitchFamily="34" charset="0"/>
              <a:buNone/>
              <a:defRPr/>
            </a:pPr>
            <a:endParaRPr lang="de-DE" sz="1400" b="1" dirty="0"/>
          </a:p>
          <a:p>
            <a:pPr>
              <a:defRPr/>
            </a:pPr>
            <a:r>
              <a:rPr lang="de-DE" sz="1400" dirty="0"/>
              <a:t>1:0	Das Drehmoment-Monster – Bis zu 60 % größere Drehmomente</a:t>
            </a:r>
          </a:p>
          <a:p>
            <a:pPr>
              <a:defRPr/>
            </a:pPr>
            <a:r>
              <a:rPr lang="de-DE" sz="1400" dirty="0"/>
              <a:t>	als handelsübliche Hydro-Dehnspannfutter.</a:t>
            </a:r>
          </a:p>
          <a:p>
            <a:pPr>
              <a:defRPr/>
            </a:pPr>
            <a:r>
              <a:rPr lang="de-DE" sz="1400" dirty="0"/>
              <a:t>	(Bei Ø 16 bis 700 </a:t>
            </a:r>
            <a:r>
              <a:rPr lang="de-DE" sz="1400" dirty="0" err="1"/>
              <a:t>Nm</a:t>
            </a:r>
            <a:r>
              <a:rPr lang="de-DE" sz="1400" dirty="0"/>
              <a:t> bei trockenem, bis 350 </a:t>
            </a:r>
            <a:r>
              <a:rPr lang="de-DE" sz="1400" dirty="0" err="1"/>
              <a:t>Nm</a:t>
            </a:r>
            <a:r>
              <a:rPr lang="de-DE" sz="1400" dirty="0"/>
              <a:t> bei öligem </a:t>
            </a:r>
            <a:r>
              <a:rPr lang="de-DE" sz="1400" dirty="0" err="1"/>
              <a:t>Werkzeugschaft</a:t>
            </a:r>
            <a:r>
              <a:rPr lang="de-DE" sz="1400" dirty="0"/>
              <a:t>)</a:t>
            </a:r>
          </a:p>
          <a:p>
            <a:pPr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2:0	Der Präzisionsgarant – Mehr als 70 % besserer Rundlauf als ER-Spannzangen.</a:t>
            </a:r>
          </a:p>
          <a:p>
            <a:pPr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3:0	Der Dauerläufer – Bis zu 40 % mehr Volumenzerspanung möglich,</a:t>
            </a:r>
          </a:p>
          <a:p>
            <a:pPr>
              <a:defRPr/>
            </a:pPr>
            <a:r>
              <a:rPr lang="de-DE" sz="1400" dirty="0"/>
              <a:t>	bevor das Werkzeug nachgeschliffen werden muss.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CF8342-D8B6-4EC6-8BDD-4DC1BEB31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4" descr="http://www.schunk.int/pimexport/IM0012326.jpg">
            <a:extLst>
              <a:ext uri="{FF2B5EF4-FFF2-40B4-BE49-F238E27FC236}">
                <a16:creationId xmlns:a16="http://schemas.microsoft.com/office/drawing/2014/main" id="{779131B9-74F8-4A04-8F45-78EBF18FE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74568" y="214974"/>
            <a:ext cx="3023071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M:\0_PM Spanntechnik\20_AZUBI_PM\S.Günar\TENDO E compact 16 mm_ppt.jpg">
            <a:extLst>
              <a:ext uri="{FF2B5EF4-FFF2-40B4-BE49-F238E27FC236}">
                <a16:creationId xmlns:a16="http://schemas.microsoft.com/office/drawing/2014/main" id="{C1E2A0C8-75E4-4654-8DB5-445A4065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20" t="3460"/>
          <a:stretch>
            <a:fillRect/>
          </a:stretch>
        </p:blipFill>
        <p:spPr bwMode="auto">
          <a:xfrm>
            <a:off x="6815345" y="1638787"/>
            <a:ext cx="1564686" cy="276961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7" name="Picture 10" descr="http://t1.gstatic.com/images?q=tbn:ANd9GcQZz3C78Vz9GDXjomI8mHXMH7R1vWvYZcOkYDvqAdPDKGKxTa4F">
            <a:extLst>
              <a:ext uri="{FF2B5EF4-FFF2-40B4-BE49-F238E27FC236}">
                <a16:creationId xmlns:a16="http://schemas.microsoft.com/office/drawing/2014/main" id="{2D74B456-BBD7-4218-A60F-D04CACA7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69433" y="157592"/>
            <a:ext cx="906592" cy="86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483E191-68BA-4301-95EF-E5AEC5AE43D3}"/>
              </a:ext>
            </a:extLst>
          </p:cNvPr>
          <p:cNvSpPr/>
          <p:nvPr/>
        </p:nvSpPr>
        <p:spPr>
          <a:xfrm>
            <a:off x="251602" y="810337"/>
            <a:ext cx="2634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de-DE" sz="2000" b="1" dirty="0">
                <a:solidFill>
                  <a:srgbClr val="00446B"/>
                </a:solidFill>
                <a:latin typeface="+mn-lt"/>
              </a:rPr>
              <a:t>BT 30* Ø 12 und Ø 20</a:t>
            </a:r>
          </a:p>
          <a:p>
            <a:pPr>
              <a:buFont typeface="Arial" pitchFamily="34" charset="0"/>
              <a:buNone/>
              <a:defRPr/>
            </a:pPr>
            <a:r>
              <a:rPr lang="de-DE" sz="1000" b="1" dirty="0">
                <a:solidFill>
                  <a:srgbClr val="00446B"/>
                </a:solidFill>
                <a:latin typeface="+mn-lt"/>
              </a:rPr>
              <a:t>*Kühlmittelzufuhr gemäß DIN 69871 AD</a:t>
            </a:r>
          </a:p>
        </p:txBody>
      </p:sp>
    </p:spTree>
    <p:extLst>
      <p:ext uri="{BB962C8B-B14F-4D97-AF65-F5344CB8AC3E}">
        <p14:creationId xmlns:p14="http://schemas.microsoft.com/office/powerpoint/2010/main" val="1091235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0C343-8A0C-4839-A818-A10FBC13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E </a:t>
            </a:r>
            <a:r>
              <a:rPr lang="de-DE" dirty="0" err="1"/>
              <a:t>compact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88F64-BA7C-49A4-9BC5-AD2C920C44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06001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  <a:defRPr/>
            </a:pPr>
            <a:endParaRPr lang="de-DE" sz="1400" b="1" dirty="0"/>
          </a:p>
          <a:p>
            <a:pPr>
              <a:buFont typeface="Arial" pitchFamily="34" charset="0"/>
              <a:buNone/>
              <a:defRPr/>
            </a:pPr>
            <a:endParaRPr lang="de-DE" sz="1400" b="1" dirty="0"/>
          </a:p>
          <a:p>
            <a:pPr>
              <a:defRPr/>
            </a:pPr>
            <a:r>
              <a:rPr lang="de-DE" sz="1400" b="1" dirty="0"/>
              <a:t>Die 7 Volltreffer mit TENDO E </a:t>
            </a:r>
            <a:r>
              <a:rPr lang="de-DE" sz="1400" b="1" dirty="0" err="1"/>
              <a:t>compact</a:t>
            </a:r>
            <a:r>
              <a:rPr lang="de-DE" sz="1400" b="1" dirty="0"/>
              <a:t>:</a:t>
            </a:r>
          </a:p>
          <a:p>
            <a:pPr>
              <a:buFont typeface="Arial" pitchFamily="34" charset="0"/>
              <a:buNone/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4:0	Der Intelligentere – Bis zu 40 % längere Standzeit durch Öl-Stoßdämpfer-Effekt.</a:t>
            </a:r>
          </a:p>
          <a:p>
            <a:pPr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5:0	Genial einfach - genial effizient! Bis zu 80 % schnelleres Wechseln des Werkzeuges.</a:t>
            </a:r>
          </a:p>
          <a:p>
            <a:pPr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6:0	Das Preiswunder – Bis zu </a:t>
            </a:r>
            <a:r>
              <a:rPr lang="de-DE" sz="1400" dirty="0" err="1"/>
              <a:t>zu</a:t>
            </a:r>
            <a:r>
              <a:rPr lang="de-DE" sz="1400" dirty="0"/>
              <a:t> 65 % Beschaffungskosten-Ersparnis!</a:t>
            </a:r>
          </a:p>
          <a:p>
            <a:pPr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7:0	Der Perfektionist – Fast 100 % reproduzierbarer Werkzeugwechsel  &lt;0,003mm.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CF8342-D8B6-4EC6-8BDD-4DC1BEB31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4" descr="http://www.schunk.int/pimexport/IM0012326.jpg">
            <a:extLst>
              <a:ext uri="{FF2B5EF4-FFF2-40B4-BE49-F238E27FC236}">
                <a16:creationId xmlns:a16="http://schemas.microsoft.com/office/drawing/2014/main" id="{779131B9-74F8-4A04-8F45-78EBF18FE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74568" y="214974"/>
            <a:ext cx="3023071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M:\0_PM Spanntechnik\20_AZUBI_PM\S.Günar\TENDO E compact 16 mm_ppt.jpg">
            <a:extLst>
              <a:ext uri="{FF2B5EF4-FFF2-40B4-BE49-F238E27FC236}">
                <a16:creationId xmlns:a16="http://schemas.microsoft.com/office/drawing/2014/main" id="{C1E2A0C8-75E4-4654-8DB5-445A4065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20" t="3460"/>
          <a:stretch>
            <a:fillRect/>
          </a:stretch>
        </p:blipFill>
        <p:spPr bwMode="auto">
          <a:xfrm>
            <a:off x="6815345" y="1638787"/>
            <a:ext cx="1564686" cy="276961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7" name="Picture 10" descr="http://t1.gstatic.com/images?q=tbn:ANd9GcQZz3C78Vz9GDXjomI8mHXMH7R1vWvYZcOkYDvqAdPDKGKxTa4F">
            <a:extLst>
              <a:ext uri="{FF2B5EF4-FFF2-40B4-BE49-F238E27FC236}">
                <a16:creationId xmlns:a16="http://schemas.microsoft.com/office/drawing/2014/main" id="{2D74B456-BBD7-4218-A60F-D04CACA7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69433" y="157592"/>
            <a:ext cx="906592" cy="86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483E191-68BA-4301-95EF-E5AEC5AE43D3}"/>
              </a:ext>
            </a:extLst>
          </p:cNvPr>
          <p:cNvSpPr/>
          <p:nvPr/>
        </p:nvSpPr>
        <p:spPr>
          <a:xfrm>
            <a:off x="251602" y="810337"/>
            <a:ext cx="2634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de-DE" sz="2000" b="1" dirty="0">
                <a:solidFill>
                  <a:srgbClr val="00446B"/>
                </a:solidFill>
                <a:latin typeface="+mn-lt"/>
              </a:rPr>
              <a:t>BT 30* Ø 12 und Ø 20</a:t>
            </a:r>
          </a:p>
          <a:p>
            <a:pPr>
              <a:buFont typeface="Arial" pitchFamily="34" charset="0"/>
              <a:buNone/>
              <a:defRPr/>
            </a:pPr>
            <a:r>
              <a:rPr lang="de-DE" sz="1000" b="1" dirty="0">
                <a:solidFill>
                  <a:srgbClr val="00446B"/>
                </a:solidFill>
                <a:latin typeface="+mn-lt"/>
              </a:rPr>
              <a:t>*Kühlmittelzufuhr gemäß DIN 69871 AD</a:t>
            </a:r>
          </a:p>
        </p:txBody>
      </p:sp>
    </p:spTree>
    <p:extLst>
      <p:ext uri="{BB962C8B-B14F-4D97-AF65-F5344CB8AC3E}">
        <p14:creationId xmlns:p14="http://schemas.microsoft.com/office/powerpoint/2010/main" val="1787283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TENDOzero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7" name="Picture 2" descr="http://www.schunk.int/pimexport/IM0005459.jpg">
            <a:extLst>
              <a:ext uri="{FF2B5EF4-FFF2-40B4-BE49-F238E27FC236}">
                <a16:creationId xmlns:a16="http://schemas.microsoft.com/office/drawing/2014/main" id="{D34A9B73-00F0-4FB7-A216-E07437C4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7750" y="749266"/>
            <a:ext cx="2998079" cy="364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www.schunk.int/pimexport/IM0004404.jpg">
            <a:extLst>
              <a:ext uri="{FF2B5EF4-FFF2-40B4-BE49-F238E27FC236}">
                <a16:creationId xmlns:a16="http://schemas.microsoft.com/office/drawing/2014/main" id="{0FA16BAF-3E50-4F2D-9141-F9468771E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1394128"/>
            <a:ext cx="3951302" cy="18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227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TENDOzero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de-DE" sz="1400" b="1" dirty="0"/>
              <a:t>μ-genau! Im Handumdrehen auf 0.000 mm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de-DE" sz="1400" dirty="0"/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Profi für enge Toleranzen beim Bohren, Reiben und Ausspindeln, dort, wo ein perfekter Rundlauf gefordert ist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Minimale Rundlauffehler des Werkzeugs, der Aufnahme und der Maschinenspindel lassen sich individuell ausgleichen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Dauerhafter Rundlauf auf 0.000 mm einstellbar für optimale Form- und Lagetoleranzen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Perfekte Schwingungsdämpfung für bis zu 50 % längere Werkzeugstandzeiten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Einfache Handhabung für die exakte Einstellung hochwertiger Präzisionswerkzeuge</a:t>
            </a: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TENDOzero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38954" y="1112838"/>
            <a:ext cx="4157296" cy="2854325"/>
          </a:xfrm>
        </p:spPr>
        <p:txBody>
          <a:bodyPr>
            <a:normAutofit/>
          </a:bodyPr>
          <a:lstStyle/>
          <a:p>
            <a:r>
              <a:rPr lang="de-DE" sz="1400" dirty="0"/>
              <a:t>Durch vier Gewindestifte wird mit einem TORX PLUS®-Schlüssel die Winkellage des gespannten Präzisionswerkzeugs korrigiert und der Rundlauf auf gegen 0.000 mm eingestellt</a:t>
            </a: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7A2CA-3EDB-43C2-BFB5-5BBECA07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7784" y="1142733"/>
            <a:ext cx="347428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3435B-6A68-44E6-B4A3-BF1E270A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3551" b="2313"/>
          <a:stretch>
            <a:fillRect/>
          </a:stretch>
        </p:blipFill>
        <p:spPr bwMode="auto">
          <a:xfrm>
            <a:off x="5304299" y="1904654"/>
            <a:ext cx="220305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4406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TENDO ES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9" name="Picture 2" descr="http://www.schunk.int/pimexport/IM0002546.jpg">
            <a:extLst>
              <a:ext uri="{FF2B5EF4-FFF2-40B4-BE49-F238E27FC236}">
                <a16:creationId xmlns:a16="http://schemas.microsoft.com/office/drawing/2014/main" id="{E6576271-DB8B-43D9-A97D-5015DD03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32922" y="912995"/>
            <a:ext cx="4878155" cy="310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5175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F8EB3-83EA-4D51-B00A-A2EB8CD8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ES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569336-F927-4EFA-AE78-6007D95C5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4654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de-DE" sz="1400" b="1" dirty="0"/>
              <a:t>Platzsparend! Präzision in engen Maschinenräumen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Mit Null-Störkontur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Kommt zum Einsatz wenn jeder Zentimeter im Maschinenraum zählt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Extrem kurzes Hydro-Dehnspannfutter L1=24,6mm (SK 40)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Perfekt geeignet für Bearbeitung von großen Werkstücken auch bei beengten Platzverhältnissen im Maschinenraum und für die Tieflochbohrung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Aufnahme des Werkzeugs oder der Werkzeugverlängerung direkt im Aufnahmekegel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Aufnahmekegel wird in der Spindel abgestützt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Resultat: Höchste Radialsteifigkeit bei hohen Drehmomenten und viel zusätzlicher Platz im Maschinenraum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50FF39-7806-4D7B-96DC-C91636AA3F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</p:spTree>
    <p:extLst>
      <p:ext uri="{BB962C8B-B14F-4D97-AF65-F5344CB8AC3E}">
        <p14:creationId xmlns:p14="http://schemas.microsoft.com/office/powerpoint/2010/main" val="107846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8E087E0-5603-4FB1-AF9B-771152303323}"/>
              </a:ext>
            </a:extLst>
          </p:cNvPr>
          <p:cNvGrpSpPr/>
          <p:nvPr/>
        </p:nvGrpSpPr>
        <p:grpSpPr>
          <a:xfrm>
            <a:off x="2462783" y="1347600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FA7B13B-ED32-4611-ABC7-93B65AE903E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" name="Gruppieren 23">
              <a:extLst>
                <a:ext uri="{FF2B5EF4-FFF2-40B4-BE49-F238E27FC236}">
                  <a16:creationId xmlns:a16="http://schemas.microsoft.com/office/drawing/2014/main" id="{64EDC273-55CE-40FB-98FA-B78207757EB3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18" name="Gruppieren 19">
                <a:extLst>
                  <a:ext uri="{FF2B5EF4-FFF2-40B4-BE49-F238E27FC236}">
                    <a16:creationId xmlns:a16="http://schemas.microsoft.com/office/drawing/2014/main" id="{E8D1C75B-B4DB-434F-B984-477EA9EDDD6B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0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39ECDDA5-88AC-4108-9630-AEDE297431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506986" y="1553035"/>
                  <a:ext cx="1648553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F92B2118-A8DA-4021-B318-C0C6D76E96D9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5DE93F9A-AA6C-46E8-A765-801E722FA24F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TENDO</a:t>
                </a:r>
              </a:p>
            </p:txBody>
          </p:sp>
        </p:grp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5EB27F7-5742-4FEA-BBB5-88F3D03E6817}"/>
              </a:ext>
            </a:extLst>
          </p:cNvPr>
          <p:cNvGrpSpPr/>
          <p:nvPr/>
        </p:nvGrpSpPr>
        <p:grpSpPr>
          <a:xfrm>
            <a:off x="4718417" y="1347600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4A7A94C0-F666-4005-9B6F-B216988BC8D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A39E81BB-21C7-4D4B-B6DC-18AA6FBB3C87}"/>
                </a:ext>
              </a:extLst>
            </p:cNvPr>
            <p:cNvGrpSpPr/>
            <p:nvPr/>
          </p:nvGrpSpPr>
          <p:grpSpPr>
            <a:xfrm>
              <a:off x="179512" y="1988868"/>
              <a:ext cx="2016224" cy="2448272"/>
              <a:chOff x="611572" y="1412787"/>
              <a:chExt cx="2016224" cy="2448272"/>
            </a:xfrm>
          </p:grpSpPr>
          <p:grpSp>
            <p:nvGrpSpPr>
              <p:cNvPr id="25" name="Gruppieren 19">
                <a:extLst>
                  <a:ext uri="{FF2B5EF4-FFF2-40B4-BE49-F238E27FC236}">
                    <a16:creationId xmlns:a16="http://schemas.microsoft.com/office/drawing/2014/main" id="{9C884F96-0151-48E8-945C-425AC99E5853}"/>
                  </a:ext>
                </a:extLst>
              </p:cNvPr>
              <p:cNvGrpSpPr/>
              <p:nvPr/>
            </p:nvGrpSpPr>
            <p:grpSpPr>
              <a:xfrm>
                <a:off x="611572" y="1412787"/>
                <a:ext cx="2016224" cy="2448272"/>
                <a:chOff x="323532" y="1412787"/>
                <a:chExt cx="2016224" cy="24482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802BBF27-3FEA-413E-8BBC-02EC3C448D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741364" y="1412787"/>
                  <a:ext cx="1094336" cy="1458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86233934-A297-4BF2-9F07-D0E72D681533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1907348-315C-4A28-A78F-B434A5553B3F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Anwendungs-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beispiele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6E51270-A063-4C5B-B598-7C680C0B9677}"/>
              </a:ext>
            </a:extLst>
          </p:cNvPr>
          <p:cNvGrpSpPr/>
          <p:nvPr/>
        </p:nvGrpSpPr>
        <p:grpSpPr>
          <a:xfrm>
            <a:off x="6918226" y="1348645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41F106-27F8-492D-A962-9D83A84C127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" name="Gruppieren 23">
              <a:extLst>
                <a:ext uri="{FF2B5EF4-FFF2-40B4-BE49-F238E27FC236}">
                  <a16:creationId xmlns:a16="http://schemas.microsoft.com/office/drawing/2014/main" id="{6C87850F-7B4D-40A4-AA7E-D139DD16DAFC}"/>
                </a:ext>
              </a:extLst>
            </p:cNvPr>
            <p:cNvGrpSpPr/>
            <p:nvPr/>
          </p:nvGrpSpPr>
          <p:grpSpPr>
            <a:xfrm>
              <a:off x="179512" y="1988840"/>
              <a:ext cx="2016224" cy="2448300"/>
              <a:chOff x="611572" y="1412759"/>
              <a:chExt cx="2016224" cy="2448300"/>
            </a:xfrm>
          </p:grpSpPr>
          <p:grpSp>
            <p:nvGrpSpPr>
              <p:cNvPr id="32" name="Gruppieren 19">
                <a:extLst>
                  <a:ext uri="{FF2B5EF4-FFF2-40B4-BE49-F238E27FC236}">
                    <a16:creationId xmlns:a16="http://schemas.microsoft.com/office/drawing/2014/main" id="{41709D27-4FC2-48C3-B098-D914900EDFA2}"/>
                  </a:ext>
                </a:extLst>
              </p:cNvPr>
              <p:cNvGrpSpPr/>
              <p:nvPr/>
            </p:nvGrpSpPr>
            <p:grpSpPr>
              <a:xfrm>
                <a:off x="611572" y="1412759"/>
                <a:ext cx="2016224" cy="2448300"/>
                <a:chOff x="323532" y="1412759"/>
                <a:chExt cx="2016224" cy="24483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4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AB592156-23E2-4E1D-9E22-936038DDC5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683572" y="1412759"/>
                  <a:ext cx="1337920" cy="141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0598E6AE-0AB6-41A5-8536-8888514C0754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45FF44FF-0F64-4A9F-8E5F-F2740BB7534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Fräsversuch</a:t>
                </a:r>
              </a:p>
            </p:txBody>
          </p:sp>
        </p:grpSp>
      </p:grpSp>
      <p:grpSp>
        <p:nvGrpSpPr>
          <p:cNvPr id="36" name="Gruppieren 11">
            <a:extLst>
              <a:ext uri="{FF2B5EF4-FFF2-40B4-BE49-F238E27FC236}">
                <a16:creationId xmlns:a16="http://schemas.microsoft.com/office/drawing/2014/main" id="{C3A40E19-9103-4D15-9686-1C0A839A578D}"/>
              </a:ext>
            </a:extLst>
          </p:cNvPr>
          <p:cNvGrpSpPr/>
          <p:nvPr/>
        </p:nvGrpSpPr>
        <p:grpSpPr>
          <a:xfrm>
            <a:off x="398863" y="1291493"/>
            <a:ext cx="2016224" cy="2448300"/>
            <a:chOff x="179512" y="1988840"/>
            <a:chExt cx="2016224" cy="244830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E0BB91F8-D986-4B69-B22E-64BA8187084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en 23">
              <a:extLst>
                <a:ext uri="{FF2B5EF4-FFF2-40B4-BE49-F238E27FC236}">
                  <a16:creationId xmlns:a16="http://schemas.microsoft.com/office/drawing/2014/main" id="{22B33756-7388-4C39-BADB-1C4E05073C7C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39" name="Gruppieren 19">
                <a:extLst>
                  <a:ext uri="{FF2B5EF4-FFF2-40B4-BE49-F238E27FC236}">
                    <a16:creationId xmlns:a16="http://schemas.microsoft.com/office/drawing/2014/main" id="{F16DF130-AC47-4E86-B834-107699AC1696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1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0653EECC-5FC0-4F9F-8070-ECAB35B7BF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395420" y="1553035"/>
                  <a:ext cx="1871685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22677274-FC00-44FF-821E-3C7DFCD03312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C901550F-C4B7-4369-BDBA-D0D8550292E9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Übersicht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7918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F8EB3-83EA-4D51-B00A-A2EB8CD8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ES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569336-F927-4EFA-AE78-6007D95C5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4654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1400" b="1" dirty="0"/>
              <a:t>Ideal für das Tieflochbohren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Extrem kurze Ausführung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Schafft viel Platz im Maschinenraum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gewährleistet vor dem Eintauchen des Werkzeugs                                                                                 ausreichende Bewegungsfreiheit der Achsen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Kollisionen werden ausgeschlossen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50FF39-7806-4D7B-96DC-C91636AA3F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24452CB-4EF6-4E55-96F3-9CA8AB5B8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1" y="2686111"/>
            <a:ext cx="3695700" cy="169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B46B272-E92E-41FC-8907-1A6D278BF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4727" y="1155585"/>
            <a:ext cx="1633415" cy="233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730BE1F-37CA-4275-A2BA-F540D7048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613" y="1155585"/>
            <a:ext cx="1735102" cy="233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6329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TENDO SDF-KSR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9726C3-4C3A-4EBF-AAFE-DAD0BE19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150" y="1276430"/>
            <a:ext cx="3450725" cy="25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aniel\Desktop\DMG\WZH_Bilder\TENDO_SDF-KSR.png">
            <a:extLst>
              <a:ext uri="{FF2B5EF4-FFF2-40B4-BE49-F238E27FC236}">
                <a16:creationId xmlns:a16="http://schemas.microsoft.com/office/drawing/2014/main" id="{877CF6A2-705C-4B60-B084-DDD961B7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6" y="160339"/>
            <a:ext cx="1901101" cy="42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9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F8EB3-83EA-4D51-B00A-A2EB8CD8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SDF-KSR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569336-F927-4EFA-AE78-6007D95C5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46547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de-DE" sz="1400" b="1" dirty="0"/>
              <a:t>Exakter! Radiale Längenverstellung für μ-genaue Positionierung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de-DE" sz="1400" b="1" dirty="0"/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Justierung des feinfühligen </a:t>
            </a:r>
            <a:r>
              <a:rPr lang="de-DE" sz="1400" dirty="0" err="1"/>
              <a:t>Verstellgetriebes</a:t>
            </a:r>
            <a:r>
              <a:rPr lang="de-DE" sz="1400" dirty="0"/>
              <a:t>, dadurch sorgt der Rüstzeitenkiller für die μ-genaue Positionierung der Werkzeuglänge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Längeneinstellschraube mit vorder- und rückseitigen Anschlag, selbsthemmend, 10 mm </a:t>
            </a:r>
            <a:r>
              <a:rPr lang="de-DE" sz="1400" dirty="0" err="1"/>
              <a:t>Verstellweg</a:t>
            </a:r>
            <a:r>
              <a:rPr lang="de-DE" sz="1400" dirty="0"/>
              <a:t> für alle Spanndurchmesser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Position des Werkzeuges kann weder durch das Eigengewicht noch durch axialen Druck verändert werden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Wuchtgüte nicht beeinträchtigt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Radiale Längenverstellung einfach und prozesssicher über eine Einstellschraube mit Hilfe eines Sechskantschlüssels zu betätigen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Keine Beeinflussung der Wuchtgüte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μ-genaue Längenverstellung des Zerspanungswerkzeuges durch kompaktes </a:t>
            </a:r>
            <a:r>
              <a:rPr lang="de-DE" sz="1400" dirty="0" err="1"/>
              <a:t>Verstellgetriebe</a:t>
            </a:r>
            <a:endParaRPr lang="de-DE" sz="1400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50FF39-7806-4D7B-96DC-C91636AA3F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</p:spTree>
    <p:extLst>
      <p:ext uri="{BB962C8B-B14F-4D97-AF65-F5344CB8AC3E}">
        <p14:creationId xmlns:p14="http://schemas.microsoft.com/office/powerpoint/2010/main" val="3707834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5E0C8-5A5F-4597-8108-0BFEDFB4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SDF-KSR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480FC2-427B-4DF0-A800-8AC7499678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E796D2A-708A-4C6E-A45C-56B6DD154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1112838"/>
            <a:ext cx="3230202" cy="173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C6891BF-8F69-47CC-A9E2-6106B53F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0480" y="2165238"/>
            <a:ext cx="2250342" cy="216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C757B69-C801-41A3-9A5E-D54DD2DA4AD9}"/>
              </a:ext>
            </a:extLst>
          </p:cNvPr>
          <p:cNvSpPr txBox="1"/>
          <p:nvPr/>
        </p:nvSpPr>
        <p:spPr>
          <a:xfrm>
            <a:off x="209551" y="2964654"/>
            <a:ext cx="3230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sz="1400" dirty="0">
                <a:solidFill>
                  <a:srgbClr val="00446B"/>
                </a:solidFill>
              </a:rPr>
              <a:t>Mögliche Anwendungsgebiete </a:t>
            </a:r>
          </a:p>
          <a:p>
            <a:pPr marL="0" lvl="1"/>
            <a:r>
              <a:rPr lang="de-DE" sz="1400" dirty="0">
                <a:solidFill>
                  <a:srgbClr val="00446B"/>
                </a:solidFill>
              </a:rPr>
              <a:t>z. B. auf </a:t>
            </a:r>
            <a:r>
              <a:rPr lang="de-DE" sz="1400" dirty="0" err="1">
                <a:solidFill>
                  <a:srgbClr val="00446B"/>
                </a:solidFill>
              </a:rPr>
              <a:t>mehrspindligen</a:t>
            </a:r>
            <a:r>
              <a:rPr lang="de-DE" sz="1400" dirty="0">
                <a:solidFill>
                  <a:srgbClr val="00446B"/>
                </a:solidFill>
              </a:rPr>
              <a:t> Maschinen</a:t>
            </a:r>
          </a:p>
          <a:p>
            <a:endParaRPr lang="de-DE" sz="2000" dirty="0"/>
          </a:p>
        </p:txBody>
      </p:sp>
      <p:sp>
        <p:nvSpPr>
          <p:cNvPr id="8" name="Inhaltsplatzhalter 9">
            <a:extLst>
              <a:ext uri="{FF2B5EF4-FFF2-40B4-BE49-F238E27FC236}">
                <a16:creationId xmlns:a16="http://schemas.microsoft.com/office/drawing/2014/main" id="{FEB47AF5-4ED6-4734-8FF5-7246A4FC6376}"/>
              </a:ext>
            </a:extLst>
          </p:cNvPr>
          <p:cNvSpPr txBox="1">
            <a:spLocks/>
          </p:cNvSpPr>
          <p:nvPr/>
        </p:nvSpPr>
        <p:spPr bwMode="auto">
          <a:xfrm>
            <a:off x="3666399" y="1275606"/>
            <a:ext cx="3521069" cy="12961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buClr>
                <a:schemeClr val="bg1"/>
              </a:buClr>
            </a:pPr>
            <a:r>
              <a:rPr lang="de-DE" sz="1400" dirty="0"/>
              <a:t>Radial </a:t>
            </a:r>
            <a:r>
              <a:rPr lang="de-DE" sz="1400" dirty="0" err="1"/>
              <a:t>betätigbarer</a:t>
            </a:r>
            <a:r>
              <a:rPr lang="de-DE" sz="1400" dirty="0"/>
              <a:t> Verstellmechanismus zur </a:t>
            </a:r>
            <a:r>
              <a:rPr lang="el-GR" sz="1400" dirty="0"/>
              <a:t>μ-</a:t>
            </a:r>
            <a:r>
              <a:rPr lang="de-DE" sz="1400" dirty="0"/>
              <a:t>genauen und sekundenschnellen Voreinstellung von Werkzeuglängen</a:t>
            </a:r>
          </a:p>
          <a:p>
            <a:endParaRPr lang="de-DE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9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5E0C8-5A5F-4597-8108-0BFEDFB4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TENDOturn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480FC2-427B-4DF0-A800-8AC7499678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grpSp>
        <p:nvGrpSpPr>
          <p:cNvPr id="9" name="Gruppieren 12">
            <a:extLst>
              <a:ext uri="{FF2B5EF4-FFF2-40B4-BE49-F238E27FC236}">
                <a16:creationId xmlns:a16="http://schemas.microsoft.com/office/drawing/2014/main" id="{98BCE0DE-49F8-41D8-A87A-2EE703F53B90}"/>
              </a:ext>
            </a:extLst>
          </p:cNvPr>
          <p:cNvGrpSpPr/>
          <p:nvPr/>
        </p:nvGrpSpPr>
        <p:grpSpPr>
          <a:xfrm>
            <a:off x="819150" y="1024339"/>
            <a:ext cx="7026234" cy="2955996"/>
            <a:chOff x="0" y="1628800"/>
            <a:chExt cx="9144000" cy="3815779"/>
          </a:xfrm>
        </p:grpSpPr>
        <p:sp>
          <p:nvSpPr>
            <p:cNvPr id="10" name="Freihandform 11">
              <a:extLst>
                <a:ext uri="{FF2B5EF4-FFF2-40B4-BE49-F238E27FC236}">
                  <a16:creationId xmlns:a16="http://schemas.microsoft.com/office/drawing/2014/main" id="{23D68278-E40C-4295-8F35-84B9086FF103}"/>
                </a:ext>
              </a:extLst>
            </p:cNvPr>
            <p:cNvSpPr/>
            <p:nvPr/>
          </p:nvSpPr>
          <p:spPr>
            <a:xfrm>
              <a:off x="5935287" y="3264131"/>
              <a:ext cx="2876204" cy="1645920"/>
            </a:xfrm>
            <a:custGeom>
              <a:avLst/>
              <a:gdLst>
                <a:gd name="connsiteX0" fmla="*/ 166255 w 2876204"/>
                <a:gd name="connsiteY0" fmla="*/ 5542 h 1645920"/>
                <a:gd name="connsiteX1" fmla="*/ 144088 w 2876204"/>
                <a:gd name="connsiteY1" fmla="*/ 44334 h 1645920"/>
                <a:gd name="connsiteX2" fmla="*/ 138546 w 2876204"/>
                <a:gd name="connsiteY2" fmla="*/ 66502 h 1645920"/>
                <a:gd name="connsiteX3" fmla="*/ 127462 w 2876204"/>
                <a:gd name="connsiteY3" fmla="*/ 83127 h 1645920"/>
                <a:gd name="connsiteX4" fmla="*/ 116378 w 2876204"/>
                <a:gd name="connsiteY4" fmla="*/ 105294 h 1645920"/>
                <a:gd name="connsiteX5" fmla="*/ 105295 w 2876204"/>
                <a:gd name="connsiteY5" fmla="*/ 149629 h 1645920"/>
                <a:gd name="connsiteX6" fmla="*/ 99753 w 2876204"/>
                <a:gd name="connsiteY6" fmla="*/ 171796 h 1645920"/>
                <a:gd name="connsiteX7" fmla="*/ 83128 w 2876204"/>
                <a:gd name="connsiteY7" fmla="*/ 193964 h 1645920"/>
                <a:gd name="connsiteX8" fmla="*/ 60960 w 2876204"/>
                <a:gd name="connsiteY8" fmla="*/ 227214 h 1645920"/>
                <a:gd name="connsiteX9" fmla="*/ 38793 w 2876204"/>
                <a:gd name="connsiteY9" fmla="*/ 243840 h 1645920"/>
                <a:gd name="connsiteX10" fmla="*/ 22168 w 2876204"/>
                <a:gd name="connsiteY10" fmla="*/ 266007 h 1645920"/>
                <a:gd name="connsiteX11" fmla="*/ 0 w 2876204"/>
                <a:gd name="connsiteY11" fmla="*/ 304800 h 1645920"/>
                <a:gd name="connsiteX12" fmla="*/ 11084 w 2876204"/>
                <a:gd name="connsiteY12" fmla="*/ 376844 h 1645920"/>
                <a:gd name="connsiteX13" fmla="*/ 66502 w 2876204"/>
                <a:gd name="connsiteY13" fmla="*/ 410094 h 1645920"/>
                <a:gd name="connsiteX14" fmla="*/ 94211 w 2876204"/>
                <a:gd name="connsiteY14" fmla="*/ 432262 h 1645920"/>
                <a:gd name="connsiteX15" fmla="*/ 116378 w 2876204"/>
                <a:gd name="connsiteY15" fmla="*/ 437804 h 1645920"/>
                <a:gd name="connsiteX16" fmla="*/ 166255 w 2876204"/>
                <a:gd name="connsiteY16" fmla="*/ 459971 h 1645920"/>
                <a:gd name="connsiteX17" fmla="*/ 216131 w 2876204"/>
                <a:gd name="connsiteY17" fmla="*/ 465513 h 1645920"/>
                <a:gd name="connsiteX18" fmla="*/ 254924 w 2876204"/>
                <a:gd name="connsiteY18" fmla="*/ 482138 h 1645920"/>
                <a:gd name="connsiteX19" fmla="*/ 271549 w 2876204"/>
                <a:gd name="connsiteY19" fmla="*/ 487680 h 1645920"/>
                <a:gd name="connsiteX20" fmla="*/ 293717 w 2876204"/>
                <a:gd name="connsiteY20" fmla="*/ 498764 h 1645920"/>
                <a:gd name="connsiteX21" fmla="*/ 343593 w 2876204"/>
                <a:gd name="connsiteY21" fmla="*/ 526473 h 1645920"/>
                <a:gd name="connsiteX22" fmla="*/ 387928 w 2876204"/>
                <a:gd name="connsiteY22" fmla="*/ 576349 h 1645920"/>
                <a:gd name="connsiteX23" fmla="*/ 415637 w 2876204"/>
                <a:gd name="connsiteY23" fmla="*/ 604058 h 1645920"/>
                <a:gd name="connsiteX24" fmla="*/ 454429 w 2876204"/>
                <a:gd name="connsiteY24" fmla="*/ 648393 h 1645920"/>
                <a:gd name="connsiteX25" fmla="*/ 487680 w 2876204"/>
                <a:gd name="connsiteY25" fmla="*/ 665018 h 1645920"/>
                <a:gd name="connsiteX26" fmla="*/ 570808 w 2876204"/>
                <a:gd name="connsiteY26" fmla="*/ 687185 h 1645920"/>
                <a:gd name="connsiteX27" fmla="*/ 609600 w 2876204"/>
                <a:gd name="connsiteY27" fmla="*/ 698269 h 1645920"/>
                <a:gd name="connsiteX28" fmla="*/ 642851 w 2876204"/>
                <a:gd name="connsiteY28" fmla="*/ 703811 h 1645920"/>
                <a:gd name="connsiteX29" fmla="*/ 725978 w 2876204"/>
                <a:gd name="connsiteY29" fmla="*/ 720436 h 1645920"/>
                <a:gd name="connsiteX30" fmla="*/ 775855 w 2876204"/>
                <a:gd name="connsiteY30" fmla="*/ 737062 h 1645920"/>
                <a:gd name="connsiteX31" fmla="*/ 798022 w 2876204"/>
                <a:gd name="connsiteY31" fmla="*/ 753687 h 1645920"/>
                <a:gd name="connsiteX32" fmla="*/ 814648 w 2876204"/>
                <a:gd name="connsiteY32" fmla="*/ 764771 h 1645920"/>
                <a:gd name="connsiteX33" fmla="*/ 831273 w 2876204"/>
                <a:gd name="connsiteY33" fmla="*/ 781396 h 1645920"/>
                <a:gd name="connsiteX34" fmla="*/ 881149 w 2876204"/>
                <a:gd name="connsiteY34" fmla="*/ 809105 h 1645920"/>
                <a:gd name="connsiteX35" fmla="*/ 925484 w 2876204"/>
                <a:gd name="connsiteY35" fmla="*/ 836814 h 1645920"/>
                <a:gd name="connsiteX36" fmla="*/ 942109 w 2876204"/>
                <a:gd name="connsiteY36" fmla="*/ 853440 h 1645920"/>
                <a:gd name="connsiteX37" fmla="*/ 980902 w 2876204"/>
                <a:gd name="connsiteY37" fmla="*/ 953193 h 1645920"/>
                <a:gd name="connsiteX38" fmla="*/ 997528 w 2876204"/>
                <a:gd name="connsiteY38" fmla="*/ 958734 h 1645920"/>
                <a:gd name="connsiteX39" fmla="*/ 1014153 w 2876204"/>
                <a:gd name="connsiteY39" fmla="*/ 969818 h 1645920"/>
                <a:gd name="connsiteX40" fmla="*/ 1041862 w 2876204"/>
                <a:gd name="connsiteY40" fmla="*/ 1003069 h 1645920"/>
                <a:gd name="connsiteX41" fmla="*/ 1058488 w 2876204"/>
                <a:gd name="connsiteY41" fmla="*/ 1008611 h 1645920"/>
                <a:gd name="connsiteX42" fmla="*/ 1091738 w 2876204"/>
                <a:gd name="connsiteY42" fmla="*/ 1041862 h 1645920"/>
                <a:gd name="connsiteX43" fmla="*/ 1124989 w 2876204"/>
                <a:gd name="connsiteY43" fmla="*/ 1069571 h 1645920"/>
                <a:gd name="connsiteX44" fmla="*/ 1147157 w 2876204"/>
                <a:gd name="connsiteY44" fmla="*/ 1080654 h 1645920"/>
                <a:gd name="connsiteX45" fmla="*/ 1191491 w 2876204"/>
                <a:gd name="connsiteY45" fmla="*/ 1108364 h 1645920"/>
                <a:gd name="connsiteX46" fmla="*/ 1219200 w 2876204"/>
                <a:gd name="connsiteY46" fmla="*/ 1113905 h 1645920"/>
                <a:gd name="connsiteX47" fmla="*/ 1269077 w 2876204"/>
                <a:gd name="connsiteY47" fmla="*/ 1130531 h 1645920"/>
                <a:gd name="connsiteX48" fmla="*/ 1296786 w 2876204"/>
                <a:gd name="connsiteY48" fmla="*/ 1152698 h 1645920"/>
                <a:gd name="connsiteX49" fmla="*/ 1307869 w 2876204"/>
                <a:gd name="connsiteY49" fmla="*/ 1169324 h 1645920"/>
                <a:gd name="connsiteX50" fmla="*/ 1341120 w 2876204"/>
                <a:gd name="connsiteY50" fmla="*/ 1197033 h 1645920"/>
                <a:gd name="connsiteX51" fmla="*/ 1352204 w 2876204"/>
                <a:gd name="connsiteY51" fmla="*/ 1213658 h 1645920"/>
                <a:gd name="connsiteX52" fmla="*/ 1385455 w 2876204"/>
                <a:gd name="connsiteY52" fmla="*/ 1235825 h 1645920"/>
                <a:gd name="connsiteX53" fmla="*/ 1402080 w 2876204"/>
                <a:gd name="connsiteY53" fmla="*/ 1252451 h 1645920"/>
                <a:gd name="connsiteX54" fmla="*/ 1413164 w 2876204"/>
                <a:gd name="connsiteY54" fmla="*/ 1269076 h 1645920"/>
                <a:gd name="connsiteX55" fmla="*/ 1435331 w 2876204"/>
                <a:gd name="connsiteY55" fmla="*/ 1285702 h 1645920"/>
                <a:gd name="connsiteX56" fmla="*/ 1468582 w 2876204"/>
                <a:gd name="connsiteY56" fmla="*/ 1318953 h 1645920"/>
                <a:gd name="connsiteX57" fmla="*/ 1512917 w 2876204"/>
                <a:gd name="connsiteY57" fmla="*/ 1346662 h 1645920"/>
                <a:gd name="connsiteX58" fmla="*/ 1535084 w 2876204"/>
                <a:gd name="connsiteY58" fmla="*/ 1363287 h 1645920"/>
                <a:gd name="connsiteX59" fmla="*/ 1546168 w 2876204"/>
                <a:gd name="connsiteY59" fmla="*/ 1379913 h 1645920"/>
                <a:gd name="connsiteX60" fmla="*/ 1596044 w 2876204"/>
                <a:gd name="connsiteY60" fmla="*/ 1413164 h 1645920"/>
                <a:gd name="connsiteX61" fmla="*/ 1640378 w 2876204"/>
                <a:gd name="connsiteY61" fmla="*/ 1440873 h 1645920"/>
                <a:gd name="connsiteX62" fmla="*/ 1657004 w 2876204"/>
                <a:gd name="connsiteY62" fmla="*/ 1451956 h 1645920"/>
                <a:gd name="connsiteX63" fmla="*/ 1712422 w 2876204"/>
                <a:gd name="connsiteY63" fmla="*/ 1468582 h 1645920"/>
                <a:gd name="connsiteX64" fmla="*/ 1751215 w 2876204"/>
                <a:gd name="connsiteY64" fmla="*/ 1490749 h 1645920"/>
                <a:gd name="connsiteX65" fmla="*/ 1767840 w 2876204"/>
                <a:gd name="connsiteY65" fmla="*/ 1501833 h 1645920"/>
                <a:gd name="connsiteX66" fmla="*/ 1795549 w 2876204"/>
                <a:gd name="connsiteY66" fmla="*/ 1512916 h 1645920"/>
                <a:gd name="connsiteX67" fmla="*/ 1828800 w 2876204"/>
                <a:gd name="connsiteY67" fmla="*/ 1524000 h 1645920"/>
                <a:gd name="connsiteX68" fmla="*/ 1867593 w 2876204"/>
                <a:gd name="connsiteY68" fmla="*/ 1540625 h 1645920"/>
                <a:gd name="connsiteX69" fmla="*/ 1923011 w 2876204"/>
                <a:gd name="connsiteY69" fmla="*/ 1546167 h 1645920"/>
                <a:gd name="connsiteX70" fmla="*/ 1967346 w 2876204"/>
                <a:gd name="connsiteY70" fmla="*/ 1551709 h 1645920"/>
                <a:gd name="connsiteX71" fmla="*/ 1995055 w 2876204"/>
                <a:gd name="connsiteY71" fmla="*/ 1557251 h 1645920"/>
                <a:gd name="connsiteX72" fmla="*/ 2017222 w 2876204"/>
                <a:gd name="connsiteY72" fmla="*/ 1562793 h 1645920"/>
                <a:gd name="connsiteX73" fmla="*/ 2061557 w 2876204"/>
                <a:gd name="connsiteY73" fmla="*/ 1568334 h 1645920"/>
                <a:gd name="connsiteX74" fmla="*/ 2094808 w 2876204"/>
                <a:gd name="connsiteY74" fmla="*/ 1579418 h 1645920"/>
                <a:gd name="connsiteX75" fmla="*/ 2116975 w 2876204"/>
                <a:gd name="connsiteY75" fmla="*/ 1584960 h 1645920"/>
                <a:gd name="connsiteX76" fmla="*/ 2139142 w 2876204"/>
                <a:gd name="connsiteY76" fmla="*/ 1596044 h 1645920"/>
                <a:gd name="connsiteX77" fmla="*/ 2172393 w 2876204"/>
                <a:gd name="connsiteY77" fmla="*/ 1601585 h 1645920"/>
                <a:gd name="connsiteX78" fmla="*/ 2216728 w 2876204"/>
                <a:gd name="connsiteY78" fmla="*/ 1612669 h 1645920"/>
                <a:gd name="connsiteX79" fmla="*/ 2238895 w 2876204"/>
                <a:gd name="connsiteY79" fmla="*/ 1618211 h 1645920"/>
                <a:gd name="connsiteX80" fmla="*/ 2261062 w 2876204"/>
                <a:gd name="connsiteY80" fmla="*/ 1629294 h 1645920"/>
                <a:gd name="connsiteX81" fmla="*/ 2427317 w 2876204"/>
                <a:gd name="connsiteY81" fmla="*/ 1645920 h 1645920"/>
                <a:gd name="connsiteX82" fmla="*/ 2571404 w 2876204"/>
                <a:gd name="connsiteY82" fmla="*/ 1640378 h 1645920"/>
                <a:gd name="connsiteX83" fmla="*/ 2604655 w 2876204"/>
                <a:gd name="connsiteY83" fmla="*/ 1623753 h 1645920"/>
                <a:gd name="connsiteX84" fmla="*/ 2637906 w 2876204"/>
                <a:gd name="connsiteY84" fmla="*/ 1607127 h 1645920"/>
                <a:gd name="connsiteX85" fmla="*/ 2654531 w 2876204"/>
                <a:gd name="connsiteY85" fmla="*/ 1573876 h 1645920"/>
                <a:gd name="connsiteX86" fmla="*/ 2660073 w 2876204"/>
                <a:gd name="connsiteY86" fmla="*/ 1557251 h 1645920"/>
                <a:gd name="connsiteX87" fmla="*/ 2693324 w 2876204"/>
                <a:gd name="connsiteY87" fmla="*/ 1535084 h 1645920"/>
                <a:gd name="connsiteX88" fmla="*/ 2698866 w 2876204"/>
                <a:gd name="connsiteY88" fmla="*/ 1518458 h 1645920"/>
                <a:gd name="connsiteX89" fmla="*/ 2715491 w 2876204"/>
                <a:gd name="connsiteY89" fmla="*/ 1512916 h 1645920"/>
                <a:gd name="connsiteX90" fmla="*/ 2737658 w 2876204"/>
                <a:gd name="connsiteY90" fmla="*/ 1479665 h 1645920"/>
                <a:gd name="connsiteX91" fmla="*/ 2737658 w 2876204"/>
                <a:gd name="connsiteY91" fmla="*/ 1479665 h 1645920"/>
                <a:gd name="connsiteX92" fmla="*/ 2748742 w 2876204"/>
                <a:gd name="connsiteY92" fmla="*/ 1446414 h 1645920"/>
                <a:gd name="connsiteX93" fmla="*/ 2765368 w 2876204"/>
                <a:gd name="connsiteY93" fmla="*/ 1413164 h 1645920"/>
                <a:gd name="connsiteX94" fmla="*/ 2781993 w 2876204"/>
                <a:gd name="connsiteY94" fmla="*/ 1402080 h 1645920"/>
                <a:gd name="connsiteX95" fmla="*/ 2798618 w 2876204"/>
                <a:gd name="connsiteY95" fmla="*/ 1352204 h 1645920"/>
                <a:gd name="connsiteX96" fmla="*/ 2804160 w 2876204"/>
                <a:gd name="connsiteY96" fmla="*/ 1335578 h 1645920"/>
                <a:gd name="connsiteX97" fmla="*/ 2809702 w 2876204"/>
                <a:gd name="connsiteY97" fmla="*/ 1318953 h 1645920"/>
                <a:gd name="connsiteX98" fmla="*/ 2820786 w 2876204"/>
                <a:gd name="connsiteY98" fmla="*/ 1274618 h 1645920"/>
                <a:gd name="connsiteX99" fmla="*/ 2854037 w 2876204"/>
                <a:gd name="connsiteY99" fmla="*/ 1224742 h 1645920"/>
                <a:gd name="connsiteX100" fmla="*/ 2865120 w 2876204"/>
                <a:gd name="connsiteY100" fmla="*/ 1208116 h 1645920"/>
                <a:gd name="connsiteX101" fmla="*/ 2876204 w 2876204"/>
                <a:gd name="connsiteY101" fmla="*/ 1163782 h 1645920"/>
                <a:gd name="connsiteX102" fmla="*/ 2870662 w 2876204"/>
                <a:gd name="connsiteY102" fmla="*/ 1003069 h 1645920"/>
                <a:gd name="connsiteX103" fmla="*/ 2865120 w 2876204"/>
                <a:gd name="connsiteY103" fmla="*/ 986444 h 1645920"/>
                <a:gd name="connsiteX104" fmla="*/ 2848495 w 2876204"/>
                <a:gd name="connsiteY104" fmla="*/ 936567 h 1645920"/>
                <a:gd name="connsiteX105" fmla="*/ 2842953 w 2876204"/>
                <a:gd name="connsiteY105" fmla="*/ 914400 h 1645920"/>
                <a:gd name="connsiteX106" fmla="*/ 2826328 w 2876204"/>
                <a:gd name="connsiteY106" fmla="*/ 870065 h 1645920"/>
                <a:gd name="connsiteX107" fmla="*/ 2809702 w 2876204"/>
                <a:gd name="connsiteY107" fmla="*/ 864524 h 1645920"/>
                <a:gd name="connsiteX108" fmla="*/ 2754284 w 2876204"/>
                <a:gd name="connsiteY108" fmla="*/ 825731 h 1645920"/>
                <a:gd name="connsiteX109" fmla="*/ 2737658 w 2876204"/>
                <a:gd name="connsiteY109" fmla="*/ 820189 h 1645920"/>
                <a:gd name="connsiteX110" fmla="*/ 2687782 w 2876204"/>
                <a:gd name="connsiteY110" fmla="*/ 781396 h 1645920"/>
                <a:gd name="connsiteX111" fmla="*/ 2671157 w 2876204"/>
                <a:gd name="connsiteY111" fmla="*/ 770313 h 1645920"/>
                <a:gd name="connsiteX112" fmla="*/ 2654531 w 2876204"/>
                <a:gd name="connsiteY112" fmla="*/ 759229 h 1645920"/>
                <a:gd name="connsiteX113" fmla="*/ 2626822 w 2876204"/>
                <a:gd name="connsiteY113" fmla="*/ 748145 h 1645920"/>
                <a:gd name="connsiteX114" fmla="*/ 2599113 w 2876204"/>
                <a:gd name="connsiteY114" fmla="*/ 731520 h 1645920"/>
                <a:gd name="connsiteX115" fmla="*/ 2538153 w 2876204"/>
                <a:gd name="connsiteY115" fmla="*/ 725978 h 1645920"/>
                <a:gd name="connsiteX116" fmla="*/ 2499360 w 2876204"/>
                <a:gd name="connsiteY116" fmla="*/ 714894 h 1645920"/>
                <a:gd name="connsiteX117" fmla="*/ 2327564 w 2876204"/>
                <a:gd name="connsiteY117" fmla="*/ 698269 h 1645920"/>
                <a:gd name="connsiteX118" fmla="*/ 2277688 w 2876204"/>
                <a:gd name="connsiteY118" fmla="*/ 687185 h 1645920"/>
                <a:gd name="connsiteX119" fmla="*/ 2183477 w 2876204"/>
                <a:gd name="connsiteY119" fmla="*/ 681644 h 1645920"/>
                <a:gd name="connsiteX120" fmla="*/ 2078182 w 2876204"/>
                <a:gd name="connsiteY120" fmla="*/ 676102 h 1645920"/>
                <a:gd name="connsiteX121" fmla="*/ 2033848 w 2876204"/>
                <a:gd name="connsiteY121" fmla="*/ 659476 h 1645920"/>
                <a:gd name="connsiteX122" fmla="*/ 1995055 w 2876204"/>
                <a:gd name="connsiteY122" fmla="*/ 637309 h 1645920"/>
                <a:gd name="connsiteX123" fmla="*/ 1961804 w 2876204"/>
                <a:gd name="connsiteY123" fmla="*/ 626225 h 1645920"/>
                <a:gd name="connsiteX124" fmla="*/ 1928553 w 2876204"/>
                <a:gd name="connsiteY124" fmla="*/ 609600 h 1645920"/>
                <a:gd name="connsiteX125" fmla="*/ 1889760 w 2876204"/>
                <a:gd name="connsiteY125" fmla="*/ 598516 h 1645920"/>
                <a:gd name="connsiteX126" fmla="*/ 1867593 w 2876204"/>
                <a:gd name="connsiteY126" fmla="*/ 587433 h 1645920"/>
                <a:gd name="connsiteX127" fmla="*/ 1834342 w 2876204"/>
                <a:gd name="connsiteY127" fmla="*/ 576349 h 1645920"/>
                <a:gd name="connsiteX128" fmla="*/ 1762298 w 2876204"/>
                <a:gd name="connsiteY128" fmla="*/ 532014 h 1645920"/>
                <a:gd name="connsiteX129" fmla="*/ 1740131 w 2876204"/>
                <a:gd name="connsiteY129" fmla="*/ 520931 h 1645920"/>
                <a:gd name="connsiteX130" fmla="*/ 1723506 w 2876204"/>
                <a:gd name="connsiteY130" fmla="*/ 515389 h 1645920"/>
                <a:gd name="connsiteX131" fmla="*/ 1690255 w 2876204"/>
                <a:gd name="connsiteY131" fmla="*/ 498764 h 1645920"/>
                <a:gd name="connsiteX132" fmla="*/ 1651462 w 2876204"/>
                <a:gd name="connsiteY132" fmla="*/ 482138 h 1645920"/>
                <a:gd name="connsiteX133" fmla="*/ 1623753 w 2876204"/>
                <a:gd name="connsiteY133" fmla="*/ 471054 h 1645920"/>
                <a:gd name="connsiteX134" fmla="*/ 1601586 w 2876204"/>
                <a:gd name="connsiteY134" fmla="*/ 465513 h 1645920"/>
                <a:gd name="connsiteX135" fmla="*/ 1573877 w 2876204"/>
                <a:gd name="connsiteY135" fmla="*/ 454429 h 1645920"/>
                <a:gd name="connsiteX136" fmla="*/ 1474124 w 2876204"/>
                <a:gd name="connsiteY136" fmla="*/ 443345 h 1645920"/>
                <a:gd name="connsiteX137" fmla="*/ 1457498 w 2876204"/>
                <a:gd name="connsiteY137" fmla="*/ 437804 h 1645920"/>
                <a:gd name="connsiteX138" fmla="*/ 1429789 w 2876204"/>
                <a:gd name="connsiteY138" fmla="*/ 432262 h 1645920"/>
                <a:gd name="connsiteX139" fmla="*/ 1318953 w 2876204"/>
                <a:gd name="connsiteY139" fmla="*/ 421178 h 1645920"/>
                <a:gd name="connsiteX140" fmla="*/ 1263535 w 2876204"/>
                <a:gd name="connsiteY140" fmla="*/ 410094 h 1645920"/>
                <a:gd name="connsiteX141" fmla="*/ 1202575 w 2876204"/>
                <a:gd name="connsiteY141" fmla="*/ 393469 h 1645920"/>
                <a:gd name="connsiteX142" fmla="*/ 1180408 w 2876204"/>
                <a:gd name="connsiteY142" fmla="*/ 382385 h 1645920"/>
                <a:gd name="connsiteX143" fmla="*/ 1147157 w 2876204"/>
                <a:gd name="connsiteY143" fmla="*/ 371302 h 1645920"/>
                <a:gd name="connsiteX144" fmla="*/ 1130531 w 2876204"/>
                <a:gd name="connsiteY144" fmla="*/ 365760 h 1645920"/>
                <a:gd name="connsiteX145" fmla="*/ 1113906 w 2876204"/>
                <a:gd name="connsiteY145" fmla="*/ 360218 h 1645920"/>
                <a:gd name="connsiteX146" fmla="*/ 1080655 w 2876204"/>
                <a:gd name="connsiteY146" fmla="*/ 332509 h 1645920"/>
                <a:gd name="connsiteX147" fmla="*/ 1064029 w 2876204"/>
                <a:gd name="connsiteY147" fmla="*/ 315884 h 1645920"/>
                <a:gd name="connsiteX148" fmla="*/ 1030778 w 2876204"/>
                <a:gd name="connsiteY148" fmla="*/ 304800 h 1645920"/>
                <a:gd name="connsiteX149" fmla="*/ 1014153 w 2876204"/>
                <a:gd name="connsiteY149" fmla="*/ 293716 h 1645920"/>
                <a:gd name="connsiteX150" fmla="*/ 997528 w 2876204"/>
                <a:gd name="connsiteY150" fmla="*/ 288174 h 1645920"/>
                <a:gd name="connsiteX151" fmla="*/ 980902 w 2876204"/>
                <a:gd name="connsiteY151" fmla="*/ 271549 h 1645920"/>
                <a:gd name="connsiteX152" fmla="*/ 947651 w 2876204"/>
                <a:gd name="connsiteY152" fmla="*/ 260465 h 1645920"/>
                <a:gd name="connsiteX153" fmla="*/ 931026 w 2876204"/>
                <a:gd name="connsiteY153" fmla="*/ 254924 h 1645920"/>
                <a:gd name="connsiteX154" fmla="*/ 897775 w 2876204"/>
                <a:gd name="connsiteY154" fmla="*/ 232756 h 1645920"/>
                <a:gd name="connsiteX155" fmla="*/ 858982 w 2876204"/>
                <a:gd name="connsiteY155" fmla="*/ 216131 h 1645920"/>
                <a:gd name="connsiteX156" fmla="*/ 842357 w 2876204"/>
                <a:gd name="connsiteY156" fmla="*/ 205047 h 1645920"/>
                <a:gd name="connsiteX157" fmla="*/ 820189 w 2876204"/>
                <a:gd name="connsiteY157" fmla="*/ 199505 h 1645920"/>
                <a:gd name="connsiteX158" fmla="*/ 803564 w 2876204"/>
                <a:gd name="connsiteY158" fmla="*/ 193964 h 1645920"/>
                <a:gd name="connsiteX159" fmla="*/ 764771 w 2876204"/>
                <a:gd name="connsiteY159" fmla="*/ 171796 h 1645920"/>
                <a:gd name="connsiteX160" fmla="*/ 748146 w 2876204"/>
                <a:gd name="connsiteY160" fmla="*/ 166254 h 1645920"/>
                <a:gd name="connsiteX161" fmla="*/ 725978 w 2876204"/>
                <a:gd name="connsiteY161" fmla="*/ 155171 h 1645920"/>
                <a:gd name="connsiteX162" fmla="*/ 709353 w 2876204"/>
                <a:gd name="connsiteY162" fmla="*/ 149629 h 1645920"/>
                <a:gd name="connsiteX163" fmla="*/ 676102 w 2876204"/>
                <a:gd name="connsiteY163" fmla="*/ 127462 h 1645920"/>
                <a:gd name="connsiteX164" fmla="*/ 604058 w 2876204"/>
                <a:gd name="connsiteY164" fmla="*/ 105294 h 1645920"/>
                <a:gd name="connsiteX165" fmla="*/ 565266 w 2876204"/>
                <a:gd name="connsiteY165" fmla="*/ 83127 h 1645920"/>
                <a:gd name="connsiteX166" fmla="*/ 532015 w 2876204"/>
                <a:gd name="connsiteY166" fmla="*/ 72044 h 1645920"/>
                <a:gd name="connsiteX167" fmla="*/ 515389 w 2876204"/>
                <a:gd name="connsiteY167" fmla="*/ 66502 h 1645920"/>
                <a:gd name="connsiteX168" fmla="*/ 476597 w 2876204"/>
                <a:gd name="connsiteY168" fmla="*/ 49876 h 1645920"/>
                <a:gd name="connsiteX169" fmla="*/ 437804 w 2876204"/>
                <a:gd name="connsiteY169" fmla="*/ 33251 h 1645920"/>
                <a:gd name="connsiteX170" fmla="*/ 354677 w 2876204"/>
                <a:gd name="connsiteY170" fmla="*/ 22167 h 1645920"/>
                <a:gd name="connsiteX171" fmla="*/ 326968 w 2876204"/>
                <a:gd name="connsiteY171" fmla="*/ 16625 h 1645920"/>
                <a:gd name="connsiteX172" fmla="*/ 310342 w 2876204"/>
                <a:gd name="connsiteY172" fmla="*/ 11084 h 1645920"/>
                <a:gd name="connsiteX173" fmla="*/ 166255 w 2876204"/>
                <a:gd name="connsiteY173" fmla="*/ 5542 h 16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2876204" h="1645920">
                  <a:moveTo>
                    <a:pt x="166255" y="5542"/>
                  </a:moveTo>
                  <a:cubicBezTo>
                    <a:pt x="138546" y="11084"/>
                    <a:pt x="150116" y="28260"/>
                    <a:pt x="144088" y="44334"/>
                  </a:cubicBezTo>
                  <a:cubicBezTo>
                    <a:pt x="141414" y="51466"/>
                    <a:pt x="141546" y="59501"/>
                    <a:pt x="138546" y="66502"/>
                  </a:cubicBezTo>
                  <a:cubicBezTo>
                    <a:pt x="135922" y="72624"/>
                    <a:pt x="130767" y="77344"/>
                    <a:pt x="127462" y="83127"/>
                  </a:cubicBezTo>
                  <a:cubicBezTo>
                    <a:pt x="123363" y="90300"/>
                    <a:pt x="120073" y="97905"/>
                    <a:pt x="116378" y="105294"/>
                  </a:cubicBezTo>
                  <a:cubicBezTo>
                    <a:pt x="105115" y="161620"/>
                    <a:pt x="116654" y="109874"/>
                    <a:pt x="105295" y="149629"/>
                  </a:cubicBezTo>
                  <a:cubicBezTo>
                    <a:pt x="103203" y="156952"/>
                    <a:pt x="103159" y="164984"/>
                    <a:pt x="99753" y="171796"/>
                  </a:cubicBezTo>
                  <a:cubicBezTo>
                    <a:pt x="95622" y="180057"/>
                    <a:pt x="88425" y="186397"/>
                    <a:pt x="83128" y="193964"/>
                  </a:cubicBezTo>
                  <a:cubicBezTo>
                    <a:pt x="75489" y="204877"/>
                    <a:pt x="71616" y="219221"/>
                    <a:pt x="60960" y="227214"/>
                  </a:cubicBezTo>
                  <a:cubicBezTo>
                    <a:pt x="53571" y="232756"/>
                    <a:pt x="45324" y="237309"/>
                    <a:pt x="38793" y="243840"/>
                  </a:cubicBezTo>
                  <a:cubicBezTo>
                    <a:pt x="32262" y="250371"/>
                    <a:pt x="27536" y="258491"/>
                    <a:pt x="22168" y="266007"/>
                  </a:cubicBezTo>
                  <a:cubicBezTo>
                    <a:pt x="9113" y="284285"/>
                    <a:pt x="10824" y="283153"/>
                    <a:pt x="0" y="304800"/>
                  </a:cubicBezTo>
                  <a:cubicBezTo>
                    <a:pt x="3695" y="328815"/>
                    <a:pt x="2553" y="354094"/>
                    <a:pt x="11084" y="376844"/>
                  </a:cubicBezTo>
                  <a:cubicBezTo>
                    <a:pt x="14958" y="387174"/>
                    <a:pt x="62834" y="407760"/>
                    <a:pt x="66502" y="410094"/>
                  </a:cubicBezTo>
                  <a:cubicBezTo>
                    <a:pt x="76481" y="416444"/>
                    <a:pt x="83871" y="426517"/>
                    <a:pt x="94211" y="432262"/>
                  </a:cubicBezTo>
                  <a:cubicBezTo>
                    <a:pt x="100869" y="435961"/>
                    <a:pt x="109246" y="435130"/>
                    <a:pt x="116378" y="437804"/>
                  </a:cubicBezTo>
                  <a:cubicBezTo>
                    <a:pt x="137646" y="445779"/>
                    <a:pt x="142674" y="454918"/>
                    <a:pt x="166255" y="459971"/>
                  </a:cubicBezTo>
                  <a:cubicBezTo>
                    <a:pt x="182611" y="463476"/>
                    <a:pt x="199506" y="463666"/>
                    <a:pt x="216131" y="465513"/>
                  </a:cubicBezTo>
                  <a:cubicBezTo>
                    <a:pt x="262260" y="477044"/>
                    <a:pt x="216656" y="463004"/>
                    <a:pt x="254924" y="482138"/>
                  </a:cubicBezTo>
                  <a:cubicBezTo>
                    <a:pt x="260149" y="484750"/>
                    <a:pt x="266180" y="485379"/>
                    <a:pt x="271549" y="487680"/>
                  </a:cubicBezTo>
                  <a:cubicBezTo>
                    <a:pt x="279143" y="490934"/>
                    <a:pt x="286167" y="495409"/>
                    <a:pt x="293717" y="498764"/>
                  </a:cubicBezTo>
                  <a:cubicBezTo>
                    <a:pt x="324330" y="512370"/>
                    <a:pt x="318734" y="504721"/>
                    <a:pt x="343593" y="526473"/>
                  </a:cubicBezTo>
                  <a:cubicBezTo>
                    <a:pt x="372872" y="552093"/>
                    <a:pt x="360649" y="546040"/>
                    <a:pt x="387928" y="576349"/>
                  </a:cubicBezTo>
                  <a:cubicBezTo>
                    <a:pt x="396666" y="586058"/>
                    <a:pt x="406899" y="594349"/>
                    <a:pt x="415637" y="604058"/>
                  </a:cubicBezTo>
                  <a:cubicBezTo>
                    <a:pt x="433596" y="624012"/>
                    <a:pt x="435473" y="632596"/>
                    <a:pt x="454429" y="648393"/>
                  </a:cubicBezTo>
                  <a:cubicBezTo>
                    <a:pt x="469976" y="661349"/>
                    <a:pt x="469946" y="658569"/>
                    <a:pt x="487680" y="665018"/>
                  </a:cubicBezTo>
                  <a:cubicBezTo>
                    <a:pt x="561872" y="691998"/>
                    <a:pt x="501803" y="674639"/>
                    <a:pt x="570808" y="687185"/>
                  </a:cubicBezTo>
                  <a:cubicBezTo>
                    <a:pt x="637166" y="699249"/>
                    <a:pt x="556203" y="686403"/>
                    <a:pt x="609600" y="698269"/>
                  </a:cubicBezTo>
                  <a:cubicBezTo>
                    <a:pt x="620569" y="700707"/>
                    <a:pt x="631864" y="701457"/>
                    <a:pt x="642851" y="703811"/>
                  </a:cubicBezTo>
                  <a:cubicBezTo>
                    <a:pt x="728360" y="722134"/>
                    <a:pt x="647667" y="709248"/>
                    <a:pt x="725978" y="720436"/>
                  </a:cubicBezTo>
                  <a:cubicBezTo>
                    <a:pt x="742604" y="725978"/>
                    <a:pt x="761835" y="726547"/>
                    <a:pt x="775855" y="737062"/>
                  </a:cubicBezTo>
                  <a:cubicBezTo>
                    <a:pt x="783244" y="742604"/>
                    <a:pt x="790506" y="748319"/>
                    <a:pt x="798022" y="753687"/>
                  </a:cubicBezTo>
                  <a:cubicBezTo>
                    <a:pt x="803442" y="757558"/>
                    <a:pt x="809531" y="760507"/>
                    <a:pt x="814648" y="764771"/>
                  </a:cubicBezTo>
                  <a:cubicBezTo>
                    <a:pt x="820669" y="769788"/>
                    <a:pt x="825087" y="776584"/>
                    <a:pt x="831273" y="781396"/>
                  </a:cubicBezTo>
                  <a:cubicBezTo>
                    <a:pt x="859858" y="803629"/>
                    <a:pt x="856064" y="800744"/>
                    <a:pt x="881149" y="809105"/>
                  </a:cubicBezTo>
                  <a:cubicBezTo>
                    <a:pt x="904022" y="843415"/>
                    <a:pt x="876603" y="809658"/>
                    <a:pt x="925484" y="836814"/>
                  </a:cubicBezTo>
                  <a:cubicBezTo>
                    <a:pt x="932335" y="840620"/>
                    <a:pt x="936567" y="847898"/>
                    <a:pt x="942109" y="853440"/>
                  </a:cubicBezTo>
                  <a:cubicBezTo>
                    <a:pt x="951695" y="889387"/>
                    <a:pt x="947990" y="931252"/>
                    <a:pt x="980902" y="953193"/>
                  </a:cubicBezTo>
                  <a:cubicBezTo>
                    <a:pt x="985763" y="956433"/>
                    <a:pt x="991986" y="956887"/>
                    <a:pt x="997528" y="958734"/>
                  </a:cubicBezTo>
                  <a:cubicBezTo>
                    <a:pt x="1003070" y="962429"/>
                    <a:pt x="1009443" y="965108"/>
                    <a:pt x="1014153" y="969818"/>
                  </a:cubicBezTo>
                  <a:cubicBezTo>
                    <a:pt x="1034596" y="990262"/>
                    <a:pt x="1014630" y="984915"/>
                    <a:pt x="1041862" y="1003069"/>
                  </a:cubicBezTo>
                  <a:cubicBezTo>
                    <a:pt x="1046723" y="1006309"/>
                    <a:pt x="1052946" y="1006764"/>
                    <a:pt x="1058488" y="1008611"/>
                  </a:cubicBezTo>
                  <a:cubicBezTo>
                    <a:pt x="1077997" y="1037876"/>
                    <a:pt x="1059662" y="1014369"/>
                    <a:pt x="1091738" y="1041862"/>
                  </a:cubicBezTo>
                  <a:cubicBezTo>
                    <a:pt x="1114654" y="1061504"/>
                    <a:pt x="1100500" y="1055578"/>
                    <a:pt x="1124989" y="1069571"/>
                  </a:cubicBezTo>
                  <a:cubicBezTo>
                    <a:pt x="1132162" y="1073670"/>
                    <a:pt x="1140151" y="1076276"/>
                    <a:pt x="1147157" y="1080654"/>
                  </a:cubicBezTo>
                  <a:cubicBezTo>
                    <a:pt x="1168826" y="1094197"/>
                    <a:pt x="1167419" y="1100340"/>
                    <a:pt x="1191491" y="1108364"/>
                  </a:cubicBezTo>
                  <a:cubicBezTo>
                    <a:pt x="1200427" y="1111343"/>
                    <a:pt x="1210143" y="1111317"/>
                    <a:pt x="1219200" y="1113905"/>
                  </a:cubicBezTo>
                  <a:cubicBezTo>
                    <a:pt x="1236051" y="1118719"/>
                    <a:pt x="1269077" y="1130531"/>
                    <a:pt x="1269077" y="1130531"/>
                  </a:cubicBezTo>
                  <a:cubicBezTo>
                    <a:pt x="1300840" y="1178177"/>
                    <a:pt x="1258545" y="1122104"/>
                    <a:pt x="1296786" y="1152698"/>
                  </a:cubicBezTo>
                  <a:cubicBezTo>
                    <a:pt x="1301987" y="1156859"/>
                    <a:pt x="1303159" y="1164614"/>
                    <a:pt x="1307869" y="1169324"/>
                  </a:cubicBezTo>
                  <a:cubicBezTo>
                    <a:pt x="1351475" y="1212930"/>
                    <a:pt x="1295712" y="1142543"/>
                    <a:pt x="1341120" y="1197033"/>
                  </a:cubicBezTo>
                  <a:cubicBezTo>
                    <a:pt x="1345384" y="1202150"/>
                    <a:pt x="1347191" y="1209272"/>
                    <a:pt x="1352204" y="1213658"/>
                  </a:cubicBezTo>
                  <a:cubicBezTo>
                    <a:pt x="1362229" y="1222430"/>
                    <a:pt x="1376036" y="1226405"/>
                    <a:pt x="1385455" y="1235825"/>
                  </a:cubicBezTo>
                  <a:cubicBezTo>
                    <a:pt x="1390997" y="1241367"/>
                    <a:pt x="1397063" y="1246430"/>
                    <a:pt x="1402080" y="1252451"/>
                  </a:cubicBezTo>
                  <a:cubicBezTo>
                    <a:pt x="1406344" y="1257568"/>
                    <a:pt x="1408454" y="1264366"/>
                    <a:pt x="1413164" y="1269076"/>
                  </a:cubicBezTo>
                  <a:cubicBezTo>
                    <a:pt x="1419695" y="1275607"/>
                    <a:pt x="1428466" y="1279523"/>
                    <a:pt x="1435331" y="1285702"/>
                  </a:cubicBezTo>
                  <a:cubicBezTo>
                    <a:pt x="1446982" y="1296188"/>
                    <a:pt x="1455141" y="1310889"/>
                    <a:pt x="1468582" y="1318953"/>
                  </a:cubicBezTo>
                  <a:cubicBezTo>
                    <a:pt x="1484765" y="1328662"/>
                    <a:pt x="1497988" y="1335999"/>
                    <a:pt x="1512917" y="1346662"/>
                  </a:cubicBezTo>
                  <a:cubicBezTo>
                    <a:pt x="1520433" y="1352030"/>
                    <a:pt x="1527695" y="1357745"/>
                    <a:pt x="1535084" y="1363287"/>
                  </a:cubicBezTo>
                  <a:cubicBezTo>
                    <a:pt x="1538779" y="1368829"/>
                    <a:pt x="1541155" y="1375527"/>
                    <a:pt x="1546168" y="1379913"/>
                  </a:cubicBezTo>
                  <a:cubicBezTo>
                    <a:pt x="1557250" y="1389610"/>
                    <a:pt x="1582191" y="1402774"/>
                    <a:pt x="1596044" y="1413164"/>
                  </a:cubicBezTo>
                  <a:cubicBezTo>
                    <a:pt x="1638421" y="1444946"/>
                    <a:pt x="1597784" y="1416534"/>
                    <a:pt x="1640378" y="1440873"/>
                  </a:cubicBezTo>
                  <a:cubicBezTo>
                    <a:pt x="1646161" y="1444177"/>
                    <a:pt x="1650918" y="1449251"/>
                    <a:pt x="1657004" y="1451956"/>
                  </a:cubicBezTo>
                  <a:cubicBezTo>
                    <a:pt x="1674353" y="1459666"/>
                    <a:pt x="1693998" y="1463976"/>
                    <a:pt x="1712422" y="1468582"/>
                  </a:cubicBezTo>
                  <a:cubicBezTo>
                    <a:pt x="1744009" y="1500167"/>
                    <a:pt x="1712140" y="1474002"/>
                    <a:pt x="1751215" y="1490749"/>
                  </a:cubicBezTo>
                  <a:cubicBezTo>
                    <a:pt x="1757337" y="1493373"/>
                    <a:pt x="1761883" y="1498854"/>
                    <a:pt x="1767840" y="1501833"/>
                  </a:cubicBezTo>
                  <a:cubicBezTo>
                    <a:pt x="1776738" y="1506282"/>
                    <a:pt x="1786200" y="1509516"/>
                    <a:pt x="1795549" y="1512916"/>
                  </a:cubicBezTo>
                  <a:cubicBezTo>
                    <a:pt x="1806529" y="1516909"/>
                    <a:pt x="1818350" y="1518775"/>
                    <a:pt x="1828800" y="1524000"/>
                  </a:cubicBezTo>
                  <a:cubicBezTo>
                    <a:pt x="1838257" y="1528728"/>
                    <a:pt x="1855812" y="1538813"/>
                    <a:pt x="1867593" y="1540625"/>
                  </a:cubicBezTo>
                  <a:cubicBezTo>
                    <a:pt x="1885942" y="1543448"/>
                    <a:pt x="1904560" y="1544117"/>
                    <a:pt x="1923011" y="1546167"/>
                  </a:cubicBezTo>
                  <a:cubicBezTo>
                    <a:pt x="1937813" y="1547812"/>
                    <a:pt x="1952626" y="1549444"/>
                    <a:pt x="1967346" y="1551709"/>
                  </a:cubicBezTo>
                  <a:cubicBezTo>
                    <a:pt x="1976656" y="1553141"/>
                    <a:pt x="1985860" y="1555208"/>
                    <a:pt x="1995055" y="1557251"/>
                  </a:cubicBezTo>
                  <a:cubicBezTo>
                    <a:pt x="2002490" y="1558903"/>
                    <a:pt x="2009709" y="1561541"/>
                    <a:pt x="2017222" y="1562793"/>
                  </a:cubicBezTo>
                  <a:cubicBezTo>
                    <a:pt x="2031913" y="1565241"/>
                    <a:pt x="2046779" y="1566487"/>
                    <a:pt x="2061557" y="1568334"/>
                  </a:cubicBezTo>
                  <a:cubicBezTo>
                    <a:pt x="2072641" y="1572029"/>
                    <a:pt x="2083474" y="1576584"/>
                    <a:pt x="2094808" y="1579418"/>
                  </a:cubicBezTo>
                  <a:cubicBezTo>
                    <a:pt x="2102197" y="1581265"/>
                    <a:pt x="2109844" y="1582286"/>
                    <a:pt x="2116975" y="1584960"/>
                  </a:cubicBezTo>
                  <a:cubicBezTo>
                    <a:pt x="2124710" y="1587861"/>
                    <a:pt x="2131229" y="1593670"/>
                    <a:pt x="2139142" y="1596044"/>
                  </a:cubicBezTo>
                  <a:cubicBezTo>
                    <a:pt x="2149905" y="1599273"/>
                    <a:pt x="2161406" y="1599231"/>
                    <a:pt x="2172393" y="1601585"/>
                  </a:cubicBezTo>
                  <a:cubicBezTo>
                    <a:pt x="2187288" y="1604777"/>
                    <a:pt x="2201950" y="1608974"/>
                    <a:pt x="2216728" y="1612669"/>
                  </a:cubicBezTo>
                  <a:cubicBezTo>
                    <a:pt x="2224117" y="1614516"/>
                    <a:pt x="2232083" y="1614805"/>
                    <a:pt x="2238895" y="1618211"/>
                  </a:cubicBezTo>
                  <a:cubicBezTo>
                    <a:pt x="2246284" y="1621905"/>
                    <a:pt x="2252961" y="1627674"/>
                    <a:pt x="2261062" y="1629294"/>
                  </a:cubicBezTo>
                  <a:cubicBezTo>
                    <a:pt x="2308731" y="1638828"/>
                    <a:pt x="2378104" y="1642405"/>
                    <a:pt x="2427317" y="1645920"/>
                  </a:cubicBezTo>
                  <a:cubicBezTo>
                    <a:pt x="2475346" y="1644073"/>
                    <a:pt x="2523453" y="1643685"/>
                    <a:pt x="2571404" y="1640378"/>
                  </a:cubicBezTo>
                  <a:cubicBezTo>
                    <a:pt x="2587559" y="1639264"/>
                    <a:pt x="2590909" y="1630626"/>
                    <a:pt x="2604655" y="1623753"/>
                  </a:cubicBezTo>
                  <a:cubicBezTo>
                    <a:pt x="2650536" y="1600813"/>
                    <a:pt x="2590266" y="1638887"/>
                    <a:pt x="2637906" y="1607127"/>
                  </a:cubicBezTo>
                  <a:cubicBezTo>
                    <a:pt x="2651836" y="1565340"/>
                    <a:pt x="2633046" y="1616848"/>
                    <a:pt x="2654531" y="1573876"/>
                  </a:cubicBezTo>
                  <a:cubicBezTo>
                    <a:pt x="2657143" y="1568651"/>
                    <a:pt x="2655942" y="1561381"/>
                    <a:pt x="2660073" y="1557251"/>
                  </a:cubicBezTo>
                  <a:cubicBezTo>
                    <a:pt x="2669492" y="1547832"/>
                    <a:pt x="2693324" y="1535084"/>
                    <a:pt x="2693324" y="1535084"/>
                  </a:cubicBezTo>
                  <a:cubicBezTo>
                    <a:pt x="2695171" y="1529542"/>
                    <a:pt x="2694735" y="1522589"/>
                    <a:pt x="2698866" y="1518458"/>
                  </a:cubicBezTo>
                  <a:cubicBezTo>
                    <a:pt x="2702996" y="1514327"/>
                    <a:pt x="2711361" y="1517047"/>
                    <a:pt x="2715491" y="1512916"/>
                  </a:cubicBezTo>
                  <a:cubicBezTo>
                    <a:pt x="2724910" y="1503497"/>
                    <a:pt x="2730269" y="1490749"/>
                    <a:pt x="2737658" y="1479665"/>
                  </a:cubicBezTo>
                  <a:lnTo>
                    <a:pt x="2737658" y="1479665"/>
                  </a:lnTo>
                  <a:lnTo>
                    <a:pt x="2748742" y="1446414"/>
                  </a:lnTo>
                  <a:cubicBezTo>
                    <a:pt x="2753250" y="1432892"/>
                    <a:pt x="2754625" y="1423907"/>
                    <a:pt x="2765368" y="1413164"/>
                  </a:cubicBezTo>
                  <a:cubicBezTo>
                    <a:pt x="2770078" y="1408454"/>
                    <a:pt x="2776451" y="1405775"/>
                    <a:pt x="2781993" y="1402080"/>
                  </a:cubicBezTo>
                  <a:lnTo>
                    <a:pt x="2798618" y="1352204"/>
                  </a:lnTo>
                  <a:lnTo>
                    <a:pt x="2804160" y="1335578"/>
                  </a:lnTo>
                  <a:cubicBezTo>
                    <a:pt x="2806007" y="1330036"/>
                    <a:pt x="2808556" y="1324681"/>
                    <a:pt x="2809702" y="1318953"/>
                  </a:cubicBezTo>
                  <a:cubicBezTo>
                    <a:pt x="2811238" y="1311276"/>
                    <a:pt x="2815461" y="1284204"/>
                    <a:pt x="2820786" y="1274618"/>
                  </a:cubicBezTo>
                  <a:cubicBezTo>
                    <a:pt x="2820800" y="1274593"/>
                    <a:pt x="2848487" y="1233067"/>
                    <a:pt x="2854037" y="1224742"/>
                  </a:cubicBezTo>
                  <a:cubicBezTo>
                    <a:pt x="2857732" y="1219200"/>
                    <a:pt x="2863014" y="1214435"/>
                    <a:pt x="2865120" y="1208116"/>
                  </a:cubicBezTo>
                  <a:cubicBezTo>
                    <a:pt x="2873641" y="1182555"/>
                    <a:pt x="2869516" y="1197219"/>
                    <a:pt x="2876204" y="1163782"/>
                  </a:cubicBezTo>
                  <a:cubicBezTo>
                    <a:pt x="2874357" y="1110211"/>
                    <a:pt x="2874006" y="1056567"/>
                    <a:pt x="2870662" y="1003069"/>
                  </a:cubicBezTo>
                  <a:cubicBezTo>
                    <a:pt x="2870298" y="997239"/>
                    <a:pt x="2866387" y="992146"/>
                    <a:pt x="2865120" y="986444"/>
                  </a:cubicBezTo>
                  <a:cubicBezTo>
                    <a:pt x="2855164" y="941644"/>
                    <a:pt x="2867778" y="965494"/>
                    <a:pt x="2848495" y="936567"/>
                  </a:cubicBezTo>
                  <a:cubicBezTo>
                    <a:pt x="2846648" y="929178"/>
                    <a:pt x="2844605" y="921835"/>
                    <a:pt x="2842953" y="914400"/>
                  </a:cubicBezTo>
                  <a:cubicBezTo>
                    <a:pt x="2839543" y="899058"/>
                    <a:pt x="2840204" y="881166"/>
                    <a:pt x="2826328" y="870065"/>
                  </a:cubicBezTo>
                  <a:cubicBezTo>
                    <a:pt x="2821766" y="866416"/>
                    <a:pt x="2815244" y="866371"/>
                    <a:pt x="2809702" y="864524"/>
                  </a:cubicBezTo>
                  <a:cubicBezTo>
                    <a:pt x="2799583" y="856935"/>
                    <a:pt x="2762475" y="828461"/>
                    <a:pt x="2754284" y="825731"/>
                  </a:cubicBezTo>
                  <a:lnTo>
                    <a:pt x="2737658" y="820189"/>
                  </a:lnTo>
                  <a:cubicBezTo>
                    <a:pt x="2711615" y="794146"/>
                    <a:pt x="2727552" y="807910"/>
                    <a:pt x="2687782" y="781396"/>
                  </a:cubicBezTo>
                  <a:lnTo>
                    <a:pt x="2671157" y="770313"/>
                  </a:lnTo>
                  <a:cubicBezTo>
                    <a:pt x="2665615" y="766618"/>
                    <a:pt x="2660715" y="761703"/>
                    <a:pt x="2654531" y="759229"/>
                  </a:cubicBezTo>
                  <a:cubicBezTo>
                    <a:pt x="2645295" y="755534"/>
                    <a:pt x="2635720" y="752594"/>
                    <a:pt x="2626822" y="748145"/>
                  </a:cubicBezTo>
                  <a:cubicBezTo>
                    <a:pt x="2617188" y="743328"/>
                    <a:pt x="2609563" y="734132"/>
                    <a:pt x="2599113" y="731520"/>
                  </a:cubicBezTo>
                  <a:cubicBezTo>
                    <a:pt x="2579318" y="726571"/>
                    <a:pt x="2558473" y="727825"/>
                    <a:pt x="2538153" y="725978"/>
                  </a:cubicBezTo>
                  <a:cubicBezTo>
                    <a:pt x="2527527" y="722436"/>
                    <a:pt x="2509951" y="716104"/>
                    <a:pt x="2499360" y="714894"/>
                  </a:cubicBezTo>
                  <a:cubicBezTo>
                    <a:pt x="2442199" y="708361"/>
                    <a:pt x="2327564" y="698269"/>
                    <a:pt x="2327564" y="698269"/>
                  </a:cubicBezTo>
                  <a:cubicBezTo>
                    <a:pt x="2315764" y="695319"/>
                    <a:pt x="2288744" y="688190"/>
                    <a:pt x="2277688" y="687185"/>
                  </a:cubicBezTo>
                  <a:cubicBezTo>
                    <a:pt x="2246359" y="684337"/>
                    <a:pt x="2214887" y="683389"/>
                    <a:pt x="2183477" y="681644"/>
                  </a:cubicBezTo>
                  <a:lnTo>
                    <a:pt x="2078182" y="676102"/>
                  </a:lnTo>
                  <a:cubicBezTo>
                    <a:pt x="2063792" y="671305"/>
                    <a:pt x="2047102" y="666103"/>
                    <a:pt x="2033848" y="659476"/>
                  </a:cubicBezTo>
                  <a:cubicBezTo>
                    <a:pt x="1993865" y="639485"/>
                    <a:pt x="2043623" y="656737"/>
                    <a:pt x="1995055" y="637309"/>
                  </a:cubicBezTo>
                  <a:cubicBezTo>
                    <a:pt x="1984207" y="632970"/>
                    <a:pt x="1972589" y="630719"/>
                    <a:pt x="1961804" y="626225"/>
                  </a:cubicBezTo>
                  <a:cubicBezTo>
                    <a:pt x="1950365" y="621459"/>
                    <a:pt x="1940119" y="614048"/>
                    <a:pt x="1928553" y="609600"/>
                  </a:cubicBezTo>
                  <a:cubicBezTo>
                    <a:pt x="1916001" y="604772"/>
                    <a:pt x="1902399" y="603112"/>
                    <a:pt x="1889760" y="598516"/>
                  </a:cubicBezTo>
                  <a:cubicBezTo>
                    <a:pt x="1881996" y="595693"/>
                    <a:pt x="1875263" y="590501"/>
                    <a:pt x="1867593" y="587433"/>
                  </a:cubicBezTo>
                  <a:cubicBezTo>
                    <a:pt x="1856745" y="583094"/>
                    <a:pt x="1845426" y="580044"/>
                    <a:pt x="1834342" y="576349"/>
                  </a:cubicBezTo>
                  <a:cubicBezTo>
                    <a:pt x="1811130" y="560873"/>
                    <a:pt x="1786758" y="544244"/>
                    <a:pt x="1762298" y="532014"/>
                  </a:cubicBezTo>
                  <a:cubicBezTo>
                    <a:pt x="1754909" y="528320"/>
                    <a:pt x="1747724" y="524185"/>
                    <a:pt x="1740131" y="520931"/>
                  </a:cubicBezTo>
                  <a:cubicBezTo>
                    <a:pt x="1734762" y="518630"/>
                    <a:pt x="1728731" y="518001"/>
                    <a:pt x="1723506" y="515389"/>
                  </a:cubicBezTo>
                  <a:cubicBezTo>
                    <a:pt x="1680542" y="493907"/>
                    <a:pt x="1732034" y="512689"/>
                    <a:pt x="1690255" y="498764"/>
                  </a:cubicBezTo>
                  <a:cubicBezTo>
                    <a:pt x="1661032" y="479282"/>
                    <a:pt x="1687248" y="494067"/>
                    <a:pt x="1651462" y="482138"/>
                  </a:cubicBezTo>
                  <a:cubicBezTo>
                    <a:pt x="1642025" y="478992"/>
                    <a:pt x="1633190" y="474200"/>
                    <a:pt x="1623753" y="471054"/>
                  </a:cubicBezTo>
                  <a:cubicBezTo>
                    <a:pt x="1616527" y="468646"/>
                    <a:pt x="1608812" y="467921"/>
                    <a:pt x="1601586" y="465513"/>
                  </a:cubicBezTo>
                  <a:cubicBezTo>
                    <a:pt x="1592149" y="462367"/>
                    <a:pt x="1583405" y="457288"/>
                    <a:pt x="1573877" y="454429"/>
                  </a:cubicBezTo>
                  <a:cubicBezTo>
                    <a:pt x="1545559" y="445933"/>
                    <a:pt x="1496725" y="445084"/>
                    <a:pt x="1474124" y="443345"/>
                  </a:cubicBezTo>
                  <a:cubicBezTo>
                    <a:pt x="1468582" y="441498"/>
                    <a:pt x="1463165" y="439221"/>
                    <a:pt x="1457498" y="437804"/>
                  </a:cubicBezTo>
                  <a:cubicBezTo>
                    <a:pt x="1448360" y="435520"/>
                    <a:pt x="1439080" y="433811"/>
                    <a:pt x="1429789" y="432262"/>
                  </a:cubicBezTo>
                  <a:cubicBezTo>
                    <a:pt x="1383770" y="424592"/>
                    <a:pt x="1373380" y="425365"/>
                    <a:pt x="1318953" y="421178"/>
                  </a:cubicBezTo>
                  <a:cubicBezTo>
                    <a:pt x="1281396" y="408658"/>
                    <a:pt x="1327207" y="422828"/>
                    <a:pt x="1263535" y="410094"/>
                  </a:cubicBezTo>
                  <a:cubicBezTo>
                    <a:pt x="1258230" y="409033"/>
                    <a:pt x="1216511" y="399442"/>
                    <a:pt x="1202575" y="393469"/>
                  </a:cubicBezTo>
                  <a:cubicBezTo>
                    <a:pt x="1194982" y="390215"/>
                    <a:pt x="1188078" y="385453"/>
                    <a:pt x="1180408" y="382385"/>
                  </a:cubicBezTo>
                  <a:cubicBezTo>
                    <a:pt x="1169560" y="378046"/>
                    <a:pt x="1158241" y="374996"/>
                    <a:pt x="1147157" y="371302"/>
                  </a:cubicBezTo>
                  <a:lnTo>
                    <a:pt x="1130531" y="365760"/>
                  </a:lnTo>
                  <a:lnTo>
                    <a:pt x="1113906" y="360218"/>
                  </a:lnTo>
                  <a:cubicBezTo>
                    <a:pt x="1092056" y="327444"/>
                    <a:pt x="1116449" y="358076"/>
                    <a:pt x="1080655" y="332509"/>
                  </a:cubicBezTo>
                  <a:cubicBezTo>
                    <a:pt x="1074277" y="327954"/>
                    <a:pt x="1070880" y="319690"/>
                    <a:pt x="1064029" y="315884"/>
                  </a:cubicBezTo>
                  <a:cubicBezTo>
                    <a:pt x="1053816" y="310210"/>
                    <a:pt x="1030778" y="304800"/>
                    <a:pt x="1030778" y="304800"/>
                  </a:cubicBezTo>
                  <a:cubicBezTo>
                    <a:pt x="1025236" y="301105"/>
                    <a:pt x="1020110" y="296695"/>
                    <a:pt x="1014153" y="293716"/>
                  </a:cubicBezTo>
                  <a:cubicBezTo>
                    <a:pt x="1008928" y="291103"/>
                    <a:pt x="1002388" y="291414"/>
                    <a:pt x="997528" y="288174"/>
                  </a:cubicBezTo>
                  <a:cubicBezTo>
                    <a:pt x="991007" y="283827"/>
                    <a:pt x="987753" y="275355"/>
                    <a:pt x="980902" y="271549"/>
                  </a:cubicBezTo>
                  <a:cubicBezTo>
                    <a:pt x="970689" y="265875"/>
                    <a:pt x="958735" y="264159"/>
                    <a:pt x="947651" y="260465"/>
                  </a:cubicBezTo>
                  <a:lnTo>
                    <a:pt x="931026" y="254924"/>
                  </a:lnTo>
                  <a:cubicBezTo>
                    <a:pt x="919942" y="247535"/>
                    <a:pt x="910412" y="236968"/>
                    <a:pt x="897775" y="232756"/>
                  </a:cubicBezTo>
                  <a:cubicBezTo>
                    <a:pt x="879125" y="226539"/>
                    <a:pt x="878154" y="227086"/>
                    <a:pt x="858982" y="216131"/>
                  </a:cubicBezTo>
                  <a:cubicBezTo>
                    <a:pt x="853199" y="212827"/>
                    <a:pt x="848479" y="207671"/>
                    <a:pt x="842357" y="205047"/>
                  </a:cubicBezTo>
                  <a:cubicBezTo>
                    <a:pt x="835356" y="202047"/>
                    <a:pt x="827513" y="201597"/>
                    <a:pt x="820189" y="199505"/>
                  </a:cubicBezTo>
                  <a:cubicBezTo>
                    <a:pt x="814572" y="197900"/>
                    <a:pt x="809106" y="195811"/>
                    <a:pt x="803564" y="193964"/>
                  </a:cubicBezTo>
                  <a:cubicBezTo>
                    <a:pt x="786868" y="182833"/>
                    <a:pt x="784457" y="180233"/>
                    <a:pt x="764771" y="171796"/>
                  </a:cubicBezTo>
                  <a:cubicBezTo>
                    <a:pt x="759402" y="169495"/>
                    <a:pt x="753515" y="168555"/>
                    <a:pt x="748146" y="166254"/>
                  </a:cubicBezTo>
                  <a:cubicBezTo>
                    <a:pt x="740553" y="163000"/>
                    <a:pt x="733571" y="158425"/>
                    <a:pt x="725978" y="155171"/>
                  </a:cubicBezTo>
                  <a:cubicBezTo>
                    <a:pt x="720609" y="152870"/>
                    <a:pt x="714459" y="152466"/>
                    <a:pt x="709353" y="149629"/>
                  </a:cubicBezTo>
                  <a:cubicBezTo>
                    <a:pt x="697708" y="143160"/>
                    <a:pt x="688739" y="131675"/>
                    <a:pt x="676102" y="127462"/>
                  </a:cubicBezTo>
                  <a:cubicBezTo>
                    <a:pt x="619000" y="108427"/>
                    <a:pt x="643227" y="115086"/>
                    <a:pt x="604058" y="105294"/>
                  </a:cubicBezTo>
                  <a:cubicBezTo>
                    <a:pt x="589065" y="95299"/>
                    <a:pt x="582840" y="90157"/>
                    <a:pt x="565266" y="83127"/>
                  </a:cubicBezTo>
                  <a:cubicBezTo>
                    <a:pt x="554418" y="78788"/>
                    <a:pt x="543099" y="75738"/>
                    <a:pt x="532015" y="72044"/>
                  </a:cubicBezTo>
                  <a:cubicBezTo>
                    <a:pt x="526473" y="70197"/>
                    <a:pt x="520614" y="69115"/>
                    <a:pt x="515389" y="66502"/>
                  </a:cubicBezTo>
                  <a:cubicBezTo>
                    <a:pt x="441911" y="29761"/>
                    <a:pt x="533647" y="74325"/>
                    <a:pt x="476597" y="49876"/>
                  </a:cubicBezTo>
                  <a:cubicBezTo>
                    <a:pt x="454399" y="40363"/>
                    <a:pt x="458593" y="38449"/>
                    <a:pt x="437804" y="33251"/>
                  </a:cubicBezTo>
                  <a:cubicBezTo>
                    <a:pt x="402176" y="24344"/>
                    <a:pt x="399195" y="28103"/>
                    <a:pt x="354677" y="22167"/>
                  </a:cubicBezTo>
                  <a:cubicBezTo>
                    <a:pt x="345340" y="20922"/>
                    <a:pt x="336106" y="18909"/>
                    <a:pt x="326968" y="16625"/>
                  </a:cubicBezTo>
                  <a:cubicBezTo>
                    <a:pt x="321301" y="15208"/>
                    <a:pt x="316171" y="11473"/>
                    <a:pt x="310342" y="11084"/>
                  </a:cubicBezTo>
                  <a:cubicBezTo>
                    <a:pt x="260542" y="7764"/>
                    <a:pt x="193964" y="0"/>
                    <a:pt x="166255" y="55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4887D85D-9C22-49B2-A4E0-B07C4C7B1557}"/>
                </a:ext>
              </a:extLst>
            </p:cNvPr>
            <p:cNvSpPr/>
            <p:nvPr/>
          </p:nvSpPr>
          <p:spPr>
            <a:xfrm>
              <a:off x="4937760" y="2294313"/>
              <a:ext cx="1801091" cy="1113905"/>
            </a:xfrm>
            <a:custGeom>
              <a:avLst/>
              <a:gdLst>
                <a:gd name="connsiteX0" fmla="*/ 615142 w 1801091"/>
                <a:gd name="connsiteY0" fmla="*/ 133003 h 1113905"/>
                <a:gd name="connsiteX1" fmla="*/ 448887 w 1801091"/>
                <a:gd name="connsiteY1" fmla="*/ 133003 h 1113905"/>
                <a:gd name="connsiteX2" fmla="*/ 432262 w 1801091"/>
                <a:gd name="connsiteY2" fmla="*/ 138545 h 1113905"/>
                <a:gd name="connsiteX3" fmla="*/ 387927 w 1801091"/>
                <a:gd name="connsiteY3" fmla="*/ 144087 h 1113905"/>
                <a:gd name="connsiteX4" fmla="*/ 332509 w 1801091"/>
                <a:gd name="connsiteY4" fmla="*/ 160712 h 1113905"/>
                <a:gd name="connsiteX5" fmla="*/ 315884 w 1801091"/>
                <a:gd name="connsiteY5" fmla="*/ 166254 h 1113905"/>
                <a:gd name="connsiteX6" fmla="*/ 299258 w 1801091"/>
                <a:gd name="connsiteY6" fmla="*/ 177338 h 1113905"/>
                <a:gd name="connsiteX7" fmla="*/ 271549 w 1801091"/>
                <a:gd name="connsiteY7" fmla="*/ 205047 h 1113905"/>
                <a:gd name="connsiteX8" fmla="*/ 243840 w 1801091"/>
                <a:gd name="connsiteY8" fmla="*/ 232756 h 1113905"/>
                <a:gd name="connsiteX9" fmla="*/ 221673 w 1801091"/>
                <a:gd name="connsiteY9" fmla="*/ 266007 h 1113905"/>
                <a:gd name="connsiteX10" fmla="*/ 193964 w 1801091"/>
                <a:gd name="connsiteY10" fmla="*/ 304800 h 1113905"/>
                <a:gd name="connsiteX11" fmla="*/ 188422 w 1801091"/>
                <a:gd name="connsiteY11" fmla="*/ 321425 h 1113905"/>
                <a:gd name="connsiteX12" fmla="*/ 177338 w 1801091"/>
                <a:gd name="connsiteY12" fmla="*/ 365760 h 1113905"/>
                <a:gd name="connsiteX13" fmla="*/ 171796 w 1801091"/>
                <a:gd name="connsiteY13" fmla="*/ 387927 h 1113905"/>
                <a:gd name="connsiteX14" fmla="*/ 160713 w 1801091"/>
                <a:gd name="connsiteY14" fmla="*/ 421178 h 1113905"/>
                <a:gd name="connsiteX15" fmla="*/ 155171 w 1801091"/>
                <a:gd name="connsiteY15" fmla="*/ 437803 h 1113905"/>
                <a:gd name="connsiteX16" fmla="*/ 133004 w 1801091"/>
                <a:gd name="connsiteY16" fmla="*/ 471054 h 1113905"/>
                <a:gd name="connsiteX17" fmla="*/ 110836 w 1801091"/>
                <a:gd name="connsiteY17" fmla="*/ 509847 h 1113905"/>
                <a:gd name="connsiteX18" fmla="*/ 94211 w 1801091"/>
                <a:gd name="connsiteY18" fmla="*/ 520931 h 1113905"/>
                <a:gd name="connsiteX19" fmla="*/ 72044 w 1801091"/>
                <a:gd name="connsiteY19" fmla="*/ 570807 h 1113905"/>
                <a:gd name="connsiteX20" fmla="*/ 49876 w 1801091"/>
                <a:gd name="connsiteY20" fmla="*/ 637309 h 1113905"/>
                <a:gd name="connsiteX21" fmla="*/ 44335 w 1801091"/>
                <a:gd name="connsiteY21" fmla="*/ 653934 h 1113905"/>
                <a:gd name="connsiteX22" fmla="*/ 27709 w 1801091"/>
                <a:gd name="connsiteY22" fmla="*/ 687185 h 1113905"/>
                <a:gd name="connsiteX23" fmla="*/ 11084 w 1801091"/>
                <a:gd name="connsiteY23" fmla="*/ 725978 h 1113905"/>
                <a:gd name="connsiteX24" fmla="*/ 0 w 1801091"/>
                <a:gd name="connsiteY24" fmla="*/ 759229 h 1113905"/>
                <a:gd name="connsiteX25" fmla="*/ 16625 w 1801091"/>
                <a:gd name="connsiteY25" fmla="*/ 825731 h 1113905"/>
                <a:gd name="connsiteX26" fmla="*/ 33251 w 1801091"/>
                <a:gd name="connsiteY26" fmla="*/ 836814 h 1113905"/>
                <a:gd name="connsiteX27" fmla="*/ 38793 w 1801091"/>
                <a:gd name="connsiteY27" fmla="*/ 853440 h 1113905"/>
                <a:gd name="connsiteX28" fmla="*/ 66502 w 1801091"/>
                <a:gd name="connsiteY28" fmla="*/ 892232 h 1113905"/>
                <a:gd name="connsiteX29" fmla="*/ 83127 w 1801091"/>
                <a:gd name="connsiteY29" fmla="*/ 925483 h 1113905"/>
                <a:gd name="connsiteX30" fmla="*/ 99753 w 1801091"/>
                <a:gd name="connsiteY30" fmla="*/ 936567 h 1113905"/>
                <a:gd name="connsiteX31" fmla="*/ 105295 w 1801091"/>
                <a:gd name="connsiteY31" fmla="*/ 953192 h 1113905"/>
                <a:gd name="connsiteX32" fmla="*/ 155171 w 1801091"/>
                <a:gd name="connsiteY32" fmla="*/ 991985 h 1113905"/>
                <a:gd name="connsiteX33" fmla="*/ 171796 w 1801091"/>
                <a:gd name="connsiteY33" fmla="*/ 1003069 h 1113905"/>
                <a:gd name="connsiteX34" fmla="*/ 177338 w 1801091"/>
                <a:gd name="connsiteY34" fmla="*/ 1019694 h 1113905"/>
                <a:gd name="connsiteX35" fmla="*/ 227215 w 1801091"/>
                <a:gd name="connsiteY35" fmla="*/ 1058487 h 1113905"/>
                <a:gd name="connsiteX36" fmla="*/ 260465 w 1801091"/>
                <a:gd name="connsiteY36" fmla="*/ 1080654 h 1113905"/>
                <a:gd name="connsiteX37" fmla="*/ 277091 w 1801091"/>
                <a:gd name="connsiteY37" fmla="*/ 1091738 h 1113905"/>
                <a:gd name="connsiteX38" fmla="*/ 310342 w 1801091"/>
                <a:gd name="connsiteY38" fmla="*/ 1102822 h 1113905"/>
                <a:gd name="connsiteX39" fmla="*/ 360218 w 1801091"/>
                <a:gd name="connsiteY39" fmla="*/ 1113905 h 1113905"/>
                <a:gd name="connsiteX40" fmla="*/ 410095 w 1801091"/>
                <a:gd name="connsiteY40" fmla="*/ 1108363 h 1113905"/>
                <a:gd name="connsiteX41" fmla="*/ 448887 w 1801091"/>
                <a:gd name="connsiteY41" fmla="*/ 1091738 h 1113905"/>
                <a:gd name="connsiteX42" fmla="*/ 465513 w 1801091"/>
                <a:gd name="connsiteY42" fmla="*/ 1080654 h 1113905"/>
                <a:gd name="connsiteX43" fmla="*/ 487680 w 1801091"/>
                <a:gd name="connsiteY43" fmla="*/ 1069571 h 1113905"/>
                <a:gd name="connsiteX44" fmla="*/ 520931 w 1801091"/>
                <a:gd name="connsiteY44" fmla="*/ 1041862 h 1113905"/>
                <a:gd name="connsiteX45" fmla="*/ 548640 w 1801091"/>
                <a:gd name="connsiteY45" fmla="*/ 1019694 h 1113905"/>
                <a:gd name="connsiteX46" fmla="*/ 565265 w 1801091"/>
                <a:gd name="connsiteY46" fmla="*/ 1003069 h 1113905"/>
                <a:gd name="connsiteX47" fmla="*/ 598516 w 1801091"/>
                <a:gd name="connsiteY47" fmla="*/ 980902 h 1113905"/>
                <a:gd name="connsiteX48" fmla="*/ 620684 w 1801091"/>
                <a:gd name="connsiteY48" fmla="*/ 958734 h 1113905"/>
                <a:gd name="connsiteX49" fmla="*/ 631767 w 1801091"/>
                <a:gd name="connsiteY49" fmla="*/ 942109 h 1113905"/>
                <a:gd name="connsiteX50" fmla="*/ 648393 w 1801091"/>
                <a:gd name="connsiteY50" fmla="*/ 925483 h 1113905"/>
                <a:gd name="connsiteX51" fmla="*/ 670560 w 1801091"/>
                <a:gd name="connsiteY51" fmla="*/ 897774 h 1113905"/>
                <a:gd name="connsiteX52" fmla="*/ 681644 w 1801091"/>
                <a:gd name="connsiteY52" fmla="*/ 881149 h 1113905"/>
                <a:gd name="connsiteX53" fmla="*/ 720436 w 1801091"/>
                <a:gd name="connsiteY53" fmla="*/ 847898 h 1113905"/>
                <a:gd name="connsiteX54" fmla="*/ 748145 w 1801091"/>
                <a:gd name="connsiteY54" fmla="*/ 820189 h 1113905"/>
                <a:gd name="connsiteX55" fmla="*/ 781396 w 1801091"/>
                <a:gd name="connsiteY55" fmla="*/ 786938 h 1113905"/>
                <a:gd name="connsiteX56" fmla="*/ 814647 w 1801091"/>
                <a:gd name="connsiteY56" fmla="*/ 759229 h 1113905"/>
                <a:gd name="connsiteX57" fmla="*/ 831273 w 1801091"/>
                <a:gd name="connsiteY57" fmla="*/ 748145 h 1113905"/>
                <a:gd name="connsiteX58" fmla="*/ 842356 w 1801091"/>
                <a:gd name="connsiteY58" fmla="*/ 731520 h 1113905"/>
                <a:gd name="connsiteX59" fmla="*/ 858982 w 1801091"/>
                <a:gd name="connsiteY59" fmla="*/ 720436 h 1113905"/>
                <a:gd name="connsiteX60" fmla="*/ 1080655 w 1801091"/>
                <a:gd name="connsiteY60" fmla="*/ 703811 h 1113905"/>
                <a:gd name="connsiteX61" fmla="*/ 1324495 w 1801091"/>
                <a:gd name="connsiteY61" fmla="*/ 709352 h 1113905"/>
                <a:gd name="connsiteX62" fmla="*/ 1546167 w 1801091"/>
                <a:gd name="connsiteY62" fmla="*/ 703811 h 1113905"/>
                <a:gd name="connsiteX63" fmla="*/ 1579418 w 1801091"/>
                <a:gd name="connsiteY63" fmla="*/ 692727 h 1113905"/>
                <a:gd name="connsiteX64" fmla="*/ 1596044 w 1801091"/>
                <a:gd name="connsiteY64" fmla="*/ 687185 h 1113905"/>
                <a:gd name="connsiteX65" fmla="*/ 1612669 w 1801091"/>
                <a:gd name="connsiteY65" fmla="*/ 676102 h 1113905"/>
                <a:gd name="connsiteX66" fmla="*/ 1634836 w 1801091"/>
                <a:gd name="connsiteY66" fmla="*/ 642851 h 1113905"/>
                <a:gd name="connsiteX67" fmla="*/ 1640378 w 1801091"/>
                <a:gd name="connsiteY67" fmla="*/ 626225 h 1113905"/>
                <a:gd name="connsiteX68" fmla="*/ 1662545 w 1801091"/>
                <a:gd name="connsiteY68" fmla="*/ 592974 h 1113905"/>
                <a:gd name="connsiteX69" fmla="*/ 1684713 w 1801091"/>
                <a:gd name="connsiteY69" fmla="*/ 565265 h 1113905"/>
                <a:gd name="connsiteX70" fmla="*/ 1690255 w 1801091"/>
                <a:gd name="connsiteY70" fmla="*/ 543098 h 1113905"/>
                <a:gd name="connsiteX71" fmla="*/ 1701338 w 1801091"/>
                <a:gd name="connsiteY71" fmla="*/ 526472 h 1113905"/>
                <a:gd name="connsiteX72" fmla="*/ 1706880 w 1801091"/>
                <a:gd name="connsiteY72" fmla="*/ 509847 h 1113905"/>
                <a:gd name="connsiteX73" fmla="*/ 1717964 w 1801091"/>
                <a:gd name="connsiteY73" fmla="*/ 487680 h 1113905"/>
                <a:gd name="connsiteX74" fmla="*/ 1734589 w 1801091"/>
                <a:gd name="connsiteY74" fmla="*/ 432262 h 1113905"/>
                <a:gd name="connsiteX75" fmla="*/ 1745673 w 1801091"/>
                <a:gd name="connsiteY75" fmla="*/ 365760 h 1113905"/>
                <a:gd name="connsiteX76" fmla="*/ 1762298 w 1801091"/>
                <a:gd name="connsiteY76" fmla="*/ 277091 h 1113905"/>
                <a:gd name="connsiteX77" fmla="*/ 1784465 w 1801091"/>
                <a:gd name="connsiteY77" fmla="*/ 243840 h 1113905"/>
                <a:gd name="connsiteX78" fmla="*/ 1790007 w 1801091"/>
                <a:gd name="connsiteY78" fmla="*/ 216131 h 1113905"/>
                <a:gd name="connsiteX79" fmla="*/ 1801091 w 1801091"/>
                <a:gd name="connsiteY79" fmla="*/ 182880 h 1113905"/>
                <a:gd name="connsiteX80" fmla="*/ 1795549 w 1801091"/>
                <a:gd name="connsiteY80" fmla="*/ 121920 h 1113905"/>
                <a:gd name="connsiteX81" fmla="*/ 1784465 w 1801091"/>
                <a:gd name="connsiteY81" fmla="*/ 88669 h 1113905"/>
                <a:gd name="connsiteX82" fmla="*/ 1767840 w 1801091"/>
                <a:gd name="connsiteY82" fmla="*/ 83127 h 1113905"/>
                <a:gd name="connsiteX83" fmla="*/ 1756756 w 1801091"/>
                <a:gd name="connsiteY83" fmla="*/ 66502 h 1113905"/>
                <a:gd name="connsiteX84" fmla="*/ 1751215 w 1801091"/>
                <a:gd name="connsiteY84" fmla="*/ 49876 h 1113905"/>
                <a:gd name="connsiteX85" fmla="*/ 1717964 w 1801091"/>
                <a:gd name="connsiteY85" fmla="*/ 38792 h 1113905"/>
                <a:gd name="connsiteX86" fmla="*/ 1684713 w 1801091"/>
                <a:gd name="connsiteY86" fmla="*/ 22167 h 1113905"/>
                <a:gd name="connsiteX87" fmla="*/ 1668087 w 1801091"/>
                <a:gd name="connsiteY87" fmla="*/ 11083 h 1113905"/>
                <a:gd name="connsiteX88" fmla="*/ 1590502 w 1801091"/>
                <a:gd name="connsiteY88" fmla="*/ 0 h 1113905"/>
                <a:gd name="connsiteX89" fmla="*/ 836815 w 1801091"/>
                <a:gd name="connsiteY89" fmla="*/ 5542 h 1113905"/>
                <a:gd name="connsiteX90" fmla="*/ 792480 w 1801091"/>
                <a:gd name="connsiteY90" fmla="*/ 11083 h 1113905"/>
                <a:gd name="connsiteX91" fmla="*/ 775855 w 1801091"/>
                <a:gd name="connsiteY91" fmla="*/ 27709 h 1113905"/>
                <a:gd name="connsiteX92" fmla="*/ 753687 w 1801091"/>
                <a:gd name="connsiteY92" fmla="*/ 38792 h 1113905"/>
                <a:gd name="connsiteX93" fmla="*/ 731520 w 1801091"/>
                <a:gd name="connsiteY93" fmla="*/ 55418 h 1113905"/>
                <a:gd name="connsiteX94" fmla="*/ 698269 w 1801091"/>
                <a:gd name="connsiteY94" fmla="*/ 66502 h 1113905"/>
                <a:gd name="connsiteX95" fmla="*/ 676102 w 1801091"/>
                <a:gd name="connsiteY95" fmla="*/ 77585 h 1113905"/>
                <a:gd name="connsiteX96" fmla="*/ 659476 w 1801091"/>
                <a:gd name="connsiteY96" fmla="*/ 88669 h 1113905"/>
                <a:gd name="connsiteX97" fmla="*/ 626225 w 1801091"/>
                <a:gd name="connsiteY97" fmla="*/ 99752 h 1113905"/>
                <a:gd name="connsiteX98" fmla="*/ 615142 w 1801091"/>
                <a:gd name="connsiteY98" fmla="*/ 133003 h 111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801091" h="1113905">
                  <a:moveTo>
                    <a:pt x="615142" y="133003"/>
                  </a:moveTo>
                  <a:cubicBezTo>
                    <a:pt x="552514" y="112131"/>
                    <a:pt x="592835" y="123407"/>
                    <a:pt x="448887" y="133003"/>
                  </a:cubicBezTo>
                  <a:cubicBezTo>
                    <a:pt x="443058" y="133392"/>
                    <a:pt x="438009" y="137500"/>
                    <a:pt x="432262" y="138545"/>
                  </a:cubicBezTo>
                  <a:cubicBezTo>
                    <a:pt x="417609" y="141209"/>
                    <a:pt x="402705" y="142240"/>
                    <a:pt x="387927" y="144087"/>
                  </a:cubicBezTo>
                  <a:cubicBezTo>
                    <a:pt x="354430" y="152462"/>
                    <a:pt x="372979" y="147222"/>
                    <a:pt x="332509" y="160712"/>
                  </a:cubicBezTo>
                  <a:cubicBezTo>
                    <a:pt x="326967" y="162559"/>
                    <a:pt x="320744" y="163014"/>
                    <a:pt x="315884" y="166254"/>
                  </a:cubicBezTo>
                  <a:lnTo>
                    <a:pt x="299258" y="177338"/>
                  </a:lnTo>
                  <a:cubicBezTo>
                    <a:pt x="269707" y="221666"/>
                    <a:pt x="308491" y="168106"/>
                    <a:pt x="271549" y="205047"/>
                  </a:cubicBezTo>
                  <a:cubicBezTo>
                    <a:pt x="234600" y="241995"/>
                    <a:pt x="288177" y="203196"/>
                    <a:pt x="243840" y="232756"/>
                  </a:cubicBezTo>
                  <a:cubicBezTo>
                    <a:pt x="236451" y="243840"/>
                    <a:pt x="229666" y="255350"/>
                    <a:pt x="221673" y="266007"/>
                  </a:cubicBezTo>
                  <a:cubicBezTo>
                    <a:pt x="217900" y="271037"/>
                    <a:pt x="198020" y="296689"/>
                    <a:pt x="193964" y="304800"/>
                  </a:cubicBezTo>
                  <a:cubicBezTo>
                    <a:pt x="191352" y="310025"/>
                    <a:pt x="189959" y="315789"/>
                    <a:pt x="188422" y="321425"/>
                  </a:cubicBezTo>
                  <a:cubicBezTo>
                    <a:pt x="184414" y="336121"/>
                    <a:pt x="181033" y="350982"/>
                    <a:pt x="177338" y="365760"/>
                  </a:cubicBezTo>
                  <a:cubicBezTo>
                    <a:pt x="175491" y="373149"/>
                    <a:pt x="174204" y="380701"/>
                    <a:pt x="171796" y="387927"/>
                  </a:cubicBezTo>
                  <a:lnTo>
                    <a:pt x="160713" y="421178"/>
                  </a:lnTo>
                  <a:cubicBezTo>
                    <a:pt x="158866" y="426720"/>
                    <a:pt x="158411" y="432943"/>
                    <a:pt x="155171" y="437803"/>
                  </a:cubicBezTo>
                  <a:cubicBezTo>
                    <a:pt x="147782" y="448887"/>
                    <a:pt x="138961" y="459139"/>
                    <a:pt x="133004" y="471054"/>
                  </a:cubicBezTo>
                  <a:cubicBezTo>
                    <a:pt x="128656" y="479750"/>
                    <a:pt x="118671" y="502012"/>
                    <a:pt x="110836" y="509847"/>
                  </a:cubicBezTo>
                  <a:cubicBezTo>
                    <a:pt x="106126" y="514557"/>
                    <a:pt x="99753" y="517236"/>
                    <a:pt x="94211" y="520931"/>
                  </a:cubicBezTo>
                  <a:cubicBezTo>
                    <a:pt x="76645" y="547278"/>
                    <a:pt x="85234" y="531236"/>
                    <a:pt x="72044" y="570807"/>
                  </a:cubicBezTo>
                  <a:lnTo>
                    <a:pt x="49876" y="637309"/>
                  </a:lnTo>
                  <a:cubicBezTo>
                    <a:pt x="48029" y="642851"/>
                    <a:pt x="47575" y="649074"/>
                    <a:pt x="44335" y="653934"/>
                  </a:cubicBezTo>
                  <a:cubicBezTo>
                    <a:pt x="32191" y="672150"/>
                    <a:pt x="33445" y="667110"/>
                    <a:pt x="27709" y="687185"/>
                  </a:cubicBezTo>
                  <a:cubicBezTo>
                    <a:pt x="7184" y="759018"/>
                    <a:pt x="38081" y="665233"/>
                    <a:pt x="11084" y="725978"/>
                  </a:cubicBezTo>
                  <a:cubicBezTo>
                    <a:pt x="6339" y="736654"/>
                    <a:pt x="0" y="759229"/>
                    <a:pt x="0" y="759229"/>
                  </a:cubicBezTo>
                  <a:cubicBezTo>
                    <a:pt x="2803" y="781650"/>
                    <a:pt x="970" y="806945"/>
                    <a:pt x="16625" y="825731"/>
                  </a:cubicBezTo>
                  <a:cubicBezTo>
                    <a:pt x="20889" y="830848"/>
                    <a:pt x="27709" y="833120"/>
                    <a:pt x="33251" y="836814"/>
                  </a:cubicBezTo>
                  <a:cubicBezTo>
                    <a:pt x="35098" y="842356"/>
                    <a:pt x="36181" y="848215"/>
                    <a:pt x="38793" y="853440"/>
                  </a:cubicBezTo>
                  <a:cubicBezTo>
                    <a:pt x="42846" y="861547"/>
                    <a:pt x="62734" y="887208"/>
                    <a:pt x="66502" y="892232"/>
                  </a:cubicBezTo>
                  <a:cubicBezTo>
                    <a:pt x="71009" y="905753"/>
                    <a:pt x="72385" y="914741"/>
                    <a:pt x="83127" y="925483"/>
                  </a:cubicBezTo>
                  <a:cubicBezTo>
                    <a:pt x="87837" y="930193"/>
                    <a:pt x="94211" y="932872"/>
                    <a:pt x="99753" y="936567"/>
                  </a:cubicBezTo>
                  <a:cubicBezTo>
                    <a:pt x="101600" y="942109"/>
                    <a:pt x="102055" y="948332"/>
                    <a:pt x="105295" y="953192"/>
                  </a:cubicBezTo>
                  <a:cubicBezTo>
                    <a:pt x="115715" y="968822"/>
                    <a:pt x="141955" y="983174"/>
                    <a:pt x="155171" y="991985"/>
                  </a:cubicBezTo>
                  <a:lnTo>
                    <a:pt x="171796" y="1003069"/>
                  </a:lnTo>
                  <a:cubicBezTo>
                    <a:pt x="173643" y="1008611"/>
                    <a:pt x="174098" y="1014834"/>
                    <a:pt x="177338" y="1019694"/>
                  </a:cubicBezTo>
                  <a:cubicBezTo>
                    <a:pt x="187757" y="1035322"/>
                    <a:pt x="214001" y="1049678"/>
                    <a:pt x="227215" y="1058487"/>
                  </a:cubicBezTo>
                  <a:lnTo>
                    <a:pt x="260465" y="1080654"/>
                  </a:lnTo>
                  <a:cubicBezTo>
                    <a:pt x="266007" y="1084349"/>
                    <a:pt x="270772" y="1089632"/>
                    <a:pt x="277091" y="1091738"/>
                  </a:cubicBezTo>
                  <a:cubicBezTo>
                    <a:pt x="288175" y="1095433"/>
                    <a:pt x="299007" y="1099989"/>
                    <a:pt x="310342" y="1102822"/>
                  </a:cubicBezTo>
                  <a:cubicBezTo>
                    <a:pt x="341647" y="1110647"/>
                    <a:pt x="325041" y="1106869"/>
                    <a:pt x="360218" y="1113905"/>
                  </a:cubicBezTo>
                  <a:cubicBezTo>
                    <a:pt x="376844" y="1112058"/>
                    <a:pt x="393595" y="1111113"/>
                    <a:pt x="410095" y="1108363"/>
                  </a:cubicBezTo>
                  <a:cubicBezTo>
                    <a:pt x="421070" y="1106534"/>
                    <a:pt x="440570" y="1096490"/>
                    <a:pt x="448887" y="1091738"/>
                  </a:cubicBezTo>
                  <a:cubicBezTo>
                    <a:pt x="454670" y="1088433"/>
                    <a:pt x="459730" y="1083959"/>
                    <a:pt x="465513" y="1080654"/>
                  </a:cubicBezTo>
                  <a:cubicBezTo>
                    <a:pt x="472686" y="1076555"/>
                    <a:pt x="480291" y="1073265"/>
                    <a:pt x="487680" y="1069571"/>
                  </a:cubicBezTo>
                  <a:cubicBezTo>
                    <a:pt x="514685" y="1029064"/>
                    <a:pt x="478744" y="1077018"/>
                    <a:pt x="520931" y="1041862"/>
                  </a:cubicBezTo>
                  <a:cubicBezTo>
                    <a:pt x="554355" y="1014009"/>
                    <a:pt x="508945" y="1032926"/>
                    <a:pt x="548640" y="1019694"/>
                  </a:cubicBezTo>
                  <a:cubicBezTo>
                    <a:pt x="554182" y="1014152"/>
                    <a:pt x="559079" y="1007880"/>
                    <a:pt x="565265" y="1003069"/>
                  </a:cubicBezTo>
                  <a:cubicBezTo>
                    <a:pt x="575780" y="994891"/>
                    <a:pt x="598516" y="980902"/>
                    <a:pt x="598516" y="980902"/>
                  </a:cubicBezTo>
                  <a:cubicBezTo>
                    <a:pt x="610608" y="944627"/>
                    <a:pt x="593814" y="980230"/>
                    <a:pt x="620684" y="958734"/>
                  </a:cubicBezTo>
                  <a:cubicBezTo>
                    <a:pt x="625885" y="954573"/>
                    <a:pt x="627503" y="947226"/>
                    <a:pt x="631767" y="942109"/>
                  </a:cubicBezTo>
                  <a:cubicBezTo>
                    <a:pt x="636784" y="936088"/>
                    <a:pt x="642851" y="931025"/>
                    <a:pt x="648393" y="925483"/>
                  </a:cubicBezTo>
                  <a:cubicBezTo>
                    <a:pt x="659182" y="893118"/>
                    <a:pt x="645494" y="922840"/>
                    <a:pt x="670560" y="897774"/>
                  </a:cubicBezTo>
                  <a:cubicBezTo>
                    <a:pt x="675270" y="893064"/>
                    <a:pt x="677380" y="886266"/>
                    <a:pt x="681644" y="881149"/>
                  </a:cubicBezTo>
                  <a:cubicBezTo>
                    <a:pt x="694511" y="865708"/>
                    <a:pt x="704124" y="860132"/>
                    <a:pt x="720436" y="847898"/>
                  </a:cubicBezTo>
                  <a:cubicBezTo>
                    <a:pt x="743276" y="813638"/>
                    <a:pt x="717917" y="847058"/>
                    <a:pt x="748145" y="820189"/>
                  </a:cubicBezTo>
                  <a:cubicBezTo>
                    <a:pt x="759860" y="809775"/>
                    <a:pt x="768354" y="795633"/>
                    <a:pt x="781396" y="786938"/>
                  </a:cubicBezTo>
                  <a:cubicBezTo>
                    <a:pt x="822676" y="759418"/>
                    <a:pt x="771976" y="794788"/>
                    <a:pt x="814647" y="759229"/>
                  </a:cubicBezTo>
                  <a:cubicBezTo>
                    <a:pt x="819764" y="754965"/>
                    <a:pt x="825731" y="751840"/>
                    <a:pt x="831273" y="748145"/>
                  </a:cubicBezTo>
                  <a:cubicBezTo>
                    <a:pt x="834967" y="742603"/>
                    <a:pt x="837647" y="736229"/>
                    <a:pt x="842356" y="731520"/>
                  </a:cubicBezTo>
                  <a:cubicBezTo>
                    <a:pt x="847066" y="726810"/>
                    <a:pt x="852895" y="723141"/>
                    <a:pt x="858982" y="720436"/>
                  </a:cubicBezTo>
                  <a:cubicBezTo>
                    <a:pt x="926984" y="690213"/>
                    <a:pt x="1014253" y="705764"/>
                    <a:pt x="1080655" y="703811"/>
                  </a:cubicBezTo>
                  <a:cubicBezTo>
                    <a:pt x="1161935" y="705658"/>
                    <a:pt x="1243194" y="709352"/>
                    <a:pt x="1324495" y="709352"/>
                  </a:cubicBezTo>
                  <a:cubicBezTo>
                    <a:pt x="1398409" y="709352"/>
                    <a:pt x="1472410" y="708621"/>
                    <a:pt x="1546167" y="703811"/>
                  </a:cubicBezTo>
                  <a:cubicBezTo>
                    <a:pt x="1557825" y="703051"/>
                    <a:pt x="1568334" y="696422"/>
                    <a:pt x="1579418" y="692727"/>
                  </a:cubicBezTo>
                  <a:cubicBezTo>
                    <a:pt x="1584960" y="690880"/>
                    <a:pt x="1591183" y="690425"/>
                    <a:pt x="1596044" y="687185"/>
                  </a:cubicBezTo>
                  <a:lnTo>
                    <a:pt x="1612669" y="676102"/>
                  </a:lnTo>
                  <a:cubicBezTo>
                    <a:pt x="1620058" y="665018"/>
                    <a:pt x="1630624" y="655488"/>
                    <a:pt x="1634836" y="642851"/>
                  </a:cubicBezTo>
                  <a:cubicBezTo>
                    <a:pt x="1636683" y="637309"/>
                    <a:pt x="1637541" y="631332"/>
                    <a:pt x="1640378" y="626225"/>
                  </a:cubicBezTo>
                  <a:cubicBezTo>
                    <a:pt x="1646847" y="614580"/>
                    <a:pt x="1658332" y="605611"/>
                    <a:pt x="1662545" y="592974"/>
                  </a:cubicBezTo>
                  <a:cubicBezTo>
                    <a:pt x="1670193" y="570030"/>
                    <a:pt x="1663227" y="579589"/>
                    <a:pt x="1684713" y="565265"/>
                  </a:cubicBezTo>
                  <a:cubicBezTo>
                    <a:pt x="1686560" y="557876"/>
                    <a:pt x="1687255" y="550099"/>
                    <a:pt x="1690255" y="543098"/>
                  </a:cubicBezTo>
                  <a:cubicBezTo>
                    <a:pt x="1692879" y="536976"/>
                    <a:pt x="1698359" y="532429"/>
                    <a:pt x="1701338" y="526472"/>
                  </a:cubicBezTo>
                  <a:cubicBezTo>
                    <a:pt x="1703950" y="521247"/>
                    <a:pt x="1704579" y="515216"/>
                    <a:pt x="1706880" y="509847"/>
                  </a:cubicBezTo>
                  <a:cubicBezTo>
                    <a:pt x="1710134" y="502254"/>
                    <a:pt x="1714896" y="495350"/>
                    <a:pt x="1717964" y="487680"/>
                  </a:cubicBezTo>
                  <a:cubicBezTo>
                    <a:pt x="1724869" y="470418"/>
                    <a:pt x="1730507" y="450629"/>
                    <a:pt x="1734589" y="432262"/>
                  </a:cubicBezTo>
                  <a:cubicBezTo>
                    <a:pt x="1739820" y="408721"/>
                    <a:pt x="1742782" y="390334"/>
                    <a:pt x="1745673" y="365760"/>
                  </a:cubicBezTo>
                  <a:cubicBezTo>
                    <a:pt x="1748041" y="345636"/>
                    <a:pt x="1748074" y="298428"/>
                    <a:pt x="1762298" y="277091"/>
                  </a:cubicBezTo>
                  <a:lnTo>
                    <a:pt x="1784465" y="243840"/>
                  </a:lnTo>
                  <a:cubicBezTo>
                    <a:pt x="1786312" y="234604"/>
                    <a:pt x="1787529" y="225218"/>
                    <a:pt x="1790007" y="216131"/>
                  </a:cubicBezTo>
                  <a:cubicBezTo>
                    <a:pt x="1793081" y="204859"/>
                    <a:pt x="1801091" y="182880"/>
                    <a:pt x="1801091" y="182880"/>
                  </a:cubicBezTo>
                  <a:cubicBezTo>
                    <a:pt x="1799244" y="162560"/>
                    <a:pt x="1799095" y="142013"/>
                    <a:pt x="1795549" y="121920"/>
                  </a:cubicBezTo>
                  <a:cubicBezTo>
                    <a:pt x="1793519" y="110415"/>
                    <a:pt x="1795549" y="92364"/>
                    <a:pt x="1784465" y="88669"/>
                  </a:cubicBezTo>
                  <a:lnTo>
                    <a:pt x="1767840" y="83127"/>
                  </a:lnTo>
                  <a:cubicBezTo>
                    <a:pt x="1764145" y="77585"/>
                    <a:pt x="1759735" y="72459"/>
                    <a:pt x="1756756" y="66502"/>
                  </a:cubicBezTo>
                  <a:cubicBezTo>
                    <a:pt x="1754144" y="61277"/>
                    <a:pt x="1755968" y="53272"/>
                    <a:pt x="1751215" y="49876"/>
                  </a:cubicBezTo>
                  <a:cubicBezTo>
                    <a:pt x="1741708" y="43085"/>
                    <a:pt x="1727685" y="45272"/>
                    <a:pt x="1717964" y="38792"/>
                  </a:cubicBezTo>
                  <a:cubicBezTo>
                    <a:pt x="1670306" y="7023"/>
                    <a:pt x="1730610" y="45116"/>
                    <a:pt x="1684713" y="22167"/>
                  </a:cubicBezTo>
                  <a:cubicBezTo>
                    <a:pt x="1678756" y="19188"/>
                    <a:pt x="1674209" y="13707"/>
                    <a:pt x="1668087" y="11083"/>
                  </a:cubicBezTo>
                  <a:cubicBezTo>
                    <a:pt x="1649749" y="3224"/>
                    <a:pt x="1600266" y="976"/>
                    <a:pt x="1590502" y="0"/>
                  </a:cubicBezTo>
                  <a:lnTo>
                    <a:pt x="836815" y="5542"/>
                  </a:lnTo>
                  <a:cubicBezTo>
                    <a:pt x="821923" y="5749"/>
                    <a:pt x="806477" y="5993"/>
                    <a:pt x="792480" y="11083"/>
                  </a:cubicBezTo>
                  <a:cubicBezTo>
                    <a:pt x="785115" y="13761"/>
                    <a:pt x="782233" y="23154"/>
                    <a:pt x="775855" y="27709"/>
                  </a:cubicBezTo>
                  <a:cubicBezTo>
                    <a:pt x="769132" y="32511"/>
                    <a:pt x="760693" y="34414"/>
                    <a:pt x="753687" y="38792"/>
                  </a:cubicBezTo>
                  <a:cubicBezTo>
                    <a:pt x="745855" y="43687"/>
                    <a:pt x="739781" y="51287"/>
                    <a:pt x="731520" y="55418"/>
                  </a:cubicBezTo>
                  <a:cubicBezTo>
                    <a:pt x="721070" y="60643"/>
                    <a:pt x="708719" y="61277"/>
                    <a:pt x="698269" y="66502"/>
                  </a:cubicBezTo>
                  <a:cubicBezTo>
                    <a:pt x="690880" y="70196"/>
                    <a:pt x="683275" y="73486"/>
                    <a:pt x="676102" y="77585"/>
                  </a:cubicBezTo>
                  <a:cubicBezTo>
                    <a:pt x="670319" y="80890"/>
                    <a:pt x="665563" y="85964"/>
                    <a:pt x="659476" y="88669"/>
                  </a:cubicBezTo>
                  <a:cubicBezTo>
                    <a:pt x="648800" y="93414"/>
                    <a:pt x="626225" y="99752"/>
                    <a:pt x="626225" y="99752"/>
                  </a:cubicBezTo>
                  <a:lnTo>
                    <a:pt x="615142" y="1330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reihandform 9">
              <a:extLst>
                <a:ext uri="{FF2B5EF4-FFF2-40B4-BE49-F238E27FC236}">
                  <a16:creationId xmlns:a16="http://schemas.microsoft.com/office/drawing/2014/main" id="{83AC84F2-5EF9-4A91-884B-F2370AF84FFD}"/>
                </a:ext>
              </a:extLst>
            </p:cNvPr>
            <p:cNvSpPr/>
            <p:nvPr/>
          </p:nvSpPr>
          <p:spPr>
            <a:xfrm>
              <a:off x="2261194" y="3661974"/>
              <a:ext cx="1974517" cy="1063170"/>
            </a:xfrm>
            <a:custGeom>
              <a:avLst/>
              <a:gdLst>
                <a:gd name="connsiteX0" fmla="*/ 282501 w 1974517"/>
                <a:gd name="connsiteY0" fmla="*/ 6710 h 950155"/>
                <a:gd name="connsiteX1" fmla="*/ 127330 w 1974517"/>
                <a:gd name="connsiteY1" fmla="*/ 12251 h 950155"/>
                <a:gd name="connsiteX2" fmla="*/ 99621 w 1974517"/>
                <a:gd name="connsiteY2" fmla="*/ 34419 h 950155"/>
                <a:gd name="connsiteX3" fmla="*/ 38661 w 1974517"/>
                <a:gd name="connsiteY3" fmla="*/ 100921 h 950155"/>
                <a:gd name="connsiteX4" fmla="*/ 27577 w 1974517"/>
                <a:gd name="connsiteY4" fmla="*/ 117546 h 950155"/>
                <a:gd name="connsiteX5" fmla="*/ 22035 w 1974517"/>
                <a:gd name="connsiteY5" fmla="*/ 134171 h 950155"/>
                <a:gd name="connsiteX6" fmla="*/ 10951 w 1974517"/>
                <a:gd name="connsiteY6" fmla="*/ 156339 h 950155"/>
                <a:gd name="connsiteX7" fmla="*/ 10951 w 1974517"/>
                <a:gd name="connsiteY7" fmla="*/ 256091 h 950155"/>
                <a:gd name="connsiteX8" fmla="*/ 22035 w 1974517"/>
                <a:gd name="connsiteY8" fmla="*/ 278259 h 950155"/>
                <a:gd name="connsiteX9" fmla="*/ 60828 w 1974517"/>
                <a:gd name="connsiteY9" fmla="*/ 300426 h 950155"/>
                <a:gd name="connsiteX10" fmla="*/ 99621 w 1974517"/>
                <a:gd name="connsiteY10" fmla="*/ 339219 h 950155"/>
                <a:gd name="connsiteX11" fmla="*/ 116246 w 1974517"/>
                <a:gd name="connsiteY11" fmla="*/ 355844 h 950155"/>
                <a:gd name="connsiteX12" fmla="*/ 138413 w 1974517"/>
                <a:gd name="connsiteY12" fmla="*/ 366928 h 950155"/>
                <a:gd name="connsiteX13" fmla="*/ 171664 w 1974517"/>
                <a:gd name="connsiteY13" fmla="*/ 383553 h 950155"/>
                <a:gd name="connsiteX14" fmla="*/ 193831 w 1974517"/>
                <a:gd name="connsiteY14" fmla="*/ 400179 h 950155"/>
                <a:gd name="connsiteX15" fmla="*/ 215999 w 1974517"/>
                <a:gd name="connsiteY15" fmla="*/ 411262 h 950155"/>
                <a:gd name="connsiteX16" fmla="*/ 249250 w 1974517"/>
                <a:gd name="connsiteY16" fmla="*/ 438971 h 950155"/>
                <a:gd name="connsiteX17" fmla="*/ 271417 w 1974517"/>
                <a:gd name="connsiteY17" fmla="*/ 444513 h 950155"/>
                <a:gd name="connsiteX18" fmla="*/ 315751 w 1974517"/>
                <a:gd name="connsiteY18" fmla="*/ 472222 h 950155"/>
                <a:gd name="connsiteX19" fmla="*/ 371170 w 1974517"/>
                <a:gd name="connsiteY19" fmla="*/ 499931 h 950155"/>
                <a:gd name="connsiteX20" fmla="*/ 437671 w 1974517"/>
                <a:gd name="connsiteY20" fmla="*/ 533182 h 950155"/>
                <a:gd name="connsiteX21" fmla="*/ 482006 w 1974517"/>
                <a:gd name="connsiteY21" fmla="*/ 560891 h 950155"/>
                <a:gd name="connsiteX22" fmla="*/ 520799 w 1974517"/>
                <a:gd name="connsiteY22" fmla="*/ 571975 h 950155"/>
                <a:gd name="connsiteX23" fmla="*/ 542966 w 1974517"/>
                <a:gd name="connsiteY23" fmla="*/ 583059 h 950155"/>
                <a:gd name="connsiteX24" fmla="*/ 592842 w 1974517"/>
                <a:gd name="connsiteY24" fmla="*/ 605226 h 950155"/>
                <a:gd name="connsiteX25" fmla="*/ 648261 w 1974517"/>
                <a:gd name="connsiteY25" fmla="*/ 621851 h 950155"/>
                <a:gd name="connsiteX26" fmla="*/ 698137 w 1974517"/>
                <a:gd name="connsiteY26" fmla="*/ 638477 h 950155"/>
                <a:gd name="connsiteX27" fmla="*/ 764639 w 1974517"/>
                <a:gd name="connsiteY27" fmla="*/ 666186 h 950155"/>
                <a:gd name="connsiteX28" fmla="*/ 853308 w 1974517"/>
                <a:gd name="connsiteY28" fmla="*/ 693895 h 950155"/>
                <a:gd name="connsiteX29" fmla="*/ 875475 w 1974517"/>
                <a:gd name="connsiteY29" fmla="*/ 704979 h 950155"/>
                <a:gd name="connsiteX30" fmla="*/ 892101 w 1974517"/>
                <a:gd name="connsiteY30" fmla="*/ 710521 h 950155"/>
                <a:gd name="connsiteX31" fmla="*/ 919810 w 1974517"/>
                <a:gd name="connsiteY31" fmla="*/ 721604 h 950155"/>
                <a:gd name="connsiteX32" fmla="*/ 936435 w 1974517"/>
                <a:gd name="connsiteY32" fmla="*/ 738230 h 950155"/>
                <a:gd name="connsiteX33" fmla="*/ 1058355 w 1974517"/>
                <a:gd name="connsiteY33" fmla="*/ 765939 h 950155"/>
                <a:gd name="connsiteX34" fmla="*/ 1119315 w 1974517"/>
                <a:gd name="connsiteY34" fmla="*/ 788106 h 950155"/>
                <a:gd name="connsiteX35" fmla="*/ 1152566 w 1974517"/>
                <a:gd name="connsiteY35" fmla="*/ 799190 h 950155"/>
                <a:gd name="connsiteX36" fmla="*/ 1169191 w 1974517"/>
                <a:gd name="connsiteY36" fmla="*/ 804731 h 950155"/>
                <a:gd name="connsiteX37" fmla="*/ 1202442 w 1974517"/>
                <a:gd name="connsiteY37" fmla="*/ 815815 h 950155"/>
                <a:gd name="connsiteX38" fmla="*/ 1230151 w 1974517"/>
                <a:gd name="connsiteY38" fmla="*/ 826899 h 950155"/>
                <a:gd name="connsiteX39" fmla="*/ 1285570 w 1974517"/>
                <a:gd name="connsiteY39" fmla="*/ 832441 h 950155"/>
                <a:gd name="connsiteX40" fmla="*/ 1352071 w 1974517"/>
                <a:gd name="connsiteY40" fmla="*/ 843524 h 950155"/>
                <a:gd name="connsiteX41" fmla="*/ 1451824 w 1974517"/>
                <a:gd name="connsiteY41" fmla="*/ 854608 h 950155"/>
                <a:gd name="connsiteX42" fmla="*/ 1490617 w 1974517"/>
                <a:gd name="connsiteY42" fmla="*/ 865691 h 950155"/>
                <a:gd name="connsiteX43" fmla="*/ 1540493 w 1974517"/>
                <a:gd name="connsiteY43" fmla="*/ 871233 h 950155"/>
                <a:gd name="connsiteX44" fmla="*/ 1595911 w 1974517"/>
                <a:gd name="connsiteY44" fmla="*/ 887859 h 950155"/>
                <a:gd name="connsiteX45" fmla="*/ 1618079 w 1974517"/>
                <a:gd name="connsiteY45" fmla="*/ 898942 h 950155"/>
                <a:gd name="connsiteX46" fmla="*/ 1651330 w 1974517"/>
                <a:gd name="connsiteY46" fmla="*/ 910026 h 950155"/>
                <a:gd name="connsiteX47" fmla="*/ 1684581 w 1974517"/>
                <a:gd name="connsiteY47" fmla="*/ 921110 h 950155"/>
                <a:gd name="connsiteX48" fmla="*/ 1706748 w 1974517"/>
                <a:gd name="connsiteY48" fmla="*/ 926651 h 950155"/>
                <a:gd name="connsiteX49" fmla="*/ 1728915 w 1974517"/>
                <a:gd name="connsiteY49" fmla="*/ 937735 h 950155"/>
                <a:gd name="connsiteX50" fmla="*/ 1795417 w 1974517"/>
                <a:gd name="connsiteY50" fmla="*/ 948819 h 950155"/>
                <a:gd name="connsiteX51" fmla="*/ 1961671 w 1974517"/>
                <a:gd name="connsiteY51" fmla="*/ 943277 h 950155"/>
                <a:gd name="connsiteX52" fmla="*/ 1972755 w 1974517"/>
                <a:gd name="connsiteY52" fmla="*/ 926651 h 950155"/>
                <a:gd name="connsiteX53" fmla="*/ 1967213 w 1974517"/>
                <a:gd name="connsiteY53" fmla="*/ 583059 h 950155"/>
                <a:gd name="connsiteX54" fmla="*/ 1961671 w 1974517"/>
                <a:gd name="connsiteY54" fmla="*/ 566433 h 950155"/>
                <a:gd name="connsiteX55" fmla="*/ 1956130 w 1974517"/>
                <a:gd name="connsiteY55" fmla="*/ 538724 h 950155"/>
                <a:gd name="connsiteX56" fmla="*/ 1956130 w 1974517"/>
                <a:gd name="connsiteY56" fmla="*/ 355844 h 950155"/>
                <a:gd name="connsiteX57" fmla="*/ 1939504 w 1974517"/>
                <a:gd name="connsiteY57" fmla="*/ 339219 h 950155"/>
                <a:gd name="connsiteX58" fmla="*/ 1928421 w 1974517"/>
                <a:gd name="connsiteY58" fmla="*/ 322593 h 950155"/>
                <a:gd name="connsiteX59" fmla="*/ 1895170 w 1974517"/>
                <a:gd name="connsiteY59" fmla="*/ 294884 h 950155"/>
                <a:gd name="connsiteX60" fmla="*/ 1878544 w 1974517"/>
                <a:gd name="connsiteY60" fmla="*/ 278259 h 950155"/>
                <a:gd name="connsiteX61" fmla="*/ 1861919 w 1974517"/>
                <a:gd name="connsiteY61" fmla="*/ 272717 h 950155"/>
                <a:gd name="connsiteX62" fmla="*/ 1845293 w 1974517"/>
                <a:gd name="connsiteY62" fmla="*/ 261633 h 950155"/>
                <a:gd name="connsiteX63" fmla="*/ 1823126 w 1974517"/>
                <a:gd name="connsiteY63" fmla="*/ 256091 h 950155"/>
                <a:gd name="connsiteX64" fmla="*/ 1789875 w 1974517"/>
                <a:gd name="connsiteY64" fmla="*/ 239466 h 950155"/>
                <a:gd name="connsiteX65" fmla="*/ 1712290 w 1974517"/>
                <a:gd name="connsiteY65" fmla="*/ 233924 h 950155"/>
                <a:gd name="connsiteX66" fmla="*/ 1540493 w 1974517"/>
                <a:gd name="connsiteY66" fmla="*/ 222841 h 950155"/>
                <a:gd name="connsiteX67" fmla="*/ 1435199 w 1974517"/>
                <a:gd name="connsiteY67" fmla="*/ 211757 h 950155"/>
                <a:gd name="connsiteX68" fmla="*/ 1113773 w 1974517"/>
                <a:gd name="connsiteY68" fmla="*/ 206215 h 950155"/>
                <a:gd name="connsiteX69" fmla="*/ 1047271 w 1974517"/>
                <a:gd name="connsiteY69" fmla="*/ 189590 h 950155"/>
                <a:gd name="connsiteX70" fmla="*/ 947519 w 1974517"/>
                <a:gd name="connsiteY70" fmla="*/ 178506 h 950155"/>
                <a:gd name="connsiteX71" fmla="*/ 847766 w 1974517"/>
                <a:gd name="connsiteY71" fmla="*/ 156339 h 950155"/>
                <a:gd name="connsiteX72" fmla="*/ 803431 w 1974517"/>
                <a:gd name="connsiteY72" fmla="*/ 150797 h 950155"/>
                <a:gd name="connsiteX73" fmla="*/ 731388 w 1974517"/>
                <a:gd name="connsiteY73" fmla="*/ 134171 h 950155"/>
                <a:gd name="connsiteX74" fmla="*/ 698137 w 1974517"/>
                <a:gd name="connsiteY74" fmla="*/ 128630 h 950155"/>
                <a:gd name="connsiteX75" fmla="*/ 681511 w 1974517"/>
                <a:gd name="connsiteY75" fmla="*/ 123088 h 950155"/>
                <a:gd name="connsiteX76" fmla="*/ 642719 w 1974517"/>
                <a:gd name="connsiteY76" fmla="*/ 95379 h 950155"/>
                <a:gd name="connsiteX77" fmla="*/ 609468 w 1974517"/>
                <a:gd name="connsiteY77" fmla="*/ 73211 h 950155"/>
                <a:gd name="connsiteX78" fmla="*/ 570675 w 1974517"/>
                <a:gd name="connsiteY78" fmla="*/ 45502 h 950155"/>
                <a:gd name="connsiteX79" fmla="*/ 476464 w 1974517"/>
                <a:gd name="connsiteY79" fmla="*/ 34419 h 950155"/>
                <a:gd name="connsiteX80" fmla="*/ 437671 w 1974517"/>
                <a:gd name="connsiteY80" fmla="*/ 28877 h 950155"/>
                <a:gd name="connsiteX81" fmla="*/ 343461 w 1974517"/>
                <a:gd name="connsiteY81" fmla="*/ 23335 h 950155"/>
                <a:gd name="connsiteX82" fmla="*/ 304668 w 1974517"/>
                <a:gd name="connsiteY82" fmla="*/ 6710 h 950155"/>
                <a:gd name="connsiteX83" fmla="*/ 282501 w 1974517"/>
                <a:gd name="connsiteY83" fmla="*/ 6710 h 95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974517" h="950155">
                  <a:moveTo>
                    <a:pt x="282501" y="6710"/>
                  </a:moveTo>
                  <a:cubicBezTo>
                    <a:pt x="252945" y="7634"/>
                    <a:pt x="178503" y="4498"/>
                    <a:pt x="127330" y="12251"/>
                  </a:cubicBezTo>
                  <a:cubicBezTo>
                    <a:pt x="115635" y="14023"/>
                    <a:pt x="108340" y="26426"/>
                    <a:pt x="99621" y="34419"/>
                  </a:cubicBezTo>
                  <a:cubicBezTo>
                    <a:pt x="72273" y="59488"/>
                    <a:pt x="59439" y="73217"/>
                    <a:pt x="38661" y="100921"/>
                  </a:cubicBezTo>
                  <a:cubicBezTo>
                    <a:pt x="34665" y="106249"/>
                    <a:pt x="30556" y="111589"/>
                    <a:pt x="27577" y="117546"/>
                  </a:cubicBezTo>
                  <a:cubicBezTo>
                    <a:pt x="24964" y="122771"/>
                    <a:pt x="24336" y="128802"/>
                    <a:pt x="22035" y="134171"/>
                  </a:cubicBezTo>
                  <a:cubicBezTo>
                    <a:pt x="18781" y="141765"/>
                    <a:pt x="14646" y="148950"/>
                    <a:pt x="10951" y="156339"/>
                  </a:cubicBezTo>
                  <a:cubicBezTo>
                    <a:pt x="552" y="197939"/>
                    <a:pt x="0" y="190382"/>
                    <a:pt x="10951" y="256091"/>
                  </a:cubicBezTo>
                  <a:cubicBezTo>
                    <a:pt x="12309" y="264240"/>
                    <a:pt x="16746" y="271912"/>
                    <a:pt x="22035" y="278259"/>
                  </a:cubicBezTo>
                  <a:cubicBezTo>
                    <a:pt x="27628" y="284970"/>
                    <a:pt x="54915" y="297469"/>
                    <a:pt x="60828" y="300426"/>
                  </a:cubicBezTo>
                  <a:cubicBezTo>
                    <a:pt x="89644" y="338848"/>
                    <a:pt x="63414" y="308185"/>
                    <a:pt x="99621" y="339219"/>
                  </a:cubicBezTo>
                  <a:cubicBezTo>
                    <a:pt x="105571" y="344319"/>
                    <a:pt x="109869" y="351289"/>
                    <a:pt x="116246" y="355844"/>
                  </a:cubicBezTo>
                  <a:cubicBezTo>
                    <a:pt x="122968" y="360646"/>
                    <a:pt x="131240" y="362829"/>
                    <a:pt x="138413" y="366928"/>
                  </a:cubicBezTo>
                  <a:cubicBezTo>
                    <a:pt x="168491" y="384115"/>
                    <a:pt x="141185" y="373393"/>
                    <a:pt x="171664" y="383553"/>
                  </a:cubicBezTo>
                  <a:cubicBezTo>
                    <a:pt x="179053" y="389095"/>
                    <a:pt x="185999" y="395284"/>
                    <a:pt x="193831" y="400179"/>
                  </a:cubicBezTo>
                  <a:cubicBezTo>
                    <a:pt x="200837" y="404557"/>
                    <a:pt x="209276" y="406460"/>
                    <a:pt x="215999" y="411262"/>
                  </a:cubicBezTo>
                  <a:cubicBezTo>
                    <a:pt x="235980" y="425534"/>
                    <a:pt x="227253" y="429544"/>
                    <a:pt x="249250" y="438971"/>
                  </a:cubicBezTo>
                  <a:cubicBezTo>
                    <a:pt x="256251" y="441971"/>
                    <a:pt x="264028" y="442666"/>
                    <a:pt x="271417" y="444513"/>
                  </a:cubicBezTo>
                  <a:cubicBezTo>
                    <a:pt x="286195" y="453749"/>
                    <a:pt x="300517" y="463759"/>
                    <a:pt x="315751" y="472222"/>
                  </a:cubicBezTo>
                  <a:cubicBezTo>
                    <a:pt x="333805" y="482252"/>
                    <a:pt x="355043" y="487029"/>
                    <a:pt x="371170" y="499931"/>
                  </a:cubicBezTo>
                  <a:cubicBezTo>
                    <a:pt x="409380" y="530500"/>
                    <a:pt x="387506" y="518850"/>
                    <a:pt x="437671" y="533182"/>
                  </a:cubicBezTo>
                  <a:cubicBezTo>
                    <a:pt x="448105" y="540138"/>
                    <a:pt x="473092" y="557177"/>
                    <a:pt x="482006" y="560891"/>
                  </a:cubicBezTo>
                  <a:cubicBezTo>
                    <a:pt x="494420" y="566063"/>
                    <a:pt x="508160" y="567379"/>
                    <a:pt x="520799" y="571975"/>
                  </a:cubicBezTo>
                  <a:cubicBezTo>
                    <a:pt x="528563" y="574798"/>
                    <a:pt x="535465" y="579597"/>
                    <a:pt x="542966" y="583059"/>
                  </a:cubicBezTo>
                  <a:cubicBezTo>
                    <a:pt x="559485" y="590683"/>
                    <a:pt x="576048" y="598229"/>
                    <a:pt x="592842" y="605226"/>
                  </a:cubicBezTo>
                  <a:cubicBezTo>
                    <a:pt x="603683" y="609743"/>
                    <a:pt x="646539" y="621313"/>
                    <a:pt x="648261" y="621851"/>
                  </a:cubicBezTo>
                  <a:cubicBezTo>
                    <a:pt x="664988" y="627078"/>
                    <a:pt x="681512" y="632935"/>
                    <a:pt x="698137" y="638477"/>
                  </a:cubicBezTo>
                  <a:cubicBezTo>
                    <a:pt x="734683" y="662842"/>
                    <a:pt x="694395" y="638089"/>
                    <a:pt x="764639" y="666186"/>
                  </a:cubicBezTo>
                  <a:cubicBezTo>
                    <a:pt x="830490" y="692526"/>
                    <a:pt x="800432" y="685082"/>
                    <a:pt x="853308" y="693895"/>
                  </a:cubicBezTo>
                  <a:cubicBezTo>
                    <a:pt x="860697" y="697590"/>
                    <a:pt x="867882" y="701725"/>
                    <a:pt x="875475" y="704979"/>
                  </a:cubicBezTo>
                  <a:cubicBezTo>
                    <a:pt x="880844" y="707280"/>
                    <a:pt x="886631" y="708470"/>
                    <a:pt x="892101" y="710521"/>
                  </a:cubicBezTo>
                  <a:cubicBezTo>
                    <a:pt x="901415" y="714014"/>
                    <a:pt x="910574" y="717910"/>
                    <a:pt x="919810" y="721604"/>
                  </a:cubicBezTo>
                  <a:cubicBezTo>
                    <a:pt x="925352" y="727146"/>
                    <a:pt x="929158" y="735319"/>
                    <a:pt x="936435" y="738230"/>
                  </a:cubicBezTo>
                  <a:cubicBezTo>
                    <a:pt x="957624" y="746706"/>
                    <a:pt x="1032958" y="760859"/>
                    <a:pt x="1058355" y="765939"/>
                  </a:cubicBezTo>
                  <a:cubicBezTo>
                    <a:pt x="1089738" y="786859"/>
                    <a:pt x="1063756" y="772232"/>
                    <a:pt x="1119315" y="788106"/>
                  </a:cubicBezTo>
                  <a:cubicBezTo>
                    <a:pt x="1130549" y="791316"/>
                    <a:pt x="1141482" y="795496"/>
                    <a:pt x="1152566" y="799190"/>
                  </a:cubicBezTo>
                  <a:lnTo>
                    <a:pt x="1169191" y="804731"/>
                  </a:lnTo>
                  <a:cubicBezTo>
                    <a:pt x="1180275" y="808425"/>
                    <a:pt x="1191594" y="811476"/>
                    <a:pt x="1202442" y="815815"/>
                  </a:cubicBezTo>
                  <a:cubicBezTo>
                    <a:pt x="1211678" y="819510"/>
                    <a:pt x="1220396" y="824948"/>
                    <a:pt x="1230151" y="826899"/>
                  </a:cubicBezTo>
                  <a:cubicBezTo>
                    <a:pt x="1248356" y="830540"/>
                    <a:pt x="1267097" y="830594"/>
                    <a:pt x="1285570" y="832441"/>
                  </a:cubicBezTo>
                  <a:cubicBezTo>
                    <a:pt x="1317138" y="842962"/>
                    <a:pt x="1299042" y="838221"/>
                    <a:pt x="1352071" y="843524"/>
                  </a:cubicBezTo>
                  <a:cubicBezTo>
                    <a:pt x="1441731" y="852490"/>
                    <a:pt x="1382787" y="844745"/>
                    <a:pt x="1451824" y="854608"/>
                  </a:cubicBezTo>
                  <a:cubicBezTo>
                    <a:pt x="1464242" y="858747"/>
                    <a:pt x="1477689" y="863702"/>
                    <a:pt x="1490617" y="865691"/>
                  </a:cubicBezTo>
                  <a:cubicBezTo>
                    <a:pt x="1507150" y="868234"/>
                    <a:pt x="1523868" y="869386"/>
                    <a:pt x="1540493" y="871233"/>
                  </a:cubicBezTo>
                  <a:cubicBezTo>
                    <a:pt x="1556407" y="875211"/>
                    <a:pt x="1582413" y="881111"/>
                    <a:pt x="1595911" y="887859"/>
                  </a:cubicBezTo>
                  <a:cubicBezTo>
                    <a:pt x="1603300" y="891553"/>
                    <a:pt x="1610408" y="895874"/>
                    <a:pt x="1618079" y="898942"/>
                  </a:cubicBezTo>
                  <a:cubicBezTo>
                    <a:pt x="1628927" y="903281"/>
                    <a:pt x="1640246" y="906331"/>
                    <a:pt x="1651330" y="910026"/>
                  </a:cubicBezTo>
                  <a:lnTo>
                    <a:pt x="1684581" y="921110"/>
                  </a:lnTo>
                  <a:lnTo>
                    <a:pt x="1706748" y="926651"/>
                  </a:lnTo>
                  <a:cubicBezTo>
                    <a:pt x="1714137" y="930346"/>
                    <a:pt x="1721078" y="935122"/>
                    <a:pt x="1728915" y="937735"/>
                  </a:cubicBezTo>
                  <a:cubicBezTo>
                    <a:pt x="1741070" y="941787"/>
                    <a:pt x="1786631" y="947564"/>
                    <a:pt x="1795417" y="948819"/>
                  </a:cubicBezTo>
                  <a:cubicBezTo>
                    <a:pt x="1850835" y="946972"/>
                    <a:pt x="1906650" y="950155"/>
                    <a:pt x="1961671" y="943277"/>
                  </a:cubicBezTo>
                  <a:cubicBezTo>
                    <a:pt x="1968280" y="942451"/>
                    <a:pt x="1972653" y="933311"/>
                    <a:pt x="1972755" y="926651"/>
                  </a:cubicBezTo>
                  <a:cubicBezTo>
                    <a:pt x="1974517" y="812119"/>
                    <a:pt x="1970736" y="697550"/>
                    <a:pt x="1967213" y="583059"/>
                  </a:cubicBezTo>
                  <a:cubicBezTo>
                    <a:pt x="1967033" y="577220"/>
                    <a:pt x="1963088" y="572100"/>
                    <a:pt x="1961671" y="566433"/>
                  </a:cubicBezTo>
                  <a:cubicBezTo>
                    <a:pt x="1959387" y="557295"/>
                    <a:pt x="1957977" y="547960"/>
                    <a:pt x="1956130" y="538724"/>
                  </a:cubicBezTo>
                  <a:cubicBezTo>
                    <a:pt x="1960649" y="475453"/>
                    <a:pt x="1967813" y="420103"/>
                    <a:pt x="1956130" y="355844"/>
                  </a:cubicBezTo>
                  <a:cubicBezTo>
                    <a:pt x="1954728" y="348133"/>
                    <a:pt x="1944521" y="345240"/>
                    <a:pt x="1939504" y="339219"/>
                  </a:cubicBezTo>
                  <a:cubicBezTo>
                    <a:pt x="1935240" y="334102"/>
                    <a:pt x="1932685" y="327710"/>
                    <a:pt x="1928421" y="322593"/>
                  </a:cubicBezTo>
                  <a:cubicBezTo>
                    <a:pt x="1906350" y="296108"/>
                    <a:pt x="1918941" y="314693"/>
                    <a:pt x="1895170" y="294884"/>
                  </a:cubicBezTo>
                  <a:cubicBezTo>
                    <a:pt x="1889149" y="289867"/>
                    <a:pt x="1885065" y="282606"/>
                    <a:pt x="1878544" y="278259"/>
                  </a:cubicBezTo>
                  <a:cubicBezTo>
                    <a:pt x="1873684" y="275019"/>
                    <a:pt x="1867144" y="275329"/>
                    <a:pt x="1861919" y="272717"/>
                  </a:cubicBezTo>
                  <a:cubicBezTo>
                    <a:pt x="1855962" y="269738"/>
                    <a:pt x="1851415" y="264257"/>
                    <a:pt x="1845293" y="261633"/>
                  </a:cubicBezTo>
                  <a:cubicBezTo>
                    <a:pt x="1838292" y="258633"/>
                    <a:pt x="1830198" y="258920"/>
                    <a:pt x="1823126" y="256091"/>
                  </a:cubicBezTo>
                  <a:cubicBezTo>
                    <a:pt x="1811620" y="251489"/>
                    <a:pt x="1802026" y="241896"/>
                    <a:pt x="1789875" y="239466"/>
                  </a:cubicBezTo>
                  <a:cubicBezTo>
                    <a:pt x="1764451" y="234381"/>
                    <a:pt x="1738152" y="235771"/>
                    <a:pt x="1712290" y="233924"/>
                  </a:cubicBezTo>
                  <a:cubicBezTo>
                    <a:pt x="1644667" y="211383"/>
                    <a:pt x="1718301" y="234190"/>
                    <a:pt x="1540493" y="222841"/>
                  </a:cubicBezTo>
                  <a:cubicBezTo>
                    <a:pt x="1505273" y="220593"/>
                    <a:pt x="1470464" y="213131"/>
                    <a:pt x="1435199" y="211757"/>
                  </a:cubicBezTo>
                  <a:cubicBezTo>
                    <a:pt x="1328122" y="207585"/>
                    <a:pt x="1220915" y="208062"/>
                    <a:pt x="1113773" y="206215"/>
                  </a:cubicBezTo>
                  <a:cubicBezTo>
                    <a:pt x="1091606" y="200673"/>
                    <a:pt x="1070007" y="191864"/>
                    <a:pt x="1047271" y="189590"/>
                  </a:cubicBezTo>
                  <a:cubicBezTo>
                    <a:pt x="977034" y="182566"/>
                    <a:pt x="1010274" y="186351"/>
                    <a:pt x="947519" y="178506"/>
                  </a:cubicBezTo>
                  <a:cubicBezTo>
                    <a:pt x="897907" y="164331"/>
                    <a:pt x="908076" y="165861"/>
                    <a:pt x="847766" y="156339"/>
                  </a:cubicBezTo>
                  <a:cubicBezTo>
                    <a:pt x="833055" y="154016"/>
                    <a:pt x="818061" y="153584"/>
                    <a:pt x="803431" y="150797"/>
                  </a:cubicBezTo>
                  <a:cubicBezTo>
                    <a:pt x="779221" y="146185"/>
                    <a:pt x="755505" y="139248"/>
                    <a:pt x="731388" y="134171"/>
                  </a:cubicBezTo>
                  <a:cubicBezTo>
                    <a:pt x="720393" y="131856"/>
                    <a:pt x="709221" y="130477"/>
                    <a:pt x="698137" y="128630"/>
                  </a:cubicBezTo>
                  <a:cubicBezTo>
                    <a:pt x="692595" y="126783"/>
                    <a:pt x="686736" y="125701"/>
                    <a:pt x="681511" y="123088"/>
                  </a:cubicBezTo>
                  <a:cubicBezTo>
                    <a:pt x="672508" y="118586"/>
                    <a:pt x="648988" y="99767"/>
                    <a:pt x="642719" y="95379"/>
                  </a:cubicBezTo>
                  <a:cubicBezTo>
                    <a:pt x="631806" y="87740"/>
                    <a:pt x="620125" y="81204"/>
                    <a:pt x="609468" y="73211"/>
                  </a:cubicBezTo>
                  <a:cubicBezTo>
                    <a:pt x="604449" y="69446"/>
                    <a:pt x="578777" y="49553"/>
                    <a:pt x="570675" y="45502"/>
                  </a:cubicBezTo>
                  <a:cubicBezTo>
                    <a:pt x="545324" y="32827"/>
                    <a:pt x="489427" y="35654"/>
                    <a:pt x="476464" y="34419"/>
                  </a:cubicBezTo>
                  <a:cubicBezTo>
                    <a:pt x="463461" y="33181"/>
                    <a:pt x="450688" y="29962"/>
                    <a:pt x="437671" y="28877"/>
                  </a:cubicBezTo>
                  <a:cubicBezTo>
                    <a:pt x="406322" y="26264"/>
                    <a:pt x="374864" y="25182"/>
                    <a:pt x="343461" y="23335"/>
                  </a:cubicBezTo>
                  <a:cubicBezTo>
                    <a:pt x="318150" y="6461"/>
                    <a:pt x="335982" y="15656"/>
                    <a:pt x="304668" y="6710"/>
                  </a:cubicBezTo>
                  <a:cubicBezTo>
                    <a:pt x="281181" y="0"/>
                    <a:pt x="312057" y="5787"/>
                    <a:pt x="282501" y="67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8">
              <a:extLst>
                <a:ext uri="{FF2B5EF4-FFF2-40B4-BE49-F238E27FC236}">
                  <a16:creationId xmlns:a16="http://schemas.microsoft.com/office/drawing/2014/main" id="{D20750E0-3C48-4217-932D-0EC4C514A3BC}"/>
                </a:ext>
              </a:extLst>
            </p:cNvPr>
            <p:cNvSpPr/>
            <p:nvPr/>
          </p:nvSpPr>
          <p:spPr>
            <a:xfrm>
              <a:off x="467544" y="2066306"/>
              <a:ext cx="2060252" cy="1157823"/>
            </a:xfrm>
            <a:custGeom>
              <a:avLst/>
              <a:gdLst>
                <a:gd name="connsiteX0" fmla="*/ 1748912 w 1957608"/>
                <a:gd name="connsiteY0" fmla="*/ 11876 h 1157823"/>
                <a:gd name="connsiteX1" fmla="*/ 1784538 w 1957608"/>
                <a:gd name="connsiteY1" fmla="*/ 35626 h 1157823"/>
                <a:gd name="connsiteX2" fmla="*/ 1820164 w 1957608"/>
                <a:gd name="connsiteY2" fmla="*/ 47502 h 1157823"/>
                <a:gd name="connsiteX3" fmla="*/ 1843915 w 1957608"/>
                <a:gd name="connsiteY3" fmla="*/ 118754 h 1157823"/>
                <a:gd name="connsiteX4" fmla="*/ 1891416 w 1957608"/>
                <a:gd name="connsiteY4" fmla="*/ 190006 h 1157823"/>
                <a:gd name="connsiteX5" fmla="*/ 1915167 w 1957608"/>
                <a:gd name="connsiteY5" fmla="*/ 225632 h 1157823"/>
                <a:gd name="connsiteX6" fmla="*/ 1927042 w 1957608"/>
                <a:gd name="connsiteY6" fmla="*/ 617517 h 1157823"/>
                <a:gd name="connsiteX7" fmla="*/ 1891416 w 1957608"/>
                <a:gd name="connsiteY7" fmla="*/ 653143 h 1157823"/>
                <a:gd name="connsiteX8" fmla="*/ 1214523 w 1957608"/>
                <a:gd name="connsiteY8" fmla="*/ 629393 h 1157823"/>
                <a:gd name="connsiteX9" fmla="*/ 858263 w 1957608"/>
                <a:gd name="connsiteY9" fmla="*/ 617517 h 1157823"/>
                <a:gd name="connsiteX10" fmla="*/ 763260 w 1957608"/>
                <a:gd name="connsiteY10" fmla="*/ 629393 h 1157823"/>
                <a:gd name="connsiteX11" fmla="*/ 727634 w 1957608"/>
                <a:gd name="connsiteY11" fmla="*/ 665019 h 1157823"/>
                <a:gd name="connsiteX12" fmla="*/ 692008 w 1957608"/>
                <a:gd name="connsiteY12" fmla="*/ 688769 h 1157823"/>
                <a:gd name="connsiteX13" fmla="*/ 632632 w 1957608"/>
                <a:gd name="connsiteY13" fmla="*/ 760021 h 1157823"/>
                <a:gd name="connsiteX14" fmla="*/ 585131 w 1957608"/>
                <a:gd name="connsiteY14" fmla="*/ 819398 h 1157823"/>
                <a:gd name="connsiteX15" fmla="*/ 561380 w 1957608"/>
                <a:gd name="connsiteY15" fmla="*/ 855024 h 1157823"/>
                <a:gd name="connsiteX16" fmla="*/ 490128 w 1957608"/>
                <a:gd name="connsiteY16" fmla="*/ 926276 h 1157823"/>
                <a:gd name="connsiteX17" fmla="*/ 442627 w 1957608"/>
                <a:gd name="connsiteY17" fmla="*/ 985652 h 1157823"/>
                <a:gd name="connsiteX18" fmla="*/ 430751 w 1957608"/>
                <a:gd name="connsiteY18" fmla="*/ 1021278 h 1157823"/>
                <a:gd name="connsiteX19" fmla="*/ 395125 w 1957608"/>
                <a:gd name="connsiteY19" fmla="*/ 1033154 h 1157823"/>
                <a:gd name="connsiteX20" fmla="*/ 359499 w 1957608"/>
                <a:gd name="connsiteY20" fmla="*/ 1056904 h 1157823"/>
                <a:gd name="connsiteX21" fmla="*/ 323873 w 1957608"/>
                <a:gd name="connsiteY21" fmla="*/ 1092530 h 1157823"/>
                <a:gd name="connsiteX22" fmla="*/ 288247 w 1957608"/>
                <a:gd name="connsiteY22" fmla="*/ 1104406 h 1157823"/>
                <a:gd name="connsiteX23" fmla="*/ 252621 w 1957608"/>
                <a:gd name="connsiteY23" fmla="*/ 1128156 h 1157823"/>
                <a:gd name="connsiteX24" fmla="*/ 205120 w 1957608"/>
                <a:gd name="connsiteY24" fmla="*/ 1140032 h 1157823"/>
                <a:gd name="connsiteX25" fmla="*/ 169494 w 1957608"/>
                <a:gd name="connsiteY25" fmla="*/ 1151907 h 1157823"/>
                <a:gd name="connsiteX26" fmla="*/ 50741 w 1957608"/>
                <a:gd name="connsiteY26" fmla="*/ 1140032 h 1157823"/>
                <a:gd name="connsiteX27" fmla="*/ 3240 w 1957608"/>
                <a:gd name="connsiteY27" fmla="*/ 1068780 h 1157823"/>
                <a:gd name="connsiteX28" fmla="*/ 26990 w 1957608"/>
                <a:gd name="connsiteY28" fmla="*/ 866899 h 1157823"/>
                <a:gd name="connsiteX29" fmla="*/ 50741 w 1957608"/>
                <a:gd name="connsiteY29" fmla="*/ 831273 h 1157823"/>
                <a:gd name="connsiteX30" fmla="*/ 62616 w 1957608"/>
                <a:gd name="connsiteY30" fmla="*/ 795647 h 1157823"/>
                <a:gd name="connsiteX31" fmla="*/ 121993 w 1957608"/>
                <a:gd name="connsiteY31" fmla="*/ 724395 h 1157823"/>
                <a:gd name="connsiteX32" fmla="*/ 145744 w 1957608"/>
                <a:gd name="connsiteY32" fmla="*/ 688769 h 1157823"/>
                <a:gd name="connsiteX33" fmla="*/ 193245 w 1957608"/>
                <a:gd name="connsiteY33" fmla="*/ 617517 h 1157823"/>
                <a:gd name="connsiteX34" fmla="*/ 205120 w 1957608"/>
                <a:gd name="connsiteY34" fmla="*/ 581891 h 1157823"/>
                <a:gd name="connsiteX35" fmla="*/ 228871 w 1957608"/>
                <a:gd name="connsiteY35" fmla="*/ 546265 h 1157823"/>
                <a:gd name="connsiteX36" fmla="*/ 252621 w 1957608"/>
                <a:gd name="connsiteY36" fmla="*/ 475013 h 1157823"/>
                <a:gd name="connsiteX37" fmla="*/ 311998 w 1957608"/>
                <a:gd name="connsiteY37" fmla="*/ 368136 h 1157823"/>
                <a:gd name="connsiteX38" fmla="*/ 347624 w 1957608"/>
                <a:gd name="connsiteY38" fmla="*/ 344385 h 1157823"/>
                <a:gd name="connsiteX39" fmla="*/ 442627 w 1957608"/>
                <a:gd name="connsiteY39" fmla="*/ 237507 h 1157823"/>
                <a:gd name="connsiteX40" fmla="*/ 478253 w 1957608"/>
                <a:gd name="connsiteY40" fmla="*/ 201881 h 1157823"/>
                <a:gd name="connsiteX41" fmla="*/ 549505 w 1957608"/>
                <a:gd name="connsiteY41" fmla="*/ 154380 h 1157823"/>
                <a:gd name="connsiteX42" fmla="*/ 620757 w 1957608"/>
                <a:gd name="connsiteY42" fmla="*/ 106878 h 1157823"/>
                <a:gd name="connsiteX43" fmla="*/ 656382 w 1957608"/>
                <a:gd name="connsiteY43" fmla="*/ 71252 h 1157823"/>
                <a:gd name="connsiteX44" fmla="*/ 751385 w 1957608"/>
                <a:gd name="connsiteY44" fmla="*/ 47502 h 1157823"/>
                <a:gd name="connsiteX45" fmla="*/ 787011 w 1957608"/>
                <a:gd name="connsiteY45" fmla="*/ 35626 h 1157823"/>
                <a:gd name="connsiteX46" fmla="*/ 822637 w 1957608"/>
                <a:gd name="connsiteY46" fmla="*/ 11876 h 1157823"/>
                <a:gd name="connsiteX47" fmla="*/ 1285775 w 1957608"/>
                <a:gd name="connsiteY47" fmla="*/ 0 h 1157823"/>
                <a:gd name="connsiteX48" fmla="*/ 1748912 w 1957608"/>
                <a:gd name="connsiteY48" fmla="*/ 11876 h 115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57608" h="1157823">
                  <a:moveTo>
                    <a:pt x="1748912" y="11876"/>
                  </a:moveTo>
                  <a:cubicBezTo>
                    <a:pt x="1832039" y="17814"/>
                    <a:pt x="1771773" y="29243"/>
                    <a:pt x="1784538" y="35626"/>
                  </a:cubicBezTo>
                  <a:cubicBezTo>
                    <a:pt x="1795734" y="41224"/>
                    <a:pt x="1812888" y="37316"/>
                    <a:pt x="1820164" y="47502"/>
                  </a:cubicBezTo>
                  <a:cubicBezTo>
                    <a:pt x="1834716" y="67874"/>
                    <a:pt x="1830028" y="97923"/>
                    <a:pt x="1843915" y="118754"/>
                  </a:cubicBezTo>
                  <a:lnTo>
                    <a:pt x="1891416" y="190006"/>
                  </a:lnTo>
                  <a:lnTo>
                    <a:pt x="1915167" y="225632"/>
                  </a:lnTo>
                  <a:cubicBezTo>
                    <a:pt x="1920321" y="284898"/>
                    <a:pt x="1957608" y="518180"/>
                    <a:pt x="1927042" y="617517"/>
                  </a:cubicBezTo>
                  <a:cubicBezTo>
                    <a:pt x="1922103" y="633569"/>
                    <a:pt x="1903291" y="641268"/>
                    <a:pt x="1891416" y="653143"/>
                  </a:cubicBezTo>
                  <a:cubicBezTo>
                    <a:pt x="1548673" y="626779"/>
                    <a:pt x="1838123" y="646247"/>
                    <a:pt x="1214523" y="629393"/>
                  </a:cubicBezTo>
                  <a:lnTo>
                    <a:pt x="858263" y="617517"/>
                  </a:lnTo>
                  <a:cubicBezTo>
                    <a:pt x="826595" y="621476"/>
                    <a:pt x="793253" y="618486"/>
                    <a:pt x="763260" y="629393"/>
                  </a:cubicBezTo>
                  <a:cubicBezTo>
                    <a:pt x="747477" y="635132"/>
                    <a:pt x="740536" y="654268"/>
                    <a:pt x="727634" y="665019"/>
                  </a:cubicBezTo>
                  <a:cubicBezTo>
                    <a:pt x="716670" y="674156"/>
                    <a:pt x="703883" y="680852"/>
                    <a:pt x="692008" y="688769"/>
                  </a:cubicBezTo>
                  <a:cubicBezTo>
                    <a:pt x="643402" y="761680"/>
                    <a:pt x="696637" y="686872"/>
                    <a:pt x="632632" y="760021"/>
                  </a:cubicBezTo>
                  <a:cubicBezTo>
                    <a:pt x="615941" y="779096"/>
                    <a:pt x="600339" y="799121"/>
                    <a:pt x="585131" y="819398"/>
                  </a:cubicBezTo>
                  <a:cubicBezTo>
                    <a:pt x="576568" y="830816"/>
                    <a:pt x="570862" y="844357"/>
                    <a:pt x="561380" y="855024"/>
                  </a:cubicBezTo>
                  <a:cubicBezTo>
                    <a:pt x="539065" y="880128"/>
                    <a:pt x="490128" y="926276"/>
                    <a:pt x="490128" y="926276"/>
                  </a:cubicBezTo>
                  <a:cubicBezTo>
                    <a:pt x="460409" y="1045153"/>
                    <a:pt x="505094" y="923187"/>
                    <a:pt x="442627" y="985652"/>
                  </a:cubicBezTo>
                  <a:cubicBezTo>
                    <a:pt x="433776" y="994503"/>
                    <a:pt x="439602" y="1012427"/>
                    <a:pt x="430751" y="1021278"/>
                  </a:cubicBezTo>
                  <a:cubicBezTo>
                    <a:pt x="421900" y="1030129"/>
                    <a:pt x="406321" y="1027556"/>
                    <a:pt x="395125" y="1033154"/>
                  </a:cubicBezTo>
                  <a:cubicBezTo>
                    <a:pt x="382360" y="1039537"/>
                    <a:pt x="370463" y="1047767"/>
                    <a:pt x="359499" y="1056904"/>
                  </a:cubicBezTo>
                  <a:cubicBezTo>
                    <a:pt x="346597" y="1067655"/>
                    <a:pt x="337847" y="1083214"/>
                    <a:pt x="323873" y="1092530"/>
                  </a:cubicBezTo>
                  <a:cubicBezTo>
                    <a:pt x="313458" y="1099474"/>
                    <a:pt x="299443" y="1098808"/>
                    <a:pt x="288247" y="1104406"/>
                  </a:cubicBezTo>
                  <a:cubicBezTo>
                    <a:pt x="275482" y="1110789"/>
                    <a:pt x="265739" y="1122534"/>
                    <a:pt x="252621" y="1128156"/>
                  </a:cubicBezTo>
                  <a:cubicBezTo>
                    <a:pt x="237620" y="1134585"/>
                    <a:pt x="220813" y="1135548"/>
                    <a:pt x="205120" y="1140032"/>
                  </a:cubicBezTo>
                  <a:cubicBezTo>
                    <a:pt x="193084" y="1143471"/>
                    <a:pt x="181369" y="1147949"/>
                    <a:pt x="169494" y="1151907"/>
                  </a:cubicBezTo>
                  <a:cubicBezTo>
                    <a:pt x="129910" y="1147949"/>
                    <a:pt x="86323" y="1157823"/>
                    <a:pt x="50741" y="1140032"/>
                  </a:cubicBezTo>
                  <a:cubicBezTo>
                    <a:pt x="25210" y="1127266"/>
                    <a:pt x="3240" y="1068780"/>
                    <a:pt x="3240" y="1068780"/>
                  </a:cubicBezTo>
                  <a:cubicBezTo>
                    <a:pt x="5116" y="1042519"/>
                    <a:pt x="0" y="920879"/>
                    <a:pt x="26990" y="866899"/>
                  </a:cubicBezTo>
                  <a:cubicBezTo>
                    <a:pt x="33373" y="854133"/>
                    <a:pt x="42824" y="843148"/>
                    <a:pt x="50741" y="831273"/>
                  </a:cubicBezTo>
                  <a:cubicBezTo>
                    <a:pt x="54699" y="819398"/>
                    <a:pt x="57018" y="806843"/>
                    <a:pt x="62616" y="795647"/>
                  </a:cubicBezTo>
                  <a:cubicBezTo>
                    <a:pt x="84728" y="751423"/>
                    <a:pt x="89165" y="763788"/>
                    <a:pt x="121993" y="724395"/>
                  </a:cubicBezTo>
                  <a:cubicBezTo>
                    <a:pt x="131130" y="713431"/>
                    <a:pt x="137827" y="700644"/>
                    <a:pt x="145744" y="688769"/>
                  </a:cubicBezTo>
                  <a:cubicBezTo>
                    <a:pt x="173980" y="604059"/>
                    <a:pt x="133942" y="706472"/>
                    <a:pt x="193245" y="617517"/>
                  </a:cubicBezTo>
                  <a:cubicBezTo>
                    <a:pt x="200189" y="607102"/>
                    <a:pt x="199522" y="593087"/>
                    <a:pt x="205120" y="581891"/>
                  </a:cubicBezTo>
                  <a:cubicBezTo>
                    <a:pt x="211503" y="569125"/>
                    <a:pt x="220954" y="558140"/>
                    <a:pt x="228871" y="546265"/>
                  </a:cubicBezTo>
                  <a:lnTo>
                    <a:pt x="252621" y="475013"/>
                  </a:lnTo>
                  <a:cubicBezTo>
                    <a:pt x="264995" y="437890"/>
                    <a:pt x="277003" y="391466"/>
                    <a:pt x="311998" y="368136"/>
                  </a:cubicBezTo>
                  <a:lnTo>
                    <a:pt x="347624" y="344385"/>
                  </a:lnTo>
                  <a:cubicBezTo>
                    <a:pt x="390007" y="280812"/>
                    <a:pt x="361283" y="318851"/>
                    <a:pt x="442627" y="237507"/>
                  </a:cubicBezTo>
                  <a:cubicBezTo>
                    <a:pt x="454502" y="225632"/>
                    <a:pt x="464279" y="211197"/>
                    <a:pt x="478253" y="201881"/>
                  </a:cubicBezTo>
                  <a:cubicBezTo>
                    <a:pt x="502004" y="186047"/>
                    <a:pt x="529321" y="174564"/>
                    <a:pt x="549505" y="154380"/>
                  </a:cubicBezTo>
                  <a:cubicBezTo>
                    <a:pt x="593982" y="109903"/>
                    <a:pt x="569199" y="124065"/>
                    <a:pt x="620757" y="106878"/>
                  </a:cubicBezTo>
                  <a:cubicBezTo>
                    <a:pt x="632632" y="95003"/>
                    <a:pt x="642409" y="80568"/>
                    <a:pt x="656382" y="71252"/>
                  </a:cubicBezTo>
                  <a:cubicBezTo>
                    <a:pt x="672669" y="60394"/>
                    <a:pt x="741794" y="49900"/>
                    <a:pt x="751385" y="47502"/>
                  </a:cubicBezTo>
                  <a:cubicBezTo>
                    <a:pt x="763529" y="44466"/>
                    <a:pt x="775815" y="41224"/>
                    <a:pt x="787011" y="35626"/>
                  </a:cubicBezTo>
                  <a:cubicBezTo>
                    <a:pt x="799776" y="29243"/>
                    <a:pt x="808401" y="12893"/>
                    <a:pt x="822637" y="11876"/>
                  </a:cubicBezTo>
                  <a:cubicBezTo>
                    <a:pt x="976675" y="873"/>
                    <a:pt x="1131396" y="3959"/>
                    <a:pt x="1285775" y="0"/>
                  </a:cubicBezTo>
                  <a:cubicBezTo>
                    <a:pt x="1701400" y="12595"/>
                    <a:pt x="1665785" y="5938"/>
                    <a:pt x="1748912" y="118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Picture 2" descr="P:\Desktop\Dokumente\2013_08_19_TENDO\tendoturn_dke_Schnittbild.jpg">
              <a:extLst>
                <a:ext uri="{FF2B5EF4-FFF2-40B4-BE49-F238E27FC236}">
                  <a16:creationId xmlns:a16="http://schemas.microsoft.com/office/drawing/2014/main" id="{BEAF8573-30B0-41F5-B717-53C993812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1" y="1772816"/>
              <a:ext cx="4571999" cy="3671763"/>
            </a:xfrm>
            <a:prstGeom prst="rect">
              <a:avLst/>
            </a:prstGeom>
            <a:noFill/>
          </p:spPr>
        </p:pic>
        <p:pic>
          <p:nvPicPr>
            <p:cNvPr id="15" name="Picture 3" descr="P:\Desktop\Dokumente\2013_08_19_TENDO\tendoturn_dse_Schnittbild.jpg">
              <a:extLst>
                <a:ext uri="{FF2B5EF4-FFF2-40B4-BE49-F238E27FC236}">
                  <a16:creationId xmlns:a16="http://schemas.microsoft.com/office/drawing/2014/main" id="{5F59D77A-78EE-4999-8A0D-B367E3E14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628800"/>
              <a:ext cx="4629671" cy="37340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78464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TENDOturn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/>
              <a:buNone/>
              <a:defRPr/>
            </a:pPr>
            <a:r>
              <a:rPr lang="de-DE" sz="1600" b="1" dirty="0"/>
              <a:t>Schwingungsarm! Verbesserung der Oberflächengüte um bis zu 300%</a:t>
            </a:r>
          </a:p>
          <a:p>
            <a:pPr>
              <a:buFont typeface="Arial"/>
              <a:buNone/>
              <a:defRPr/>
            </a:pP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Anwendung auf Dreh-/Fräszentren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Flexibler Spannbereich durch Zwischenbüchsen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Rundlauf und Wiederholgenauigkeit von &lt; 0.003 mm (DSE-Doppelspanneinsatz)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Einfachen Handhabung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Einzigartige Schwingungsdämpfung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Exzellente Werkstückoberflächen realisierbar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Axiale </a:t>
            </a:r>
            <a:r>
              <a:rPr lang="de-DE" sz="1600" dirty="0" err="1"/>
              <a:t>Längenverstellschraube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Sämtliche Schafttypen spannbar, auch Weldon und Whistle-Notch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Verbesserung der Schwingungsdämpfung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Sichtbare Verbesserung der Oberflächengüte um bis zu 300 %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</p:spTree>
    <p:extLst>
      <p:ext uri="{BB962C8B-B14F-4D97-AF65-F5344CB8AC3E}">
        <p14:creationId xmlns:p14="http://schemas.microsoft.com/office/powerpoint/2010/main" val="119576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TENDOturn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2676" y="1112838"/>
            <a:ext cx="6408127" cy="3138731"/>
          </a:xfrm>
        </p:spPr>
        <p:txBody>
          <a:bodyPr>
            <a:normAutofit fontScale="92500" lnSpcReduction="10000"/>
          </a:bodyPr>
          <a:lstStyle/>
          <a:p>
            <a:r>
              <a:rPr lang="de-DE" sz="1500" u="sng" dirty="0" err="1"/>
              <a:t>TENDOturn</a:t>
            </a:r>
            <a:r>
              <a:rPr lang="de-DE" sz="1500" u="sng" dirty="0"/>
              <a:t> Drehmaschinen-Kleinsatz DKE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Steigerung der Produktivität durch Verwendung des Drehmaschinen-Klemmeinsatzes DKE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Auf keine spezifische Schnittstelle angewiesen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In jedem handelsüblichen VDI-Bohrstangenhalter zur Absorbierung auftretender Schwingungen aufnehmbar</a:t>
            </a:r>
          </a:p>
          <a:p>
            <a:endParaRPr lang="de-DE" sz="1500" u="sng" dirty="0"/>
          </a:p>
          <a:p>
            <a:r>
              <a:rPr lang="de-DE" sz="1500" u="sng" dirty="0" err="1"/>
              <a:t>TENDOturn</a:t>
            </a:r>
            <a:r>
              <a:rPr lang="de-DE" sz="1500" u="sng" dirty="0"/>
              <a:t> Doppelspanneinsatz DSE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Modularer Einsatz für angetriebene Werkzeuge, für eine perfekte Performance auf vorhandenem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Höchste Rundlaufqualität und beste Schwingungsdämpfung sorgen für optimale Ergebnisse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Gleichmäßige Innen-/Außenspannung zentriert den Einsatz für höchste Haltekräfte und sorgt für die sichere und präzise Spannung Ihrer Werkzeuge</a:t>
            </a:r>
          </a:p>
          <a:p>
            <a:endParaRPr lang="de-DE" sz="1900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2" descr="C:\Users\Daniel\Desktop\DMG\WZH_Bilder\TENDO_Turn_voll.png">
            <a:extLst>
              <a:ext uri="{FF2B5EF4-FFF2-40B4-BE49-F238E27FC236}">
                <a16:creationId xmlns:a16="http://schemas.microsoft.com/office/drawing/2014/main" id="{638A02F9-AA29-4C44-B0DF-1CB2298CD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12838"/>
            <a:ext cx="1844146" cy="13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aniel\Desktop\DMG\WZH_Bilder\TENDO_Turn_voll2.png">
            <a:extLst>
              <a:ext uri="{FF2B5EF4-FFF2-40B4-BE49-F238E27FC236}">
                <a16:creationId xmlns:a16="http://schemas.microsoft.com/office/drawing/2014/main" id="{1EBB8738-5A60-4D50-A6D7-B7F268392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781219"/>
            <a:ext cx="1877057" cy="14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929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EEFC9-3C3D-4137-A107-F3E73B0B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WZS für das Werkzeugschleifen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EAA9A0-DD64-459C-BF6C-55A633F884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2" descr="http://www.schunk.int/pimexport/IM0008164.jpg">
            <a:extLst>
              <a:ext uri="{FF2B5EF4-FFF2-40B4-BE49-F238E27FC236}">
                <a16:creationId xmlns:a16="http://schemas.microsoft.com/office/drawing/2014/main" id="{7201505F-AEB8-487F-B83F-FC98B141C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41969" y="1084818"/>
            <a:ext cx="1444104" cy="314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110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WZS für das Werkzeugschleifen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de-DE" sz="1500" b="1" dirty="0"/>
              <a:t>Prozesssicher! Durch höchste Rundlaufholgenauigkeit &lt; 0.003 mm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de-DE" sz="1500" dirty="0"/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Erfüllt kompromisslos die hohen Anforderungen des Werkzeugschärfens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Hohe Rundlauf- und Wechselwiederholgenauigkeit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Gleichmäßiger Materialabtrag während des Schleifvorgangs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Erhöhung der Prozesssicherheit beim Schleifen und Nachschärfen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Schaftwerkzeuge bis 32 mm Durchmesser und auch Sonderwerkzeuge mit großen Schaftlängen bis zu 95 mm tief einspannbar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Zwischenbüchsen erweitern die Spannmöglichkeiten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Absolut schlanke Störkontur für verbesserten Schleifscheibenauslauf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Beste Formgenauigkeit, Oberflächenqualität und Rundlaufgenauigkeit der Werkzeugschneiden für einen besseren Spanablauf und einen gleichmäßigeren </a:t>
            </a:r>
            <a:r>
              <a:rPr lang="de-DE" sz="1500" dirty="0" err="1"/>
              <a:t>Schneideneingriff</a:t>
            </a:r>
            <a:endParaRPr lang="de-DE" sz="1500" dirty="0"/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Flexibler Spannbereich durch Zwischenbüchsen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</p:spTree>
    <p:extLst>
      <p:ext uri="{BB962C8B-B14F-4D97-AF65-F5344CB8AC3E}">
        <p14:creationId xmlns:p14="http://schemas.microsoft.com/office/powerpoint/2010/main" val="4155613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WZS für das Werkzeugschleifen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EAAF520-86EE-4D3E-AC1E-50C8DCB371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1662" y="1112838"/>
            <a:ext cx="3594588" cy="2854325"/>
          </a:xfrm>
        </p:spPr>
        <p:txBody>
          <a:bodyPr/>
          <a:lstStyle/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Mit einer Fase von 25° an der Futternase im Vergleich zu anderen hydraulischen Spannfuttern eine optimal angepasste Störkontur für die Werkzeugschleifbearbeitung</a:t>
            </a:r>
          </a:p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4C73E27-5B05-47DC-8D58-BA218F7AD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1206623"/>
            <a:ext cx="3162698" cy="245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5285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E8255F9-37CB-404C-B47C-263ABCEA8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6"/>
          <a:stretch/>
        </p:blipFill>
        <p:spPr>
          <a:xfrm>
            <a:off x="5407815" y="0"/>
            <a:ext cx="3736185" cy="444862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AF8AAAB-AECB-40A7-B6F0-142024B8B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963" b="49084"/>
          <a:stretch/>
        </p:blipFill>
        <p:spPr>
          <a:xfrm>
            <a:off x="0" y="0"/>
            <a:ext cx="5479548" cy="4448629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35B959-39D3-452B-A7DF-5C12D84333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A67C85C-4F33-42D9-B3D8-FB9CE90C9907}"/>
              </a:ext>
            </a:extLst>
          </p:cNvPr>
          <p:cNvSpPr txBox="1"/>
          <p:nvPr/>
        </p:nvSpPr>
        <p:spPr>
          <a:xfrm>
            <a:off x="569686" y="2015014"/>
            <a:ext cx="4728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Jeder Zerspanung gewachsen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62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EEFC9-3C3D-4137-A107-F3E73B0B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SVL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EAA9A0-DD64-459C-BF6C-55A633F884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6" name="Picture 2" descr="http://www.schunk.int/pimexport/IM0008165.jpg">
            <a:extLst>
              <a:ext uri="{FF2B5EF4-FFF2-40B4-BE49-F238E27FC236}">
                <a16:creationId xmlns:a16="http://schemas.microsoft.com/office/drawing/2014/main" id="{C887B78A-31E2-4364-8E66-805ED14E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89619" y="1024339"/>
            <a:ext cx="513925" cy="321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0545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SVL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de-DE" sz="1500" b="1" dirty="0"/>
              <a:t>Überlegen! Lang, schlank und störkonturoptimiert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de-DE" sz="1500" b="1" dirty="0"/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Prädestiniert und konzipiert für präzise Bearbeitung an schwer zugänglichen Stellen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Setzt Maßstäbe in puncto Rüstzeit und Kosten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Im Handumdrehen ist die Verlängerung in jeden Präzisionswerkzeughalter gespannt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Vorteil: Anstelle teurer Sonderwerkzeuge genügt eine einzige TENDO Verlängerung, die nach Bedarf mit unterschiedlichen Standardwerkzeugen bestückt wird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Spannen in Sekundenschnelle ohne Peripheriegeräte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Bewährte Hydro-Dehnspanntechnik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Hervorragende Schwingungsdämpfung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Passend für beinahe jeden Präzisionswerkzeughalter, handelsübliche Schafttypen spannbar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500" dirty="0"/>
              <a:t>Einsatz von Zwischenbüchsen möglich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</p:spTree>
    <p:extLst>
      <p:ext uri="{BB962C8B-B14F-4D97-AF65-F5344CB8AC3E}">
        <p14:creationId xmlns:p14="http://schemas.microsoft.com/office/powerpoint/2010/main" val="4247788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SVL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5200" y="1112838"/>
            <a:ext cx="3321050" cy="2854325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TENDO SVL Verlängerungen passen in nahezu alle Werkzeughaltersysteme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93CD88-40E8-4D9C-A1E7-687367FF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791" y="1024339"/>
            <a:ext cx="2562109" cy="321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867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SVL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5200" y="1112838"/>
            <a:ext cx="3688862" cy="2854325"/>
          </a:xfrm>
        </p:spPr>
        <p:txBody>
          <a:bodyPr>
            <a:norm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Optimierte Störkontur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Ideal für Bohrungen an tief liegenden Stellen im Vorrichtungsbau</a:t>
            </a:r>
          </a:p>
          <a:p>
            <a:endParaRPr lang="de-DE" sz="1400" dirty="0"/>
          </a:p>
          <a:p>
            <a:endParaRPr lang="de-DE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Sekundenschneller und </a:t>
            </a:r>
            <a:r>
              <a:rPr lang="el-GR" sz="1400" dirty="0"/>
              <a:t>μ-</a:t>
            </a:r>
            <a:r>
              <a:rPr lang="de-DE" sz="1400" dirty="0"/>
              <a:t>genauer Werkzeugwechsel garantiert – auch in der Maschine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Spannschraube mit einem Sechskantschlüssel auf Anschlag eingedreht – das Werkzeug ist gespannt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E44E14E-2B0F-4ECB-AE5B-3662BDB4F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50" y="992901"/>
            <a:ext cx="1889499" cy="227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B7A780-A4AC-4817-BA14-56E2B5AB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049" y="1827015"/>
            <a:ext cx="1961287" cy="227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6549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6E51270-A063-4C5B-B598-7C680C0B9677}"/>
              </a:ext>
            </a:extLst>
          </p:cNvPr>
          <p:cNvGrpSpPr/>
          <p:nvPr/>
        </p:nvGrpSpPr>
        <p:grpSpPr>
          <a:xfrm>
            <a:off x="6918226" y="1348645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41F106-27F8-492D-A962-9D83A84C127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" name="Gruppieren 23">
              <a:extLst>
                <a:ext uri="{FF2B5EF4-FFF2-40B4-BE49-F238E27FC236}">
                  <a16:creationId xmlns:a16="http://schemas.microsoft.com/office/drawing/2014/main" id="{6C87850F-7B4D-40A4-AA7E-D139DD16DAFC}"/>
                </a:ext>
              </a:extLst>
            </p:cNvPr>
            <p:cNvGrpSpPr/>
            <p:nvPr/>
          </p:nvGrpSpPr>
          <p:grpSpPr>
            <a:xfrm>
              <a:off x="179512" y="1988840"/>
              <a:ext cx="2016224" cy="2448300"/>
              <a:chOff x="611572" y="1412759"/>
              <a:chExt cx="2016224" cy="2448300"/>
            </a:xfrm>
          </p:grpSpPr>
          <p:grpSp>
            <p:nvGrpSpPr>
              <p:cNvPr id="32" name="Gruppieren 19">
                <a:extLst>
                  <a:ext uri="{FF2B5EF4-FFF2-40B4-BE49-F238E27FC236}">
                    <a16:creationId xmlns:a16="http://schemas.microsoft.com/office/drawing/2014/main" id="{41709D27-4FC2-48C3-B098-D914900EDFA2}"/>
                  </a:ext>
                </a:extLst>
              </p:cNvPr>
              <p:cNvGrpSpPr/>
              <p:nvPr/>
            </p:nvGrpSpPr>
            <p:grpSpPr>
              <a:xfrm>
                <a:off x="611572" y="1412759"/>
                <a:ext cx="2016224" cy="2448300"/>
                <a:chOff x="323532" y="1412759"/>
                <a:chExt cx="2016224" cy="24483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4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AB592156-23E2-4E1D-9E22-936038DDC5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683572" y="1412759"/>
                  <a:ext cx="1337920" cy="141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0598E6AE-0AB6-41A5-8536-8888514C0754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45FF44FF-0F64-4A9F-8E5F-F2740BB7534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Fräsversuch</a:t>
                </a:r>
              </a:p>
            </p:txBody>
          </p:sp>
        </p:grpSp>
      </p:grpSp>
      <p:grpSp>
        <p:nvGrpSpPr>
          <p:cNvPr id="36" name="Gruppieren 11">
            <a:extLst>
              <a:ext uri="{FF2B5EF4-FFF2-40B4-BE49-F238E27FC236}">
                <a16:creationId xmlns:a16="http://schemas.microsoft.com/office/drawing/2014/main" id="{C3A40E19-9103-4D15-9686-1C0A839A578D}"/>
              </a:ext>
            </a:extLst>
          </p:cNvPr>
          <p:cNvGrpSpPr/>
          <p:nvPr/>
        </p:nvGrpSpPr>
        <p:grpSpPr>
          <a:xfrm>
            <a:off x="398863" y="1291493"/>
            <a:ext cx="2016224" cy="2448300"/>
            <a:chOff x="179512" y="1988840"/>
            <a:chExt cx="2016224" cy="244830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E0BB91F8-D986-4B69-B22E-64BA8187084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en 23">
              <a:extLst>
                <a:ext uri="{FF2B5EF4-FFF2-40B4-BE49-F238E27FC236}">
                  <a16:creationId xmlns:a16="http://schemas.microsoft.com/office/drawing/2014/main" id="{22B33756-7388-4C39-BADB-1C4E05073C7C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39" name="Gruppieren 19">
                <a:extLst>
                  <a:ext uri="{FF2B5EF4-FFF2-40B4-BE49-F238E27FC236}">
                    <a16:creationId xmlns:a16="http://schemas.microsoft.com/office/drawing/2014/main" id="{F16DF130-AC47-4E86-B834-107699AC1696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1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0653EECC-5FC0-4F9F-8070-ECAB35B7BF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395420" y="1553035"/>
                  <a:ext cx="1871685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22677274-FC00-44FF-821E-3C7DFCD03312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C901550F-C4B7-4369-BDBA-D0D8550292E9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Übersicht</a:t>
                </a:r>
              </a:p>
            </p:txBody>
          </p:sp>
        </p:grpSp>
      </p:grpSp>
      <p:grpSp>
        <p:nvGrpSpPr>
          <p:cNvPr id="43" name="Gruppieren 12">
            <a:extLst>
              <a:ext uri="{FF2B5EF4-FFF2-40B4-BE49-F238E27FC236}">
                <a16:creationId xmlns:a16="http://schemas.microsoft.com/office/drawing/2014/main" id="{789D6EBF-4848-479F-95EE-009851C66C5F}"/>
              </a:ext>
            </a:extLst>
          </p:cNvPr>
          <p:cNvGrpSpPr/>
          <p:nvPr/>
        </p:nvGrpSpPr>
        <p:grpSpPr>
          <a:xfrm>
            <a:off x="2650432" y="1291493"/>
            <a:ext cx="2016224" cy="2448300"/>
            <a:chOff x="179512" y="1988840"/>
            <a:chExt cx="2016224" cy="2448300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A8576044-759E-4B49-B8A0-EC6D59A22BA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5" name="Gruppieren 23">
              <a:extLst>
                <a:ext uri="{FF2B5EF4-FFF2-40B4-BE49-F238E27FC236}">
                  <a16:creationId xmlns:a16="http://schemas.microsoft.com/office/drawing/2014/main" id="{87E80132-0647-4B27-8DA7-9D5EB93FEF3F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46" name="Gruppieren 19">
                <a:extLst>
                  <a:ext uri="{FF2B5EF4-FFF2-40B4-BE49-F238E27FC236}">
                    <a16:creationId xmlns:a16="http://schemas.microsoft.com/office/drawing/2014/main" id="{D3ACE456-17D9-45FC-AB13-8ED7B4A5CFBA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8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686FAFB6-356A-494E-9CAB-3E3A31F9E9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506986" y="1553035"/>
                  <a:ext cx="1648553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9" name="Rechteck 48">
                  <a:extLst>
                    <a:ext uri="{FF2B5EF4-FFF2-40B4-BE49-F238E27FC236}">
                      <a16:creationId xmlns:a16="http://schemas.microsoft.com/office/drawing/2014/main" id="{10974706-A923-4851-A26C-2D6097EA1E9A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3A8BAAEB-03AA-421C-AB87-BAF648F7EC78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TENDO</a:t>
                </a:r>
              </a:p>
            </p:txBody>
          </p:sp>
        </p:grpSp>
      </p:grpSp>
      <p:grpSp>
        <p:nvGrpSpPr>
          <p:cNvPr id="50" name="Gruppieren 19">
            <a:extLst>
              <a:ext uri="{FF2B5EF4-FFF2-40B4-BE49-F238E27FC236}">
                <a16:creationId xmlns:a16="http://schemas.microsoft.com/office/drawing/2014/main" id="{005A7E4E-8859-4906-A268-533888C73B1F}"/>
              </a:ext>
            </a:extLst>
          </p:cNvPr>
          <p:cNvGrpSpPr/>
          <p:nvPr/>
        </p:nvGrpSpPr>
        <p:grpSpPr>
          <a:xfrm>
            <a:off x="4902001" y="1291493"/>
            <a:ext cx="2016224" cy="2448300"/>
            <a:chOff x="179512" y="1988840"/>
            <a:chExt cx="2016224" cy="2448300"/>
          </a:xfrm>
        </p:grpSpPr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D2073E4C-ED2B-4B58-A10C-0D1532ABDEA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2" name="Gruppieren 23">
              <a:extLst>
                <a:ext uri="{FF2B5EF4-FFF2-40B4-BE49-F238E27FC236}">
                  <a16:creationId xmlns:a16="http://schemas.microsoft.com/office/drawing/2014/main" id="{BBE5CA72-4578-4FCF-B784-F6B058FD1EE5}"/>
                </a:ext>
              </a:extLst>
            </p:cNvPr>
            <p:cNvGrpSpPr/>
            <p:nvPr/>
          </p:nvGrpSpPr>
          <p:grpSpPr>
            <a:xfrm>
              <a:off x="179512" y="1988868"/>
              <a:ext cx="2016224" cy="2448272"/>
              <a:chOff x="611572" y="1412787"/>
              <a:chExt cx="2016224" cy="2448272"/>
            </a:xfrm>
          </p:grpSpPr>
          <p:grpSp>
            <p:nvGrpSpPr>
              <p:cNvPr id="53" name="Gruppieren 19">
                <a:extLst>
                  <a:ext uri="{FF2B5EF4-FFF2-40B4-BE49-F238E27FC236}">
                    <a16:creationId xmlns:a16="http://schemas.microsoft.com/office/drawing/2014/main" id="{0D61B062-D5C3-404D-9D72-C658D3AA4820}"/>
                  </a:ext>
                </a:extLst>
              </p:cNvPr>
              <p:cNvGrpSpPr/>
              <p:nvPr/>
            </p:nvGrpSpPr>
            <p:grpSpPr>
              <a:xfrm>
                <a:off x="611572" y="1412787"/>
                <a:ext cx="2016224" cy="2448272"/>
                <a:chOff x="323532" y="1412787"/>
                <a:chExt cx="2016224" cy="24482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55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7B89303C-8BBD-4033-9AA9-744B8D1A4B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741364" y="1412787"/>
                  <a:ext cx="1094336" cy="1458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56" name="Rechteck 55">
                  <a:extLst>
                    <a:ext uri="{FF2B5EF4-FFF2-40B4-BE49-F238E27FC236}">
                      <a16:creationId xmlns:a16="http://schemas.microsoft.com/office/drawing/2014/main" id="{22770D5E-B694-4A3C-9A5F-8B6BF8ADAA7F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A1724D96-B9BB-48BB-8041-C0610EA7E4E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Anwendungs-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beispiele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6368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8208B-4792-4C7B-BB76-0B3DBEE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SCHUNK &amp; DMG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CA0BF3-14BE-420A-9669-3969C7E788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3" descr="C:\Users\Daniel\Desktop\DMG\2013_07_10_Daten\2010_10_27_TENDO-E_compact_CTX_gamma_2000_TC_WZ-Magazin-.jpg">
            <a:extLst>
              <a:ext uri="{FF2B5EF4-FFF2-40B4-BE49-F238E27FC236}">
                <a16:creationId xmlns:a16="http://schemas.microsoft.com/office/drawing/2014/main" id="{1AE4C935-1FEE-4F86-8A51-333E8104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1619" y="838246"/>
            <a:ext cx="2600255" cy="346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aniel\Desktop\DMG\2013_07_10_Daten\2010_10_27_TENDO-EC_CTX_gamma_2000_TC_Verzahnungsfraesen-.jpg">
            <a:extLst>
              <a:ext uri="{FF2B5EF4-FFF2-40B4-BE49-F238E27FC236}">
                <a16:creationId xmlns:a16="http://schemas.microsoft.com/office/drawing/2014/main" id="{4869E4B1-283E-40C3-85BE-53BBCEB0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771"/>
            <a:ext cx="3196004" cy="42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58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8208B-4792-4C7B-BB76-0B3DBEE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TENDO-EC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CA0BF3-14BE-420A-9669-3969C7E788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7" name="Picture 6" descr="http://www.schunk.int/pimexport/IM0012499.jpg">
            <a:extLst>
              <a:ext uri="{FF2B5EF4-FFF2-40B4-BE49-F238E27FC236}">
                <a16:creationId xmlns:a16="http://schemas.microsoft.com/office/drawing/2014/main" id="{00544BD1-BC0F-4CA0-BB70-997D35E9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 l="21140" r="15034"/>
          <a:stretch>
            <a:fillRect/>
          </a:stretch>
        </p:blipFill>
        <p:spPr bwMode="auto">
          <a:xfrm>
            <a:off x="3516923" y="-8099"/>
            <a:ext cx="4249131" cy="4445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791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Anwendungsbeispiele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2933" y="3790598"/>
            <a:ext cx="7886700" cy="434608"/>
          </a:xfrm>
        </p:spPr>
        <p:txBody>
          <a:bodyPr>
            <a:normAutofit/>
          </a:bodyPr>
          <a:lstStyle/>
          <a:p>
            <a:r>
              <a:rPr lang="de-DE" sz="1400" dirty="0"/>
              <a:t>Fräsbearbeitung im Werkzeugbau		    	  	 	</a:t>
            </a:r>
            <a:r>
              <a:rPr lang="de-DE" sz="1400" dirty="0">
                <a:latin typeface="Calibri" pitchFamily="34" charset="0"/>
                <a:ea typeface="Calibri" pitchFamily="34" charset="0"/>
                <a:cs typeface="Calibri" pitchFamily="34" charset="0"/>
              </a:rPr>
              <a:t>Fräsen von Formeinsätzen</a:t>
            </a:r>
          </a:p>
          <a:p>
            <a:endParaRPr lang="de-DE" sz="1400" dirty="0"/>
          </a:p>
          <a:p>
            <a:endParaRPr lang="de-DE" sz="20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5311AC2-10B5-4934-B998-6085852B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544" y="824280"/>
            <a:ext cx="2736567" cy="275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843C1BE-FEFC-457B-8150-83E5BA9DA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149" y="824280"/>
            <a:ext cx="2736567" cy="27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573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Anwendungsbeispiele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A71D6DF-9777-4DB9-BB6D-FECE9FDA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959067"/>
            <a:ext cx="2736567" cy="273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E1E3355-82B6-46AD-95D6-9F4B1E1BC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3695" y="959067"/>
            <a:ext cx="2722555" cy="273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4049819E-6470-4F29-A49E-335100CBC07A}"/>
              </a:ext>
            </a:extLst>
          </p:cNvPr>
          <p:cNvSpPr txBox="1">
            <a:spLocks/>
          </p:cNvSpPr>
          <p:nvPr/>
        </p:nvSpPr>
        <p:spPr>
          <a:xfrm>
            <a:off x="819148" y="3802253"/>
            <a:ext cx="7886700" cy="43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HSC-Fräsen einer Kupferelektrode 					HSC-Hartfräsen einer </a:t>
            </a:r>
            <a:r>
              <a:rPr lang="de-DE" sz="1400" dirty="0" err="1"/>
              <a:t>Gesenkform</a:t>
            </a:r>
            <a:endParaRPr lang="de-DE" sz="1400" dirty="0"/>
          </a:p>
          <a:p>
            <a:endParaRPr lang="de-DE" sz="1600" dirty="0"/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284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Anwendungsbeispiele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4049819E-6470-4F29-A49E-335100CBC07A}"/>
              </a:ext>
            </a:extLst>
          </p:cNvPr>
          <p:cNvSpPr txBox="1">
            <a:spLocks/>
          </p:cNvSpPr>
          <p:nvPr/>
        </p:nvSpPr>
        <p:spPr>
          <a:xfrm>
            <a:off x="492368" y="3708097"/>
            <a:ext cx="3438770" cy="70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</a:pPr>
            <a:r>
              <a:rPr lang="de-DE" sz="1400" dirty="0"/>
              <a:t>Vorschlichten von Grundbacken TENDO mit radialer Längenverstellung auf </a:t>
            </a:r>
            <a:r>
              <a:rPr lang="de-DE" sz="1400" dirty="0" err="1"/>
              <a:t>Doppelspindler</a:t>
            </a:r>
            <a:endParaRPr lang="de-DE" sz="1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20B8177-4602-4094-A82B-5AD0F5823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5547" y="985034"/>
            <a:ext cx="2802794" cy="281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43925A5-3145-45D9-9D4A-D93EE2B3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0" y="984473"/>
            <a:ext cx="2620705" cy="259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5D48FFE-DE2C-48B1-98A1-69E68DE0E0F2}"/>
              </a:ext>
            </a:extLst>
          </p:cNvPr>
          <p:cNvSpPr txBox="1"/>
          <p:nvPr/>
        </p:nvSpPr>
        <p:spPr>
          <a:xfrm>
            <a:off x="5475547" y="3765718"/>
            <a:ext cx="2999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de-DE" sz="1400" dirty="0">
                <a:solidFill>
                  <a:srgbClr val="00446B"/>
                </a:solidFill>
              </a:rPr>
              <a:t>Kombination: TENDO + TRIBOS Verlängerung SVL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789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Werkzeughaltersysteme - Produktübersicht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E80C9C2-3447-45B3-83AC-C0763CC1D8BC}"/>
              </a:ext>
            </a:extLst>
          </p:cNvPr>
          <p:cNvGrpSpPr/>
          <p:nvPr/>
        </p:nvGrpSpPr>
        <p:grpSpPr>
          <a:xfrm>
            <a:off x="811929" y="1024339"/>
            <a:ext cx="6683695" cy="3280229"/>
            <a:chOff x="71438" y="1071563"/>
            <a:chExt cx="8928100" cy="4675187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2643A692-1C8F-42A6-877A-649F480584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125" y="1071563"/>
              <a:ext cx="8001000" cy="3409950"/>
              <a:chOff x="619135" y="1214422"/>
              <a:chExt cx="8001056" cy="3409979"/>
            </a:xfrm>
          </p:grpSpPr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00B80EB4-2116-4E05-9451-FD22F4E3DE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8898" y="1214422"/>
                <a:ext cx="3878290" cy="1290648"/>
              </a:xfrm>
              <a:prstGeom prst="rect">
                <a:avLst/>
              </a:prstGeom>
              <a:ln w="31750">
                <a:solidFill>
                  <a:schemeClr val="bg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19" name="Gruppieren 58">
                <a:extLst>
                  <a:ext uri="{FF2B5EF4-FFF2-40B4-BE49-F238E27FC236}">
                    <a16:creationId xmlns:a16="http://schemas.microsoft.com/office/drawing/2014/main" id="{848CC4AE-7549-485C-B1AC-2D9FF1E001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4414" y="2571744"/>
                <a:ext cx="6481800" cy="1627191"/>
                <a:chOff x="1214414" y="2571744"/>
                <a:chExt cx="6481800" cy="1627191"/>
              </a:xfrm>
            </p:grpSpPr>
            <p:cxnSp>
              <p:nvCxnSpPr>
                <p:cNvPr id="31" name="Gerade Verbindung 28">
                  <a:extLst>
                    <a:ext uri="{FF2B5EF4-FFF2-40B4-BE49-F238E27FC236}">
                      <a16:creationId xmlns:a16="http://schemas.microsoft.com/office/drawing/2014/main" id="{4830357D-F29C-4A26-9EBE-5AD529523DA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785918" y="2857496"/>
                  <a:ext cx="5286412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" name="Gerade Verbindung 29">
                  <a:extLst>
                    <a:ext uri="{FF2B5EF4-FFF2-40B4-BE49-F238E27FC236}">
                      <a16:creationId xmlns:a16="http://schemas.microsoft.com/office/drawing/2014/main" id="{02BD775A-2766-46E2-B1A3-8867EBFBC38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714480" y="292893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" name="Gerade Verbindung 30">
                  <a:extLst>
                    <a:ext uri="{FF2B5EF4-FFF2-40B4-BE49-F238E27FC236}">
                      <a16:creationId xmlns:a16="http://schemas.microsoft.com/office/drawing/2014/main" id="{4C5C9827-1F5B-40F9-8852-0CFF203EB1C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71802" y="292893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" name="Gerade Verbindung 31">
                  <a:extLst>
                    <a:ext uri="{FF2B5EF4-FFF2-40B4-BE49-F238E27FC236}">
                      <a16:creationId xmlns:a16="http://schemas.microsoft.com/office/drawing/2014/main" id="{B288DDE2-D62E-45E0-9D35-F2004CF48C0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29124" y="292893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" name="Gerade Verbindung 32">
                  <a:extLst>
                    <a:ext uri="{FF2B5EF4-FFF2-40B4-BE49-F238E27FC236}">
                      <a16:creationId xmlns:a16="http://schemas.microsoft.com/office/drawing/2014/main" id="{B4BC23F6-4BF3-47D7-B5ED-F19927053CA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786446" y="292893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" name="Gerade Verbindung 33">
                  <a:extLst>
                    <a:ext uri="{FF2B5EF4-FFF2-40B4-BE49-F238E27FC236}">
                      <a16:creationId xmlns:a16="http://schemas.microsoft.com/office/drawing/2014/main" id="{E04B4BF2-26EC-48EC-BCCC-D2984E9ABF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000892" y="292893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" name="Gerade Verbindung 34">
                  <a:extLst>
                    <a:ext uri="{FF2B5EF4-FFF2-40B4-BE49-F238E27FC236}">
                      <a16:creationId xmlns:a16="http://schemas.microsoft.com/office/drawing/2014/main" id="{5527F6E8-D8BB-4519-8994-AB21163A0B2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357686" y="2714620"/>
                  <a:ext cx="285752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pic>
              <p:nvPicPr>
                <p:cNvPr id="38" name="Picture 6">
                  <a:extLst>
                    <a:ext uri="{FF2B5EF4-FFF2-40B4-BE49-F238E27FC236}">
                      <a16:creationId xmlns:a16="http://schemas.microsoft.com/office/drawing/2014/main" id="{B722D220-50E9-40EF-B801-0CCAE6410F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214414" y="3071810"/>
                  <a:ext cx="1123950" cy="1119187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39" name="Picture 7">
                  <a:extLst>
                    <a:ext uri="{FF2B5EF4-FFF2-40B4-BE49-F238E27FC236}">
                      <a16:creationId xmlns:a16="http://schemas.microsoft.com/office/drawing/2014/main" id="{76D80727-A3B4-4E62-A2FF-1A35F8305C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571736" y="3071810"/>
                  <a:ext cx="1119187" cy="1122363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40" name="Picture 8">
                  <a:extLst>
                    <a:ext uri="{FF2B5EF4-FFF2-40B4-BE49-F238E27FC236}">
                      <a16:creationId xmlns:a16="http://schemas.microsoft.com/office/drawing/2014/main" id="{41363B3C-35A4-405C-AAF3-08926F9CB2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929058" y="3071810"/>
                  <a:ext cx="1112837" cy="1127125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41" name="Picture 9">
                  <a:extLst>
                    <a:ext uri="{FF2B5EF4-FFF2-40B4-BE49-F238E27FC236}">
                      <a16:creationId xmlns:a16="http://schemas.microsoft.com/office/drawing/2014/main" id="{D7C9EA8A-79B1-48CA-8BDD-3FBB7117D2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5286380" y="3071810"/>
                  <a:ext cx="1119187" cy="1122363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42" name="Picture 3">
                  <a:extLst>
                    <a:ext uri="{FF2B5EF4-FFF2-40B4-BE49-F238E27FC236}">
                      <a16:creationId xmlns:a16="http://schemas.microsoft.com/office/drawing/2014/main" id="{87C1CEA0-28E3-4555-9EC3-CC36915D50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572264" y="3071810"/>
                  <a:ext cx="1123950" cy="1119187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</p:grpSp>
          <p:grpSp>
            <p:nvGrpSpPr>
              <p:cNvPr id="20" name="Gruppieren 56">
                <a:extLst>
                  <a:ext uri="{FF2B5EF4-FFF2-40B4-BE49-F238E27FC236}">
                    <a16:creationId xmlns:a16="http://schemas.microsoft.com/office/drawing/2014/main" id="{EA612EEB-3757-44C3-95CD-4B4E4948B6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135" y="4176009"/>
                <a:ext cx="8001056" cy="448392"/>
                <a:chOff x="642910" y="4337930"/>
                <a:chExt cx="8001056" cy="448392"/>
              </a:xfrm>
            </p:grpSpPr>
            <p:cxnSp>
              <p:nvCxnSpPr>
                <p:cNvPr id="21" name="Gerade Verbindung 9">
                  <a:extLst>
                    <a:ext uri="{FF2B5EF4-FFF2-40B4-BE49-F238E27FC236}">
                      <a16:creationId xmlns:a16="http://schemas.microsoft.com/office/drawing/2014/main" id="{DDABF77E-2E9E-430F-B18E-8421D69D92D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42910" y="4643446"/>
                  <a:ext cx="800105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" name="Gerade Verbindung 11">
                  <a:extLst>
                    <a:ext uri="{FF2B5EF4-FFF2-40B4-BE49-F238E27FC236}">
                      <a16:creationId xmlns:a16="http://schemas.microsoft.com/office/drawing/2014/main" id="{379A1705-6185-4F79-88EE-62DFDEED85D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71472" y="471488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3" name="Gerade Verbindung 12">
                  <a:extLst>
                    <a:ext uri="{FF2B5EF4-FFF2-40B4-BE49-F238E27FC236}">
                      <a16:creationId xmlns:a16="http://schemas.microsoft.com/office/drawing/2014/main" id="{8E2B3C1B-1578-4A53-81A3-A7D2EE69F4B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786050" y="471488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" name="Gerade Verbindung 13">
                  <a:extLst>
                    <a:ext uri="{FF2B5EF4-FFF2-40B4-BE49-F238E27FC236}">
                      <a16:creationId xmlns:a16="http://schemas.microsoft.com/office/drawing/2014/main" id="{5DE571BC-0271-4A68-9CB7-C862023AF14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000496" y="471488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" name="Gerade Verbindung 14">
                  <a:extLst>
                    <a:ext uri="{FF2B5EF4-FFF2-40B4-BE49-F238E27FC236}">
                      <a16:creationId xmlns:a16="http://schemas.microsoft.com/office/drawing/2014/main" id="{08255380-0B25-4159-9FCF-9358B3BEA6D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143504" y="471488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" name="Gerade Verbindung 15">
                  <a:extLst>
                    <a:ext uri="{FF2B5EF4-FFF2-40B4-BE49-F238E27FC236}">
                      <a16:creationId xmlns:a16="http://schemas.microsoft.com/office/drawing/2014/main" id="{6F0E5BEE-2BC3-4B5A-B460-FF754D6334F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286512" y="471488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" name="Gerade Verbindung 16">
                  <a:extLst>
                    <a:ext uri="{FF2B5EF4-FFF2-40B4-BE49-F238E27FC236}">
                      <a16:creationId xmlns:a16="http://schemas.microsoft.com/office/drawing/2014/main" id="{043424C0-9A51-422B-8645-F2305889F23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343808" y="4480806"/>
                  <a:ext cx="285752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" name="Gerade Verbindung 25">
                  <a:extLst>
                    <a:ext uri="{FF2B5EF4-FFF2-40B4-BE49-F238E27FC236}">
                      <a16:creationId xmlns:a16="http://schemas.microsoft.com/office/drawing/2014/main" id="{E6EAAC69-9BF5-44DE-8857-11310D62C5B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714480" y="471488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9" name="Gerade Verbindung 26">
                  <a:extLst>
                    <a:ext uri="{FF2B5EF4-FFF2-40B4-BE49-F238E27FC236}">
                      <a16:creationId xmlns:a16="http://schemas.microsoft.com/office/drawing/2014/main" id="{2C9F1381-74FA-461C-8216-BC58522A2CF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429520" y="471488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" name="Gerade Verbindung 27">
                  <a:extLst>
                    <a:ext uri="{FF2B5EF4-FFF2-40B4-BE49-F238E27FC236}">
                      <a16:creationId xmlns:a16="http://schemas.microsoft.com/office/drawing/2014/main" id="{C9C5CC20-DE44-4A39-99F7-10542389A19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572528" y="4714884"/>
                  <a:ext cx="142876" cy="0"/>
                </a:xfrm>
                <a:prstGeom prst="line">
                  <a:avLst/>
                </a:prstGeom>
                <a:noFill/>
                <a:ln w="31750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</p:grpSp>
        <p:pic>
          <p:nvPicPr>
            <p:cNvPr id="10" name="Picture 2" descr="http://217.5.167.5/schunk_files/images/banner_total_tooling_tendo.jpg">
              <a:hlinkClick r:id="rId9"/>
              <a:extLst>
                <a:ext uri="{FF2B5EF4-FFF2-40B4-BE49-F238E27FC236}">
                  <a16:creationId xmlns:a16="http://schemas.microsoft.com/office/drawing/2014/main" id="{C37D89F3-D598-4ABC-8C53-A1FFC8D42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438" y="4572000"/>
              <a:ext cx="1081087" cy="11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http://217.5.167.5/schunk_files/images/banner_total_tooling_tribos.jpg">
              <a:hlinkClick r:id="rId11"/>
              <a:extLst>
                <a:ext uri="{FF2B5EF4-FFF2-40B4-BE49-F238E27FC236}">
                  <a16:creationId xmlns:a16="http://schemas.microsoft.com/office/drawing/2014/main" id="{7F4EA51B-6E93-41DD-A0AF-48E0ACC71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87450" y="4572000"/>
              <a:ext cx="1081088" cy="11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http://217.5.167.5/schunk_files/images/banner_total_tooling_sinot.jpg">
              <a:hlinkClick r:id="rId13"/>
              <a:extLst>
                <a:ext uri="{FF2B5EF4-FFF2-40B4-BE49-F238E27FC236}">
                  <a16:creationId xmlns:a16="http://schemas.microsoft.com/office/drawing/2014/main" id="{22D60C0D-BC99-4E67-B07C-2641D6D6F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303463" y="4572000"/>
              <a:ext cx="1081087" cy="11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http://217.5.167.5/schunk_files/images/banner_total_tooling_celsio.jpg">
              <a:hlinkClick r:id="rId15"/>
              <a:extLst>
                <a:ext uri="{FF2B5EF4-FFF2-40B4-BE49-F238E27FC236}">
                  <a16:creationId xmlns:a16="http://schemas.microsoft.com/office/drawing/2014/main" id="{1C135D67-0CC7-41A9-94CE-0F2389D95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419475" y="4572000"/>
              <a:ext cx="1081088" cy="11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2" descr="http://217.5.167.5/schunk_files/images/banner_total_tooling_big.jpg">
              <a:hlinkClick r:id="rId17"/>
              <a:extLst>
                <a:ext uri="{FF2B5EF4-FFF2-40B4-BE49-F238E27FC236}">
                  <a16:creationId xmlns:a16="http://schemas.microsoft.com/office/drawing/2014/main" id="{9A7150F1-6103-4DFF-8919-B90F2565D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35488" y="4572000"/>
              <a:ext cx="1081087" cy="11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http://217.5.167.5/schunk_files/images/banner_Mechanische_WZH__DE.jpg">
              <a:hlinkClick r:id="rId19"/>
              <a:extLst>
                <a:ext uri="{FF2B5EF4-FFF2-40B4-BE49-F238E27FC236}">
                  <a16:creationId xmlns:a16="http://schemas.microsoft.com/office/drawing/2014/main" id="{AA37F05C-D546-42A4-9323-8C89A8B34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5651500" y="4572000"/>
              <a:ext cx="1081088" cy="11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6" descr="http://217.5.167.5/schunk_files/images/banner_total_tooling_schleifen_DE.jpg">
              <a:hlinkClick r:id="rId21"/>
              <a:extLst>
                <a:ext uri="{FF2B5EF4-FFF2-40B4-BE49-F238E27FC236}">
                  <a16:creationId xmlns:a16="http://schemas.microsoft.com/office/drawing/2014/main" id="{DAAF7FDC-AFEC-4B04-BE82-86939EE90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767513" y="4572000"/>
              <a:ext cx="1081087" cy="11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8" descr="http://217.5.167.5/schunk_files/images/banner_total_tooling_werkzeughalter_CNC_DE.jpg">
              <a:hlinkClick r:id="rId23"/>
              <a:extLst>
                <a:ext uri="{FF2B5EF4-FFF2-40B4-BE49-F238E27FC236}">
                  <a16:creationId xmlns:a16="http://schemas.microsoft.com/office/drawing/2014/main" id="{644AF4F3-9F0F-42DF-9E26-3EBE306F87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920038" y="4572000"/>
              <a:ext cx="1079500" cy="11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09901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Anwendungsbeispiele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4049819E-6470-4F29-A49E-335100CBC07A}"/>
              </a:ext>
            </a:extLst>
          </p:cNvPr>
          <p:cNvSpPr txBox="1">
            <a:spLocks/>
          </p:cNvSpPr>
          <p:nvPr/>
        </p:nvSpPr>
        <p:spPr>
          <a:xfrm>
            <a:off x="1047750" y="3802253"/>
            <a:ext cx="7658098" cy="43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Hochleistungsbohren im Maschinenbau				Form-Fräsen im Formenbau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D7D2A8C-E43E-43E2-A6A5-AD619B0F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5492" y="910615"/>
            <a:ext cx="2770758" cy="2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CB26270-3AE5-46F8-818B-7B2C18A9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0" y="959067"/>
            <a:ext cx="2724873" cy="273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381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grpSp>
        <p:nvGrpSpPr>
          <p:cNvPr id="36" name="Gruppieren 11">
            <a:extLst>
              <a:ext uri="{FF2B5EF4-FFF2-40B4-BE49-F238E27FC236}">
                <a16:creationId xmlns:a16="http://schemas.microsoft.com/office/drawing/2014/main" id="{C3A40E19-9103-4D15-9686-1C0A839A578D}"/>
              </a:ext>
            </a:extLst>
          </p:cNvPr>
          <p:cNvGrpSpPr/>
          <p:nvPr/>
        </p:nvGrpSpPr>
        <p:grpSpPr>
          <a:xfrm>
            <a:off x="398863" y="1291493"/>
            <a:ext cx="2016224" cy="2448300"/>
            <a:chOff x="179512" y="1988840"/>
            <a:chExt cx="2016224" cy="244830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E0BB91F8-D986-4B69-B22E-64BA8187084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en 23">
              <a:extLst>
                <a:ext uri="{FF2B5EF4-FFF2-40B4-BE49-F238E27FC236}">
                  <a16:creationId xmlns:a16="http://schemas.microsoft.com/office/drawing/2014/main" id="{22B33756-7388-4C39-BADB-1C4E05073C7C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39" name="Gruppieren 19">
                <a:extLst>
                  <a:ext uri="{FF2B5EF4-FFF2-40B4-BE49-F238E27FC236}">
                    <a16:creationId xmlns:a16="http://schemas.microsoft.com/office/drawing/2014/main" id="{F16DF130-AC47-4E86-B834-107699AC1696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1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0653EECC-5FC0-4F9F-8070-ECAB35B7BF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395420" y="1553035"/>
                  <a:ext cx="1871685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22677274-FC00-44FF-821E-3C7DFCD03312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C901550F-C4B7-4369-BDBA-D0D8550292E9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Übersicht</a:t>
                </a:r>
              </a:p>
            </p:txBody>
          </p:sp>
        </p:grpSp>
      </p:grpSp>
      <p:grpSp>
        <p:nvGrpSpPr>
          <p:cNvPr id="43" name="Gruppieren 12">
            <a:extLst>
              <a:ext uri="{FF2B5EF4-FFF2-40B4-BE49-F238E27FC236}">
                <a16:creationId xmlns:a16="http://schemas.microsoft.com/office/drawing/2014/main" id="{789D6EBF-4848-479F-95EE-009851C66C5F}"/>
              </a:ext>
            </a:extLst>
          </p:cNvPr>
          <p:cNvGrpSpPr/>
          <p:nvPr/>
        </p:nvGrpSpPr>
        <p:grpSpPr>
          <a:xfrm>
            <a:off x="2650432" y="1291493"/>
            <a:ext cx="2016224" cy="2448300"/>
            <a:chOff x="179512" y="1988840"/>
            <a:chExt cx="2016224" cy="2448300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A8576044-759E-4B49-B8A0-EC6D59A22BA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5" name="Gruppieren 23">
              <a:extLst>
                <a:ext uri="{FF2B5EF4-FFF2-40B4-BE49-F238E27FC236}">
                  <a16:creationId xmlns:a16="http://schemas.microsoft.com/office/drawing/2014/main" id="{87E80132-0647-4B27-8DA7-9D5EB93FEF3F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46" name="Gruppieren 19">
                <a:extLst>
                  <a:ext uri="{FF2B5EF4-FFF2-40B4-BE49-F238E27FC236}">
                    <a16:creationId xmlns:a16="http://schemas.microsoft.com/office/drawing/2014/main" id="{D3ACE456-17D9-45FC-AB13-8ED7B4A5CFBA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8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686FAFB6-356A-494E-9CAB-3E3A31F9E9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506986" y="1553035"/>
                  <a:ext cx="1648553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9" name="Rechteck 48">
                  <a:extLst>
                    <a:ext uri="{FF2B5EF4-FFF2-40B4-BE49-F238E27FC236}">
                      <a16:creationId xmlns:a16="http://schemas.microsoft.com/office/drawing/2014/main" id="{10974706-A923-4851-A26C-2D6097EA1E9A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3A8BAAEB-03AA-421C-AB87-BAF648F7EC78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TENDO</a:t>
                </a:r>
              </a:p>
            </p:txBody>
          </p:sp>
        </p:grpSp>
      </p:grpSp>
      <p:grpSp>
        <p:nvGrpSpPr>
          <p:cNvPr id="50" name="Gruppieren 19">
            <a:extLst>
              <a:ext uri="{FF2B5EF4-FFF2-40B4-BE49-F238E27FC236}">
                <a16:creationId xmlns:a16="http://schemas.microsoft.com/office/drawing/2014/main" id="{005A7E4E-8859-4906-A268-533888C73B1F}"/>
              </a:ext>
            </a:extLst>
          </p:cNvPr>
          <p:cNvGrpSpPr/>
          <p:nvPr/>
        </p:nvGrpSpPr>
        <p:grpSpPr>
          <a:xfrm>
            <a:off x="4902001" y="1291493"/>
            <a:ext cx="2016224" cy="2448300"/>
            <a:chOff x="179512" y="1988840"/>
            <a:chExt cx="2016224" cy="2448300"/>
          </a:xfrm>
        </p:grpSpPr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D2073E4C-ED2B-4B58-A10C-0D1532ABDEA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2" name="Gruppieren 23">
              <a:extLst>
                <a:ext uri="{FF2B5EF4-FFF2-40B4-BE49-F238E27FC236}">
                  <a16:creationId xmlns:a16="http://schemas.microsoft.com/office/drawing/2014/main" id="{BBE5CA72-4578-4FCF-B784-F6B058FD1EE5}"/>
                </a:ext>
              </a:extLst>
            </p:cNvPr>
            <p:cNvGrpSpPr/>
            <p:nvPr/>
          </p:nvGrpSpPr>
          <p:grpSpPr>
            <a:xfrm>
              <a:off x="179512" y="1988868"/>
              <a:ext cx="2016224" cy="2448272"/>
              <a:chOff x="611572" y="1412787"/>
              <a:chExt cx="2016224" cy="2448272"/>
            </a:xfrm>
          </p:grpSpPr>
          <p:grpSp>
            <p:nvGrpSpPr>
              <p:cNvPr id="53" name="Gruppieren 19">
                <a:extLst>
                  <a:ext uri="{FF2B5EF4-FFF2-40B4-BE49-F238E27FC236}">
                    <a16:creationId xmlns:a16="http://schemas.microsoft.com/office/drawing/2014/main" id="{0D61B062-D5C3-404D-9D72-C658D3AA4820}"/>
                  </a:ext>
                </a:extLst>
              </p:cNvPr>
              <p:cNvGrpSpPr/>
              <p:nvPr/>
            </p:nvGrpSpPr>
            <p:grpSpPr>
              <a:xfrm>
                <a:off x="611572" y="1412787"/>
                <a:ext cx="2016224" cy="2448272"/>
                <a:chOff x="323532" y="1412787"/>
                <a:chExt cx="2016224" cy="24482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55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7B89303C-8BBD-4033-9AA9-744B8D1A4B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741364" y="1412787"/>
                  <a:ext cx="1094336" cy="1458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56" name="Rechteck 55">
                  <a:extLst>
                    <a:ext uri="{FF2B5EF4-FFF2-40B4-BE49-F238E27FC236}">
                      <a16:creationId xmlns:a16="http://schemas.microsoft.com/office/drawing/2014/main" id="{22770D5E-B694-4A3C-9A5F-8B6BF8ADAA7F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A1724D96-B9BB-48BB-8041-C0610EA7E4E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Anwendungs-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beispiele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57" name="Gruppieren 26">
            <a:extLst>
              <a:ext uri="{FF2B5EF4-FFF2-40B4-BE49-F238E27FC236}">
                <a16:creationId xmlns:a16="http://schemas.microsoft.com/office/drawing/2014/main" id="{BD2BFB87-AF58-41EB-A83A-AC4C69A6D5DC}"/>
              </a:ext>
            </a:extLst>
          </p:cNvPr>
          <p:cNvGrpSpPr/>
          <p:nvPr/>
        </p:nvGrpSpPr>
        <p:grpSpPr>
          <a:xfrm>
            <a:off x="7088138" y="1291521"/>
            <a:ext cx="2016224" cy="2448300"/>
            <a:chOff x="179512" y="1988840"/>
            <a:chExt cx="2016224" cy="2448300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B7F99B4C-E652-4892-84FF-C77A5C95BDDB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9" name="Gruppieren 23">
              <a:extLst>
                <a:ext uri="{FF2B5EF4-FFF2-40B4-BE49-F238E27FC236}">
                  <a16:creationId xmlns:a16="http://schemas.microsoft.com/office/drawing/2014/main" id="{04F62282-5AF2-429C-A081-82AC66DF877B}"/>
                </a:ext>
              </a:extLst>
            </p:cNvPr>
            <p:cNvGrpSpPr/>
            <p:nvPr/>
          </p:nvGrpSpPr>
          <p:grpSpPr>
            <a:xfrm>
              <a:off x="179512" y="1988840"/>
              <a:ext cx="2016224" cy="2448300"/>
              <a:chOff x="611572" y="1412759"/>
              <a:chExt cx="2016224" cy="2448300"/>
            </a:xfrm>
          </p:grpSpPr>
          <p:grpSp>
            <p:nvGrpSpPr>
              <p:cNvPr id="60" name="Gruppieren 19">
                <a:extLst>
                  <a:ext uri="{FF2B5EF4-FFF2-40B4-BE49-F238E27FC236}">
                    <a16:creationId xmlns:a16="http://schemas.microsoft.com/office/drawing/2014/main" id="{EAEC8702-B5F6-4A07-A88A-CEE02A8C94C6}"/>
                  </a:ext>
                </a:extLst>
              </p:cNvPr>
              <p:cNvGrpSpPr/>
              <p:nvPr/>
            </p:nvGrpSpPr>
            <p:grpSpPr>
              <a:xfrm>
                <a:off x="611572" y="1412759"/>
                <a:ext cx="2016224" cy="2448300"/>
                <a:chOff x="323532" y="1412759"/>
                <a:chExt cx="2016224" cy="24483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62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9BA1C1B6-3163-4049-81D8-16C38AAF07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683572" y="1412759"/>
                  <a:ext cx="1337920" cy="141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63" name="Rechteck 62">
                  <a:extLst>
                    <a:ext uri="{FF2B5EF4-FFF2-40B4-BE49-F238E27FC236}">
                      <a16:creationId xmlns:a16="http://schemas.microsoft.com/office/drawing/2014/main" id="{98101458-DFBE-461D-9A1B-305ABCDC2B25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92480B2A-ECF8-4163-86AB-C39D6C3DE675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Fräsversuch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612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Fräsversuch </a:t>
            </a:r>
            <a:br>
              <a:rPr lang="de-DE" dirty="0"/>
            </a:br>
            <a:r>
              <a:rPr lang="de-DE" dirty="0"/>
              <a:t>TENDO vs. CELSIO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sp>
        <p:nvSpPr>
          <p:cNvPr id="9" name="Interaktive Schaltfläche: Film 7">
            <a:hlinkClick r:id="rId3" action="ppaction://hlinkfile" highlightClick="1"/>
            <a:extLst>
              <a:ext uri="{FF2B5EF4-FFF2-40B4-BE49-F238E27FC236}">
                <a16:creationId xmlns:a16="http://schemas.microsoft.com/office/drawing/2014/main" id="{2E8D6CCD-081D-45A4-9B2D-84BB1E52662A}"/>
              </a:ext>
            </a:extLst>
          </p:cNvPr>
          <p:cNvSpPr/>
          <p:nvPr/>
        </p:nvSpPr>
        <p:spPr>
          <a:xfrm>
            <a:off x="532656" y="2556119"/>
            <a:ext cx="1224136" cy="722986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Klick mich!</a:t>
            </a:r>
          </a:p>
        </p:txBody>
      </p:sp>
      <p:sp>
        <p:nvSpPr>
          <p:cNvPr id="10" name="Pfeil nach rechts 9">
            <a:hlinkClick r:id="rId4" action="ppaction://hlinkfile"/>
            <a:extLst>
              <a:ext uri="{FF2B5EF4-FFF2-40B4-BE49-F238E27FC236}">
                <a16:creationId xmlns:a16="http://schemas.microsoft.com/office/drawing/2014/main" id="{DAE9C1CF-B008-4219-805F-34DA64A09569}"/>
              </a:ext>
            </a:extLst>
          </p:cNvPr>
          <p:cNvSpPr/>
          <p:nvPr/>
        </p:nvSpPr>
        <p:spPr>
          <a:xfrm>
            <a:off x="819150" y="3054195"/>
            <a:ext cx="723353" cy="14459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2" descr="E:\Bilder\2013_06_13_Praxistage_ST\DSC_0628.JPG">
            <a:hlinkClick r:id="rId3" action="ppaction://hlinkfile"/>
            <a:extLst>
              <a:ext uri="{FF2B5EF4-FFF2-40B4-BE49-F238E27FC236}">
                <a16:creationId xmlns:a16="http://schemas.microsoft.com/office/drawing/2014/main" id="{58A89C13-0FB3-4027-BACC-97AD2DE03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12305" r="33368"/>
          <a:stretch/>
        </p:blipFill>
        <p:spPr bwMode="auto">
          <a:xfrm>
            <a:off x="3606433" y="104541"/>
            <a:ext cx="4016680" cy="42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10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Fräsversuch TENDO vs. CELSIO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8" name="Picture 2" descr="E:\Bilder\2013_06_13_Praxistage_ST\DSC_0636.JPG">
            <a:extLst>
              <a:ext uri="{FF2B5EF4-FFF2-40B4-BE49-F238E27FC236}">
                <a16:creationId xmlns:a16="http://schemas.microsoft.com/office/drawing/2014/main" id="{728C260A-E858-4577-A40F-839E0C5EC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61" y="911724"/>
            <a:ext cx="4980078" cy="332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5273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Fräsversuch TENDO vs. CELSIO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Grafik 4" descr="I:\DCIM\100CASIO\CIMG2958.JPG">
            <a:extLst>
              <a:ext uri="{FF2B5EF4-FFF2-40B4-BE49-F238E27FC236}">
                <a16:creationId xmlns:a16="http://schemas.microsoft.com/office/drawing/2014/main" id="{238B2F7B-5146-4C48-8FC9-0A5B64C3AD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4804" t="20056" r="22559" b="15767"/>
          <a:stretch>
            <a:fillRect/>
          </a:stretch>
        </p:blipFill>
        <p:spPr bwMode="auto">
          <a:xfrm>
            <a:off x="644611" y="922214"/>
            <a:ext cx="3608361" cy="329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 descr="I:\DCIM\100CASIO\CIMG2955.JPG">
            <a:extLst>
              <a:ext uri="{FF2B5EF4-FFF2-40B4-BE49-F238E27FC236}">
                <a16:creationId xmlns:a16="http://schemas.microsoft.com/office/drawing/2014/main" id="{1416B105-6175-49DE-B4C6-4F0FEF64F8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6604" t="14815" r="11098" b="22222"/>
          <a:stretch>
            <a:fillRect/>
          </a:stretch>
        </p:blipFill>
        <p:spPr bwMode="auto">
          <a:xfrm>
            <a:off x="4252973" y="922215"/>
            <a:ext cx="4317219" cy="329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523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Werkzeughaltersysteme - Produktübersicht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510" y="4120265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43" name="Picture 2" descr="http://217.5.167.5/schunk_files/images/banner_total_tooling_tendo.jpg">
            <a:hlinkClick r:id="rId3"/>
            <a:extLst>
              <a:ext uri="{FF2B5EF4-FFF2-40B4-BE49-F238E27FC236}">
                <a16:creationId xmlns:a16="http://schemas.microsoft.com/office/drawing/2014/main" id="{137CE5DE-4455-4B2C-89BA-14FCA600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9098" b="4555"/>
          <a:stretch/>
        </p:blipFill>
        <p:spPr bwMode="auto">
          <a:xfrm>
            <a:off x="528659" y="1035521"/>
            <a:ext cx="1435079" cy="163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6" descr="http://217.5.167.5/schunk_files/images/banner_total_tooling_tribos.jpg">
            <a:hlinkClick r:id="rId5"/>
            <a:extLst>
              <a:ext uri="{FF2B5EF4-FFF2-40B4-BE49-F238E27FC236}">
                <a16:creationId xmlns:a16="http://schemas.microsoft.com/office/drawing/2014/main" id="{DA13748E-A294-4B8F-BE5D-DC3477509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927" b="4291"/>
          <a:stretch/>
        </p:blipFill>
        <p:spPr bwMode="auto">
          <a:xfrm>
            <a:off x="2789536" y="1035521"/>
            <a:ext cx="1465324" cy="163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8" descr="http://217.5.167.5/schunk_files/images/banner_total_tooling_sinot.jpg">
            <a:hlinkClick r:id="rId7"/>
            <a:extLst>
              <a:ext uri="{FF2B5EF4-FFF2-40B4-BE49-F238E27FC236}">
                <a16:creationId xmlns:a16="http://schemas.microsoft.com/office/drawing/2014/main" id="{E9F08AB9-7D74-4DD2-8805-F80D786C6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0141" r="-1" b="7335"/>
          <a:stretch/>
        </p:blipFill>
        <p:spPr bwMode="auto">
          <a:xfrm>
            <a:off x="5035772" y="1029721"/>
            <a:ext cx="1446074" cy="162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0" descr="http://217.5.167.5/schunk_files/images/banner_total_tooling_celsio.jpg">
            <a:hlinkClick r:id="rId9"/>
            <a:extLst>
              <a:ext uri="{FF2B5EF4-FFF2-40B4-BE49-F238E27FC236}">
                <a16:creationId xmlns:a16="http://schemas.microsoft.com/office/drawing/2014/main" id="{367C7D57-6CFC-40D4-BC05-7463494ED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8622" b="5547"/>
          <a:stretch/>
        </p:blipFill>
        <p:spPr bwMode="auto">
          <a:xfrm>
            <a:off x="7145476" y="1024339"/>
            <a:ext cx="1428674" cy="160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2" descr="http://217.5.167.5/schunk_files/images/banner_total_tooling_big.jpg">
            <a:hlinkClick r:id="rId11"/>
            <a:extLst>
              <a:ext uri="{FF2B5EF4-FFF2-40B4-BE49-F238E27FC236}">
                <a16:creationId xmlns:a16="http://schemas.microsoft.com/office/drawing/2014/main" id="{03DF9198-F2FE-4EAD-A559-C8320C4F0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6949" b="5965"/>
          <a:stretch/>
        </p:blipFill>
        <p:spPr bwMode="auto">
          <a:xfrm>
            <a:off x="525182" y="2721353"/>
            <a:ext cx="1491050" cy="163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4" descr="http://217.5.167.5/schunk_files/images/banner_Mechanische_WZH__DE.jpg">
            <a:hlinkClick r:id="rId13"/>
            <a:extLst>
              <a:ext uri="{FF2B5EF4-FFF2-40B4-BE49-F238E27FC236}">
                <a16:creationId xmlns:a16="http://schemas.microsoft.com/office/drawing/2014/main" id="{F608B3F6-F44E-4D1C-ACB1-F4EBEE26B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6100" b="6717"/>
          <a:stretch/>
        </p:blipFill>
        <p:spPr bwMode="auto">
          <a:xfrm>
            <a:off x="2755804" y="2721804"/>
            <a:ext cx="1499056" cy="161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6" descr="http://217.5.167.5/schunk_files/images/banner_total_tooling_schleifen_DE.jpg">
            <a:hlinkClick r:id="rId15"/>
            <a:extLst>
              <a:ext uri="{FF2B5EF4-FFF2-40B4-BE49-F238E27FC236}">
                <a16:creationId xmlns:a16="http://schemas.microsoft.com/office/drawing/2014/main" id="{79686B51-7BD5-4FDA-80DF-8123DBE15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/>
          <a:srcRect l="10125" b="6042"/>
          <a:stretch/>
        </p:blipFill>
        <p:spPr bwMode="auto">
          <a:xfrm>
            <a:off x="5019374" y="2720766"/>
            <a:ext cx="1439832" cy="163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8" descr="http://217.5.167.5/schunk_files/images/banner_total_tooling_werkzeughalter_CNC_DE.jpg">
            <a:hlinkClick r:id="rId17"/>
            <a:extLst>
              <a:ext uri="{FF2B5EF4-FFF2-40B4-BE49-F238E27FC236}">
                <a16:creationId xmlns:a16="http://schemas.microsoft.com/office/drawing/2014/main" id="{7147D6B8-07DC-4145-94C3-9ECD4CAA2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/>
          <a:srcRect l="6943" b="6653"/>
          <a:stretch/>
        </p:blipFill>
        <p:spPr bwMode="auto">
          <a:xfrm>
            <a:off x="7145476" y="2717841"/>
            <a:ext cx="1420262" cy="155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Fußzeilenplatzhalter 1">
            <a:extLst>
              <a:ext uri="{FF2B5EF4-FFF2-40B4-BE49-F238E27FC236}">
                <a16:creationId xmlns:a16="http://schemas.microsoft.com/office/drawing/2014/main" id="{62DECE09-DE58-4969-AD52-139E180FCB8C}"/>
              </a:ext>
            </a:extLst>
          </p:cNvPr>
          <p:cNvSpPr txBox="1">
            <a:spLocks/>
          </p:cNvSpPr>
          <p:nvPr/>
        </p:nvSpPr>
        <p:spPr>
          <a:xfrm>
            <a:off x="819150" y="4738689"/>
            <a:ext cx="523160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171" rtl="0" eaLnBrk="1" latinLnBrk="0" hangingPunct="1"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2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TENDO Hydro-Dehnspanntechnik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911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5EB27F7-5742-4FEA-BBB5-88F3D03E6817}"/>
              </a:ext>
            </a:extLst>
          </p:cNvPr>
          <p:cNvGrpSpPr/>
          <p:nvPr/>
        </p:nvGrpSpPr>
        <p:grpSpPr>
          <a:xfrm>
            <a:off x="4718417" y="1348645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4A7A94C0-F666-4005-9B6F-B216988BC8D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A39E81BB-21C7-4D4B-B6DC-18AA6FBB3C87}"/>
                </a:ext>
              </a:extLst>
            </p:cNvPr>
            <p:cNvGrpSpPr/>
            <p:nvPr/>
          </p:nvGrpSpPr>
          <p:grpSpPr>
            <a:xfrm>
              <a:off x="179512" y="1988868"/>
              <a:ext cx="2016224" cy="2448272"/>
              <a:chOff x="611572" y="1412787"/>
              <a:chExt cx="2016224" cy="2448272"/>
            </a:xfrm>
          </p:grpSpPr>
          <p:grpSp>
            <p:nvGrpSpPr>
              <p:cNvPr id="25" name="Gruppieren 19">
                <a:extLst>
                  <a:ext uri="{FF2B5EF4-FFF2-40B4-BE49-F238E27FC236}">
                    <a16:creationId xmlns:a16="http://schemas.microsoft.com/office/drawing/2014/main" id="{9C884F96-0151-48E8-945C-425AC99E5853}"/>
                  </a:ext>
                </a:extLst>
              </p:cNvPr>
              <p:cNvGrpSpPr/>
              <p:nvPr/>
            </p:nvGrpSpPr>
            <p:grpSpPr>
              <a:xfrm>
                <a:off x="611572" y="1412787"/>
                <a:ext cx="2016224" cy="2448272"/>
                <a:chOff x="323532" y="1412787"/>
                <a:chExt cx="2016224" cy="24482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802BBF27-3FEA-413E-8BBC-02EC3C448D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741364" y="1412787"/>
                  <a:ext cx="1094336" cy="1458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86233934-A297-4BF2-9F07-D0E72D681533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1907348-315C-4A28-A78F-B434A5553B3F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Anwendungs-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beispiele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6E51270-A063-4C5B-B598-7C680C0B9677}"/>
              </a:ext>
            </a:extLst>
          </p:cNvPr>
          <p:cNvGrpSpPr/>
          <p:nvPr/>
        </p:nvGrpSpPr>
        <p:grpSpPr>
          <a:xfrm>
            <a:off x="6918226" y="1348645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41F106-27F8-492D-A962-9D83A84C127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" name="Gruppieren 23">
              <a:extLst>
                <a:ext uri="{FF2B5EF4-FFF2-40B4-BE49-F238E27FC236}">
                  <a16:creationId xmlns:a16="http://schemas.microsoft.com/office/drawing/2014/main" id="{6C87850F-7B4D-40A4-AA7E-D139DD16DAFC}"/>
                </a:ext>
              </a:extLst>
            </p:cNvPr>
            <p:cNvGrpSpPr/>
            <p:nvPr/>
          </p:nvGrpSpPr>
          <p:grpSpPr>
            <a:xfrm>
              <a:off x="179512" y="1988840"/>
              <a:ext cx="2016224" cy="2448300"/>
              <a:chOff x="611572" y="1412759"/>
              <a:chExt cx="2016224" cy="2448300"/>
            </a:xfrm>
          </p:grpSpPr>
          <p:grpSp>
            <p:nvGrpSpPr>
              <p:cNvPr id="32" name="Gruppieren 19">
                <a:extLst>
                  <a:ext uri="{FF2B5EF4-FFF2-40B4-BE49-F238E27FC236}">
                    <a16:creationId xmlns:a16="http://schemas.microsoft.com/office/drawing/2014/main" id="{41709D27-4FC2-48C3-B098-D914900EDFA2}"/>
                  </a:ext>
                </a:extLst>
              </p:cNvPr>
              <p:cNvGrpSpPr/>
              <p:nvPr/>
            </p:nvGrpSpPr>
            <p:grpSpPr>
              <a:xfrm>
                <a:off x="611572" y="1412759"/>
                <a:ext cx="2016224" cy="2448300"/>
                <a:chOff x="323532" y="1412759"/>
                <a:chExt cx="2016224" cy="24483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4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AB592156-23E2-4E1D-9E22-936038DDC5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683572" y="1412759"/>
                  <a:ext cx="1337920" cy="141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0598E6AE-0AB6-41A5-8536-8888514C0754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45FF44FF-0F64-4A9F-8E5F-F2740BB7534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Fräsversuch</a:t>
                </a:r>
              </a:p>
            </p:txBody>
          </p:sp>
        </p:grpSp>
      </p:grpSp>
      <p:grpSp>
        <p:nvGrpSpPr>
          <p:cNvPr id="36" name="Gruppieren 11">
            <a:extLst>
              <a:ext uri="{FF2B5EF4-FFF2-40B4-BE49-F238E27FC236}">
                <a16:creationId xmlns:a16="http://schemas.microsoft.com/office/drawing/2014/main" id="{C3A40E19-9103-4D15-9686-1C0A839A578D}"/>
              </a:ext>
            </a:extLst>
          </p:cNvPr>
          <p:cNvGrpSpPr/>
          <p:nvPr/>
        </p:nvGrpSpPr>
        <p:grpSpPr>
          <a:xfrm>
            <a:off x="398863" y="1291493"/>
            <a:ext cx="2016224" cy="2448300"/>
            <a:chOff x="179512" y="1988840"/>
            <a:chExt cx="2016224" cy="244830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E0BB91F8-D986-4B69-B22E-64BA8187084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en 23">
              <a:extLst>
                <a:ext uri="{FF2B5EF4-FFF2-40B4-BE49-F238E27FC236}">
                  <a16:creationId xmlns:a16="http://schemas.microsoft.com/office/drawing/2014/main" id="{22B33756-7388-4C39-BADB-1C4E05073C7C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39" name="Gruppieren 19">
                <a:extLst>
                  <a:ext uri="{FF2B5EF4-FFF2-40B4-BE49-F238E27FC236}">
                    <a16:creationId xmlns:a16="http://schemas.microsoft.com/office/drawing/2014/main" id="{F16DF130-AC47-4E86-B834-107699AC1696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1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0653EECC-5FC0-4F9F-8070-ECAB35B7BF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395420" y="1553035"/>
                  <a:ext cx="1871685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22677274-FC00-44FF-821E-3C7DFCD03312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C901550F-C4B7-4369-BDBA-D0D8550292E9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Übersicht</a:t>
                </a:r>
              </a:p>
            </p:txBody>
          </p:sp>
        </p:grpSp>
      </p:grpSp>
      <p:grpSp>
        <p:nvGrpSpPr>
          <p:cNvPr id="43" name="Gruppieren 12">
            <a:extLst>
              <a:ext uri="{FF2B5EF4-FFF2-40B4-BE49-F238E27FC236}">
                <a16:creationId xmlns:a16="http://schemas.microsoft.com/office/drawing/2014/main" id="{789D6EBF-4848-479F-95EE-009851C66C5F}"/>
              </a:ext>
            </a:extLst>
          </p:cNvPr>
          <p:cNvGrpSpPr/>
          <p:nvPr/>
        </p:nvGrpSpPr>
        <p:grpSpPr>
          <a:xfrm>
            <a:off x="2650432" y="1291493"/>
            <a:ext cx="2016224" cy="2448300"/>
            <a:chOff x="179512" y="1988840"/>
            <a:chExt cx="2016224" cy="2448300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A8576044-759E-4B49-B8A0-EC6D59A22BA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5" name="Gruppieren 23">
              <a:extLst>
                <a:ext uri="{FF2B5EF4-FFF2-40B4-BE49-F238E27FC236}">
                  <a16:creationId xmlns:a16="http://schemas.microsoft.com/office/drawing/2014/main" id="{87E80132-0647-4B27-8DA7-9D5EB93FEF3F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46" name="Gruppieren 19">
                <a:extLst>
                  <a:ext uri="{FF2B5EF4-FFF2-40B4-BE49-F238E27FC236}">
                    <a16:creationId xmlns:a16="http://schemas.microsoft.com/office/drawing/2014/main" id="{D3ACE456-17D9-45FC-AB13-8ED7B4A5CFBA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8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686FAFB6-356A-494E-9CAB-3E3A31F9E9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506986" y="1553035"/>
                  <a:ext cx="1648553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9" name="Rechteck 48">
                  <a:extLst>
                    <a:ext uri="{FF2B5EF4-FFF2-40B4-BE49-F238E27FC236}">
                      <a16:creationId xmlns:a16="http://schemas.microsoft.com/office/drawing/2014/main" id="{10974706-A923-4851-A26C-2D6097EA1E9A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3A8BAAEB-03AA-421C-AB87-BAF648F7EC78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TENDO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4126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387A5-817C-4FC6-B33B-B89ECAD8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25836D-C659-4C24-9DF9-CC5EEAFE0B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5" descr="I:\Users\Daniel\Desktop\DMG\WZH_Bilder\Tendo_Übersicht.png">
            <a:extLst>
              <a:ext uri="{FF2B5EF4-FFF2-40B4-BE49-F238E27FC236}">
                <a16:creationId xmlns:a16="http://schemas.microsoft.com/office/drawing/2014/main" id="{A70BC459-5144-40A8-8EFC-058814C47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r="5871"/>
          <a:stretch/>
        </p:blipFill>
        <p:spPr bwMode="auto">
          <a:xfrm>
            <a:off x="982756" y="564014"/>
            <a:ext cx="6340287" cy="395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6A63228-3225-44FD-984B-252E833DA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971" y="-10039"/>
            <a:ext cx="2061029" cy="18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5E0BB8-0622-414E-A6DD-2E8F2BAAC8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5" name="Picture 2" descr="C:\Users\Daniel\Desktop\DMG\WZH_Bilder\Tendo_schnitt_bearbeitet.png">
            <a:extLst>
              <a:ext uri="{FF2B5EF4-FFF2-40B4-BE49-F238E27FC236}">
                <a16:creationId xmlns:a16="http://schemas.microsoft.com/office/drawing/2014/main" id="{A5365A3A-3CBA-4C30-97FE-0A4A3BC0A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"/>
          <a:stretch/>
        </p:blipFill>
        <p:spPr bwMode="auto">
          <a:xfrm>
            <a:off x="0" y="0"/>
            <a:ext cx="7075714" cy="44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1733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SCH_PPT_VORLAGE_16-9_230112" val="Yc1SrUJ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1520</Words>
  <Application>Microsoft Office PowerPoint</Application>
  <PresentationFormat>Bildschirmpräsentation (16:9)</PresentationFormat>
  <Paragraphs>344</Paragraphs>
  <Slides>55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59" baseType="lpstr">
      <vt:lpstr>Arial</vt:lpstr>
      <vt:lpstr>Calibri</vt:lpstr>
      <vt:lpstr>Wingdings</vt:lpstr>
      <vt:lpstr>SCH_PPT_Vorlage_16-9_230112</vt:lpstr>
      <vt:lpstr>PowerPoint-Präsentation</vt:lpstr>
      <vt:lpstr>Inhalt</vt:lpstr>
      <vt:lpstr>Inhalt</vt:lpstr>
      <vt:lpstr>PowerPoint-Präsentation</vt:lpstr>
      <vt:lpstr>Werkzeughaltersysteme - Produktübersicht</vt:lpstr>
      <vt:lpstr>Werkzeughaltersysteme - Produktübersicht</vt:lpstr>
      <vt:lpstr>Inhalt</vt:lpstr>
      <vt:lpstr>TENDO</vt:lpstr>
      <vt:lpstr>PowerPoint-Präsentation</vt:lpstr>
      <vt:lpstr>TENDO Funktionsprinzip</vt:lpstr>
      <vt:lpstr>Technische Highlights</vt:lpstr>
      <vt:lpstr>Funktionen</vt:lpstr>
      <vt:lpstr>Funktionen</vt:lpstr>
      <vt:lpstr>Funktionen</vt:lpstr>
      <vt:lpstr>Funktionen</vt:lpstr>
      <vt:lpstr>Funktionen</vt:lpstr>
      <vt:lpstr>Funktionen</vt:lpstr>
      <vt:lpstr>TENDO E compact</vt:lpstr>
      <vt:lpstr>Der TENDO-E compact</vt:lpstr>
      <vt:lpstr>TENDO-E compact Ø 32 mm: max. Drehmoment über 2000 Nm!!!</vt:lpstr>
      <vt:lpstr>TENDO E compact</vt:lpstr>
      <vt:lpstr>TENDO E compact</vt:lpstr>
      <vt:lpstr>TENDO E compact</vt:lpstr>
      <vt:lpstr>TENDO E compact</vt:lpstr>
      <vt:lpstr>TENDOzero</vt:lpstr>
      <vt:lpstr>TENDOzero</vt:lpstr>
      <vt:lpstr>TENDOzero</vt:lpstr>
      <vt:lpstr>TENDO ES</vt:lpstr>
      <vt:lpstr>TENDO ES</vt:lpstr>
      <vt:lpstr>TENDO ES</vt:lpstr>
      <vt:lpstr>TENDO SDF-KSR</vt:lpstr>
      <vt:lpstr>TENDO SDF-KSR</vt:lpstr>
      <vt:lpstr>TENDO SDF-KSR</vt:lpstr>
      <vt:lpstr>TENDOturn</vt:lpstr>
      <vt:lpstr>TENDOturn</vt:lpstr>
      <vt:lpstr>TENDOturn</vt:lpstr>
      <vt:lpstr>TENDO WZS für das Werkzeugschleifen</vt:lpstr>
      <vt:lpstr>TENDO WZS für das Werkzeugschleifen</vt:lpstr>
      <vt:lpstr>TENDO WZS für das Werkzeugschleifen</vt:lpstr>
      <vt:lpstr>TENDO SVL</vt:lpstr>
      <vt:lpstr>TENDO SVL</vt:lpstr>
      <vt:lpstr>TENDO SVL</vt:lpstr>
      <vt:lpstr>TENDO SVL</vt:lpstr>
      <vt:lpstr>Inhalt</vt:lpstr>
      <vt:lpstr>SCHUNK &amp; DMG</vt:lpstr>
      <vt:lpstr>Der TENDO-EC</vt:lpstr>
      <vt:lpstr>Anwendungsbeispiele</vt:lpstr>
      <vt:lpstr>Anwendungsbeispiele</vt:lpstr>
      <vt:lpstr>Anwendungsbeispiele</vt:lpstr>
      <vt:lpstr>Anwendungsbeispiele</vt:lpstr>
      <vt:lpstr>Inhalt</vt:lpstr>
      <vt:lpstr>Fräsversuch  TENDO vs. CELSIO</vt:lpstr>
      <vt:lpstr>Fräsversuch TENDO vs. CELSIO</vt:lpstr>
      <vt:lpstr>Fräsversuch TENDO vs. CELSIO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Schneider, Lara</cp:lastModifiedBy>
  <cp:revision>169</cp:revision>
  <cp:lastPrinted>2014-06-25T16:59:27Z</cp:lastPrinted>
  <dcterms:created xsi:type="dcterms:W3CDTF">2012-06-26T15:13:48Z</dcterms:created>
  <dcterms:modified xsi:type="dcterms:W3CDTF">2021-05-05T10:31:16Z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BB168B60-77D4-4875-BE5F-2ECECB6BC60E</vt:lpwstr>
  </property>
  <property fmtid="{D5CDD505-2E9C-101B-9397-08002B2CF9AE}" pid="3" name="ArticulatePath">
    <vt:lpwstr>SCHUNK_PPT-Vorlage_16_9_0321_DE_inArbeit</vt:lpwstr>
  </property>
</Properties>
</file>