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1" r:id="rId3"/>
    <p:sldId id="262" r:id="rId4"/>
    <p:sldId id="263" r:id="rId5"/>
    <p:sldId id="260" r:id="rId6"/>
  </p:sldIdLst>
  <p:sldSz cx="9144000" cy="6858000" type="screen4x3"/>
  <p:notesSz cx="6648450" cy="9850438"/>
  <p:defaultTextStyle>
    <a:defPPr>
      <a:defRPr lang="de-D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rthan  Senthil" initials="SG&amp;CK" lastIdx="1" clrIdx="0"/>
  <p:cmAuthor id="1" name="Tim Sibold" initials="SG&amp;CK" lastIdx="1" clrIdx="1"/>
  <p:cmAuthor id="2" name="Jakob Khoury" initials="JK" lastIdx="9" clrIdx="2"/>
  <p:cmAuthor id="3" name=" ." initials="D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46B"/>
    <a:srgbClr val="3E3D40"/>
    <a:srgbClr val="E20000"/>
    <a:srgbClr val="009EE0"/>
    <a:srgbClr val="1BBBE9"/>
    <a:srgbClr val="99CCFF"/>
    <a:srgbClr val="D7E2ED"/>
    <a:srgbClr val="003D6A"/>
  </p:clrMru>
  <p:extLst>
    <p:ext uri="{E76CE94A-603C-4142-B9EB-6D1370010A27}">
      <p14:discardImageEditData xmlns="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9" autoAdjust="0"/>
    <p:restoredTop sz="94519" autoAdjust="0"/>
  </p:normalViewPr>
  <p:slideViewPr>
    <p:cSldViewPr snapToGrid="0" snapToObjects="1">
      <p:cViewPr>
        <p:scale>
          <a:sx n="70" d="100"/>
          <a:sy n="70" d="100"/>
        </p:scale>
        <p:origin x="-102" y="-774"/>
      </p:cViewPr>
      <p:guideLst>
        <p:guide orient="horz" pos="1085"/>
        <p:guide pos="407"/>
      </p:guideLst>
    </p:cSldViewPr>
  </p:slideViewPr>
  <p:outlineViewPr>
    <p:cViewPr>
      <p:scale>
        <a:sx n="33" d="100"/>
        <a:sy n="33" d="100"/>
      </p:scale>
      <p:origin x="6" y="4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5EF0E5-7573-904A-8AD2-3C4D4AB28462}" type="datetimeFigureOut">
              <a:rPr lang="de-DE" smtClean="0"/>
              <a:pPr/>
              <a:t>23.09.2014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D9633C-3AFD-B14F-BF51-76C9B354F05A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799349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765916" y="0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59C942-6DF7-4645-A323-1FB2403B0B5A}" type="datetimeFigureOut">
              <a:rPr lang="de-DE" smtClean="0"/>
              <a:pPr/>
              <a:t>23.09.2014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862013" y="738188"/>
            <a:ext cx="4924425" cy="3694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64845" y="4678958"/>
            <a:ext cx="5318760" cy="443269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765916" y="9356206"/>
            <a:ext cx="2880995" cy="49252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E218C4-41A8-684B-AF4F-B9D499E35F6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29567962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E218C4-41A8-684B-AF4F-B9D499E35F6B}" type="slidenum">
              <a:rPr lang="de-DE" smtClean="0"/>
              <a:pPr/>
              <a:t>5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97778"/>
            <a:ext cx="8229600" cy="71702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4055531"/>
            <a:ext cx="5333999" cy="40640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86525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8" y="3319988"/>
            <a:ext cx="4152902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0" y="3979331"/>
            <a:ext cx="4127499" cy="4656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2" name="Bildplatzhalter 6"/>
          <p:cNvSpPr>
            <a:spLocks noGrp="1"/>
          </p:cNvSpPr>
          <p:nvPr>
            <p:ph type="pic" sz="quarter" idx="11"/>
          </p:nvPr>
        </p:nvSpPr>
        <p:spPr>
          <a:xfrm>
            <a:off x="4876800" y="2616200"/>
            <a:ext cx="3683000" cy="36957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945245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33397" y="2367488"/>
            <a:ext cx="7962903" cy="659344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 sz="40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58801" y="3026831"/>
            <a:ext cx="7937500" cy="440269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sz="200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de-DE" dirty="0" smtClean="0"/>
              <a:t>Unterüberschrift der Präsentation</a:t>
            </a:r>
          </a:p>
        </p:txBody>
      </p:sp>
      <p:sp>
        <p:nvSpPr>
          <p:cNvPr id="14" name="Bildplatzhalter 6"/>
          <p:cNvSpPr>
            <a:spLocks noGrp="1"/>
          </p:cNvSpPr>
          <p:nvPr>
            <p:ph type="pic" sz="quarter" idx="11"/>
          </p:nvPr>
        </p:nvSpPr>
        <p:spPr>
          <a:xfrm>
            <a:off x="596901" y="3835400"/>
            <a:ext cx="7899399" cy="2476500"/>
          </a:xfrm>
          <a:prstGeom prst="rect">
            <a:avLst/>
          </a:prstGeom>
        </p:spPr>
        <p:txBody>
          <a:bodyPr vert="horz"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pic>
        <p:nvPicPr>
          <p:cNvPr id="7" name="Bild 6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4091346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61443" y="389470"/>
            <a:ext cx="8074557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15" name="Inhaltsplatzhalter 14"/>
          <p:cNvSpPr>
            <a:spLocks noGrp="1"/>
          </p:cNvSpPr>
          <p:nvPr>
            <p:ph sz="quarter" idx="10"/>
          </p:nvPr>
        </p:nvSpPr>
        <p:spPr>
          <a:xfrm>
            <a:off x="569910" y="1604434"/>
            <a:ext cx="8066089" cy="4279899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363538" indent="-363538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</p:txBody>
      </p:sp>
      <p:sp>
        <p:nvSpPr>
          <p:cNvPr id="18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7" y="6496050"/>
            <a:ext cx="5911589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2831113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nhaltsplatzhalter 10"/>
          <p:cNvSpPr>
            <a:spLocks noGrp="1"/>
          </p:cNvSpPr>
          <p:nvPr>
            <p:ph sz="quarter" idx="11"/>
          </p:nvPr>
        </p:nvSpPr>
        <p:spPr>
          <a:xfrm>
            <a:off x="4762500" y="1604435"/>
            <a:ext cx="3941233" cy="4237566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None/>
              <a:defRPr sz="2000">
                <a:solidFill>
                  <a:srgbClr val="404040"/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rgbClr val="404040"/>
                </a:solidFill>
                <a:latin typeface="Calibri"/>
                <a:cs typeface="Calibri"/>
              </a:defRPr>
            </a:lvl2pPr>
            <a:lvl3pPr marL="914400" indent="0">
              <a:buNone/>
              <a:defRPr/>
            </a:lvl3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  <p:sp>
        <p:nvSpPr>
          <p:cNvPr id="2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561444" y="389470"/>
            <a:ext cx="8142290" cy="960702"/>
          </a:xfrm>
          <a:prstGeom prst="rect">
            <a:avLst/>
          </a:prstGeom>
        </p:spPr>
        <p:txBody>
          <a:bodyPr anchor="b"/>
          <a:lstStyle>
            <a:lvl1pPr algn="l">
              <a:defRPr sz="3200" b="1" i="0">
                <a:solidFill>
                  <a:srgbClr val="00446B"/>
                </a:solidFill>
                <a:latin typeface="Calibri"/>
                <a:cs typeface="Calibri"/>
              </a:defRPr>
            </a:lvl1pPr>
          </a:lstStyle>
          <a:p>
            <a:r>
              <a:rPr lang="de-DE" dirty="0" smtClean="0"/>
              <a:t>Überschrift Powerpoint-Folie</a:t>
            </a:r>
            <a:endParaRPr lang="de-DE" dirty="0"/>
          </a:p>
        </p:txBody>
      </p:sp>
      <p:sp>
        <p:nvSpPr>
          <p:cNvPr id="9" name="Inhaltsplatzhalter 14"/>
          <p:cNvSpPr>
            <a:spLocks noGrp="1"/>
          </p:cNvSpPr>
          <p:nvPr>
            <p:ph sz="quarter" idx="12"/>
          </p:nvPr>
        </p:nvSpPr>
        <p:spPr>
          <a:xfrm>
            <a:off x="586844" y="1604434"/>
            <a:ext cx="3951289" cy="4237567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ts val="2400"/>
              </a:lnSpc>
              <a:spcBef>
                <a:spcPts val="55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1pPr>
            <a:lvl2pPr marL="177800" indent="-177800">
              <a:lnSpc>
                <a:spcPts val="2400"/>
              </a:lnSpc>
              <a:spcBef>
                <a:spcPts val="550"/>
              </a:spcBef>
              <a:buClr>
                <a:srgbClr val="003D6A"/>
              </a:buClr>
              <a:buFont typeface="Arial"/>
              <a:buChar char="•"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Calibri"/>
                <a:cs typeface="Calibri"/>
              </a:defRPr>
            </a:lvl2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15293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 userDrawn="1"/>
        </p:nvSpPr>
        <p:spPr>
          <a:xfrm>
            <a:off x="0" y="0"/>
            <a:ext cx="9143695" cy="68580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extfeld 11"/>
          <p:cNvSpPr txBox="1"/>
          <p:nvPr userDrawn="1"/>
        </p:nvSpPr>
        <p:spPr>
          <a:xfrm>
            <a:off x="304" y="6317852"/>
            <a:ext cx="91433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Bild 5" descr="LOGOBALKEN_NEU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7" name="Bild 6" descr="TOOLS_RS_NEU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3614734" y="4457701"/>
            <a:ext cx="1913922" cy="191392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686859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304" y="6324600"/>
            <a:ext cx="9143696" cy="533400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044688" y="6496050"/>
            <a:ext cx="2503508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de-DE" smtClean="0"/>
              <a:t>Kurzpräsentation EGP, 09.09.2013</a:t>
            </a:r>
            <a:endParaRPr lang="de-DE" dirty="0" smtClean="0"/>
          </a:p>
        </p:txBody>
      </p:sp>
      <p:sp>
        <p:nvSpPr>
          <p:cNvPr id="11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60327" y="6496052"/>
            <a:ext cx="758961" cy="2519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7E460E2-A79B-FD4C-875F-CB1722C97EA1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7" name="Bild 6" descr="BALKEN_FOLIE2_NEU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 l="4846"/>
          <a:stretch>
            <a:fillRect/>
          </a:stretch>
        </p:blipFill>
        <p:spPr>
          <a:xfrm>
            <a:off x="0" y="6165375"/>
            <a:ext cx="9144000" cy="64688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3202786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2" r:id="rId2"/>
    <p:sldLayoutId id="2147483663" r:id="rId3"/>
    <p:sldLayoutId id="2147483652" r:id="rId4"/>
    <p:sldLayoutId id="2147483660" r:id="rId5"/>
    <p:sldLayoutId id="2147483657" r:id="rId6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 9" descr="PGN_ppt_1Zei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09" y="280"/>
            <a:ext cx="9144000" cy="5647764"/>
          </a:xfrm>
          <a:prstGeom prst="rect">
            <a:avLst/>
          </a:prstGeom>
        </p:spPr>
      </p:pic>
      <p:sp>
        <p:nvSpPr>
          <p:cNvPr id="15" name="Rechteck 14"/>
          <p:cNvSpPr/>
          <p:nvPr/>
        </p:nvSpPr>
        <p:spPr>
          <a:xfrm>
            <a:off x="-304" y="5644445"/>
            <a:ext cx="9143695" cy="1213555"/>
          </a:xfrm>
          <a:prstGeom prst="rect">
            <a:avLst/>
          </a:prstGeom>
          <a:solidFill>
            <a:srgbClr val="003D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7" name="Bild 16" descr="Fusszeile.png"/>
          <p:cNvPicPr>
            <a:picLocks noChangeAspect="1"/>
          </p:cNvPicPr>
          <p:nvPr/>
        </p:nvPicPr>
        <p:blipFill>
          <a:blip r:embed="rId4"/>
          <a:srcRect l="495" r="153"/>
          <a:stretch>
            <a:fillRect/>
          </a:stretch>
        </p:blipFill>
        <p:spPr>
          <a:xfrm>
            <a:off x="1" y="5379486"/>
            <a:ext cx="9143390" cy="1374092"/>
          </a:xfrm>
          <a:prstGeom prst="rect">
            <a:avLst/>
          </a:prstGeom>
        </p:spPr>
      </p:pic>
      <p:sp>
        <p:nvSpPr>
          <p:cNvPr id="18" name="Titel 1"/>
          <p:cNvSpPr txBox="1">
            <a:spLocks/>
          </p:cNvSpPr>
          <p:nvPr/>
        </p:nvSpPr>
        <p:spPr>
          <a:xfrm>
            <a:off x="474734" y="4586110"/>
            <a:ext cx="9144000" cy="68509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lnSpc>
                <a:spcPts val="3200"/>
              </a:lnSpc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3200" dirty="0" smtClean="0">
                <a:solidFill>
                  <a:schemeClr val="bg1"/>
                </a:solidFill>
                <a:ea typeface="ＭＳ Ｐゴシック" charset="-128"/>
              </a:rPr>
              <a:t>Kurzpräsentation</a:t>
            </a:r>
            <a:endParaRPr lang="de-DE" sz="3000" dirty="0" smtClean="0">
              <a:solidFill>
                <a:srgbClr val="FFFFFF"/>
              </a:solidFill>
            </a:endParaRPr>
          </a:p>
        </p:txBody>
      </p:sp>
      <p:sp>
        <p:nvSpPr>
          <p:cNvPr id="19" name="Titel 1"/>
          <p:cNvSpPr txBox="1">
            <a:spLocks/>
          </p:cNvSpPr>
          <p:nvPr/>
        </p:nvSpPr>
        <p:spPr>
          <a:xfrm>
            <a:off x="474734" y="5045433"/>
            <a:ext cx="4181931" cy="482596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dirty="0" smtClean="0">
                <a:solidFill>
                  <a:srgbClr val="FFFFFF"/>
                </a:solidFill>
              </a:rPr>
              <a:t>PR 2 / PDU 2 / PSM 2</a:t>
            </a:r>
            <a:endParaRPr lang="de-DE" sz="1500" dirty="0" smtClean="0">
              <a:solidFill>
                <a:srgbClr val="FFFFFF"/>
              </a:solidFill>
            </a:endParaRPr>
          </a:p>
        </p:txBody>
      </p:sp>
      <p:sp>
        <p:nvSpPr>
          <p:cNvPr id="20" name="Titel 1"/>
          <p:cNvSpPr txBox="1">
            <a:spLocks/>
          </p:cNvSpPr>
          <p:nvPr/>
        </p:nvSpPr>
        <p:spPr>
          <a:xfrm>
            <a:off x="474735" y="6096005"/>
            <a:ext cx="3236488" cy="601129"/>
          </a:xfrm>
          <a:prstGeom prst="rect">
            <a:avLst/>
          </a:prstGeom>
          <a:noFill/>
          <a:ln>
            <a:noFill/>
          </a:ln>
          <a:effectLst>
            <a:outerShdw blurRad="431800" dist="38100" dir="2700000">
              <a:srgbClr val="000000">
                <a:alpha val="43000"/>
              </a:srgbClr>
            </a:outerShdw>
          </a:effectLst>
        </p:spPr>
        <p:txBody>
          <a:bodyPr wrap="square" anchor="ctr" anchorCtr="0">
            <a:noAutofit/>
          </a:bodyPr>
          <a:lstStyle/>
          <a:p>
            <a:pPr marL="84138" lvl="0">
              <a:spcBef>
                <a:spcPct val="0"/>
              </a:spcBef>
              <a:spcAft>
                <a:spcPts val="1200"/>
              </a:spcAft>
              <a:defRPr/>
            </a:pP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Superior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Clamping</a:t>
            </a:r>
            <a:r>
              <a:rPr lang="de-DE" sz="1500" b="1" dirty="0" smtClean="0">
                <a:solidFill>
                  <a:schemeClr val="bg1"/>
                </a:solidFill>
                <a:latin typeface="Calibri"/>
                <a:cs typeface="Calibri"/>
              </a:rPr>
              <a:t> and </a:t>
            </a:r>
            <a:r>
              <a:rPr lang="de-DE" sz="1500" b="1" dirty="0" err="1" smtClean="0">
                <a:solidFill>
                  <a:schemeClr val="bg1"/>
                </a:solidFill>
                <a:latin typeface="Calibri"/>
                <a:cs typeface="Calibri"/>
              </a:rPr>
              <a:t>Gripping</a:t>
            </a:r>
            <a:endParaRPr lang="de-DE" sz="1500" b="1" dirty="0" smtClean="0">
              <a:solidFill>
                <a:schemeClr val="bg1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xmlns:mv="urn:schemas-microsoft-com:mac:vml" xmlns:mc="http://schemas.openxmlformats.org/markup-compatibility/2006" val="68760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1"/>
          </p:nvPr>
        </p:nvSpPr>
        <p:spPr>
          <a:xfrm>
            <a:off x="3619500" y="1135061"/>
            <a:ext cx="5422540" cy="160399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defRPr/>
            </a:pPr>
            <a:r>
              <a:rPr lang="de-DE" sz="1800" b="1" dirty="0" smtClean="0">
                <a:solidFill>
                  <a:schemeClr val="tx1"/>
                </a:solidFill>
                <a:cs typeface="Times New Roman" pitchFamily="18" charset="0"/>
              </a:rPr>
              <a:t>Alleinstellungsmerkmale:</a:t>
            </a:r>
            <a:endParaRPr lang="de-DE" sz="18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Einzigartiges Konzept: </a:t>
            </a:r>
            <a:r>
              <a:rPr lang="de-DE" sz="1600" dirty="0" err="1" smtClean="0">
                <a:solidFill>
                  <a:schemeClr val="tx1"/>
                </a:solidFill>
              </a:rPr>
              <a:t>Mechatronischer</a:t>
            </a:r>
            <a:r>
              <a:rPr lang="de-DE" sz="1600" dirty="0" smtClean="0">
                <a:solidFill>
                  <a:schemeClr val="tx1"/>
                </a:solidFill>
              </a:rPr>
              <a:t> Baukasten	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Extrem leistungsdicht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en-US" sz="1600" dirty="0" smtClean="0">
                <a:solidFill>
                  <a:schemeClr val="tx1"/>
                </a:solidFill>
              </a:rPr>
              <a:t> Harmonic </a:t>
            </a:r>
            <a:r>
              <a:rPr lang="de-DE" sz="1600" dirty="0" smtClean="0">
                <a:solidFill>
                  <a:schemeClr val="tx1"/>
                </a:solidFill>
              </a:rPr>
              <a:t>Drive-Getriebe mit drei Untersetzungsstufen pro Baugröße (PR2/PDU2)</a:t>
            </a:r>
            <a:r>
              <a:rPr lang="de-DE" sz="1600" dirty="0" smtClean="0">
                <a:solidFill>
                  <a:srgbClr val="3E3D40"/>
                </a:solidFill>
              </a:rPr>
              <a:t/>
            </a:r>
            <a:br>
              <a:rPr lang="de-DE" sz="1600" dirty="0" smtClean="0">
                <a:solidFill>
                  <a:srgbClr val="3E3D40"/>
                </a:solidFill>
              </a:rPr>
            </a:br>
            <a:endParaRPr lang="de-DE" sz="1600" b="1" dirty="0" smtClean="0">
              <a:solidFill>
                <a:srgbClr val="3E3D40"/>
              </a:solidFill>
              <a:cs typeface="Times New Roman" pitchFamily="18" charset="0"/>
            </a:endParaRPr>
          </a:p>
        </p:txBody>
      </p:sp>
      <p:sp>
        <p:nvSpPr>
          <p:cNvPr id="3481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02108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PR 2 / PDU 2 / PSM 2, 23.09.2014</a:t>
            </a:r>
            <a:endParaRPr lang="de-DE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34818" name="Titel 2"/>
          <p:cNvSpPr>
            <a:spLocks noGrp="1"/>
          </p:cNvSpPr>
          <p:nvPr>
            <p:ph type="title"/>
          </p:nvPr>
        </p:nvSpPr>
        <p:spPr bwMode="auto">
          <a:xfrm>
            <a:off x="260327" y="174359"/>
            <a:ext cx="78166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 2/ PDU 2 / PSM 2 </a:t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 </a:t>
            </a:r>
            <a:r>
              <a:rPr lang="de-DE" sz="1800" dirty="0" smtClean="0"/>
              <a:t>Modulares und leistungsdichtes elektrisches Drehmodul/Antrieb mit integrierter Elektronik</a:t>
            </a:r>
            <a:r>
              <a:rPr lang="de-DE" sz="2000" dirty="0" smtClean="0"/>
              <a:t/>
            </a:r>
            <a:br>
              <a:rPr lang="de-DE" sz="2000" dirty="0" smtClean="0"/>
            </a:br>
            <a:r>
              <a:rPr lang="de-DE" sz="2000" dirty="0" smtClean="0"/>
              <a:t/>
            </a:r>
            <a:br>
              <a:rPr lang="de-DE" sz="2000" dirty="0" smtClean="0"/>
            </a:b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3619500" y="2739058"/>
            <a:ext cx="5524500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0000"/>
              </a:lnSpc>
              <a:spcBef>
                <a:spcPts val="200"/>
              </a:spcBef>
            </a:pPr>
            <a:r>
              <a:rPr lang="de-DE" b="1" dirty="0" smtClean="0">
                <a:cs typeface="Times New Roman" pitchFamily="18" charset="0"/>
              </a:rPr>
              <a:t>Weitere Produktmerkmale: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Parametrier-und Inbetriebnahme Software MTS 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Standardverbindungselemente und durchgängiges Steuerungskonzept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en-US" sz="1600" dirty="0" smtClean="0"/>
              <a:t> </a:t>
            </a:r>
            <a:r>
              <a:rPr lang="de-DE" sz="1600" dirty="0" err="1" smtClean="0"/>
              <a:t>Feldbus</a:t>
            </a:r>
            <a:r>
              <a:rPr lang="en-US" sz="1600" dirty="0" smtClean="0"/>
              <a:t>: </a:t>
            </a:r>
            <a:r>
              <a:rPr lang="en-US" sz="1600" dirty="0" err="1" smtClean="0"/>
              <a:t>Profibus</a:t>
            </a:r>
            <a:r>
              <a:rPr lang="en-US" sz="1600" dirty="0" smtClean="0"/>
              <a:t> (M12) </a:t>
            </a:r>
            <a:r>
              <a:rPr lang="de-DE" sz="1600" dirty="0" smtClean="0"/>
              <a:t>oder </a:t>
            </a:r>
            <a:r>
              <a:rPr lang="en-US" sz="1600" dirty="0" smtClean="0"/>
              <a:t>CAN-Bus(M12)</a:t>
            </a:r>
            <a:endParaRPr lang="de-DE" sz="1600" dirty="0" smtClean="0"/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Service-Schnittstelle: USB Host, USB Device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Zwei </a:t>
            </a:r>
            <a:r>
              <a:rPr lang="de-DE" sz="1600" dirty="0" err="1" smtClean="0"/>
              <a:t>Drehcodierschalter</a:t>
            </a:r>
            <a:r>
              <a:rPr lang="de-DE" sz="1600" dirty="0" smtClean="0"/>
              <a:t> für einen möglichen Adressbereich bei PB und CAN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Bürstenloser DC-Servomotor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Komplette Elektronik bereits integriert</a:t>
            </a:r>
          </a:p>
          <a:p>
            <a:pPr lvl="0"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Inkrementeller Encoder</a:t>
            </a:r>
          </a:p>
          <a:p>
            <a:pPr>
              <a:lnSpc>
                <a:spcPct val="100000"/>
              </a:lnSpc>
              <a:spcBef>
                <a:spcPts val="200"/>
              </a:spcBef>
              <a:buFont typeface="Courier New" pitchFamily="49" charset="0"/>
              <a:buChar char="o"/>
            </a:pPr>
            <a:r>
              <a:rPr lang="de-DE" sz="1600" dirty="0" smtClean="0"/>
              <a:t> Integrierte Haltebremse</a:t>
            </a:r>
            <a:endParaRPr lang="de-DE" sz="1600" b="1" dirty="0" smtClean="0">
              <a:cs typeface="Times New Roman" pitchFamily="18" charset="0"/>
            </a:endParaRPr>
          </a:p>
          <a:p>
            <a:endParaRPr lang="de-DE" dirty="0"/>
          </a:p>
        </p:txBody>
      </p:sp>
      <p:grpSp>
        <p:nvGrpSpPr>
          <p:cNvPr id="2" name="Gruppieren 18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3" name="Textfeld 2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produkt</a:t>
              </a:r>
              <a:endParaRPr lang="de-DE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erweiterung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  <p:pic>
        <p:nvPicPr>
          <p:cNvPr id="15" name="Picture 2"/>
          <p:cNvPicPr>
            <a:picLocks noChangeAspect="1" noChangeArrowheads="1"/>
          </p:cNvPicPr>
          <p:nvPr/>
        </p:nvPicPr>
        <p:blipFill>
          <a:blip r:embed="rId2"/>
          <a:srcRect t="5413" b="5891"/>
          <a:stretch>
            <a:fillRect/>
          </a:stretch>
        </p:blipFill>
        <p:spPr bwMode="auto">
          <a:xfrm>
            <a:off x="1725228" y="2097109"/>
            <a:ext cx="1421299" cy="91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/>
          <a:srcRect t="5165" b="4929"/>
          <a:stretch>
            <a:fillRect/>
          </a:stretch>
        </p:blipFill>
        <p:spPr bwMode="auto">
          <a:xfrm>
            <a:off x="1019289" y="3033734"/>
            <a:ext cx="1646013" cy="10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4"/>
          <p:cNvPicPr>
            <a:picLocks noChangeAspect="1" noChangeArrowheads="1"/>
          </p:cNvPicPr>
          <p:nvPr/>
        </p:nvPicPr>
        <p:blipFill>
          <a:blip r:embed="rId4"/>
          <a:srcRect t="4468" b="5072"/>
          <a:stretch>
            <a:fillRect/>
          </a:stretch>
        </p:blipFill>
        <p:spPr bwMode="auto">
          <a:xfrm>
            <a:off x="316315" y="4030662"/>
            <a:ext cx="164683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el 2"/>
          <p:cNvSpPr>
            <a:spLocks noGrp="1"/>
          </p:cNvSpPr>
          <p:nvPr>
            <p:ph type="title"/>
          </p:nvPr>
        </p:nvSpPr>
        <p:spPr bwMode="auto">
          <a:xfrm>
            <a:off x="260327" y="158637"/>
            <a:ext cx="8074557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 2/ PDU 2 / PSM 2 </a:t>
            </a:r>
            <a: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de-DE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18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</a:t>
            </a:r>
            <a:r>
              <a:rPr lang="de-DE" sz="1800" dirty="0" smtClean="0">
                <a:solidFill>
                  <a:srgbClr val="003D6A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de-DE" sz="1800" dirty="0" smtClean="0"/>
              <a:t> Modulares und leistungsdichtes elektrisches Drehmodul/Antrieb mit integrierter Elektronik</a:t>
            </a:r>
            <a:endParaRPr lang="de-DE" sz="2000" dirty="0" smtClean="0">
              <a:solidFill>
                <a:srgbClr val="003D6A"/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5" name="Inhaltsplatzhalter 4"/>
          <p:cNvSpPr>
            <a:spLocks noGrp="1"/>
          </p:cNvSpPr>
          <p:nvPr>
            <p:ph sz="quarter" idx="10"/>
          </p:nvPr>
        </p:nvSpPr>
        <p:spPr>
          <a:xfrm>
            <a:off x="268795" y="1528549"/>
            <a:ext cx="8626963" cy="4279899"/>
          </a:xfrm>
        </p:spPr>
        <p:txBody>
          <a:bodyPr/>
          <a:lstStyle/>
          <a:p>
            <a:pPr indent="-3619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de-DE" b="1" dirty="0" smtClean="0">
                <a:solidFill>
                  <a:schemeClr val="tx1"/>
                </a:solidFill>
                <a:cs typeface="Times New Roman" pitchFamily="18" charset="0"/>
              </a:rPr>
              <a:t>Kundenmehrwert / Verkaufsargumentation: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Kombination von Standardkomponenten für die Realisierung beliebiger Applikationen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Manuelle Inbetriebnahme über USB-Stick zur Parametrierung und </a:t>
            </a:r>
            <a:r>
              <a:rPr lang="de-DE" sz="1800" dirty="0" err="1" smtClean="0">
                <a:solidFill>
                  <a:schemeClr val="tx1"/>
                </a:solidFill>
              </a:rPr>
              <a:t>Drehcodierschalter</a:t>
            </a:r>
            <a:r>
              <a:rPr lang="de-DE" sz="1800" dirty="0" smtClean="0">
                <a:solidFill>
                  <a:schemeClr val="tx1"/>
                </a:solidFill>
              </a:rPr>
              <a:t/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zur Adresseinstellung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Hohe Drehmomente für große Lasten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Integration der Regel- und Leistungselektronik erspart zusätzlichen externen Regler und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zusätzlichen Verkabelungsaufwand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Industrielle Stecktechnik für anwenderfreundliche Montage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Test- und </a:t>
            </a:r>
            <a:r>
              <a:rPr lang="de-DE" sz="1800" dirty="0" err="1" smtClean="0">
                <a:solidFill>
                  <a:schemeClr val="tx1"/>
                </a:solidFill>
              </a:rPr>
              <a:t>Inbetriebnahmefunktionalitäten</a:t>
            </a:r>
            <a:r>
              <a:rPr lang="de-DE" sz="1800" dirty="0" smtClean="0">
                <a:solidFill>
                  <a:schemeClr val="tx1"/>
                </a:solidFill>
              </a:rPr>
              <a:t> über DIP-Schalter ohne Programmiergerät</a:t>
            </a:r>
            <a:br>
              <a:rPr lang="de-DE" sz="1800" dirty="0" smtClean="0">
                <a:solidFill>
                  <a:schemeClr val="tx1"/>
                </a:solidFill>
              </a:rPr>
            </a:br>
            <a:r>
              <a:rPr lang="de-DE" sz="1800" dirty="0" smtClean="0">
                <a:solidFill>
                  <a:schemeClr val="tx1"/>
                </a:solidFill>
              </a:rPr>
              <a:t>    möglich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800" dirty="0" smtClean="0">
                <a:solidFill>
                  <a:schemeClr val="tx1"/>
                </a:solidFill>
              </a:rPr>
              <a:t> Eindeutige Statusanzeige und Fehleranalyse über LED 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de-DE" dirty="0" smtClean="0">
              <a:cs typeface="Times New Roman" pitchFamily="18" charset="0"/>
            </a:endParaRPr>
          </a:p>
          <a:p>
            <a:endParaRPr lang="de-DE" dirty="0"/>
          </a:p>
        </p:txBody>
      </p:sp>
      <p:sp>
        <p:nvSpPr>
          <p:cNvPr id="35843" name="Fußzeilenplatzhalter 4"/>
          <p:cNvSpPr>
            <a:spLocks noGrp="1"/>
          </p:cNvSpPr>
          <p:nvPr>
            <p:ph type="ftr" sz="quarter" idx="3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PR 2 / PDU 2 / PSM 2, 23.09.2014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3</a:t>
            </a:fld>
            <a:endParaRPr lang="de-DE" dirty="0"/>
          </a:p>
        </p:txBody>
      </p:sp>
      <p:grpSp>
        <p:nvGrpSpPr>
          <p:cNvPr id="2" name="Gruppieren 11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13" name="Textfeld 1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produkt</a:t>
              </a:r>
              <a:endParaRPr lang="de-DE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14" name="Textfeld 1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erweiterung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11"/>
          <p:cNvSpPr>
            <a:spLocks noGrp="1"/>
          </p:cNvSpPr>
          <p:nvPr>
            <p:ph sz="quarter" idx="11"/>
          </p:nvPr>
        </p:nvSpPr>
        <p:spPr>
          <a:xfrm>
            <a:off x="4053399" y="1350172"/>
            <a:ext cx="5469215" cy="4894148"/>
          </a:xfrm>
        </p:spPr>
        <p:txBody>
          <a:bodyPr/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de-DE" sz="1600" b="1" dirty="0" smtClean="0">
              <a:cs typeface="Times New Roman" pitchFamily="18" charset="0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Technische Basisfunktionen z.B. PR 2: 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Baugrößen: 				70/ 90/ 110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Spitzendrehmoment: 		16-184 </a:t>
            </a:r>
            <a:r>
              <a:rPr lang="de-DE" sz="1600" dirty="0" err="1" smtClean="0">
                <a:solidFill>
                  <a:schemeClr val="tx1"/>
                </a:solidFill>
                <a:cs typeface="Times New Roman" pitchFamily="18" charset="0"/>
              </a:rPr>
              <a:t>Nm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Winkelgeschwindigkeit: 	          150-468 °/s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Max. zul. Massenträgheitsmoment: 0,14 – 9,5 </a:t>
            </a:r>
            <a:r>
              <a:rPr lang="de-DE" sz="1600" dirty="0" smtClean="0">
                <a:solidFill>
                  <a:schemeClr val="tx1"/>
                </a:solidFill>
                <a:ea typeface="Times New Roman"/>
                <a:cs typeface="Arial"/>
              </a:rPr>
              <a:t>kgm²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Arial"/>
              </a:rPr>
              <a:t>Wiederholgenauigkeit: 	          0,03 – 0,08 °</a:t>
            </a:r>
            <a:endParaRPr lang="de-DE" sz="1600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Eigenmasse: 			          2,0 – 5,9 kg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Schutzart: 				IP40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Betriebsspannung: 		          24 V DC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sz="1600" dirty="0" smtClean="0">
                <a:solidFill>
                  <a:schemeClr val="tx1"/>
                </a:solidFill>
                <a:cs typeface="Times New Roman" pitchFamily="18" charset="0"/>
              </a:rPr>
              <a:t>=&gt; Mechanik identisch zu Vorgänger-Modellen</a:t>
            </a: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de-DE" sz="1600" b="1" dirty="0" smtClean="0">
              <a:solidFill>
                <a:schemeClr val="tx1"/>
              </a:solidFill>
              <a:cs typeface="Times New Roman" pitchFamily="18" charset="0"/>
            </a:endParaRPr>
          </a:p>
          <a:p>
            <a:pPr marL="182563" lvl="1" indent="-182563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de-DE" sz="1600" b="1" dirty="0" smtClean="0">
                <a:solidFill>
                  <a:schemeClr val="tx1"/>
                </a:solidFill>
                <a:cs typeface="Times New Roman" pitchFamily="18" charset="0"/>
              </a:rPr>
              <a:t>Komplementärprodukte:</a:t>
            </a:r>
          </a:p>
          <a:p>
            <a:pPr lvl="0"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Standard Verbindungselemente PAM</a:t>
            </a:r>
          </a:p>
          <a:p>
            <a:pPr>
              <a:lnSpc>
                <a:spcPct val="100000"/>
              </a:lnSpc>
              <a:buFont typeface="Courier New" pitchFamily="49" charset="0"/>
              <a:buChar char="o"/>
            </a:pPr>
            <a:r>
              <a:rPr lang="de-DE" sz="1600" dirty="0" smtClean="0">
                <a:solidFill>
                  <a:schemeClr val="tx1"/>
                </a:solidFill>
              </a:rPr>
              <a:t> </a:t>
            </a:r>
            <a:r>
              <a:rPr lang="de-DE" sz="1600" dirty="0" err="1" smtClean="0">
                <a:solidFill>
                  <a:schemeClr val="tx1"/>
                </a:solidFill>
              </a:rPr>
              <a:t>Servoelektrischer</a:t>
            </a:r>
            <a:r>
              <a:rPr lang="de-DE" sz="1600" dirty="0" smtClean="0">
                <a:solidFill>
                  <a:schemeClr val="tx1"/>
                </a:solidFill>
              </a:rPr>
              <a:t> 2-Finger Greifer PG</a:t>
            </a:r>
            <a:endParaRPr lang="de-DE" sz="1600" dirty="0">
              <a:solidFill>
                <a:schemeClr val="tx1"/>
              </a:solidFill>
            </a:endParaRPr>
          </a:p>
        </p:txBody>
      </p:sp>
      <p:sp>
        <p:nvSpPr>
          <p:cNvPr id="34819" name="Fußzeilenplatzhalter 4"/>
          <p:cNvSpPr>
            <a:spLocks noGrp="1"/>
          </p:cNvSpPr>
          <p:nvPr>
            <p:ph type="ftr" sz="quarter" idx="3"/>
          </p:nvPr>
        </p:nvSpPr>
        <p:spPr bwMode="auto">
          <a:xfrm>
            <a:off x="1044688" y="6496050"/>
            <a:ext cx="4021088" cy="252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de-DE" dirty="0" smtClean="0"/>
              <a:t>Kurzpräsentation PR 2 / PDU 2 / PSM 2, 23.09.2014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E460E2-A79B-FD4C-875F-CB1722C97EA1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34818" name="Titel 2"/>
          <p:cNvSpPr>
            <a:spLocks noGrp="1"/>
          </p:cNvSpPr>
          <p:nvPr>
            <p:ph type="title"/>
          </p:nvPr>
        </p:nvSpPr>
        <p:spPr bwMode="auto">
          <a:xfrm>
            <a:off x="561444" y="506027"/>
            <a:ext cx="8142290" cy="960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PR 2/ PDU 2 / PSM 2 </a:t>
            </a:r>
            <a:br>
              <a:rPr lang="de-DE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de-DE" sz="20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#1:</a:t>
            </a:r>
            <a:r>
              <a:rPr lang="de-DE" sz="2000" dirty="0" smtClean="0"/>
              <a:t> Modulares und leistungsdichtes elektrisches Drehmodul/Antrieb mit integrierter Elektronik</a:t>
            </a:r>
            <a:endParaRPr lang="de-DE" sz="20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2132121" y="4123631"/>
            <a:ext cx="1146685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r>
              <a:rPr kumimoji="0" lang="de-DE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PR+(2) mit PG (1):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16" name="Grafik 1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67157" y="4399905"/>
            <a:ext cx="2028238" cy="1843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347057" y="4128129"/>
            <a:ext cx="119848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90600" algn="l"/>
              </a:tabLst>
            </a:pPr>
            <a:r>
              <a:rPr kumimoji="0" lang="de-DE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PSM+(1)/PDU+(2):</a:t>
            </a:r>
            <a:endParaRPr kumimoji="0" 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20" name="Grafik 1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892" y="4438835"/>
            <a:ext cx="2088787" cy="1805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466" name="Picture 2" descr="http://www.schunk.int/pimexport/IM001378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9125" y="1944921"/>
            <a:ext cx="2662069" cy="1953812"/>
          </a:xfrm>
          <a:prstGeom prst="rect">
            <a:avLst/>
          </a:prstGeom>
          <a:noFill/>
        </p:spPr>
      </p:pic>
      <p:grpSp>
        <p:nvGrpSpPr>
          <p:cNvPr id="2" name="Gruppieren 21"/>
          <p:cNvGrpSpPr/>
          <p:nvPr/>
        </p:nvGrpSpPr>
        <p:grpSpPr>
          <a:xfrm>
            <a:off x="5696712" y="249735"/>
            <a:ext cx="3199046" cy="461665"/>
            <a:chOff x="5285232" y="268023"/>
            <a:chExt cx="3199046" cy="461665"/>
          </a:xfrm>
        </p:grpSpPr>
        <p:sp>
          <p:nvSpPr>
            <p:cNvPr id="23" name="Textfeld 22"/>
            <p:cNvSpPr txBox="1"/>
            <p:nvPr/>
          </p:nvSpPr>
          <p:spPr>
            <a:xfrm>
              <a:off x="6382512" y="268023"/>
              <a:ext cx="1024128" cy="461665"/>
            </a:xfrm>
            <a:prstGeom prst="rect">
              <a:avLst/>
            </a:prstGeom>
            <a:solidFill>
              <a:schemeClr val="tx2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bg1"/>
                  </a:solidFill>
                </a:rPr>
                <a:t>Nachfolge-</a:t>
              </a:r>
              <a:r>
                <a:rPr lang="de-DE" sz="1200" dirty="0" err="1" smtClean="0">
                  <a:solidFill>
                    <a:schemeClr val="bg1"/>
                  </a:solidFill>
                </a:rPr>
                <a:t>produkt</a:t>
              </a:r>
              <a:endParaRPr lang="de-DE" sz="1200" dirty="0" smtClean="0">
                <a:solidFill>
                  <a:schemeClr val="bg1"/>
                </a:solidFill>
              </a:endParaRPr>
            </a:p>
          </p:txBody>
        </p:sp>
        <p:sp>
          <p:nvSpPr>
            <p:cNvPr id="24" name="Textfeld 23"/>
            <p:cNvSpPr txBox="1"/>
            <p:nvPr/>
          </p:nvSpPr>
          <p:spPr>
            <a:xfrm>
              <a:off x="7460150" y="268023"/>
              <a:ext cx="1024128" cy="461665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Baureihen-</a:t>
              </a:r>
              <a:r>
                <a:rPr lang="de-DE" sz="1200" dirty="0" err="1" smtClean="0">
                  <a:solidFill>
                    <a:schemeClr val="tx2"/>
                  </a:solidFill>
                </a:rPr>
                <a:t>erweiterung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25" name="Textfeld 24"/>
            <p:cNvSpPr txBox="1"/>
            <p:nvPr/>
          </p:nvSpPr>
          <p:spPr>
            <a:xfrm>
              <a:off x="5285232" y="268023"/>
              <a:ext cx="1024128" cy="461665"/>
            </a:xfrm>
            <a:prstGeom prst="rect">
              <a:avLst/>
            </a:prstGeom>
            <a:noFill/>
            <a:ln>
              <a:solidFill>
                <a:srgbClr val="00446B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de-DE" sz="1200" dirty="0" smtClean="0">
                  <a:solidFill>
                    <a:schemeClr val="tx2"/>
                  </a:solidFill>
                </a:rPr>
                <a:t>Neuprodukt</a:t>
              </a:r>
            </a:p>
            <a:p>
              <a:endParaRPr lang="de-DE" sz="1200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 descr="SCHLUSSCHART_LEHMAN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6" y="0"/>
            <a:ext cx="9133268" cy="685800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6561357" y="6239216"/>
            <a:ext cx="2370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de-DE" sz="1400" dirty="0" err="1" smtClean="0">
                <a:solidFill>
                  <a:srgbClr val="FFFFFF"/>
                </a:solidFill>
                <a:latin typeface="Calibri"/>
                <a:cs typeface="Calibri"/>
              </a:rPr>
              <a:t>www.schunk.com</a:t>
            </a:r>
            <a:endParaRPr lang="de-DE" sz="1400" dirty="0" smtClean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4" name="Bild 3" descr="LOGOBALKEN_NEU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0" y="330912"/>
            <a:ext cx="9143391" cy="1584854"/>
          </a:xfrm>
          <a:prstGeom prst="rect">
            <a:avLst/>
          </a:prstGeom>
        </p:spPr>
      </p:pic>
      <p:pic>
        <p:nvPicPr>
          <p:cNvPr id="5" name="Bild 4" descr="TOOLS_RS_NEU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579233" y="5223117"/>
            <a:ext cx="1376290" cy="1376290"/>
          </a:xfrm>
          <a:prstGeom prst="rect">
            <a:avLst/>
          </a:prstGeom>
        </p:spPr>
      </p:pic>
      <p:pic>
        <p:nvPicPr>
          <p:cNvPr id="6" name="Bild 5" descr="Lehmann_Unterschrift_ weiß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9850" y="5686267"/>
            <a:ext cx="1692507" cy="734376"/>
          </a:xfrm>
          <a:prstGeom prst="rect">
            <a:avLst/>
          </a:prstGeom>
        </p:spPr>
      </p:pic>
      <p:sp>
        <p:nvSpPr>
          <p:cNvPr id="8" name="Textfeld 7"/>
          <p:cNvSpPr txBox="1"/>
          <p:nvPr/>
        </p:nvSpPr>
        <p:spPr>
          <a:xfrm>
            <a:off x="3694779" y="6156940"/>
            <a:ext cx="23709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900" b="1" dirty="0" smtClean="0">
                <a:solidFill>
                  <a:srgbClr val="FFFFFF"/>
                </a:solidFill>
                <a:cs typeface="Calibri"/>
              </a:rPr>
              <a:t>Jens Lehmann, </a:t>
            </a:r>
            <a:r>
              <a:rPr lang="en-US" sz="900" dirty="0" smtClean="0">
                <a:solidFill>
                  <a:srgbClr val="FFFFFF"/>
                </a:solidFill>
                <a:cs typeface="Calibri"/>
              </a:rPr>
              <a:t>a German goalkeeper legend,</a:t>
            </a:r>
          </a:p>
          <a:p>
            <a:pPr lvl="0"/>
            <a:r>
              <a:rPr lang="en-US" sz="900" dirty="0" smtClean="0">
                <a:solidFill>
                  <a:srgbClr val="FFFFFF"/>
                </a:solidFill>
                <a:cs typeface="Calibri"/>
              </a:rPr>
              <a:t>brand ambassador for SCHUNK since 2012</a:t>
            </a:r>
            <a:endParaRPr lang="de-DE" sz="900" dirty="0" smtClean="0">
              <a:solidFill>
                <a:srgbClr val="FFFFFF"/>
              </a:solidFill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120410_Titel_title_PGN-plus_singleline_head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20120410_Titel_title_PGN-plus_singleline_headline</Template>
  <TotalTime>0</TotalTime>
  <Words>211</Words>
  <Application>Microsoft Office PowerPoint</Application>
  <PresentationFormat>Bildschirmpräsentation (4:3)</PresentationFormat>
  <Paragraphs>65</Paragraphs>
  <Slides>5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20120410_Titel_title_PGN-plus_singleline_headline</vt:lpstr>
      <vt:lpstr>Folie 1</vt:lpstr>
      <vt:lpstr>PR 2/ PDU 2 / PSM 2  #1: Modulares und leistungsdichtes elektrisches Drehmodul/Antrieb mit integrierter Elektronik  </vt:lpstr>
      <vt:lpstr>PR 2/ PDU 2 / PSM 2  #1: Modulares und leistungsdichtes elektrisches Drehmodul/Antrieb mit integrierter Elektronik</vt:lpstr>
      <vt:lpstr>PR 2/ PDU 2 / PSM 2  #1: Modulares und leistungsdichtes elektrisches Drehmodul/Antrieb mit integrierter Elektronik</vt:lpstr>
      <vt:lpstr>Folie 5</vt:lpstr>
    </vt:vector>
  </TitlesOfParts>
  <Company>SCHUNK GmbH &amp; Co. KG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LUTZ</dc:creator>
  <cp:lastModifiedBy>DIPLPMG2</cp:lastModifiedBy>
  <cp:revision>1482</cp:revision>
  <dcterms:created xsi:type="dcterms:W3CDTF">2012-04-16T06:22:40Z</dcterms:created>
  <dcterms:modified xsi:type="dcterms:W3CDTF">2014-09-23T08:56:26Z</dcterms:modified>
</cp:coreProperties>
</file>