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1" r:id="rId3"/>
    <p:sldId id="262" r:id="rId4"/>
    <p:sldId id="263" r:id="rId5"/>
    <p:sldId id="260" r:id="rId6"/>
  </p:sldIdLst>
  <p:sldSz cx="9144000" cy="6858000" type="screen4x3"/>
  <p:notesSz cx="6648450" cy="9850438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  <p:cmAuthor id="1" name="Tim Sibold" initials="SG&amp;CK" lastIdx="1" clrIdx="1"/>
  <p:cmAuthor id="2" name="Jakob Khoury" initials="JK" lastIdx="9" clrIdx="2"/>
  <p:cmAuthor id="3" name=" ." initials="D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3E3D40"/>
    <a:srgbClr val="E20000"/>
    <a:srgbClr val="009EE0"/>
    <a:srgbClr val="1BBBE9"/>
    <a:srgbClr val="99CCFF"/>
    <a:srgbClr val="D7E2ED"/>
    <a:srgbClr val="003D6A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9" autoAdjust="0"/>
    <p:restoredTop sz="94519" autoAdjust="0"/>
  </p:normalViewPr>
  <p:slideViewPr>
    <p:cSldViewPr snapToGrid="0" snapToObjects="1">
      <p:cViewPr>
        <p:scale>
          <a:sx n="70" d="100"/>
          <a:sy n="70" d="100"/>
        </p:scale>
        <p:origin x="-102" y="-822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6" y="4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23.09.2014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23.09.2014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4845" y="4678958"/>
            <a:ext cx="5318760" cy="443269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363538" indent="-363538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EGP, 09.09.2013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EGP, 09.09.2013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EGP, 09.09.2013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PGN_ppt_1Zei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09" y="280"/>
            <a:ext cx="9144000" cy="5647764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Bild 16" descr="Fusszeile.png"/>
          <p:cNvPicPr>
            <a:picLocks noChangeAspect="1"/>
          </p:cNvPicPr>
          <p:nvPr/>
        </p:nvPicPr>
        <p:blipFill>
          <a:blip r:embed="rId4"/>
          <a:srcRect l="495" r="153"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8" name="Titel 1"/>
          <p:cNvSpPr txBox="1">
            <a:spLocks/>
          </p:cNvSpPr>
          <p:nvPr/>
        </p:nvSpPr>
        <p:spPr>
          <a:xfrm>
            <a:off x="474734" y="4586110"/>
            <a:ext cx="9144000" cy="68509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200" dirty="0" smtClean="0">
                <a:solidFill>
                  <a:schemeClr val="bg1"/>
                </a:solidFill>
                <a:ea typeface="ＭＳ Ｐゴシック" charset="-128"/>
              </a:rPr>
              <a:t>Kurzpräsentation</a:t>
            </a:r>
            <a:endParaRPr lang="de-DE" sz="3000" dirty="0" smtClean="0">
              <a:solidFill>
                <a:srgbClr val="FFFFFF"/>
              </a:solidFill>
            </a:endParaRPr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74734" y="5045433"/>
            <a:ext cx="4181931" cy="482596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dirty="0" smtClean="0">
                <a:solidFill>
                  <a:srgbClr val="FFFFFF"/>
                </a:solidFill>
              </a:rPr>
              <a:t>MMS-A</a:t>
            </a:r>
            <a:endParaRPr lang="de-DE" sz="1500" dirty="0" smtClean="0">
              <a:solidFill>
                <a:srgbClr val="FFFFFF"/>
              </a:solidFill>
            </a:endParaRP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sz="quarter" idx="11"/>
          </p:nvPr>
        </p:nvSpPr>
        <p:spPr>
          <a:xfrm>
            <a:off x="2923148" y="1350172"/>
            <a:ext cx="5674886" cy="211771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Alleinstellungsmerkmale: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Analoger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Miniatur Magnet Sensor</a:t>
            </a:r>
            <a:r>
              <a:rPr lang="de-DE" sz="1800" dirty="0" smtClean="0">
                <a:solidFill>
                  <a:schemeClr val="tx1"/>
                </a:solidFill>
              </a:rPr>
              <a:t> für die C-Nut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Einfach zu </a:t>
            </a:r>
            <a:r>
              <a:rPr lang="en-US" sz="1800" dirty="0" err="1" smtClean="0">
                <a:solidFill>
                  <a:schemeClr val="tx1"/>
                </a:solidFill>
              </a:rPr>
              <a:t>Teachen</a:t>
            </a:r>
            <a:r>
              <a:rPr lang="de-DE" sz="1800" dirty="0" smtClean="0">
                <a:solidFill>
                  <a:schemeClr val="tx1"/>
                </a:solidFill>
              </a:rPr>
              <a:t> und für hohe Genauigkeit optimal auf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Schunk-Greifer abgestimmt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Identische Bauform wie MMS-PI1/2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Kompatibilität mit SCHUNK-Modulen und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Auswerteeinheit FPS-F5</a:t>
            </a:r>
          </a:p>
        </p:txBody>
      </p:sp>
      <p:sp>
        <p:nvSpPr>
          <p:cNvPr id="53251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57080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Kurzpräsentation MMS-A, 23.09.2014</a:t>
            </a:r>
            <a:endParaRPr lang="de-DE" dirty="0" smtClean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grpSp>
        <p:nvGrpSpPr>
          <p:cNvPr id="2" name="Gruppieren 10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4" name="Textfeld 13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rgbClr val="00446B"/>
                  </a:solidFill>
                </a:rPr>
                <a:t>Baureihen-</a:t>
              </a:r>
              <a:r>
                <a:rPr lang="de-DE" sz="1200" dirty="0" err="1" smtClean="0">
                  <a:solidFill>
                    <a:srgbClr val="00446B"/>
                  </a:solidFill>
                </a:rPr>
                <a:t>erweiterung</a:t>
              </a:r>
              <a:endParaRPr lang="de-DE" sz="1200" dirty="0">
                <a:solidFill>
                  <a:srgbClr val="00446B"/>
                </a:solidFill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  <p:sp>
        <p:nvSpPr>
          <p:cNvPr id="12" name="Titel 2"/>
          <p:cNvSpPr>
            <a:spLocks noGrp="1"/>
          </p:cNvSpPr>
          <p:nvPr>
            <p:ph type="title"/>
          </p:nvPr>
        </p:nvSpPr>
        <p:spPr bwMode="auto">
          <a:xfrm>
            <a:off x="561444" y="389470"/>
            <a:ext cx="81422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MMS-A</a:t>
            </a: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</a:t>
            </a:r>
            <a:r>
              <a:rPr lang="de-DE" sz="2000" dirty="0" smtClean="0"/>
              <a:t> Der erste und kleinste </a:t>
            </a:r>
            <a:r>
              <a:rPr lang="de-DE" sz="2000" dirty="0" err="1" smtClean="0"/>
              <a:t>teachbare</a:t>
            </a:r>
            <a:r>
              <a:rPr lang="de-DE" sz="2000" dirty="0" smtClean="0"/>
              <a:t> Analogsensor für die C-Nut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2923148" y="3772227"/>
            <a:ext cx="6299866" cy="27238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sz="2000" b="1" dirty="0" smtClean="0">
                <a:cs typeface="Times New Roman" pitchFamily="18" charset="0"/>
              </a:rPr>
              <a:t>Weitere Produktmerkmale:</a:t>
            </a:r>
            <a:endParaRPr lang="de-DE" sz="2000" dirty="0" smtClean="0"/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dirty="0" smtClean="0"/>
              <a:t> Kontinuierliches Ausgangssignal über den gesamten </a:t>
            </a:r>
            <a:r>
              <a:rPr lang="de-DE" dirty="0" err="1" smtClean="0"/>
              <a:t>Greiferhub</a:t>
            </a:r>
            <a:endParaRPr lang="de-DE" dirty="0" smtClean="0"/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dirty="0" smtClean="0"/>
              <a:t> Elektronik bereits integriert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dirty="0" smtClean="0"/>
              <a:t> 2 LEDs für </a:t>
            </a:r>
            <a:r>
              <a:rPr lang="de-DE" dirty="0" err="1" smtClean="0"/>
              <a:t>Teachvorgang</a:t>
            </a:r>
            <a:r>
              <a:rPr lang="de-DE" dirty="0" smtClean="0"/>
              <a:t> und Statusanzeige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dirty="0" smtClean="0"/>
              <a:t> Schutzart IP 67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dirty="0" smtClean="0"/>
              <a:t> Ausgangsspannung zwischen 0-10 V DC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dirty="0" smtClean="0">
                <a:cs typeface="Times New Roman" pitchFamily="18" charset="0"/>
              </a:rPr>
              <a:t>Miniatur Magnet Sensor </a:t>
            </a:r>
            <a:r>
              <a:rPr lang="de-DE" dirty="0" smtClean="0"/>
              <a:t>mit zwei Hall-Elementen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dirty="0" smtClean="0"/>
              <a:t> Kabelabgang mit M8-Stecker oder offener Litze	</a:t>
            </a:r>
          </a:p>
          <a:p>
            <a:endParaRPr lang="de-DE" dirty="0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6552" y="2797897"/>
            <a:ext cx="2796596" cy="194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69910" y="1485562"/>
            <a:ext cx="8066089" cy="4279899"/>
          </a:xfrm>
        </p:spPr>
        <p:txBody>
          <a:bodyPr/>
          <a:lstStyle/>
          <a:p>
            <a:pPr indent="-3619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Kundenmehrwert / Verkaufsargumentation: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Anstatt mehrerer Schalter ein Sensor mit analogem Signal für die genaue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Erkennung mehrerer unterschiedlich großer Bauteile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Unterschiedliche Magnetfelder lassen sich dank integriertem Algorithmus schnell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und einfach </a:t>
            </a:r>
            <a:r>
              <a:rPr lang="de-DE" sz="1800" dirty="0" err="1" smtClean="0">
                <a:solidFill>
                  <a:schemeClr val="tx1"/>
                </a:solidFill>
              </a:rPr>
              <a:t>linerarisieren</a:t>
            </a:r>
            <a:endParaRPr lang="de-DE" sz="1800" dirty="0" smtClean="0">
              <a:solidFill>
                <a:schemeClr val="tx1"/>
              </a:solidFill>
            </a:endParaRP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Kompakte Bauform ermöglicht Einbau des Sensors ohne zusätzlicher Störkontur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Integrierte Elektronik erspart zusätzliche Komponenten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Kompatibilität mit FPS für Erkennung von 5 Zuständen wie Auf, Zu und 3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unterschiedlich großer Bauteile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LED für direktes Feedback über Zustand des Sensors während Betrieb und </a:t>
            </a:r>
          </a:p>
          <a:p>
            <a:pPr lvl="0">
              <a:lnSpc>
                <a:spcPct val="100000"/>
              </a:lnSpc>
            </a:pPr>
            <a:r>
              <a:rPr lang="de-DE" sz="1800" dirty="0" smtClean="0">
                <a:solidFill>
                  <a:schemeClr val="tx1"/>
                </a:solidFill>
              </a:rPr>
              <a:t>   </a:t>
            </a:r>
            <a:r>
              <a:rPr lang="de-DE" sz="1800" dirty="0" err="1" smtClean="0">
                <a:solidFill>
                  <a:schemeClr val="tx1"/>
                </a:solidFill>
              </a:rPr>
              <a:t>Teachvorgang</a:t>
            </a:r>
            <a:endParaRPr lang="de-DE" sz="1800" dirty="0" smtClean="0">
              <a:solidFill>
                <a:schemeClr val="tx1"/>
              </a:solidFill>
            </a:endParaRP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Robustes Gehäuse für industriellen Einsatz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Sensor mit Kabelabgang für größtmögliche Flexibilität bei der Integration in die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Anlage</a:t>
            </a:r>
            <a:r>
              <a:rPr lang="de-DE" sz="1600" dirty="0" smtClean="0"/>
              <a:t/>
            </a:r>
            <a:br>
              <a:rPr lang="de-DE" sz="1600" dirty="0" smtClean="0"/>
            </a:br>
            <a:endParaRPr lang="de-DE" sz="1600" dirty="0" smtClean="0"/>
          </a:p>
          <a:p>
            <a:r>
              <a:rPr lang="de-DE" dirty="0" smtClean="0"/>
              <a:t>	</a:t>
            </a:r>
            <a:endParaRPr lang="de-DE" dirty="0" smtClean="0">
              <a:solidFill>
                <a:srgbClr val="FF0000"/>
              </a:solidFill>
              <a:cs typeface="Times New Roman" pitchFamily="18" charset="0"/>
            </a:endParaRPr>
          </a:p>
          <a:p>
            <a:endParaRPr lang="de-DE" dirty="0"/>
          </a:p>
        </p:txBody>
      </p:sp>
      <p:sp>
        <p:nvSpPr>
          <p:cNvPr id="54275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Kurzpräsentation MMS-A, 23.09.2014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grpSp>
        <p:nvGrpSpPr>
          <p:cNvPr id="2" name="Gruppieren 10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2" name="Textfeld 11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rgbClr val="00446B"/>
                  </a:solidFill>
                </a:rPr>
                <a:t>Baureihen-</a:t>
              </a:r>
              <a:r>
                <a:rPr lang="de-DE" sz="1200" dirty="0" err="1" smtClean="0">
                  <a:solidFill>
                    <a:srgbClr val="00446B"/>
                  </a:solidFill>
                </a:rPr>
                <a:t>erweiterung</a:t>
              </a:r>
              <a:endParaRPr lang="de-DE" sz="1200" dirty="0">
                <a:solidFill>
                  <a:srgbClr val="00446B"/>
                </a:solidFill>
              </a:endParaRP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  <p:sp>
        <p:nvSpPr>
          <p:cNvPr id="11" name="Titel 2"/>
          <p:cNvSpPr>
            <a:spLocks noGrp="1"/>
          </p:cNvSpPr>
          <p:nvPr>
            <p:ph type="title"/>
          </p:nvPr>
        </p:nvSpPr>
        <p:spPr bwMode="auto">
          <a:xfrm>
            <a:off x="561444" y="389470"/>
            <a:ext cx="81422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MMS-A</a:t>
            </a: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</a:t>
            </a:r>
            <a:r>
              <a:rPr lang="de-DE" sz="2000" dirty="0" smtClean="0"/>
              <a:t> Der erste und kleinste </a:t>
            </a:r>
            <a:r>
              <a:rPr lang="de-DE" sz="2000" dirty="0" err="1" smtClean="0"/>
              <a:t>teachbare</a:t>
            </a:r>
            <a:r>
              <a:rPr lang="de-DE" sz="2000" dirty="0" smtClean="0"/>
              <a:t> Analogsensor für die C-Nut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sz="quarter" idx="11"/>
          </p:nvPr>
        </p:nvSpPr>
        <p:spPr>
          <a:xfrm>
            <a:off x="3625702" y="1350172"/>
            <a:ext cx="5518298" cy="4237566"/>
          </a:xfrm>
        </p:spPr>
        <p:txBody>
          <a:bodyPr/>
          <a:lstStyle/>
          <a:p>
            <a:pPr marL="342900" lvl="1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Technische Daten:</a:t>
            </a:r>
            <a:endParaRPr lang="de-DE" dirty="0" smtClean="0">
              <a:solidFill>
                <a:schemeClr val="tx1"/>
              </a:solidFill>
            </a:endParaRPr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600" dirty="0" smtClean="0">
                <a:solidFill>
                  <a:schemeClr val="tx1"/>
                </a:solidFill>
              </a:rPr>
              <a:t> </a:t>
            </a:r>
            <a:r>
              <a:rPr lang="de-DE" sz="1800" dirty="0" smtClean="0">
                <a:solidFill>
                  <a:schemeClr val="tx1"/>
                </a:solidFill>
              </a:rPr>
              <a:t>Abmessungen:                    d= 4 mm, l=22 mm</a:t>
            </a:r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err="1" smtClean="0">
                <a:solidFill>
                  <a:schemeClr val="tx1"/>
                </a:solidFill>
              </a:rPr>
              <a:t>Wegmessbereich</a:t>
            </a:r>
            <a:r>
              <a:rPr lang="de-DE" sz="1800" dirty="0" smtClean="0">
                <a:solidFill>
                  <a:schemeClr val="tx1"/>
                </a:solidFill>
              </a:rPr>
              <a:t>:               </a:t>
            </a:r>
            <a:r>
              <a:rPr lang="de-DE" sz="1800" dirty="0" err="1" smtClean="0">
                <a:solidFill>
                  <a:schemeClr val="tx1"/>
                </a:solidFill>
              </a:rPr>
              <a:t>max</a:t>
            </a:r>
            <a:r>
              <a:rPr lang="de-DE" sz="1800" dirty="0" smtClean="0">
                <a:solidFill>
                  <a:schemeClr val="tx1"/>
                </a:solidFill>
              </a:rPr>
              <a:t> 40 mm</a:t>
            </a:r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Auflösung:                            &lt;0,05 mm</a:t>
            </a:r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Betriebsspannung:              10 … 30 V</a:t>
            </a:r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Ausgangsspannung:	       0-5V, 0-10V</a:t>
            </a:r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Kabellänge:                           30, 200 cm</a:t>
            </a:r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err="1" smtClean="0">
                <a:solidFill>
                  <a:schemeClr val="tx1"/>
                </a:solidFill>
              </a:rPr>
              <a:t>Adernanzahl</a:t>
            </a:r>
            <a:r>
              <a:rPr lang="de-DE" sz="1800" dirty="0" smtClean="0">
                <a:solidFill>
                  <a:schemeClr val="tx1"/>
                </a:solidFill>
              </a:rPr>
              <a:t>:                        4 </a:t>
            </a:r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Schutzart:                              IP67</a:t>
            </a:r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Varianten: 			       mit Stecker, offenen Litzen</a:t>
            </a:r>
          </a:p>
          <a:p>
            <a:pPr marL="182563" lvl="1" indent="-1825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de-DE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182563" lvl="1" indent="-1825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Komplementärprodukte:</a:t>
            </a:r>
            <a:endParaRPr lang="de-DE" dirty="0" smtClean="0">
              <a:solidFill>
                <a:schemeClr val="tx1"/>
              </a:solidFill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de-DE" sz="1800" dirty="0" smtClean="0">
                <a:solidFill>
                  <a:schemeClr val="tx1"/>
                </a:solidFill>
              </a:rPr>
              <a:t>Vorerst MPG-plus und PGN-plus, später alle </a:t>
            </a:r>
            <a:r>
              <a:rPr lang="de-DE" sz="1800" dirty="0" err="1" smtClean="0">
                <a:solidFill>
                  <a:schemeClr val="tx1"/>
                </a:solidFill>
              </a:rPr>
              <a:t>Aktoren</a:t>
            </a:r>
            <a:r>
              <a:rPr lang="de-DE" sz="1800" dirty="0" smtClean="0">
                <a:solidFill>
                  <a:schemeClr val="tx1"/>
                </a:solidFill>
              </a:rPr>
              <a:t> an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de-DE" sz="1800" dirty="0" smtClean="0">
                <a:solidFill>
                  <a:schemeClr val="tx1"/>
                </a:solidFill>
              </a:rPr>
              <a:t>welchen bisher auch MMS-P 22 verwendet werden konnte.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endParaRPr lang="de-DE" sz="1600" dirty="0"/>
          </a:p>
        </p:txBody>
      </p:sp>
      <p:sp>
        <p:nvSpPr>
          <p:cNvPr id="53251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57080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Kurzpräsentation MMS-A, 23.09.2014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grpSp>
        <p:nvGrpSpPr>
          <p:cNvPr id="2" name="Gruppieren 16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8" name="Textfeld 17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9" name="Textfeld 18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rgbClr val="00446B"/>
                  </a:solidFill>
                </a:rPr>
                <a:t>Baureihen-</a:t>
              </a:r>
              <a:r>
                <a:rPr lang="de-DE" sz="1200" dirty="0" err="1" smtClean="0">
                  <a:solidFill>
                    <a:srgbClr val="00446B"/>
                  </a:solidFill>
                </a:rPr>
                <a:t>erweiterung</a:t>
              </a:r>
              <a:endParaRPr lang="de-DE" sz="1200" dirty="0">
                <a:solidFill>
                  <a:srgbClr val="00446B"/>
                </a:solidFill>
              </a:endParaRPr>
            </a:p>
          </p:txBody>
        </p:sp>
        <p:sp>
          <p:nvSpPr>
            <p:cNvPr id="20" name="Textfeld 19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  <p:sp>
        <p:nvSpPr>
          <p:cNvPr id="13" name="Titel 2"/>
          <p:cNvSpPr>
            <a:spLocks noGrp="1"/>
          </p:cNvSpPr>
          <p:nvPr>
            <p:ph type="title"/>
          </p:nvPr>
        </p:nvSpPr>
        <p:spPr bwMode="auto">
          <a:xfrm>
            <a:off x="561444" y="389470"/>
            <a:ext cx="81422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MMS-A</a:t>
            </a: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</a:t>
            </a:r>
            <a:r>
              <a:rPr lang="de-DE" sz="2000" dirty="0" smtClean="0"/>
              <a:t> Der erste und kleinste </a:t>
            </a:r>
            <a:r>
              <a:rPr lang="de-DE" sz="2000" dirty="0" err="1" smtClean="0"/>
              <a:t>teachbare</a:t>
            </a:r>
            <a:r>
              <a:rPr lang="de-DE" sz="2000" dirty="0" smtClean="0"/>
              <a:t> Analogsensor für die C-Nut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0327" y="2039055"/>
            <a:ext cx="3043030" cy="2120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6" y="0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b="1" dirty="0" smtClean="0">
                <a:solidFill>
                  <a:srgbClr val="FFFFFF"/>
                </a:solidFill>
                <a:cs typeface="Calibri"/>
              </a:rPr>
              <a:t>Jens Lehmann, </a:t>
            </a:r>
            <a:r>
              <a:rPr lang="en-US" sz="900" dirty="0" smtClean="0">
                <a:solidFill>
                  <a:srgbClr val="FFFFFF"/>
                </a:solidFill>
                <a:cs typeface="Calibri"/>
              </a:rPr>
              <a:t>a German goalkeeper legend,</a:t>
            </a:r>
          </a:p>
          <a:p>
            <a:pPr lvl="0"/>
            <a:r>
              <a:rPr lang="en-US" sz="900" dirty="0" smtClean="0">
                <a:solidFill>
                  <a:srgbClr val="FFFFFF"/>
                </a:solidFill>
                <a:cs typeface="Calibri"/>
              </a:rPr>
              <a:t>brand ambassador for SCHUNK since 2012</a:t>
            </a:r>
            <a:endParaRPr lang="de-DE" sz="900" dirty="0" smtClean="0">
              <a:solidFill>
                <a:srgbClr val="FFFFFF"/>
              </a:solidFill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161</Words>
  <Application>Microsoft Office PowerPoint</Application>
  <PresentationFormat>Bildschirmpräsentation (4:3)</PresentationFormat>
  <Paragraphs>64</Paragraphs>
  <Slides>5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Folie 1</vt:lpstr>
      <vt:lpstr>MMS-A #1: Der erste und kleinste teachbare Analogsensor für die C-Nut</vt:lpstr>
      <vt:lpstr>MMS-A #1: Der erste und kleinste teachbare Analogsensor für die C-Nut</vt:lpstr>
      <vt:lpstr>MMS-A #1: Der erste und kleinste teachbare Analogsensor für die C-Nut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DIPLPMG2</cp:lastModifiedBy>
  <cp:revision>1502</cp:revision>
  <dcterms:created xsi:type="dcterms:W3CDTF">2012-04-16T06:22:40Z</dcterms:created>
  <dcterms:modified xsi:type="dcterms:W3CDTF">2014-09-23T09:28:21Z</dcterms:modified>
</cp:coreProperties>
</file>