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commentAuthors.xml" ContentType="application/vnd.openxmlformats-officedocument.presentationml.commentAuthors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962" r:id="rId2"/>
    <p:sldId id="959" r:id="rId3"/>
    <p:sldId id="960" r:id="rId4"/>
    <p:sldId id="961" r:id="rId5"/>
    <p:sldId id="491" r:id="rId6"/>
  </p:sldIdLst>
  <p:sldSz cx="9144000" cy="6858000" type="screen4x3"/>
  <p:notesSz cx="7099300" cy="10234613"/>
  <p:defaultTextStyle>
    <a:defPPr>
      <a:defRPr lang="de-DE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Janarthan  Senthil" initials="SG&amp;CK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446B"/>
    <a:srgbClr val="3E3D40"/>
    <a:srgbClr val="E20000"/>
    <a:srgbClr val="1BBBE9"/>
    <a:srgbClr val="D7E2ED"/>
    <a:srgbClr val="003D6A"/>
  </p:clrMru>
  <p:extLst>
    <p:ext uri="{E76CE94A-603C-4142-B9EB-6D1370010A27}">
      <p14:discardImageEditData xmlns="" xmlns:p14="http://schemas.microsoft.com/office/powerpoint/2010/main" xmlns:mv="urn:schemas-microsoft-com:mac:vml" xmlns:mc="http://schemas.openxmlformats.org/markup-compatibility/2006" val="0"/>
    </p:ext>
    <p:ext uri="{D31A062A-798A-4329-ABDD-BBA856620510}">
      <p14:defaultImageDpi xmlns="" xmlns:p14="http://schemas.microsoft.com/office/powerpoint/2010/main" xmlns:mv="urn:schemas-microsoft-com:mac:vml" xmlns:mc="http://schemas.openxmlformats.org/markup-compatibility/2006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922" autoAdjust="0"/>
    <p:restoredTop sz="99147" autoAdjust="0"/>
  </p:normalViewPr>
  <p:slideViewPr>
    <p:cSldViewPr snapToGrid="0" snapToObjects="1">
      <p:cViewPr>
        <p:scale>
          <a:sx n="66" d="100"/>
          <a:sy n="66" d="100"/>
        </p:scale>
        <p:origin x="-2400" y="-1032"/>
      </p:cViewPr>
      <p:guideLst>
        <p:guide orient="horz" pos="1085"/>
        <p:guide pos="407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berschrift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defRPr sz="13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4021294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>
              <a:defRPr sz="1300"/>
            </a:lvl1pPr>
          </a:lstStyle>
          <a:p>
            <a:fld id="{405EF0E5-7573-904A-8AD2-3C4D4AB28462}" type="datetimeFigureOut">
              <a:rPr lang="de-DE" smtClean="0"/>
              <a:pPr/>
              <a:t>27.05.2014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defRPr sz="1300"/>
            </a:lvl1pPr>
          </a:lstStyle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4021294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defRPr sz="1300"/>
            </a:lvl1pPr>
          </a:lstStyle>
          <a:p>
            <a:fld id="{CBD9633C-3AFD-B14F-BF51-76C9B354F05A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="" xmlns:p14="http://schemas.microsoft.com/office/powerpoint/2010/main" xmlns:mv="urn:schemas-microsoft-com:mac:vml" xmlns:mc="http://schemas.openxmlformats.org/markup-compatibility/2006" val="17993495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berschrift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defRPr sz="13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4021294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>
              <a:defRPr sz="1300"/>
            </a:lvl1pPr>
          </a:lstStyle>
          <a:p>
            <a:fld id="{1959C942-6DF7-4645-A323-1FB2403B0B5A}" type="datetimeFigureOut">
              <a:rPr lang="de-DE" smtClean="0"/>
              <a:pPr/>
              <a:t>27.05.2014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992188" y="768350"/>
            <a:ext cx="5114925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48" tIns="49524" rIns="99048" bIns="49524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709930" y="4861441"/>
            <a:ext cx="5679440" cy="4605576"/>
          </a:xfrm>
          <a:prstGeom prst="rect">
            <a:avLst/>
          </a:prstGeom>
        </p:spPr>
        <p:txBody>
          <a:bodyPr vert="horz" lIns="99048" tIns="49524" rIns="99048" bIns="49524" rtlCol="0"/>
          <a:lstStyle/>
          <a:p>
            <a:pPr lvl="0"/>
            <a:r>
              <a:rPr lang="de-DE" smtClean="0"/>
              <a:t>Mastertextformat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defRPr sz="13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4021294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defRPr sz="1300"/>
            </a:lvl1pPr>
          </a:lstStyle>
          <a:p>
            <a:fld id="{22E218C4-41A8-684B-AF4F-B9D499E35F6B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="" xmlns:p14="http://schemas.microsoft.com/office/powerpoint/2010/main" xmlns:mv="urn:schemas-microsoft-com:mac:vml" xmlns:mc="http://schemas.openxmlformats.org/markup-compatibility/2006" val="2295679623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se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hteck 5"/>
          <p:cNvSpPr/>
          <p:nvPr userDrawn="1"/>
        </p:nvSpPr>
        <p:spPr>
          <a:xfrm>
            <a:off x="0" y="0"/>
            <a:ext cx="9143695" cy="6858000"/>
          </a:xfrm>
          <a:prstGeom prst="rect">
            <a:avLst/>
          </a:prstGeom>
          <a:solidFill>
            <a:srgbClr val="003D6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33398" y="3397778"/>
            <a:ext cx="8229600" cy="717022"/>
          </a:xfrm>
          <a:prstGeom prst="rect">
            <a:avLst/>
          </a:prstGeom>
          <a:ln>
            <a:noFill/>
          </a:ln>
        </p:spPr>
        <p:txBody>
          <a:bodyPr/>
          <a:lstStyle>
            <a:lvl1pPr algn="l">
              <a:defRPr sz="4000" b="1" i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de-DE" dirty="0" smtClean="0"/>
              <a:t>Präsentationstitel</a:t>
            </a:r>
            <a:endParaRPr lang="de-DE" dirty="0"/>
          </a:p>
        </p:txBody>
      </p:sp>
      <p:sp>
        <p:nvSpPr>
          <p:cNvPr id="10" name="Textplatzhalter 9"/>
          <p:cNvSpPr>
            <a:spLocks noGrp="1"/>
          </p:cNvSpPr>
          <p:nvPr>
            <p:ph type="body" sz="quarter" idx="10" hasCustomPrompt="1"/>
          </p:nvPr>
        </p:nvSpPr>
        <p:spPr>
          <a:xfrm>
            <a:off x="558800" y="4055531"/>
            <a:ext cx="5333999" cy="406400"/>
          </a:xfrm>
          <a:prstGeom prst="rect">
            <a:avLst/>
          </a:prstGeom>
          <a:ln>
            <a:noFill/>
          </a:ln>
        </p:spPr>
        <p:txBody>
          <a:bodyPr vert="horz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</a:lstStyle>
          <a:p>
            <a:pPr lvl="0"/>
            <a:r>
              <a:rPr lang="de-DE" dirty="0" smtClean="0"/>
              <a:t>Unterüberschrift der Präsentation</a:t>
            </a:r>
          </a:p>
        </p:txBody>
      </p:sp>
      <p:pic>
        <p:nvPicPr>
          <p:cNvPr id="7" name="Bild 6" descr="LOGOBALKEN_NEU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="" xmlns:a14="http://schemas.microsoft.com/office/drawing/2010/main" xmlns:mv="urn:schemas-microsoft-com:mac:vml" xmlns:mc="http://schemas.openxmlformats.org/markup-compatibility/2006" val="0"/>
              </a:ext>
            </a:extLst>
          </a:blip>
          <a:stretch>
            <a:fillRect/>
          </a:stretch>
        </p:blipFill>
        <p:spPr>
          <a:xfrm>
            <a:off x="0" y="330912"/>
            <a:ext cx="9143391" cy="1584854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xmlns:mv="urn:schemas-microsoft-com:mac:vml" xmlns:mc="http://schemas.openxmlformats.org/markup-compatibility/2006" val="38652524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else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hteck 5"/>
          <p:cNvSpPr/>
          <p:nvPr userDrawn="1"/>
        </p:nvSpPr>
        <p:spPr>
          <a:xfrm>
            <a:off x="0" y="0"/>
            <a:ext cx="9143695" cy="6858000"/>
          </a:xfrm>
          <a:prstGeom prst="rect">
            <a:avLst/>
          </a:prstGeom>
          <a:solidFill>
            <a:srgbClr val="003D6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33398" y="3319988"/>
            <a:ext cx="4152902" cy="659344"/>
          </a:xfrm>
          <a:prstGeom prst="rect">
            <a:avLst/>
          </a:prstGeom>
          <a:ln>
            <a:noFill/>
          </a:ln>
        </p:spPr>
        <p:txBody>
          <a:bodyPr/>
          <a:lstStyle>
            <a:lvl1pPr algn="l">
              <a:defRPr sz="4000" b="1" i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de-DE" dirty="0" smtClean="0"/>
              <a:t>Präsentationstitel</a:t>
            </a:r>
            <a:endParaRPr lang="de-DE" dirty="0"/>
          </a:p>
        </p:txBody>
      </p:sp>
      <p:sp>
        <p:nvSpPr>
          <p:cNvPr id="10" name="Textplatzhalter 9"/>
          <p:cNvSpPr>
            <a:spLocks noGrp="1"/>
          </p:cNvSpPr>
          <p:nvPr>
            <p:ph type="body" sz="quarter" idx="10" hasCustomPrompt="1"/>
          </p:nvPr>
        </p:nvSpPr>
        <p:spPr>
          <a:xfrm>
            <a:off x="558800" y="3979331"/>
            <a:ext cx="4127499" cy="465669"/>
          </a:xfrm>
          <a:prstGeom prst="rect">
            <a:avLst/>
          </a:prstGeom>
          <a:ln>
            <a:noFill/>
          </a:ln>
        </p:spPr>
        <p:txBody>
          <a:bodyPr vert="horz"/>
          <a:lstStyle>
            <a:lvl1pPr marL="0" indent="0">
              <a:buNone/>
              <a:defRPr sz="2000" baseline="0">
                <a:solidFill>
                  <a:srgbClr val="FFFFFF"/>
                </a:solidFill>
              </a:defRPr>
            </a:lvl1pPr>
          </a:lstStyle>
          <a:p>
            <a:pPr lvl="0"/>
            <a:r>
              <a:rPr lang="de-DE" dirty="0" smtClean="0"/>
              <a:t>Unterüberschrift der Präsentation</a:t>
            </a:r>
          </a:p>
        </p:txBody>
      </p:sp>
      <p:sp>
        <p:nvSpPr>
          <p:cNvPr id="12" name="Bildplatzhalter 6"/>
          <p:cNvSpPr>
            <a:spLocks noGrp="1"/>
          </p:cNvSpPr>
          <p:nvPr>
            <p:ph type="pic" sz="quarter" idx="11"/>
          </p:nvPr>
        </p:nvSpPr>
        <p:spPr>
          <a:xfrm>
            <a:off x="4876800" y="2616200"/>
            <a:ext cx="3683000" cy="3695700"/>
          </a:xfrm>
          <a:prstGeom prst="rect">
            <a:avLst/>
          </a:prstGeom>
        </p:spPr>
        <p:txBody>
          <a:bodyPr vert="horz"/>
          <a:lstStyle/>
          <a:p>
            <a:r>
              <a:rPr lang="de-DE" smtClean="0"/>
              <a:t>Bild durch Klicken auf Symbol hinzufügen</a:t>
            </a:r>
            <a:endParaRPr lang="de-DE" dirty="0"/>
          </a:p>
        </p:txBody>
      </p:sp>
      <p:pic>
        <p:nvPicPr>
          <p:cNvPr id="7" name="Bild 6" descr="LOGOBALKEN_NEU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="" xmlns:a14="http://schemas.microsoft.com/office/drawing/2010/main" xmlns:mv="urn:schemas-microsoft-com:mac:vml" xmlns:mc="http://schemas.openxmlformats.org/markup-compatibility/2006" val="0"/>
              </a:ext>
            </a:extLst>
          </a:blip>
          <a:stretch>
            <a:fillRect/>
          </a:stretch>
        </p:blipFill>
        <p:spPr>
          <a:xfrm>
            <a:off x="0" y="330912"/>
            <a:ext cx="9143391" cy="1584854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xmlns:mv="urn:schemas-microsoft-com:mac:vml" xmlns:mc="http://schemas.openxmlformats.org/markup-compatibility/2006" val="39452456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else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hteck 5"/>
          <p:cNvSpPr/>
          <p:nvPr userDrawn="1"/>
        </p:nvSpPr>
        <p:spPr>
          <a:xfrm>
            <a:off x="0" y="0"/>
            <a:ext cx="9143695" cy="6858000"/>
          </a:xfrm>
          <a:prstGeom prst="rect">
            <a:avLst/>
          </a:prstGeom>
          <a:solidFill>
            <a:srgbClr val="003D6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33397" y="2367488"/>
            <a:ext cx="7962903" cy="659344"/>
          </a:xfrm>
          <a:prstGeom prst="rect">
            <a:avLst/>
          </a:prstGeom>
          <a:ln>
            <a:noFill/>
          </a:ln>
        </p:spPr>
        <p:txBody>
          <a:bodyPr/>
          <a:lstStyle>
            <a:lvl1pPr algn="l">
              <a:defRPr sz="4000" b="1" i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de-DE" dirty="0" smtClean="0"/>
              <a:t>Präsentationstitel</a:t>
            </a:r>
            <a:endParaRPr lang="de-DE" dirty="0"/>
          </a:p>
        </p:txBody>
      </p:sp>
      <p:sp>
        <p:nvSpPr>
          <p:cNvPr id="10" name="Textplatzhalter 9"/>
          <p:cNvSpPr>
            <a:spLocks noGrp="1"/>
          </p:cNvSpPr>
          <p:nvPr>
            <p:ph type="body" sz="quarter" idx="10" hasCustomPrompt="1"/>
          </p:nvPr>
        </p:nvSpPr>
        <p:spPr>
          <a:xfrm>
            <a:off x="558801" y="3026831"/>
            <a:ext cx="7937500" cy="440269"/>
          </a:xfrm>
          <a:prstGeom prst="rect">
            <a:avLst/>
          </a:prstGeom>
          <a:ln>
            <a:noFill/>
          </a:ln>
        </p:spPr>
        <p:txBody>
          <a:bodyPr vert="horz"/>
          <a:lstStyle>
            <a:lvl1pPr marL="0" indent="0">
              <a:buNone/>
              <a:defRPr sz="2000" baseline="0">
                <a:solidFill>
                  <a:srgbClr val="FFFFFF"/>
                </a:solidFill>
              </a:defRPr>
            </a:lvl1pPr>
          </a:lstStyle>
          <a:p>
            <a:pPr lvl="0"/>
            <a:r>
              <a:rPr lang="de-DE" dirty="0" smtClean="0"/>
              <a:t>Unterüberschrift der Präsentation</a:t>
            </a:r>
          </a:p>
        </p:txBody>
      </p:sp>
      <p:sp>
        <p:nvSpPr>
          <p:cNvPr id="14" name="Bildplatzhalter 6"/>
          <p:cNvSpPr>
            <a:spLocks noGrp="1"/>
          </p:cNvSpPr>
          <p:nvPr>
            <p:ph type="pic" sz="quarter" idx="11"/>
          </p:nvPr>
        </p:nvSpPr>
        <p:spPr>
          <a:xfrm>
            <a:off x="596901" y="3835400"/>
            <a:ext cx="7899399" cy="2476500"/>
          </a:xfrm>
          <a:prstGeom prst="rect">
            <a:avLst/>
          </a:prstGeom>
        </p:spPr>
        <p:txBody>
          <a:bodyPr vert="horz"/>
          <a:lstStyle/>
          <a:p>
            <a:r>
              <a:rPr lang="de-DE" smtClean="0"/>
              <a:t>Bild durch Klicken auf Symbol hinzufügen</a:t>
            </a:r>
            <a:endParaRPr lang="de-DE" dirty="0"/>
          </a:p>
        </p:txBody>
      </p:sp>
      <p:pic>
        <p:nvPicPr>
          <p:cNvPr id="7" name="Bild 6" descr="LOGOBALKEN_NEU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="" xmlns:a14="http://schemas.microsoft.com/office/drawing/2010/main" xmlns:mv="urn:schemas-microsoft-com:mac:vml" xmlns:mc="http://schemas.openxmlformats.org/markup-compatibility/2006" val="0"/>
              </a:ext>
            </a:extLst>
          </a:blip>
          <a:stretch>
            <a:fillRect/>
          </a:stretch>
        </p:blipFill>
        <p:spPr>
          <a:xfrm>
            <a:off x="0" y="330912"/>
            <a:ext cx="9143391" cy="1584854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xmlns:mv="urn:schemas-microsoft-com:mac:vml" xmlns:mc="http://schemas.openxmlformats.org/markup-compatibility/2006" val="40913467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61443" y="389470"/>
            <a:ext cx="8074557" cy="960702"/>
          </a:xfrm>
          <a:prstGeom prst="rect">
            <a:avLst/>
          </a:prstGeom>
        </p:spPr>
        <p:txBody>
          <a:bodyPr anchor="b"/>
          <a:lstStyle>
            <a:lvl1pPr algn="l">
              <a:defRPr sz="3200" b="1" i="0">
                <a:solidFill>
                  <a:srgbClr val="00446B"/>
                </a:solidFill>
                <a:latin typeface="Calibri"/>
                <a:cs typeface="Calibri"/>
              </a:defRPr>
            </a:lvl1pPr>
          </a:lstStyle>
          <a:p>
            <a:r>
              <a:rPr lang="de-DE" dirty="0" smtClean="0"/>
              <a:t>Überschrift Powerpoint-Folie</a:t>
            </a:r>
            <a:endParaRPr lang="de-DE" dirty="0"/>
          </a:p>
        </p:txBody>
      </p:sp>
      <p:sp>
        <p:nvSpPr>
          <p:cNvPr id="15" name="Inhaltsplatzhalter 14"/>
          <p:cNvSpPr>
            <a:spLocks noGrp="1"/>
          </p:cNvSpPr>
          <p:nvPr>
            <p:ph sz="quarter" idx="10"/>
          </p:nvPr>
        </p:nvSpPr>
        <p:spPr>
          <a:xfrm>
            <a:off x="569910" y="1604434"/>
            <a:ext cx="8066089" cy="4279899"/>
          </a:xfrm>
          <a:prstGeom prst="rect">
            <a:avLst/>
          </a:prstGeom>
        </p:spPr>
        <p:txBody>
          <a:bodyPr vert="horz"/>
          <a:lstStyle>
            <a:lvl1pPr marL="0" indent="0">
              <a:lnSpc>
                <a:spcPts val="2400"/>
              </a:lnSpc>
              <a:spcBef>
                <a:spcPts val="550"/>
              </a:spcBef>
              <a:buFontTx/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cs typeface="Calibri"/>
              </a:defRPr>
            </a:lvl1pPr>
            <a:lvl2pPr marL="177800" indent="-177800">
              <a:lnSpc>
                <a:spcPts val="2400"/>
              </a:lnSpc>
              <a:spcBef>
                <a:spcPts val="550"/>
              </a:spcBef>
              <a:buClr>
                <a:srgbClr val="003D6A"/>
              </a:buClr>
              <a:buFont typeface="Arial"/>
              <a:buChar char="•"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cs typeface="Calibri"/>
              </a:defRPr>
            </a:lvl2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</p:txBody>
      </p:sp>
      <p:sp>
        <p:nvSpPr>
          <p:cNvPr id="18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1044687" y="6496050"/>
            <a:ext cx="5911589" cy="252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Benchmark products Automatica 2014</a:t>
            </a:r>
            <a:endParaRPr lang="de-DE" dirty="0" smtClean="0"/>
          </a:p>
        </p:txBody>
      </p:sp>
      <p:sp>
        <p:nvSpPr>
          <p:cNvPr id="19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260327" y="6496052"/>
            <a:ext cx="758961" cy="25199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67E460E2-A79B-FD4C-875F-CB1722C97EA1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="" xmlns:p14="http://schemas.microsoft.com/office/powerpoint/2010/main" xmlns:mv="urn:schemas-microsoft-com:mac:vml" xmlns:mc="http://schemas.openxmlformats.org/markup-compatibility/2006" val="28311130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+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Inhaltsplatzhalter 10"/>
          <p:cNvSpPr>
            <a:spLocks noGrp="1"/>
          </p:cNvSpPr>
          <p:nvPr>
            <p:ph sz="quarter" idx="11"/>
          </p:nvPr>
        </p:nvSpPr>
        <p:spPr>
          <a:xfrm>
            <a:off x="4762500" y="1604435"/>
            <a:ext cx="3941233" cy="4237566"/>
          </a:xfrm>
          <a:prstGeom prst="rect">
            <a:avLst/>
          </a:prstGeom>
        </p:spPr>
        <p:txBody>
          <a:bodyPr vert="horz"/>
          <a:lstStyle>
            <a:lvl1pPr marL="0" indent="0">
              <a:lnSpc>
                <a:spcPts val="2400"/>
              </a:lnSpc>
              <a:spcBef>
                <a:spcPts val="550"/>
              </a:spcBef>
              <a:buNone/>
              <a:defRPr sz="2000">
                <a:solidFill>
                  <a:srgbClr val="404040"/>
                </a:solidFill>
                <a:latin typeface="Calibri"/>
                <a:cs typeface="Calibri"/>
              </a:defRPr>
            </a:lvl1pPr>
            <a:lvl2pPr marL="177800" indent="-177800">
              <a:lnSpc>
                <a:spcPts val="2400"/>
              </a:lnSpc>
              <a:spcBef>
                <a:spcPts val="550"/>
              </a:spcBef>
              <a:buClr>
                <a:srgbClr val="003D6A"/>
              </a:buClr>
              <a:buFont typeface="Arial"/>
              <a:buChar char="•"/>
              <a:defRPr sz="2000">
                <a:solidFill>
                  <a:srgbClr val="404040"/>
                </a:solidFill>
                <a:latin typeface="Calibri"/>
                <a:cs typeface="Calibri"/>
              </a:defRPr>
            </a:lvl2pPr>
            <a:lvl3pPr marL="914400" indent="0">
              <a:buNone/>
              <a:defRPr/>
            </a:lvl3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</p:txBody>
      </p:sp>
      <p:sp>
        <p:nvSpPr>
          <p:cNvPr id="2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1044688" y="6496050"/>
            <a:ext cx="2503508" cy="252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Benchmark products Automatica 2014</a:t>
            </a:r>
            <a:endParaRPr lang="de-DE" dirty="0" smtClean="0"/>
          </a:p>
        </p:txBody>
      </p:sp>
      <p:sp>
        <p:nvSpPr>
          <p:cNvPr id="2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260327" y="6496052"/>
            <a:ext cx="758961" cy="25199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67E460E2-A79B-FD4C-875F-CB1722C97EA1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8" name="Titel 1"/>
          <p:cNvSpPr>
            <a:spLocks noGrp="1"/>
          </p:cNvSpPr>
          <p:nvPr>
            <p:ph type="title" hasCustomPrompt="1"/>
          </p:nvPr>
        </p:nvSpPr>
        <p:spPr>
          <a:xfrm>
            <a:off x="561444" y="389470"/>
            <a:ext cx="8142290" cy="960702"/>
          </a:xfrm>
          <a:prstGeom prst="rect">
            <a:avLst/>
          </a:prstGeom>
        </p:spPr>
        <p:txBody>
          <a:bodyPr anchor="b"/>
          <a:lstStyle>
            <a:lvl1pPr algn="l">
              <a:defRPr sz="3200" b="1" i="0">
                <a:solidFill>
                  <a:srgbClr val="00446B"/>
                </a:solidFill>
                <a:latin typeface="Calibri"/>
                <a:cs typeface="Calibri"/>
              </a:defRPr>
            </a:lvl1pPr>
          </a:lstStyle>
          <a:p>
            <a:r>
              <a:rPr lang="de-DE" dirty="0" smtClean="0"/>
              <a:t>Überschrift Powerpoint-Folie</a:t>
            </a:r>
            <a:endParaRPr lang="de-DE" dirty="0"/>
          </a:p>
        </p:txBody>
      </p:sp>
      <p:sp>
        <p:nvSpPr>
          <p:cNvPr id="9" name="Inhaltsplatzhalter 14"/>
          <p:cNvSpPr>
            <a:spLocks noGrp="1"/>
          </p:cNvSpPr>
          <p:nvPr>
            <p:ph sz="quarter" idx="12"/>
          </p:nvPr>
        </p:nvSpPr>
        <p:spPr>
          <a:xfrm>
            <a:off x="586844" y="1604434"/>
            <a:ext cx="3951289" cy="4237567"/>
          </a:xfrm>
          <a:prstGeom prst="rect">
            <a:avLst/>
          </a:prstGeom>
        </p:spPr>
        <p:txBody>
          <a:bodyPr vert="horz"/>
          <a:lstStyle>
            <a:lvl1pPr marL="0" indent="0">
              <a:lnSpc>
                <a:spcPts val="2400"/>
              </a:lnSpc>
              <a:spcBef>
                <a:spcPts val="550"/>
              </a:spcBef>
              <a:buFontTx/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cs typeface="Calibri"/>
              </a:defRPr>
            </a:lvl1pPr>
            <a:lvl2pPr marL="177800" indent="-177800">
              <a:lnSpc>
                <a:spcPts val="2400"/>
              </a:lnSpc>
              <a:spcBef>
                <a:spcPts val="550"/>
              </a:spcBef>
              <a:buClr>
                <a:srgbClr val="003D6A"/>
              </a:buClr>
              <a:buFont typeface="Arial"/>
              <a:buChar char="•"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cs typeface="Calibri"/>
              </a:defRPr>
            </a:lvl2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</p:txBody>
      </p:sp>
    </p:spTree>
    <p:extLst>
      <p:ext uri="{BB962C8B-B14F-4D97-AF65-F5344CB8AC3E}">
        <p14:creationId xmlns="" xmlns:p14="http://schemas.microsoft.com/office/powerpoint/2010/main" xmlns:mv="urn:schemas-microsoft-com:mac:vml" xmlns:mc="http://schemas.openxmlformats.org/markup-compatibility/2006" val="1529362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bschluss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hteck 2"/>
          <p:cNvSpPr/>
          <p:nvPr userDrawn="1"/>
        </p:nvSpPr>
        <p:spPr>
          <a:xfrm>
            <a:off x="0" y="0"/>
            <a:ext cx="9143695" cy="6858000"/>
          </a:xfrm>
          <a:prstGeom prst="rect">
            <a:avLst/>
          </a:prstGeom>
          <a:solidFill>
            <a:srgbClr val="003D6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2" name="Textfeld 11"/>
          <p:cNvSpPr txBox="1"/>
          <p:nvPr userDrawn="1"/>
        </p:nvSpPr>
        <p:spPr>
          <a:xfrm>
            <a:off x="304" y="6317852"/>
            <a:ext cx="914339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457200">
              <a:buNone/>
            </a:pPr>
            <a:r>
              <a:rPr lang="de-DE" sz="1400" b="0" i="0" dirty="0">
                <a:solidFill>
                  <a:srgbClr val="FFFFFF"/>
                </a:solidFill>
                <a:latin typeface="Calibri"/>
                <a:ea typeface="+mn-ea"/>
                <a:cs typeface="Calibri"/>
              </a:rPr>
              <a:t>www.schunk.com</a:t>
            </a:r>
            <a:endParaRPr lang="de-DE" sz="1400" dirty="0" smtClean="0">
              <a:solidFill>
                <a:srgbClr val="FFFFFF"/>
              </a:solidFill>
              <a:latin typeface="Calibri"/>
              <a:cs typeface="Calibri"/>
            </a:endParaRPr>
          </a:p>
        </p:txBody>
      </p:sp>
      <p:pic>
        <p:nvPicPr>
          <p:cNvPr id="6" name="Bild 5" descr="LOGOBALKEN_NEU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="" xmlns:a14="http://schemas.microsoft.com/office/drawing/2010/main" xmlns:mv="urn:schemas-microsoft-com:mac:vml" xmlns:mc="http://schemas.openxmlformats.org/markup-compatibility/2006" val="0"/>
              </a:ext>
            </a:extLst>
          </a:blip>
          <a:stretch>
            <a:fillRect/>
          </a:stretch>
        </p:blipFill>
        <p:spPr>
          <a:xfrm>
            <a:off x="0" y="330912"/>
            <a:ext cx="9143391" cy="1584854"/>
          </a:xfrm>
          <a:prstGeom prst="rect">
            <a:avLst/>
          </a:prstGeom>
        </p:spPr>
      </p:pic>
      <p:pic>
        <p:nvPicPr>
          <p:cNvPr id="7" name="Bild 6" descr="TOOLS_RS_NEU.pn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="" xmlns:a14="http://schemas.microsoft.com/office/drawing/2010/main" xmlns:mv="urn:schemas-microsoft-com:mac:vml" xmlns:mc="http://schemas.openxmlformats.org/markup-compatibility/2006" val="0"/>
              </a:ext>
            </a:extLst>
          </a:blip>
          <a:stretch>
            <a:fillRect/>
          </a:stretch>
        </p:blipFill>
        <p:spPr>
          <a:xfrm>
            <a:off x="3614734" y="4457701"/>
            <a:ext cx="1913922" cy="1913922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xmlns:mv="urn:schemas-microsoft-com:mac:vml" xmlns:mc="http://schemas.openxmlformats.org/markup-compatibility/2006" val="36868597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/>
          <p:cNvSpPr/>
          <p:nvPr/>
        </p:nvSpPr>
        <p:spPr>
          <a:xfrm>
            <a:off x="304" y="6324600"/>
            <a:ext cx="9143696" cy="533400"/>
          </a:xfrm>
          <a:prstGeom prst="rect">
            <a:avLst/>
          </a:prstGeom>
          <a:solidFill>
            <a:srgbClr val="003D6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9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1044688" y="6496050"/>
            <a:ext cx="2503508" cy="252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Benchmark products Automatica 2014</a:t>
            </a:r>
            <a:endParaRPr lang="de-DE" dirty="0" smtClean="0"/>
          </a:p>
        </p:txBody>
      </p:sp>
      <p:sp>
        <p:nvSpPr>
          <p:cNvPr id="11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260327" y="6496052"/>
            <a:ext cx="758961" cy="25199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67E460E2-A79B-FD4C-875F-CB1722C97EA1}" type="slidenum">
              <a:rPr lang="de-DE" smtClean="0"/>
              <a:pPr/>
              <a:t>‹Nr.›</a:t>
            </a:fld>
            <a:endParaRPr lang="de-DE" dirty="0"/>
          </a:p>
        </p:txBody>
      </p:sp>
      <p:pic>
        <p:nvPicPr>
          <p:cNvPr id="7" name="Bild 6" descr="BALKEN_FOLIE2_NEU.png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="" xmlns:a14="http://schemas.microsoft.com/office/drawing/2010/main" xmlns:mv="urn:schemas-microsoft-com:mac:vml" xmlns:mc="http://schemas.openxmlformats.org/markup-compatibility/2006" val="0"/>
              </a:ext>
            </a:extLst>
          </a:blip>
          <a:srcRect l="4846"/>
          <a:stretch>
            <a:fillRect/>
          </a:stretch>
        </p:blipFill>
        <p:spPr>
          <a:xfrm>
            <a:off x="0" y="6165375"/>
            <a:ext cx="9144000" cy="646883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xmlns:mv="urn:schemas-microsoft-com:mac:vml" xmlns:mc="http://schemas.openxmlformats.org/markup-compatibility/2006" val="32027864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  <p:sldLayoutId id="2147483662" r:id="rId2"/>
    <p:sldLayoutId id="2147483663" r:id="rId3"/>
    <p:sldLayoutId id="2147483652" r:id="rId4"/>
    <p:sldLayoutId id="2147483660" r:id="rId5"/>
    <p:sldLayoutId id="2147483657" r:id="rId6"/>
  </p:sldLayoutIdLst>
  <p:hf hd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el 1"/>
          <p:cNvSpPr>
            <a:spLocks noGrp="1"/>
          </p:cNvSpPr>
          <p:nvPr>
            <p:ph type="title"/>
          </p:nvPr>
        </p:nvSpPr>
        <p:spPr>
          <a:xfrm>
            <a:off x="533398" y="3397778"/>
            <a:ext cx="8229600" cy="717022"/>
          </a:xfrm>
        </p:spPr>
        <p:txBody>
          <a:bodyPr/>
          <a:lstStyle/>
          <a:p>
            <a:pPr marL="84125">
              <a:lnSpc>
                <a:spcPts val="3200"/>
              </a:lnSpc>
              <a:spcAft>
                <a:spcPts val="1200"/>
              </a:spcAft>
            </a:pPr>
            <a:r>
              <a:rPr lang="de-DE" b="0" dirty="0" smtClean="0">
                <a:ea typeface="ＭＳ Ｐゴシック"/>
              </a:rPr>
              <a:t>Short </a:t>
            </a:r>
            <a:r>
              <a:rPr lang="de-DE" b="0" dirty="0" err="1" smtClean="0">
                <a:ea typeface="ＭＳ Ｐゴシック"/>
              </a:rPr>
              <a:t>presentation</a:t>
            </a:r>
            <a:r>
              <a:rPr lang="de-DE" b="0" dirty="0" smtClean="0">
                <a:ea typeface="ＭＳ Ｐゴシック"/>
              </a:rPr>
              <a:t> Gamma</a:t>
            </a:r>
            <a:endParaRPr lang="de-DE" dirty="0" smtClean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="" val="6876027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9" name="Fußzeilenplatzhalter 4"/>
          <p:cNvSpPr>
            <a:spLocks noGrp="1"/>
          </p:cNvSpPr>
          <p:nvPr>
            <p:ph type="ftr" sz="quarter" idx="3"/>
          </p:nvPr>
        </p:nvSpPr>
        <p:spPr bwMode="auto">
          <a:xfrm>
            <a:off x="1044688" y="6496050"/>
            <a:ext cx="3966224" cy="2520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r>
              <a:rPr lang="de-DE" smtClean="0"/>
              <a:t>Benchmark products Automatica 2014</a:t>
            </a:r>
            <a:endParaRPr lang="de-DE" dirty="0" smtClean="0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7E460E2-A79B-FD4C-875F-CB1722C97EA1}" type="slidenum">
              <a:rPr lang="de-DE" smtClean="0"/>
              <a:pPr/>
              <a:t>2</a:t>
            </a:fld>
            <a:endParaRPr lang="de-DE" dirty="0"/>
          </a:p>
        </p:txBody>
      </p:sp>
      <p:sp>
        <p:nvSpPr>
          <p:cNvPr id="80898" name="Titel 2"/>
          <p:cNvSpPr>
            <a:spLocks noGrp="1"/>
          </p:cNvSpPr>
          <p:nvPr>
            <p:ph type="title"/>
          </p:nvPr>
        </p:nvSpPr>
        <p:spPr bwMode="auto">
          <a:xfrm>
            <a:off x="561444" y="231049"/>
            <a:ext cx="8142290" cy="960702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de-DE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Gamma 90</a:t>
            </a:r>
            <a:r>
              <a:rPr lang="de-DE" dirty="0" smtClean="0">
                <a:solidFill>
                  <a:srgbClr val="003D6A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/>
            </a:r>
            <a:br>
              <a:rPr lang="de-DE" dirty="0" smtClean="0">
                <a:solidFill>
                  <a:srgbClr val="003D6A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</a:br>
            <a:r>
              <a:rPr lang="de-DE" sz="2000" dirty="0" smtClean="0"/>
              <a:t>#1: </a:t>
            </a:r>
            <a:r>
              <a:rPr lang="en-US" sz="2000" dirty="0" smtClean="0"/>
              <a:t>Axis for high load capacities </a:t>
            </a:r>
            <a:r>
              <a:rPr lang="de-DE" dirty="0" smtClean="0"/>
              <a:t/>
            </a:r>
            <a:br>
              <a:rPr lang="de-DE" dirty="0" smtClean="0"/>
            </a:br>
            <a:r>
              <a:rPr lang="de-DE" dirty="0" smtClean="0">
                <a:solidFill>
                  <a:srgbClr val="003D6A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/>
            </a:r>
            <a:br>
              <a:rPr lang="de-DE" dirty="0" smtClean="0">
                <a:solidFill>
                  <a:srgbClr val="003D6A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</a:br>
            <a:endParaRPr lang="de-DE" sz="2000" dirty="0" smtClean="0">
              <a:solidFill>
                <a:srgbClr val="003D6A"/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</p:txBody>
      </p:sp>
      <p:sp>
        <p:nvSpPr>
          <p:cNvPr id="80901" name="Rectangle 2"/>
          <p:cNvSpPr>
            <a:spLocks noChangeArrowheads="1"/>
          </p:cNvSpPr>
          <p:nvPr/>
        </p:nvSpPr>
        <p:spPr bwMode="auto">
          <a:xfrm>
            <a:off x="0" y="44450"/>
            <a:ext cx="18415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de-DE">
              <a:latin typeface="Calibri" pitchFamily="34" charset="0"/>
            </a:endParaRPr>
          </a:p>
        </p:txBody>
      </p:sp>
      <p:sp>
        <p:nvSpPr>
          <p:cNvPr id="16" name="Inhaltsplatzhalter 9"/>
          <p:cNvSpPr>
            <a:spLocks noGrp="1"/>
          </p:cNvSpPr>
          <p:nvPr>
            <p:ph sz="quarter" idx="11"/>
          </p:nvPr>
        </p:nvSpPr>
        <p:spPr>
          <a:xfrm>
            <a:off x="4093029" y="854661"/>
            <a:ext cx="4802729" cy="5457171"/>
          </a:xfrm>
        </p:spPr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de-DE" b="1" dirty="0" smtClean="0">
                <a:solidFill>
                  <a:schemeClr val="tx1"/>
                </a:solidFill>
              </a:rPr>
              <a:t>Unique </a:t>
            </a:r>
            <a:r>
              <a:rPr lang="de-DE" b="1" dirty="0" err="1" smtClean="0">
                <a:solidFill>
                  <a:schemeClr val="tx1"/>
                </a:solidFill>
              </a:rPr>
              <a:t>selling</a:t>
            </a:r>
            <a:r>
              <a:rPr lang="de-DE" b="1" dirty="0" smtClean="0">
                <a:solidFill>
                  <a:schemeClr val="tx1"/>
                </a:solidFill>
              </a:rPr>
              <a:t> </a:t>
            </a:r>
            <a:r>
              <a:rPr lang="de-DE" b="1" dirty="0" err="1" smtClean="0">
                <a:solidFill>
                  <a:schemeClr val="tx1"/>
                </a:solidFill>
              </a:rPr>
              <a:t>points</a:t>
            </a:r>
            <a:r>
              <a:rPr lang="de-DE" b="1" dirty="0" smtClean="0">
                <a:solidFill>
                  <a:schemeClr val="tx1"/>
                </a:solidFill>
              </a:rPr>
              <a:t>:</a:t>
            </a:r>
          </a:p>
          <a:p>
            <a:pPr marL="174625" lvl="0" indent="-174625">
              <a:buFont typeface="Courier New" pitchFamily="49" charset="0"/>
              <a:buChar char="o"/>
            </a:pPr>
            <a:r>
              <a:rPr lang="en-US" sz="1800" dirty="0" smtClean="0">
                <a:solidFill>
                  <a:schemeClr val="tx1"/>
                </a:solidFill>
              </a:rPr>
              <a:t>Larger size, rounds off the successful Gamma series at the lower end (smaller size), profile width 90 mm</a:t>
            </a:r>
            <a:endParaRPr lang="de-DE" sz="1800" dirty="0" smtClean="0">
              <a:solidFill>
                <a:schemeClr val="tx1"/>
              </a:solidFill>
            </a:endParaRPr>
          </a:p>
          <a:p>
            <a:pPr lvl="1">
              <a:buFont typeface="Courier New" pitchFamily="49" charset="0"/>
              <a:buChar char="o"/>
            </a:pPr>
            <a:r>
              <a:rPr lang="en-US" sz="1800" dirty="0" smtClean="0">
                <a:solidFill>
                  <a:schemeClr val="tx1"/>
                </a:solidFill>
              </a:rPr>
              <a:t>Available in all variants CAS ZSSD, AZSH, and AZSS</a:t>
            </a:r>
            <a:endParaRPr lang="de-DE" sz="1800" dirty="0" smtClean="0">
              <a:solidFill>
                <a:schemeClr val="tx1"/>
              </a:solidFill>
            </a:endParaRPr>
          </a:p>
          <a:p>
            <a:pPr marL="174625" indent="-174625">
              <a:buFont typeface="Courier New" pitchFamily="49" charset="0"/>
              <a:buChar char="o"/>
            </a:pPr>
            <a:r>
              <a:rPr lang="en-US" sz="1800" dirty="0" smtClean="0">
                <a:solidFill>
                  <a:schemeClr val="tx1"/>
                </a:solidFill>
              </a:rPr>
              <a:t>ZSS: Toothed belt drive with one slide</a:t>
            </a:r>
            <a:endParaRPr lang="de-DE" sz="1800" dirty="0" smtClean="0">
              <a:solidFill>
                <a:schemeClr val="tx1"/>
              </a:solidFill>
            </a:endParaRPr>
          </a:p>
          <a:p>
            <a:pPr marL="174625" indent="-174625">
              <a:buFont typeface="Courier New" pitchFamily="49" charset="0"/>
              <a:buChar char="o"/>
            </a:pPr>
            <a:r>
              <a:rPr lang="en-US" sz="1800" dirty="0" smtClean="0">
                <a:solidFill>
                  <a:schemeClr val="tx1"/>
                </a:solidFill>
              </a:rPr>
              <a:t>ZSSD: Toothed belt drive with two independently movable slides</a:t>
            </a:r>
            <a:endParaRPr lang="de-DE" sz="1800" dirty="0" smtClean="0">
              <a:solidFill>
                <a:schemeClr val="tx1"/>
              </a:solidFill>
            </a:endParaRPr>
          </a:p>
          <a:p>
            <a:pPr marL="174625" indent="-174625">
              <a:buFont typeface="Courier New" pitchFamily="49" charset="0"/>
              <a:buChar char="o"/>
            </a:pPr>
            <a:r>
              <a:rPr lang="en-US" sz="1800" dirty="0" smtClean="0">
                <a:solidFill>
                  <a:schemeClr val="tx1"/>
                </a:solidFill>
              </a:rPr>
              <a:t>AZSS: Rack and pinion axis horizontal</a:t>
            </a:r>
            <a:endParaRPr lang="de-DE" sz="1800" dirty="0" smtClean="0">
              <a:solidFill>
                <a:schemeClr val="tx1"/>
              </a:solidFill>
            </a:endParaRPr>
          </a:p>
          <a:p>
            <a:pPr marL="174625" indent="-174625">
              <a:buFont typeface="Courier New" pitchFamily="49" charset="0"/>
              <a:buChar char="o"/>
            </a:pPr>
            <a:r>
              <a:rPr lang="en-US" sz="1800" dirty="0" smtClean="0">
                <a:solidFill>
                  <a:schemeClr val="tx1"/>
                </a:solidFill>
              </a:rPr>
              <a:t>AZSH: Rack and pinion axis stroke version</a:t>
            </a:r>
            <a:endParaRPr lang="de-DE" sz="1800" dirty="0" smtClean="0">
              <a:solidFill>
                <a:schemeClr val="tx1"/>
              </a:solidFill>
            </a:endParaRPr>
          </a:p>
          <a:p>
            <a:pPr marL="174625" indent="-174625">
              <a:buFont typeface="Courier New" pitchFamily="49" charset="0"/>
              <a:buChar char="o"/>
            </a:pPr>
            <a:r>
              <a:rPr lang="en-US" sz="1800" dirty="0" smtClean="0">
                <a:solidFill>
                  <a:schemeClr val="tx1"/>
                </a:solidFill>
              </a:rPr>
              <a:t>Choice of toothed belt or rack and pinion drive</a:t>
            </a:r>
            <a:endParaRPr lang="de-DE" sz="1800" dirty="0" smtClean="0">
              <a:solidFill>
                <a:schemeClr val="tx1"/>
              </a:solidFill>
            </a:endParaRPr>
          </a:p>
          <a:p>
            <a:pPr marL="174625" indent="-174625">
              <a:buFont typeface="Courier New" pitchFamily="49" charset="0"/>
              <a:buChar char="o"/>
            </a:pPr>
            <a:r>
              <a:rPr lang="en-US" sz="1800" dirty="0" smtClean="0">
                <a:solidFill>
                  <a:schemeClr val="tx1"/>
                </a:solidFill>
              </a:rPr>
              <a:t>Closed basic profile for maximum rigidity, no additional support necessary</a:t>
            </a:r>
            <a:endParaRPr lang="de-DE" sz="1800" dirty="0" smtClean="0">
              <a:solidFill>
                <a:schemeClr val="tx1"/>
              </a:solidFill>
            </a:endParaRPr>
          </a:p>
          <a:p>
            <a:pPr marL="174625" indent="-174625">
              <a:buFont typeface="Courier New" pitchFamily="49" charset="0"/>
              <a:buChar char="o"/>
            </a:pPr>
            <a:r>
              <a:rPr lang="en-US" sz="1800" dirty="0" smtClean="0">
                <a:solidFill>
                  <a:schemeClr val="tx1"/>
                </a:solidFill>
              </a:rPr>
              <a:t> Double profiled rail guide for high load rating</a:t>
            </a:r>
            <a:endParaRPr lang="de-DE" sz="1800" dirty="0" smtClean="0">
              <a:solidFill>
                <a:schemeClr val="tx1"/>
              </a:solidFill>
            </a:endParaRP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endParaRPr lang="de-DE" b="1" dirty="0" smtClean="0">
              <a:solidFill>
                <a:schemeClr val="tx1"/>
              </a:solidFill>
            </a:endParaRPr>
          </a:p>
          <a:p>
            <a:pPr>
              <a:lnSpc>
                <a:spcPct val="100000"/>
              </a:lnSpc>
              <a:spcBef>
                <a:spcPts val="0"/>
              </a:spcBef>
              <a:defRPr/>
            </a:pPr>
            <a:endParaRPr lang="de-DE" b="1" dirty="0" smtClean="0">
              <a:solidFill>
                <a:schemeClr val="tx1">
                  <a:lumMod val="75000"/>
                  <a:lumOff val="25000"/>
                </a:schemeClr>
              </a:solidFill>
              <a:cs typeface="Times New Roman" pitchFamily="18" charset="0"/>
            </a:endParaRPr>
          </a:p>
          <a:p>
            <a:endParaRPr lang="de-DE" sz="1800" b="1" dirty="0" smtClean="0"/>
          </a:p>
          <a:p>
            <a:endParaRPr lang="de-DE" sz="1800" b="1" dirty="0" smtClean="0"/>
          </a:p>
          <a:p>
            <a:endParaRPr lang="de-DE" sz="1800" b="1" dirty="0" smtClean="0"/>
          </a:p>
          <a:p>
            <a:endParaRPr lang="de-DE" sz="1800" b="1" dirty="0" smtClean="0"/>
          </a:p>
        </p:txBody>
      </p:sp>
      <p:pic>
        <p:nvPicPr>
          <p:cNvPr id="17" name="Picture 2" descr="Foto 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61444" y="1697265"/>
            <a:ext cx="3287415" cy="13856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" name="Gruppieren 9"/>
          <p:cNvGrpSpPr/>
          <p:nvPr/>
        </p:nvGrpSpPr>
        <p:grpSpPr>
          <a:xfrm>
            <a:off x="5696712" y="249735"/>
            <a:ext cx="3199046" cy="461665"/>
            <a:chOff x="5285232" y="268023"/>
            <a:chExt cx="3199046" cy="461665"/>
          </a:xfrm>
        </p:grpSpPr>
        <p:sp>
          <p:nvSpPr>
            <p:cNvPr id="18" name="Textfeld 17"/>
            <p:cNvSpPr txBox="1"/>
            <p:nvPr/>
          </p:nvSpPr>
          <p:spPr>
            <a:xfrm>
              <a:off x="6382512" y="268023"/>
              <a:ext cx="1024128" cy="461665"/>
            </a:xfrm>
            <a:prstGeom prst="rect">
              <a:avLst/>
            </a:prstGeom>
            <a:noFill/>
            <a:ln>
              <a:solidFill>
                <a:srgbClr val="00446B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smtClean="0">
                  <a:solidFill>
                    <a:schemeClr val="tx2"/>
                  </a:solidFill>
                </a:rPr>
                <a:t>Sucessor product</a:t>
              </a:r>
            </a:p>
          </p:txBody>
        </p:sp>
        <p:sp>
          <p:nvSpPr>
            <p:cNvPr id="19" name="Textfeld 18"/>
            <p:cNvSpPr txBox="1"/>
            <p:nvPr/>
          </p:nvSpPr>
          <p:spPr>
            <a:xfrm>
              <a:off x="7460150" y="268023"/>
              <a:ext cx="1024128" cy="461665"/>
            </a:xfrm>
            <a:prstGeom prst="rect">
              <a:avLst/>
            </a:prstGeom>
            <a:solidFill>
              <a:schemeClr val="tx2"/>
            </a:solidFill>
            <a:ln>
              <a:solidFill>
                <a:srgbClr val="00446B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smtClean="0">
                  <a:solidFill>
                    <a:schemeClr val="bg1"/>
                  </a:solidFill>
                </a:rPr>
                <a:t>New Sizes</a:t>
              </a:r>
            </a:p>
            <a:p>
              <a:pPr algn="ctr"/>
              <a:endParaRPr lang="en-US" sz="1200">
                <a:solidFill>
                  <a:schemeClr val="bg1"/>
                </a:solidFill>
              </a:endParaRPr>
            </a:p>
          </p:txBody>
        </p:sp>
        <p:sp>
          <p:nvSpPr>
            <p:cNvPr id="20" name="Textfeld 19"/>
            <p:cNvSpPr txBox="1"/>
            <p:nvPr/>
          </p:nvSpPr>
          <p:spPr>
            <a:xfrm>
              <a:off x="5285232" y="268023"/>
              <a:ext cx="1024128" cy="461665"/>
            </a:xfrm>
            <a:prstGeom prst="rect">
              <a:avLst/>
            </a:prstGeom>
            <a:noFill/>
            <a:ln>
              <a:solidFill>
                <a:srgbClr val="00446B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1200" smtClean="0">
                  <a:solidFill>
                    <a:schemeClr val="tx2"/>
                  </a:solidFill>
                </a:rPr>
                <a:t>New Product</a:t>
              </a:r>
            </a:p>
            <a:p>
              <a:endParaRPr lang="en-US" sz="1200" smtClean="0"/>
            </a:p>
          </p:txBody>
        </p:sp>
      </p:grpSp>
      <p:sp>
        <p:nvSpPr>
          <p:cNvPr id="12" name="Textfeld 11"/>
          <p:cNvSpPr txBox="1"/>
          <p:nvPr/>
        </p:nvSpPr>
        <p:spPr>
          <a:xfrm>
            <a:off x="260327" y="3172511"/>
            <a:ext cx="3908879" cy="30008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Further product features:</a:t>
            </a:r>
          </a:p>
          <a:p>
            <a:endParaRPr lang="en-US" sz="900" b="1" dirty="0" smtClean="0"/>
          </a:p>
          <a:p>
            <a:r>
              <a:rPr lang="en-US" i="1" dirty="0" smtClean="0"/>
              <a:t>Specific to the rack and pinion drive:</a:t>
            </a:r>
            <a:endParaRPr lang="de-DE" i="1" dirty="0" smtClean="0"/>
          </a:p>
          <a:p>
            <a:pPr marL="174625" indent="-174625">
              <a:buFont typeface="Courier New" pitchFamily="49" charset="0"/>
              <a:buChar char="o"/>
            </a:pPr>
            <a:r>
              <a:rPr lang="de-DE" dirty="0" err="1" smtClean="0"/>
              <a:t>Dirt-resistant</a:t>
            </a:r>
            <a:endParaRPr lang="de-DE" dirty="0" smtClean="0"/>
          </a:p>
          <a:p>
            <a:pPr marL="174625" indent="-174625">
              <a:buFont typeface="Courier New" pitchFamily="49" charset="0"/>
              <a:buChar char="o"/>
            </a:pPr>
            <a:r>
              <a:rPr lang="de-DE" dirty="0" err="1" smtClean="0"/>
              <a:t>Sturdy</a:t>
            </a:r>
            <a:endParaRPr lang="de-DE" dirty="0" smtClean="0"/>
          </a:p>
          <a:p>
            <a:pPr marL="174625" lvl="0" indent="-174625">
              <a:buFont typeface="Courier New" pitchFamily="49" charset="0"/>
              <a:buChar char="o"/>
            </a:pPr>
            <a:r>
              <a:rPr lang="en-US" dirty="0" smtClean="0"/>
              <a:t>Several slides can be attached on a profile, and can be controlled independently of each other</a:t>
            </a:r>
            <a:endParaRPr lang="de-DE" dirty="0" smtClean="0"/>
          </a:p>
          <a:p>
            <a:r>
              <a:rPr lang="en-US" dirty="0" smtClean="0"/>
              <a:t> </a:t>
            </a:r>
            <a:endParaRPr lang="de-DE" dirty="0" smtClean="0"/>
          </a:p>
          <a:p>
            <a:r>
              <a:rPr lang="en-US" i="1" dirty="0" smtClean="0"/>
              <a:t>Specific to the belt drive:</a:t>
            </a:r>
            <a:endParaRPr lang="de-DE" i="1" dirty="0" smtClean="0"/>
          </a:p>
          <a:p>
            <a:pPr marL="174625" indent="-174625">
              <a:buFont typeface="Courier New" pitchFamily="49" charset="0"/>
              <a:buChar char="o"/>
            </a:pPr>
            <a:r>
              <a:rPr lang="en-US" dirty="0" smtClean="0"/>
              <a:t>High process speeds are possible</a:t>
            </a:r>
            <a:endParaRPr lang="de-DE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Inhaltsplatzhalter 4"/>
          <p:cNvSpPr>
            <a:spLocks noGrp="1"/>
          </p:cNvSpPr>
          <p:nvPr>
            <p:ph sz="quarter" idx="10"/>
          </p:nvPr>
        </p:nvSpPr>
        <p:spPr>
          <a:xfrm>
            <a:off x="561444" y="1350172"/>
            <a:ext cx="8066089" cy="4279899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</a:rPr>
              <a:t>Cost Effectiveness</a:t>
            </a:r>
            <a:r>
              <a:rPr lang="de-DE" b="1" dirty="0" smtClean="0">
                <a:solidFill>
                  <a:schemeClr val="tx1"/>
                </a:solidFill>
              </a:rPr>
              <a:t>/ Customer </a:t>
            </a:r>
            <a:r>
              <a:rPr lang="en-US" b="1" dirty="0" smtClean="0">
                <a:solidFill>
                  <a:schemeClr val="tx1"/>
                </a:solidFill>
              </a:rPr>
              <a:t>Benefits</a:t>
            </a:r>
            <a:r>
              <a:rPr lang="de-DE" b="1" dirty="0" smtClean="0">
                <a:solidFill>
                  <a:schemeClr val="tx1"/>
                </a:solidFill>
              </a:rPr>
              <a:t> :</a:t>
            </a:r>
            <a:endParaRPr lang="de-DE" dirty="0" smtClean="0">
              <a:solidFill>
                <a:schemeClr val="tx1"/>
              </a:solidFill>
            </a:endParaRPr>
          </a:p>
          <a:p>
            <a:pPr marL="177800" lvl="0" indent="-177800">
              <a:buFont typeface="Courier New" pitchFamily="49" charset="0"/>
              <a:buChar char="o"/>
            </a:pPr>
            <a:r>
              <a:rPr lang="en-US" sz="1800" dirty="0" smtClean="0">
                <a:solidFill>
                  <a:schemeClr val="tx1"/>
                </a:solidFill>
              </a:rPr>
              <a:t>New smaller size G90 requires less installation space </a:t>
            </a:r>
            <a:endParaRPr lang="de-DE" sz="1800" dirty="0" smtClean="0">
              <a:solidFill>
                <a:schemeClr val="tx1"/>
              </a:solidFill>
            </a:endParaRPr>
          </a:p>
          <a:p>
            <a:pPr marL="177800" lvl="0" indent="-177800">
              <a:buFont typeface="Courier New" pitchFamily="49" charset="0"/>
              <a:buChar char="o"/>
            </a:pPr>
            <a:r>
              <a:rPr lang="en-US" sz="1800" dirty="0" smtClean="0">
                <a:solidFill>
                  <a:schemeClr val="tx1"/>
                </a:solidFill>
              </a:rPr>
              <a:t>Closed basic profile, thus high load capacities in self-supporting engineering designs. Additional support designs are not required</a:t>
            </a:r>
            <a:endParaRPr lang="de-DE" sz="1800" dirty="0" smtClean="0">
              <a:solidFill>
                <a:schemeClr val="tx1"/>
              </a:solidFill>
            </a:endParaRPr>
          </a:p>
          <a:p>
            <a:pPr marL="177800" lvl="0" indent="-177800">
              <a:buFont typeface="Courier New" pitchFamily="49" charset="0"/>
              <a:buChar char="o"/>
            </a:pPr>
            <a:r>
              <a:rPr lang="en-US" sz="1800" dirty="0" smtClean="0">
                <a:solidFill>
                  <a:schemeClr val="tx1"/>
                </a:solidFill>
              </a:rPr>
              <a:t>Rail clamping element available for level control provides greater process reliability and protects the system</a:t>
            </a:r>
            <a:endParaRPr lang="de-DE" sz="1800" dirty="0" smtClean="0">
              <a:solidFill>
                <a:schemeClr val="tx1"/>
              </a:solidFill>
            </a:endParaRPr>
          </a:p>
          <a:p>
            <a:pPr marL="177800" lvl="0" indent="-177800">
              <a:buFont typeface="Courier New" pitchFamily="49" charset="0"/>
              <a:buChar char="o"/>
            </a:pPr>
            <a:r>
              <a:rPr lang="en-US" sz="1800" dirty="0" smtClean="0">
                <a:solidFill>
                  <a:schemeClr val="tx1"/>
                </a:solidFill>
              </a:rPr>
              <a:t>Consistent modular design, which means simple configuration to customer requirements. Less time spent in the engineering design and project planning</a:t>
            </a:r>
            <a:endParaRPr lang="de-DE" sz="1800" dirty="0" smtClean="0">
              <a:solidFill>
                <a:schemeClr val="tx1"/>
              </a:solidFill>
            </a:endParaRPr>
          </a:p>
          <a:p>
            <a:pPr marL="177800" lvl="0" indent="-177800">
              <a:buFont typeface="Courier New" pitchFamily="49" charset="0"/>
              <a:buChar char="o"/>
            </a:pPr>
            <a:r>
              <a:rPr lang="en-US" sz="1800" dirty="0" smtClean="0">
                <a:solidFill>
                  <a:schemeClr val="tx1"/>
                </a:solidFill>
              </a:rPr>
              <a:t>Differentiated product range and choice of toothed belt or rack and pinion drive which means optimal sizes for each application can be selected (no </a:t>
            </a:r>
            <a:r>
              <a:rPr lang="en-US" sz="1800" dirty="0" err="1" smtClean="0">
                <a:solidFill>
                  <a:schemeClr val="tx1"/>
                </a:solidFill>
              </a:rPr>
              <a:t>overdimensioning</a:t>
            </a:r>
            <a:r>
              <a:rPr lang="en-US" sz="1800" dirty="0" smtClean="0">
                <a:solidFill>
                  <a:schemeClr val="tx1"/>
                </a:solidFill>
              </a:rPr>
              <a:t>)</a:t>
            </a:r>
            <a:endParaRPr lang="de-DE" sz="1800" dirty="0" smtClean="0">
              <a:solidFill>
                <a:schemeClr val="tx1"/>
              </a:solidFill>
            </a:endParaRPr>
          </a:p>
          <a:p>
            <a:pPr marL="177800" lvl="0" indent="-177800">
              <a:buFont typeface="Courier New" pitchFamily="49" charset="0"/>
              <a:buChar char="o"/>
            </a:pPr>
            <a:r>
              <a:rPr lang="en-US" sz="1800" dirty="0" smtClean="0">
                <a:solidFill>
                  <a:schemeClr val="tx1"/>
                </a:solidFill>
              </a:rPr>
              <a:t>Double profiled rail guide for high load rating and precision</a:t>
            </a:r>
            <a:endParaRPr lang="de-DE" sz="1800" dirty="0" smtClean="0">
              <a:solidFill>
                <a:schemeClr val="tx1"/>
              </a:solidFill>
            </a:endParaRPr>
          </a:p>
          <a:p>
            <a:pPr marL="177800" lvl="0" indent="-177800">
              <a:buFont typeface="Courier New" pitchFamily="49" charset="0"/>
              <a:buChar char="o"/>
            </a:pPr>
            <a:r>
              <a:rPr lang="en-US" sz="1800" dirty="0" smtClean="0">
                <a:solidFill>
                  <a:schemeClr val="tx1"/>
                </a:solidFill>
              </a:rPr>
              <a:t>Expansion technology according to customer requirements can mostly be implemented economically and within a short period of time - Solutions à la carte</a:t>
            </a:r>
            <a:endParaRPr lang="de-DE" sz="1800" dirty="0" smtClean="0">
              <a:solidFill>
                <a:schemeClr val="tx1"/>
              </a:solidFill>
            </a:endParaRP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Courier New" pitchFamily="49" charset="0"/>
              <a:buChar char="o"/>
              <a:defRPr/>
            </a:pPr>
            <a:endParaRPr lang="de-DE" sz="1600" b="1" dirty="0" smtClean="0">
              <a:cs typeface="Times New Roman" pitchFamily="18" charset="0"/>
            </a:endParaRPr>
          </a:p>
          <a:p>
            <a:pPr>
              <a:buFont typeface="Courier New" pitchFamily="49" charset="0"/>
              <a:buChar char="o"/>
            </a:pPr>
            <a:endParaRPr lang="de-DE" dirty="0">
              <a:solidFill>
                <a:srgbClr val="00446B"/>
              </a:solidFill>
            </a:endParaRPr>
          </a:p>
        </p:txBody>
      </p:sp>
      <p:sp>
        <p:nvSpPr>
          <p:cNvPr id="81923" name="Fußzeilenplatzhalter 4"/>
          <p:cNvSpPr>
            <a:spLocks noGrp="1"/>
          </p:cNvSpPr>
          <p:nvPr>
            <p:ph type="ftr" sz="quarter" idx="3"/>
          </p:nvPr>
        </p:nvSpPr>
        <p:spPr bwMode="auto"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r>
              <a:rPr lang="de-DE" smtClean="0"/>
              <a:t>Benchmark products Automatica 2014</a:t>
            </a:r>
            <a:endParaRPr lang="de-DE" dirty="0" smtClean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7E460E2-A79B-FD4C-875F-CB1722C97EA1}" type="slidenum">
              <a:rPr lang="de-DE" smtClean="0"/>
              <a:pPr/>
              <a:t>3</a:t>
            </a:fld>
            <a:endParaRPr lang="de-DE" dirty="0"/>
          </a:p>
        </p:txBody>
      </p:sp>
      <p:sp>
        <p:nvSpPr>
          <p:cNvPr id="11" name="Titel 2"/>
          <p:cNvSpPr>
            <a:spLocks noGrp="1"/>
          </p:cNvSpPr>
          <p:nvPr>
            <p:ph type="title"/>
          </p:nvPr>
        </p:nvSpPr>
        <p:spPr bwMode="auto">
          <a:xfrm>
            <a:off x="561444" y="389470"/>
            <a:ext cx="8142290" cy="960702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de-DE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Gamma 90</a:t>
            </a:r>
            <a:r>
              <a:rPr lang="de-DE" dirty="0" smtClean="0">
                <a:solidFill>
                  <a:srgbClr val="003D6A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/>
            </a:r>
            <a:br>
              <a:rPr lang="de-DE" dirty="0" smtClean="0">
                <a:solidFill>
                  <a:srgbClr val="003D6A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</a:br>
            <a:r>
              <a:rPr lang="de-DE" sz="2000" dirty="0" smtClean="0"/>
              <a:t>#1: </a:t>
            </a:r>
            <a:r>
              <a:rPr lang="en-US" sz="2000" dirty="0" smtClean="0"/>
              <a:t>Axis for high load capacities </a:t>
            </a:r>
            <a:r>
              <a:rPr lang="de-DE" dirty="0" smtClean="0"/>
              <a:t/>
            </a:r>
            <a:br>
              <a:rPr lang="de-DE" dirty="0" smtClean="0"/>
            </a:br>
            <a:r>
              <a:rPr lang="de-DE" dirty="0" smtClean="0">
                <a:solidFill>
                  <a:srgbClr val="003D6A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/>
            </a:r>
            <a:br>
              <a:rPr lang="de-DE" dirty="0" smtClean="0">
                <a:solidFill>
                  <a:srgbClr val="003D6A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</a:br>
            <a:endParaRPr lang="de-DE" sz="2000" dirty="0" smtClean="0">
              <a:solidFill>
                <a:srgbClr val="003D6A"/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</p:txBody>
      </p:sp>
      <p:grpSp>
        <p:nvGrpSpPr>
          <p:cNvPr id="2" name="Gruppieren 9"/>
          <p:cNvGrpSpPr/>
          <p:nvPr/>
        </p:nvGrpSpPr>
        <p:grpSpPr>
          <a:xfrm>
            <a:off x="5696712" y="249735"/>
            <a:ext cx="3199046" cy="461665"/>
            <a:chOff x="5285232" y="268023"/>
            <a:chExt cx="3199046" cy="461665"/>
          </a:xfrm>
        </p:grpSpPr>
        <p:sp>
          <p:nvSpPr>
            <p:cNvPr id="12" name="Textfeld 11"/>
            <p:cNvSpPr txBox="1"/>
            <p:nvPr/>
          </p:nvSpPr>
          <p:spPr>
            <a:xfrm>
              <a:off x="6382512" y="268023"/>
              <a:ext cx="1024128" cy="461665"/>
            </a:xfrm>
            <a:prstGeom prst="rect">
              <a:avLst/>
            </a:prstGeom>
            <a:noFill/>
            <a:ln>
              <a:solidFill>
                <a:srgbClr val="00446B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smtClean="0">
                  <a:solidFill>
                    <a:schemeClr val="tx2"/>
                  </a:solidFill>
                </a:rPr>
                <a:t>Sucessor product</a:t>
              </a:r>
            </a:p>
          </p:txBody>
        </p:sp>
        <p:sp>
          <p:nvSpPr>
            <p:cNvPr id="13" name="Textfeld 12"/>
            <p:cNvSpPr txBox="1"/>
            <p:nvPr/>
          </p:nvSpPr>
          <p:spPr>
            <a:xfrm>
              <a:off x="7460150" y="268023"/>
              <a:ext cx="1024128" cy="461665"/>
            </a:xfrm>
            <a:prstGeom prst="rect">
              <a:avLst/>
            </a:prstGeom>
            <a:solidFill>
              <a:schemeClr val="tx2"/>
            </a:solidFill>
            <a:ln>
              <a:solidFill>
                <a:srgbClr val="00446B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smtClean="0">
                  <a:solidFill>
                    <a:schemeClr val="bg1"/>
                  </a:solidFill>
                </a:rPr>
                <a:t>New Sizes</a:t>
              </a:r>
            </a:p>
            <a:p>
              <a:pPr algn="ctr"/>
              <a:endParaRPr lang="en-US" sz="1200">
                <a:solidFill>
                  <a:schemeClr val="bg1"/>
                </a:solidFill>
              </a:endParaRPr>
            </a:p>
          </p:txBody>
        </p:sp>
        <p:sp>
          <p:nvSpPr>
            <p:cNvPr id="14" name="Textfeld 13"/>
            <p:cNvSpPr txBox="1"/>
            <p:nvPr/>
          </p:nvSpPr>
          <p:spPr>
            <a:xfrm>
              <a:off x="5285232" y="268023"/>
              <a:ext cx="1024128" cy="461665"/>
            </a:xfrm>
            <a:prstGeom prst="rect">
              <a:avLst/>
            </a:prstGeom>
            <a:noFill/>
            <a:ln>
              <a:solidFill>
                <a:srgbClr val="00446B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1200" smtClean="0">
                  <a:solidFill>
                    <a:schemeClr val="tx2"/>
                  </a:solidFill>
                </a:rPr>
                <a:t>New Product</a:t>
              </a:r>
            </a:p>
            <a:p>
              <a:endParaRPr lang="en-US" sz="1200" smtClean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Inhaltsplatzhalter 9"/>
          <p:cNvSpPr>
            <a:spLocks noGrp="1"/>
          </p:cNvSpPr>
          <p:nvPr>
            <p:ph sz="quarter" idx="11"/>
          </p:nvPr>
        </p:nvSpPr>
        <p:spPr>
          <a:xfrm>
            <a:off x="4279392" y="1394123"/>
            <a:ext cx="4791456" cy="4741502"/>
          </a:xfrm>
        </p:spPr>
        <p:txBody>
          <a:bodyPr/>
          <a:lstStyle/>
          <a:p>
            <a:r>
              <a:rPr lang="de-DE" b="1" dirty="0" smtClean="0">
                <a:solidFill>
                  <a:schemeClr val="tx1"/>
                </a:solidFill>
              </a:rPr>
              <a:t>Basic </a:t>
            </a:r>
            <a:r>
              <a:rPr lang="de-DE" b="1" dirty="0" err="1" smtClean="0">
                <a:solidFill>
                  <a:schemeClr val="tx1"/>
                </a:solidFill>
              </a:rPr>
              <a:t>technical</a:t>
            </a:r>
            <a:r>
              <a:rPr lang="de-DE" b="1" dirty="0" smtClean="0">
                <a:solidFill>
                  <a:schemeClr val="tx1"/>
                </a:solidFill>
              </a:rPr>
              <a:t> </a:t>
            </a:r>
            <a:r>
              <a:rPr lang="de-DE" b="1" dirty="0" err="1" smtClean="0">
                <a:solidFill>
                  <a:schemeClr val="tx1"/>
                </a:solidFill>
              </a:rPr>
              <a:t>data</a:t>
            </a:r>
            <a:r>
              <a:rPr lang="de-DE" b="1" dirty="0" smtClean="0">
                <a:solidFill>
                  <a:schemeClr val="tx1"/>
                </a:solidFill>
              </a:rPr>
              <a:t>:</a:t>
            </a:r>
          </a:p>
          <a:p>
            <a:pPr lvl="1">
              <a:spcBef>
                <a:spcPts val="0"/>
              </a:spcBef>
              <a:spcAft>
                <a:spcPts val="600"/>
              </a:spcAft>
              <a:buFont typeface="Courier New" pitchFamily="49" charset="0"/>
              <a:buChar char="o"/>
              <a:defRPr/>
            </a:pPr>
            <a:r>
              <a:rPr lang="de-DE" sz="1800" dirty="0" smtClean="0">
                <a:solidFill>
                  <a:schemeClr val="tx1"/>
                </a:solidFill>
                <a:cs typeface="Times New Roman" pitchFamily="18" charset="0"/>
              </a:rPr>
              <a:t>Sizes: </a:t>
            </a:r>
            <a:r>
              <a:rPr lang="de-DE" sz="1800" dirty="0" smtClean="0">
                <a:solidFill>
                  <a:schemeClr val="tx1"/>
                </a:solidFill>
              </a:rPr>
              <a:t>G90, G120, G160,G220, G280</a:t>
            </a:r>
          </a:p>
          <a:p>
            <a:pPr lvl="1">
              <a:spcBef>
                <a:spcPts val="0"/>
              </a:spcBef>
              <a:spcAft>
                <a:spcPts val="600"/>
              </a:spcAft>
              <a:buFont typeface="Courier New" pitchFamily="49" charset="0"/>
              <a:buChar char="o"/>
              <a:defRPr/>
            </a:pPr>
            <a:r>
              <a:rPr lang="en-US" sz="1800" dirty="0" smtClean="0">
                <a:solidFill>
                  <a:schemeClr val="tx1"/>
                </a:solidFill>
              </a:rPr>
              <a:t>Maximum stroke: up to 7650 mm</a:t>
            </a:r>
          </a:p>
          <a:p>
            <a:pPr lvl="1">
              <a:spcBef>
                <a:spcPts val="0"/>
              </a:spcBef>
              <a:spcAft>
                <a:spcPts val="600"/>
              </a:spcAft>
              <a:buFont typeface="Courier New" pitchFamily="49" charset="0"/>
              <a:buChar char="o"/>
              <a:defRPr/>
            </a:pPr>
            <a:r>
              <a:rPr lang="en-US" sz="1800" dirty="0" smtClean="0">
                <a:solidFill>
                  <a:schemeClr val="tx1"/>
                </a:solidFill>
              </a:rPr>
              <a:t>Repeat accuracy</a:t>
            </a:r>
            <a:r>
              <a:rPr lang="de-DE" sz="1800" dirty="0" smtClean="0">
                <a:solidFill>
                  <a:schemeClr val="tx1"/>
                </a:solidFill>
              </a:rPr>
              <a:t>: +/- 0,05 mm</a:t>
            </a:r>
          </a:p>
          <a:p>
            <a:pPr lvl="1">
              <a:spcBef>
                <a:spcPts val="0"/>
              </a:spcBef>
              <a:spcAft>
                <a:spcPts val="600"/>
              </a:spcAft>
              <a:buFont typeface="Courier New" pitchFamily="49" charset="0"/>
              <a:buChar char="o"/>
              <a:defRPr/>
            </a:pPr>
            <a:r>
              <a:rPr lang="en-US" sz="1800" dirty="0" smtClean="0">
                <a:solidFill>
                  <a:schemeClr val="tx1"/>
                </a:solidFill>
              </a:rPr>
              <a:t>Maximum speed: up to 5 m/s</a:t>
            </a:r>
          </a:p>
          <a:p>
            <a:pPr lvl="1">
              <a:spcBef>
                <a:spcPts val="0"/>
              </a:spcBef>
              <a:spcAft>
                <a:spcPts val="600"/>
              </a:spcAft>
              <a:buFont typeface="Courier New" pitchFamily="49" charset="0"/>
              <a:buChar char="o"/>
              <a:defRPr/>
            </a:pPr>
            <a:r>
              <a:rPr lang="en-US" sz="1800" dirty="0" smtClean="0">
                <a:solidFill>
                  <a:schemeClr val="tx1"/>
                </a:solidFill>
              </a:rPr>
              <a:t>Maximum acceleration: up to 60 m/s²</a:t>
            </a:r>
            <a:endParaRPr lang="de-DE" sz="1800" dirty="0" smtClean="0">
              <a:solidFill>
                <a:schemeClr val="tx1"/>
              </a:solidFill>
            </a:endParaRPr>
          </a:p>
          <a:p>
            <a:pPr lvl="1">
              <a:spcBef>
                <a:spcPts val="0"/>
              </a:spcBef>
              <a:spcAft>
                <a:spcPts val="600"/>
              </a:spcAft>
              <a:buFont typeface="Courier New" pitchFamily="49" charset="0"/>
              <a:buChar char="o"/>
              <a:defRPr/>
            </a:pPr>
            <a:r>
              <a:rPr lang="en-US" sz="1800" dirty="0" smtClean="0">
                <a:solidFill>
                  <a:schemeClr val="tx1"/>
                </a:solidFill>
              </a:rPr>
              <a:t>Moment load 1,200 Nm to 16,000 Nm</a:t>
            </a:r>
            <a:endParaRPr lang="de-DE" sz="1800" dirty="0" smtClean="0">
              <a:solidFill>
                <a:schemeClr val="tx1"/>
              </a:solidFill>
            </a:endParaRPr>
          </a:p>
          <a:p>
            <a:r>
              <a:rPr lang="de-DE" b="1" dirty="0" err="1" smtClean="0">
                <a:solidFill>
                  <a:schemeClr val="tx1"/>
                </a:solidFill>
              </a:rPr>
              <a:t>Complementary</a:t>
            </a:r>
            <a:r>
              <a:rPr lang="de-DE" b="1" dirty="0" smtClean="0">
                <a:solidFill>
                  <a:schemeClr val="tx1"/>
                </a:solidFill>
              </a:rPr>
              <a:t> </a:t>
            </a:r>
            <a:r>
              <a:rPr lang="de-DE" b="1" dirty="0" err="1" smtClean="0">
                <a:solidFill>
                  <a:schemeClr val="tx1"/>
                </a:solidFill>
              </a:rPr>
              <a:t>products</a:t>
            </a:r>
            <a:r>
              <a:rPr lang="de-DE" b="1" dirty="0" smtClean="0">
                <a:solidFill>
                  <a:schemeClr val="tx1"/>
                </a:solidFill>
              </a:rPr>
              <a:t>:</a:t>
            </a:r>
            <a:endParaRPr lang="de-DE" sz="900" b="1" dirty="0" smtClean="0">
              <a:solidFill>
                <a:schemeClr val="tx1"/>
              </a:solidFill>
            </a:endParaRPr>
          </a:p>
          <a:p>
            <a:pPr lvl="0">
              <a:lnSpc>
                <a:spcPct val="100000"/>
              </a:lnSpc>
              <a:buFont typeface="Courier New" pitchFamily="49" charset="0"/>
              <a:buChar char="o"/>
            </a:pPr>
            <a:r>
              <a:rPr lang="de-DE" sz="1800" dirty="0" smtClean="0">
                <a:solidFill>
                  <a:schemeClr val="tx1"/>
                </a:solidFill>
              </a:rPr>
              <a:t> ERM</a:t>
            </a:r>
          </a:p>
          <a:p>
            <a:pPr lvl="0">
              <a:lnSpc>
                <a:spcPct val="100000"/>
              </a:lnSpc>
              <a:buFont typeface="Courier New" pitchFamily="49" charset="0"/>
              <a:buChar char="o"/>
            </a:pPr>
            <a:r>
              <a:rPr lang="de-DE" sz="1800" dirty="0" smtClean="0">
                <a:solidFill>
                  <a:schemeClr val="tx1"/>
                </a:solidFill>
              </a:rPr>
              <a:t> EGA</a:t>
            </a:r>
          </a:p>
          <a:p>
            <a:pPr lvl="0">
              <a:lnSpc>
                <a:spcPct val="100000"/>
              </a:lnSpc>
              <a:buFont typeface="Courier New" pitchFamily="49" charset="0"/>
              <a:buChar char="o"/>
            </a:pPr>
            <a:r>
              <a:rPr lang="de-DE" sz="1800" dirty="0" smtClean="0">
                <a:solidFill>
                  <a:schemeClr val="tx1"/>
                </a:solidFill>
              </a:rPr>
              <a:t> ERS</a:t>
            </a:r>
          </a:p>
          <a:p>
            <a:pPr lvl="0">
              <a:lnSpc>
                <a:spcPct val="100000"/>
              </a:lnSpc>
              <a:buFont typeface="Courier New" pitchFamily="49" charset="0"/>
              <a:buChar char="o"/>
            </a:pPr>
            <a:r>
              <a:rPr lang="de-DE" sz="1800" dirty="0" smtClean="0">
                <a:solidFill>
                  <a:schemeClr val="tx1"/>
                </a:solidFill>
              </a:rPr>
              <a:t> PGN+</a:t>
            </a:r>
          </a:p>
          <a:p>
            <a:pPr lvl="0">
              <a:lnSpc>
                <a:spcPct val="100000"/>
              </a:lnSpc>
              <a:buFont typeface="Courier New" pitchFamily="49" charset="0"/>
              <a:buChar char="o"/>
            </a:pPr>
            <a:r>
              <a:rPr lang="de-DE" sz="1800" dirty="0" smtClean="0">
                <a:solidFill>
                  <a:schemeClr val="tx1"/>
                </a:solidFill>
              </a:rPr>
              <a:t> PHL</a:t>
            </a:r>
          </a:p>
          <a:p>
            <a:pPr indent="182563">
              <a:lnSpc>
                <a:spcPct val="100000"/>
              </a:lnSpc>
              <a:spcBef>
                <a:spcPts val="0"/>
              </a:spcBef>
              <a:buFont typeface="Courier New" pitchFamily="49" charset="0"/>
              <a:buChar char="o"/>
            </a:pPr>
            <a:endParaRPr lang="de-DE" sz="1600" dirty="0" smtClean="0">
              <a:solidFill>
                <a:srgbClr val="00446B"/>
              </a:solidFill>
            </a:endParaRP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endParaRPr lang="de-DE" sz="1600" dirty="0">
              <a:solidFill>
                <a:srgbClr val="00446B"/>
              </a:solidFill>
            </a:endParaRPr>
          </a:p>
        </p:txBody>
      </p:sp>
      <p:sp>
        <p:nvSpPr>
          <p:cNvPr id="80899" name="Fußzeilenplatzhalter 4"/>
          <p:cNvSpPr>
            <a:spLocks noGrp="1"/>
          </p:cNvSpPr>
          <p:nvPr>
            <p:ph type="ftr" sz="quarter" idx="3"/>
          </p:nvPr>
        </p:nvSpPr>
        <p:spPr bwMode="auto">
          <a:xfrm>
            <a:off x="1044688" y="6496050"/>
            <a:ext cx="3966224" cy="2520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r>
              <a:rPr lang="de-DE" smtClean="0"/>
              <a:t>Benchmark products Automatica 2014</a:t>
            </a:r>
            <a:endParaRPr lang="de-DE" dirty="0" smtClean="0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7E460E2-A79B-FD4C-875F-CB1722C97EA1}" type="slidenum">
              <a:rPr lang="de-DE" smtClean="0"/>
              <a:pPr/>
              <a:t>4</a:t>
            </a:fld>
            <a:endParaRPr lang="de-DE" dirty="0"/>
          </a:p>
        </p:txBody>
      </p:sp>
      <p:sp>
        <p:nvSpPr>
          <p:cNvPr id="80901" name="Rectangle 2"/>
          <p:cNvSpPr>
            <a:spLocks noChangeArrowheads="1"/>
          </p:cNvSpPr>
          <p:nvPr/>
        </p:nvSpPr>
        <p:spPr bwMode="auto">
          <a:xfrm>
            <a:off x="0" y="44450"/>
            <a:ext cx="18415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de-DE">
              <a:latin typeface="Calibri" pitchFamily="34" charset="0"/>
            </a:endParaRPr>
          </a:p>
        </p:txBody>
      </p:sp>
      <p:sp>
        <p:nvSpPr>
          <p:cNvPr id="14" name="Titel 2"/>
          <p:cNvSpPr>
            <a:spLocks noGrp="1"/>
          </p:cNvSpPr>
          <p:nvPr>
            <p:ph type="title"/>
          </p:nvPr>
        </p:nvSpPr>
        <p:spPr bwMode="auto">
          <a:xfrm>
            <a:off x="561444" y="389470"/>
            <a:ext cx="8142290" cy="960702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de-DE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Gamma 90</a:t>
            </a:r>
            <a:r>
              <a:rPr lang="de-DE" dirty="0" smtClean="0">
                <a:solidFill>
                  <a:srgbClr val="003D6A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/>
            </a:r>
            <a:br>
              <a:rPr lang="de-DE" dirty="0" smtClean="0">
                <a:solidFill>
                  <a:srgbClr val="003D6A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</a:br>
            <a:r>
              <a:rPr lang="de-DE" sz="2000" dirty="0" smtClean="0"/>
              <a:t>#1: </a:t>
            </a:r>
            <a:r>
              <a:rPr lang="en-US" sz="2000" dirty="0" smtClean="0"/>
              <a:t>Axis for high load capacities </a:t>
            </a:r>
            <a:r>
              <a:rPr lang="de-DE" dirty="0" smtClean="0"/>
              <a:t/>
            </a:r>
            <a:br>
              <a:rPr lang="de-DE" dirty="0" smtClean="0"/>
            </a:br>
            <a:r>
              <a:rPr lang="de-DE" dirty="0" smtClean="0"/>
              <a:t/>
            </a:r>
            <a:br>
              <a:rPr lang="de-DE" dirty="0" smtClean="0"/>
            </a:br>
            <a:r>
              <a:rPr lang="de-DE" dirty="0" smtClean="0">
                <a:solidFill>
                  <a:srgbClr val="003D6A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/>
            </a:r>
            <a:br>
              <a:rPr lang="de-DE" dirty="0" smtClean="0">
                <a:solidFill>
                  <a:srgbClr val="003D6A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</a:br>
            <a:endParaRPr lang="de-DE" sz="2000" dirty="0" smtClean="0">
              <a:solidFill>
                <a:srgbClr val="003D6A"/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</p:txBody>
      </p:sp>
      <p:pic>
        <p:nvPicPr>
          <p:cNvPr id="13" name="Grafik 12" descr="http://www.schunk.int/pimexport/IM0007957.jpg"/>
          <p:cNvPicPr/>
          <p:nvPr/>
        </p:nvPicPr>
        <p:blipFill>
          <a:blip r:embed="rId2" cstate="print"/>
          <a:srcRect l="4170" t="17687" r="4381" b="8844"/>
          <a:stretch>
            <a:fillRect/>
          </a:stretch>
        </p:blipFill>
        <p:spPr bwMode="auto">
          <a:xfrm>
            <a:off x="260327" y="1511493"/>
            <a:ext cx="3936948" cy="27240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" name="Gruppieren 9"/>
          <p:cNvGrpSpPr/>
          <p:nvPr/>
        </p:nvGrpSpPr>
        <p:grpSpPr>
          <a:xfrm>
            <a:off x="5696712" y="249735"/>
            <a:ext cx="3199046" cy="461665"/>
            <a:chOff x="5285232" y="268023"/>
            <a:chExt cx="3199046" cy="461665"/>
          </a:xfrm>
        </p:grpSpPr>
        <p:sp>
          <p:nvSpPr>
            <p:cNvPr id="18" name="Textfeld 17"/>
            <p:cNvSpPr txBox="1"/>
            <p:nvPr/>
          </p:nvSpPr>
          <p:spPr>
            <a:xfrm>
              <a:off x="6382512" y="268023"/>
              <a:ext cx="1024128" cy="461665"/>
            </a:xfrm>
            <a:prstGeom prst="rect">
              <a:avLst/>
            </a:prstGeom>
            <a:noFill/>
            <a:ln>
              <a:solidFill>
                <a:srgbClr val="00446B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smtClean="0">
                  <a:solidFill>
                    <a:schemeClr val="tx2"/>
                  </a:solidFill>
                </a:rPr>
                <a:t>Sucessor product</a:t>
              </a:r>
            </a:p>
          </p:txBody>
        </p:sp>
        <p:sp>
          <p:nvSpPr>
            <p:cNvPr id="19" name="Textfeld 18"/>
            <p:cNvSpPr txBox="1"/>
            <p:nvPr/>
          </p:nvSpPr>
          <p:spPr>
            <a:xfrm>
              <a:off x="7460150" y="268023"/>
              <a:ext cx="1024128" cy="461665"/>
            </a:xfrm>
            <a:prstGeom prst="rect">
              <a:avLst/>
            </a:prstGeom>
            <a:solidFill>
              <a:schemeClr val="tx2"/>
            </a:solidFill>
            <a:ln>
              <a:solidFill>
                <a:srgbClr val="00446B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smtClean="0">
                  <a:solidFill>
                    <a:schemeClr val="bg1"/>
                  </a:solidFill>
                </a:rPr>
                <a:t>New Sizes</a:t>
              </a:r>
            </a:p>
            <a:p>
              <a:pPr algn="ctr"/>
              <a:endParaRPr lang="en-US" sz="1200">
                <a:solidFill>
                  <a:schemeClr val="bg1"/>
                </a:solidFill>
              </a:endParaRPr>
            </a:p>
          </p:txBody>
        </p:sp>
        <p:sp>
          <p:nvSpPr>
            <p:cNvPr id="20" name="Textfeld 19"/>
            <p:cNvSpPr txBox="1"/>
            <p:nvPr/>
          </p:nvSpPr>
          <p:spPr>
            <a:xfrm>
              <a:off x="5285232" y="268023"/>
              <a:ext cx="1024128" cy="461665"/>
            </a:xfrm>
            <a:prstGeom prst="rect">
              <a:avLst/>
            </a:prstGeom>
            <a:noFill/>
            <a:ln>
              <a:solidFill>
                <a:srgbClr val="00446B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1200" smtClean="0">
                  <a:solidFill>
                    <a:schemeClr val="tx2"/>
                  </a:solidFill>
                </a:rPr>
                <a:t>New Product</a:t>
              </a:r>
            </a:p>
            <a:p>
              <a:endParaRPr lang="en-US" sz="1200" smtClean="0"/>
            </a:p>
          </p:txBody>
        </p:sp>
      </p:grpSp>
      <p:sp>
        <p:nvSpPr>
          <p:cNvPr id="21" name="Textfeld 20"/>
          <p:cNvSpPr txBox="1"/>
          <p:nvPr/>
        </p:nvSpPr>
        <p:spPr>
          <a:xfrm>
            <a:off x="561444" y="4533900"/>
            <a:ext cx="3468296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7800" indent="-177800"/>
            <a:r>
              <a:rPr lang="en-US" sz="1400" b="1" dirty="0" smtClean="0"/>
              <a:t>1. </a:t>
            </a:r>
            <a:r>
              <a:rPr lang="en-US" sz="1400" b="1" dirty="0" err="1" smtClean="0"/>
              <a:t>Aluminium</a:t>
            </a:r>
            <a:r>
              <a:rPr lang="en-US" sz="1400" b="1" dirty="0" smtClean="0"/>
              <a:t> profile</a:t>
            </a:r>
          </a:p>
          <a:p>
            <a:pPr marL="177800" indent="-177800"/>
            <a:r>
              <a:rPr lang="en-US" sz="1400" b="1" dirty="0" smtClean="0"/>
              <a:t>2. Profiled rail guide</a:t>
            </a:r>
          </a:p>
          <a:p>
            <a:pPr marL="177800" indent="-177800"/>
            <a:r>
              <a:rPr lang="en-US" sz="1400" b="1" dirty="0" smtClean="0"/>
              <a:t>3. Slides</a:t>
            </a:r>
          </a:p>
          <a:p>
            <a:pPr marL="177800" indent="-177800"/>
            <a:r>
              <a:rPr lang="en-US" sz="1400" b="1" dirty="0" smtClean="0"/>
              <a:t>4. Toothed belt</a:t>
            </a:r>
          </a:p>
          <a:p>
            <a:pPr marL="177800" indent="-177800"/>
            <a:r>
              <a:rPr lang="en-US" sz="1400" b="1" dirty="0" smtClean="0"/>
              <a:t>5. Motor connection</a:t>
            </a:r>
            <a:r>
              <a:rPr lang="de-DE" sz="12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/>
            </a:r>
            <a:br>
              <a:rPr lang="de-DE" sz="12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endParaRPr lang="de-DE" sz="1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Bild 3" descr="LOGOBALKEN_NEU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mc="http://schemas.openxmlformats.org/markup-compatibility/2006" xmlns:mv="urn:schemas-microsoft-com:mac:vml"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330912"/>
            <a:ext cx="9143391" cy="158485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20120410_Titel_title_PGN-plus_singleline_headlin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-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-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20120410_Titel_title_PGN-plus_singleline_headline</Template>
  <TotalTime>0</TotalTime>
  <Words>308</Words>
  <Application>Microsoft Office PowerPoint</Application>
  <PresentationFormat>Bildschirmpräsentation (4:3)</PresentationFormat>
  <Paragraphs>68</Paragraphs>
  <Slides>5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5</vt:i4>
      </vt:variant>
    </vt:vector>
  </HeadingPairs>
  <TitlesOfParts>
    <vt:vector size="6" baseType="lpstr">
      <vt:lpstr>20120410_Titel_title_PGN-plus_singleline_headline</vt:lpstr>
      <vt:lpstr>Short presentation Gamma</vt:lpstr>
      <vt:lpstr>Gamma 90 #1: Axis for high load capacities   </vt:lpstr>
      <vt:lpstr>Gamma 90 #1: Axis for high load capacities   </vt:lpstr>
      <vt:lpstr>Gamma 90 #1: Axis for high load capacities    </vt:lpstr>
      <vt:lpstr>Folie 5</vt:lpstr>
    </vt:vector>
  </TitlesOfParts>
  <Company>SCHUNK GmbH &amp; Co. KG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Folie 1</dc:title>
  <dc:creator>LUTZ</dc:creator>
  <cp:lastModifiedBy>LUTZ</cp:lastModifiedBy>
  <cp:revision>1996</cp:revision>
  <dcterms:created xsi:type="dcterms:W3CDTF">2012-04-16T06:22:40Z</dcterms:created>
  <dcterms:modified xsi:type="dcterms:W3CDTF">2014-05-27T08:37:09Z</dcterms:modified>
</cp:coreProperties>
</file>