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6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4ECA4-36CA-419D-931F-CE2C91F7EA5D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7B75E-46DD-46CD-BFD7-01CE4A8660FC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BCD97-0B87-4521-A781-F12B14A176C5}" type="datetimeFigureOut">
              <a:rPr lang="de-DE" smtClean="0"/>
              <a:t>27.05.2014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EF583-D48F-4DF6-A67F-76FA2942B77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419" y="-3319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 cstate="print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Benchmark-Produkte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err="1" smtClean="0">
                <a:solidFill>
                  <a:srgbClr val="FFFFFF"/>
                </a:solidFill>
              </a:rPr>
              <a:t>Automatica</a:t>
            </a:r>
            <a:r>
              <a:rPr lang="de-DE" sz="1500" dirty="0" smtClean="0">
                <a:solidFill>
                  <a:srgbClr val="FFFFFF"/>
                </a:solidFill>
              </a:rPr>
              <a:t> 2014</a:t>
            </a: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oto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1214" y="1005152"/>
            <a:ext cx="3520103" cy="1483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140926" y="711400"/>
            <a:ext cx="4791456" cy="4527096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Alleinstellungsmerkmale: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Baugrößenerweiterung, rundet die erfolgreiche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Gamma Baureihe nach unten hin ab (kleinere   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Baugröße), Profilbreite 90 mm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In alle Varianten verfügbar ZSS, ZSSD, AZSH und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AZSS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ZSS: Zahnriemenantrieb mit einem Schlitten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ZSSD: Zahnriemenantrieb mit zwei unabhängig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voneinander verfahrbaren Schlitten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AZSS: Zahnstangenachse horizontal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AZSH: Zahnstangenachse Hubversion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Wahlweise Zahnriemen- oder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Zahnstangenantrieb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Geschlossenes Grundprofil für max. Steifigkeit,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keine zusätzliche Unterstützung notwendig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Doppelte Profilschienenführung für hohe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Tragfähigkeit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endParaRPr lang="de-DE" sz="1600" dirty="0" smtClean="0">
              <a:solidFill>
                <a:srgbClr val="00446B"/>
              </a:solidFill>
            </a:endParaRP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endParaRPr lang="de-DE" sz="1600" dirty="0" smtClean="0">
              <a:solidFill>
                <a:srgbClr val="00446B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defRPr/>
            </a:pPr>
            <a:endParaRPr lang="de-DE" b="1" dirty="0" smtClean="0">
              <a:solidFill>
                <a:srgbClr val="00446B"/>
              </a:solidFill>
              <a:cs typeface="Times New Roman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600" dirty="0">
              <a:solidFill>
                <a:srgbClr val="00446B"/>
              </a:solidFill>
            </a:endParaRPr>
          </a:p>
        </p:txBody>
      </p:sp>
      <p:sp>
        <p:nvSpPr>
          <p:cNvPr id="8089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66224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80898" name="Titel 2"/>
          <p:cNvSpPr>
            <a:spLocks noGrp="1"/>
          </p:cNvSpPr>
          <p:nvPr>
            <p:ph type="title"/>
          </p:nvPr>
        </p:nvSpPr>
        <p:spPr bwMode="auto">
          <a:xfrm>
            <a:off x="561444" y="44450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Gamma 90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/>
              <a:t>#1: Achse für hohe Traglasten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501214" y="2661313"/>
            <a:ext cx="3563535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  <a:defRPr/>
            </a:pPr>
            <a:r>
              <a:rPr lang="de-DE" sz="2000" b="1" dirty="0" smtClean="0">
                <a:cs typeface="Times New Roman" pitchFamily="18" charset="0"/>
              </a:rPr>
              <a:t>Weitere Produktmerkmale:</a:t>
            </a:r>
          </a:p>
          <a:p>
            <a:pPr lvl="0">
              <a:lnSpc>
                <a:spcPts val="2400"/>
              </a:lnSpc>
              <a:spcBef>
                <a:spcPts val="550"/>
              </a:spcBef>
            </a:pPr>
            <a:r>
              <a:rPr lang="de-DE" i="1" dirty="0" smtClean="0"/>
              <a:t>Spezifisch zum Zahnstangenantrieb:</a:t>
            </a:r>
          </a:p>
          <a:p>
            <a:pPr lvl="0">
              <a:spcBef>
                <a:spcPts val="550"/>
              </a:spcBef>
              <a:buFont typeface="Courier New" pitchFamily="49" charset="0"/>
              <a:buChar char="o"/>
            </a:pPr>
            <a:r>
              <a:rPr lang="de-DE" dirty="0" smtClean="0"/>
              <a:t> Schmutzunempfindlich</a:t>
            </a:r>
          </a:p>
          <a:p>
            <a:pPr lvl="0">
              <a:spcBef>
                <a:spcPts val="550"/>
              </a:spcBef>
              <a:buFont typeface="Courier New" pitchFamily="49" charset="0"/>
              <a:buChar char="o"/>
            </a:pPr>
            <a:r>
              <a:rPr lang="de-DE" dirty="0" smtClean="0"/>
              <a:t> Robust</a:t>
            </a:r>
          </a:p>
          <a:p>
            <a:pPr lvl="0">
              <a:spcBef>
                <a:spcPts val="550"/>
              </a:spcBef>
              <a:buFont typeface="Courier New" pitchFamily="49" charset="0"/>
              <a:buChar char="o"/>
            </a:pPr>
            <a:r>
              <a:rPr lang="de-DE" dirty="0" smtClean="0"/>
              <a:t> Mehrere Schlitten auf einem</a:t>
            </a:r>
            <a:br>
              <a:rPr lang="de-DE" dirty="0" smtClean="0"/>
            </a:br>
            <a:r>
              <a:rPr lang="de-DE" dirty="0" smtClean="0"/>
              <a:t>    Profil anbau- und unabhängig</a:t>
            </a:r>
            <a:br>
              <a:rPr lang="de-DE" dirty="0" smtClean="0"/>
            </a:br>
            <a:r>
              <a:rPr lang="de-DE" dirty="0" smtClean="0"/>
              <a:t>    voneinander </a:t>
            </a:r>
            <a:r>
              <a:rPr lang="de-DE" dirty="0" err="1" smtClean="0"/>
              <a:t>ansteuerbar</a:t>
            </a:r>
            <a:endParaRPr lang="de-DE" dirty="0" smtClean="0"/>
          </a:p>
          <a:p>
            <a:pPr lvl="0">
              <a:lnSpc>
                <a:spcPct val="150000"/>
              </a:lnSpc>
              <a:spcBef>
                <a:spcPts val="550"/>
              </a:spcBef>
            </a:pPr>
            <a:r>
              <a:rPr lang="de-DE" dirty="0" smtClean="0"/>
              <a:t> </a:t>
            </a:r>
            <a:r>
              <a:rPr lang="de-DE" i="1" dirty="0" smtClean="0"/>
              <a:t>Spezifisch zum Riemenantrieb:</a:t>
            </a:r>
          </a:p>
          <a:p>
            <a:pPr lvl="0">
              <a:lnSpc>
                <a:spcPts val="2400"/>
              </a:lnSpc>
              <a:spcBef>
                <a:spcPts val="550"/>
              </a:spcBef>
              <a:buFont typeface="Courier New" pitchFamily="49" charset="0"/>
              <a:buChar char="o"/>
            </a:pPr>
            <a:r>
              <a:rPr lang="de-DE" dirty="0" smtClean="0"/>
              <a:t> Hohe </a:t>
            </a:r>
            <a:r>
              <a:rPr lang="de-DE" dirty="0" err="1" smtClean="0"/>
              <a:t>Verfahrgeschwindigkeiten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   realisierbar</a:t>
            </a:r>
            <a:endParaRPr lang="de-DE" b="1" dirty="0" smtClean="0">
              <a:cs typeface="Times New Roman" pitchFamily="18" charset="0"/>
            </a:endParaRPr>
          </a:p>
        </p:txBody>
      </p:sp>
      <p:grpSp>
        <p:nvGrpSpPr>
          <p:cNvPr id="2" name="Gruppieren 12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4" name="Textfeld 13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Gamma 90</a:t>
            </a:r>
            <a: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sz="20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/>
              <a:t>#1: Achse für hohe Traglasten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56263" y="1350172"/>
            <a:ext cx="8066089" cy="42798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Neue kleinere Baugröße G90 baut somit nochmal kompakter 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Geschlossenes Grundprofil, somit hohe Traglasten bei freitragenden Konstruktionen keine zusätzlichen Trägerkonstruktionen notwendig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Schienenklemmelement zur Absenksperre verfügbar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für mehr Prozesssicherheit und Schutz der Anlage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Konsequent modularer Aufbau, dadurch einfache Konfiguration auf Kundenwunsch geringerer Zeitaufwand in der Konstruktion und in der Projektierung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Abgestuftes Produktprogramm und wahlweise Zahnriemen- oder Zahnstangenantrieb dadurch optimale Baugrößen für jede Anwendung wählbar (keine Überdimensionierung)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Doppelte Profilschienenführung für hohe Tragfähigkeit und Präzision</a:t>
            </a:r>
          </a:p>
          <a:p>
            <a:pPr marL="177800" lvl="0" indent="-17780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Sonderlösungen nach Kundenwunsch sind meist wirtschaftlich und innerhalb kurzer Zeit realisierbar - Lösungen à la </a:t>
            </a:r>
            <a:r>
              <a:rPr lang="de-DE" sz="1800" dirty="0" err="1" smtClean="0">
                <a:solidFill>
                  <a:schemeClr val="tx1"/>
                </a:solidFill>
              </a:rPr>
              <a:t>carte</a:t>
            </a:r>
            <a:endParaRPr lang="de-DE" sz="18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de-DE" sz="1800" b="1" dirty="0" smtClean="0">
              <a:solidFill>
                <a:srgbClr val="00446B"/>
              </a:solidFill>
              <a:cs typeface="Times New Roman" pitchFamily="18" charset="0"/>
            </a:endParaRPr>
          </a:p>
          <a:p>
            <a:endParaRPr lang="de-DE" dirty="0">
              <a:solidFill>
                <a:srgbClr val="00446B"/>
              </a:solidFill>
            </a:endParaRPr>
          </a:p>
        </p:txBody>
      </p:sp>
      <p:sp>
        <p:nvSpPr>
          <p:cNvPr id="8192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9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1" name="Textfeld 10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5" name="Textfeld 1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4279392" y="1091821"/>
            <a:ext cx="4791456" cy="4741502"/>
          </a:xfrm>
        </p:spPr>
        <p:txBody>
          <a:bodyPr>
            <a:normAutofit fontScale="92500" lnSpcReduction="10000"/>
          </a:bodyPr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Technische Basisfunktionen: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600" dirty="0" smtClean="0">
                <a:solidFill>
                  <a:schemeClr val="tx1"/>
                </a:solidFill>
              </a:rPr>
              <a:t> </a:t>
            </a:r>
            <a:r>
              <a:rPr lang="de-DE" sz="1800" dirty="0" smtClean="0">
                <a:solidFill>
                  <a:schemeClr val="tx1"/>
                </a:solidFill>
              </a:rPr>
              <a:t>Baugrößen: G90, G120, G160,G220, G280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Maximalhub: bis 7650 mm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Wiederholgenauigkeit: +/- 0,05 mm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Maximalgeschwindigkeit: bis 5 m/s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Maximalbeschleunigung: bis 60 m/s²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Momentenbelastung</a:t>
            </a:r>
            <a:r>
              <a:rPr lang="de-DE" sz="1800" dirty="0" smtClean="0">
                <a:solidFill>
                  <a:schemeClr val="tx1"/>
                </a:solidFill>
              </a:rPr>
              <a:t> 1200 </a:t>
            </a:r>
            <a:r>
              <a:rPr lang="de-DE" sz="1800" dirty="0" err="1" smtClean="0">
                <a:solidFill>
                  <a:schemeClr val="tx1"/>
                </a:solidFill>
              </a:rPr>
              <a:t>Nm</a:t>
            </a:r>
            <a:r>
              <a:rPr lang="de-DE" sz="1800" dirty="0" smtClean="0">
                <a:solidFill>
                  <a:schemeClr val="tx1"/>
                </a:solidFill>
              </a:rPr>
              <a:t> bis 16.000 </a:t>
            </a:r>
            <a:r>
              <a:rPr lang="de-DE" sz="1800" dirty="0" err="1" smtClean="0">
                <a:solidFill>
                  <a:schemeClr val="tx1"/>
                </a:solidFill>
              </a:rPr>
              <a:t>Nm</a:t>
            </a:r>
            <a:endParaRPr lang="de-DE" sz="1800" dirty="0" smtClean="0">
              <a:solidFill>
                <a:schemeClr val="tx1"/>
              </a:solidFill>
            </a:endParaRP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de-DE" sz="18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342900" lvl="1" indent="-342900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Komplementärprodukte: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ERM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EGA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ERS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PGN+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800" dirty="0" smtClean="0">
                <a:solidFill>
                  <a:schemeClr val="tx1"/>
                </a:solidFill>
                <a:cs typeface="Times New Roman" pitchFamily="18" charset="0"/>
              </a:rPr>
              <a:t>PHL</a:t>
            </a:r>
            <a:endParaRPr lang="de-DE" sz="1800" dirty="0" smtClean="0">
              <a:solidFill>
                <a:schemeClr val="tx1"/>
              </a:solidFill>
            </a:endParaRPr>
          </a:p>
          <a:p>
            <a:pPr indent="182563">
              <a:lnSpc>
                <a:spcPct val="100000"/>
              </a:lnSpc>
              <a:spcBef>
                <a:spcPts val="0"/>
              </a:spcBef>
              <a:buFont typeface="Courier New" pitchFamily="49" charset="0"/>
              <a:buChar char="o"/>
            </a:pPr>
            <a:endParaRPr lang="de-DE" sz="1600" dirty="0" smtClean="0">
              <a:solidFill>
                <a:srgbClr val="00446B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endParaRPr lang="de-DE" sz="1600" dirty="0">
              <a:solidFill>
                <a:srgbClr val="00446B"/>
              </a:solidFill>
            </a:endParaRPr>
          </a:p>
        </p:txBody>
      </p:sp>
      <p:sp>
        <p:nvSpPr>
          <p:cNvPr id="8089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3966224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smtClean="0"/>
              <a:t>Benchmark-Produkte Automatica 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80898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Gamma 90</a:t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/>
              <a:t>#1: Achse für hohe Traglasten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80901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>
              <a:latin typeface="Calibri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561444" y="4858330"/>
            <a:ext cx="3468296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 smtClean="0"/>
              <a:t>1. Aluminiumprofil</a:t>
            </a:r>
          </a:p>
          <a:p>
            <a:r>
              <a:rPr lang="de-DE" sz="1400" b="1" dirty="0" smtClean="0"/>
              <a:t>2. Profilschienenführung</a:t>
            </a:r>
          </a:p>
          <a:p>
            <a:r>
              <a:rPr lang="de-DE" sz="1400" b="1" dirty="0" smtClean="0"/>
              <a:t>3. Schlitten</a:t>
            </a:r>
          </a:p>
          <a:p>
            <a:r>
              <a:rPr lang="de-DE" sz="1400" b="1" dirty="0" smtClean="0"/>
              <a:t>4. Zahnriemen</a:t>
            </a:r>
          </a:p>
          <a:p>
            <a:r>
              <a:rPr lang="de-DE" sz="1400" b="1" dirty="0" smtClean="0"/>
              <a:t>5. Anbindung Motor</a:t>
            </a:r>
            <a: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de-DE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de-DE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3" name="Grafik 12" descr="http://www.schunk.int/pimexport/IM0007957.jpg"/>
          <p:cNvPicPr/>
          <p:nvPr/>
        </p:nvPicPr>
        <p:blipFill>
          <a:blip r:embed="rId2" cstate="print"/>
          <a:srcRect l="4170" t="17687" r="4381" b="8844"/>
          <a:stretch>
            <a:fillRect/>
          </a:stretch>
        </p:blipFill>
        <p:spPr bwMode="auto">
          <a:xfrm>
            <a:off x="260327" y="1697870"/>
            <a:ext cx="3556930" cy="2293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pieren 13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5" name="Textfeld 14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produkt</a:t>
              </a:r>
              <a:endParaRPr lang="de-DE" sz="1200" dirty="0" smtClean="0">
                <a:solidFill>
                  <a:schemeClr val="tx2"/>
                </a:solidFill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erweiterung</a:t>
              </a:r>
              <a:endParaRPr lang="de-DE" sz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Bildschirmpräsentation (4:3)</PresentationFormat>
  <Paragraphs>72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Larissa-Design</vt:lpstr>
      <vt:lpstr>Folie 1</vt:lpstr>
      <vt:lpstr>Gamma 90 #1: Achse für hohe Traglasten    </vt:lpstr>
      <vt:lpstr>Gamma 90 #1: Achse für hohe Traglasten</vt:lpstr>
      <vt:lpstr>Gamma 90 #1: Achse für hohe Traglasten   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Ferien Jobber</dc:creator>
  <cp:lastModifiedBy>Ferien Jobber</cp:lastModifiedBy>
  <cp:revision>12</cp:revision>
  <dcterms:created xsi:type="dcterms:W3CDTF">2014-05-27T06:54:37Z</dcterms:created>
  <dcterms:modified xsi:type="dcterms:W3CDTF">2014-05-27T07:05:33Z</dcterms:modified>
</cp:coreProperties>
</file>