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6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4ECA4-36CA-419D-931F-CE2C91F7EA5D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7B75E-46DD-46CD-BFD7-01CE4A8660FC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print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Benchmark-Produkte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err="1" smtClean="0">
                <a:solidFill>
                  <a:srgbClr val="FFFFFF"/>
                </a:solidFill>
              </a:rPr>
              <a:t>Automatica</a:t>
            </a:r>
            <a:r>
              <a:rPr lang="de-DE" sz="1500" dirty="0" smtClean="0">
                <a:solidFill>
                  <a:srgbClr val="FFFFFF"/>
                </a:solidFill>
              </a:rPr>
              <a:t> 2014</a:t>
            </a: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586182" y="3381153"/>
            <a:ext cx="5256411" cy="28072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de-DE" sz="1400" b="1" dirty="0" smtClean="0">
                <a:solidFill>
                  <a:schemeClr val="tx1"/>
                </a:solidFill>
                <a:cs typeface="Times New Roman" pitchFamily="18" charset="0"/>
              </a:rPr>
              <a:t>Weitere Produktmerkmale: </a:t>
            </a:r>
            <a:endParaRPr lang="de-DE" sz="14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600" dirty="0" smtClean="0">
                <a:solidFill>
                  <a:schemeClr val="tx1"/>
                </a:solidFill>
              </a:rPr>
              <a:t>Bewährte hydraulische Hochleistungsstoßdämpfer in</a:t>
            </a:r>
          </a:p>
          <a:p>
            <a:pPr>
              <a:lnSpc>
                <a:spcPct val="100000"/>
              </a:lnSpc>
            </a:pPr>
            <a:r>
              <a:rPr lang="de-DE" sz="1600" dirty="0" smtClean="0">
                <a:solidFill>
                  <a:schemeClr val="tx1"/>
                </a:solidFill>
              </a:rPr>
              <a:t>    Kombination mit </a:t>
            </a:r>
            <a:r>
              <a:rPr lang="de-DE" sz="1600" dirty="0" err="1" smtClean="0">
                <a:solidFill>
                  <a:schemeClr val="tx1"/>
                </a:solidFill>
              </a:rPr>
              <a:t>Elastomer</a:t>
            </a:r>
            <a:endParaRPr lang="de-DE" sz="1600" dirty="0" smtClean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600" dirty="0" smtClean="0">
                <a:solidFill>
                  <a:schemeClr val="tx1"/>
                </a:solidFill>
              </a:rPr>
              <a:t>Schnellere Taktzeit und höchste Frequenz bei gleicher Beladung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600" dirty="0" smtClean="0">
                <a:solidFill>
                  <a:schemeClr val="tx1"/>
                </a:solidFill>
              </a:rPr>
              <a:t>Höhere Energieaufnahme als bisherige Dämpfungen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600" dirty="0" smtClean="0">
                <a:solidFill>
                  <a:schemeClr val="tx1"/>
                </a:solidFill>
              </a:rPr>
              <a:t> Höhere Leistungsdichte bezogen auf Beladung, Taktzeit und</a:t>
            </a:r>
            <a:br>
              <a:rPr lang="de-DE" sz="1600" dirty="0" smtClean="0">
                <a:solidFill>
                  <a:schemeClr val="tx1"/>
                </a:solidFill>
              </a:rPr>
            </a:br>
            <a:r>
              <a:rPr lang="de-DE" sz="1600" dirty="0" smtClean="0">
                <a:solidFill>
                  <a:schemeClr val="tx1"/>
                </a:solidFill>
              </a:rPr>
              <a:t>    Zyklen pro Stunde</a:t>
            </a:r>
            <a:r>
              <a:rPr lang="de-DE" sz="1600" dirty="0" smtClean="0"/>
              <a:t>	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de-DE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xfrm>
            <a:off x="489157" y="181917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SRU-mini Speed  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 </a:t>
            </a:r>
            <a:r>
              <a:rPr lang="de-DE" sz="2000" dirty="0" smtClean="0"/>
              <a:t>Kürzeste Taktzeiten bei maximaler Frequenz. Der neue Maßstab für Schwenkeinheiten in Sachen Taktzeit und Frequenz</a:t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grpSp>
        <p:nvGrpSpPr>
          <p:cNvPr id="2" name="Gruppieren 17"/>
          <p:cNvGrpSpPr/>
          <p:nvPr/>
        </p:nvGrpSpPr>
        <p:grpSpPr>
          <a:xfrm>
            <a:off x="5696712" y="181917"/>
            <a:ext cx="3199046" cy="461665"/>
            <a:chOff x="5285232" y="268023"/>
            <a:chExt cx="3199046" cy="461665"/>
          </a:xfrm>
        </p:grpSpPr>
        <p:sp>
          <p:nvSpPr>
            <p:cNvPr id="19" name="Textfeld 18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feld 21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4" name="Textfeld 13"/>
          <p:cNvSpPr txBox="1"/>
          <p:nvPr/>
        </p:nvSpPr>
        <p:spPr>
          <a:xfrm>
            <a:off x="3586182" y="1487298"/>
            <a:ext cx="5582041" cy="18004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1600" b="1" dirty="0" smtClean="0">
                <a:cs typeface="Times New Roman" pitchFamily="18" charset="0"/>
              </a:rPr>
              <a:t>Alleinstellungsmerkmale: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>
                <a:cs typeface="Times New Roman" pitchFamily="18" charset="0"/>
              </a:rPr>
              <a:t> Patentierte Stoßdämpfer-</a:t>
            </a:r>
            <a:r>
              <a:rPr lang="de-DE" sz="1600" dirty="0" err="1" smtClean="0">
                <a:cs typeface="Times New Roman" pitchFamily="18" charset="0"/>
              </a:rPr>
              <a:t>Elastomer</a:t>
            </a:r>
            <a:r>
              <a:rPr lang="de-DE" sz="1600" dirty="0" smtClean="0">
                <a:cs typeface="Times New Roman" pitchFamily="18" charset="0"/>
              </a:rPr>
              <a:t>-Dämpfung als neuer</a:t>
            </a:r>
            <a:br>
              <a:rPr lang="de-DE" sz="1600" dirty="0" smtClean="0">
                <a:cs typeface="Times New Roman" pitchFamily="18" charset="0"/>
              </a:rPr>
            </a:br>
            <a:r>
              <a:rPr lang="de-DE" sz="1600" dirty="0" smtClean="0">
                <a:cs typeface="Times New Roman" pitchFamily="18" charset="0"/>
              </a:rPr>
              <a:t>   Maßstab für Schwenkeinheiten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/>
              <a:t> Passende Variantengestaltung bei minimal geänderten </a:t>
            </a:r>
            <a:r>
              <a:rPr lang="de-DE" sz="1600" dirty="0" err="1" smtClean="0"/>
              <a:t>Aussen</a:t>
            </a:r>
            <a:r>
              <a:rPr lang="de-DE" sz="1600" dirty="0" smtClean="0"/>
              <a:t>-</a:t>
            </a:r>
            <a:br>
              <a:rPr lang="de-DE" sz="1600" dirty="0" smtClean="0"/>
            </a:br>
            <a:r>
              <a:rPr lang="de-DE" sz="1600" dirty="0" smtClean="0"/>
              <a:t>   </a:t>
            </a:r>
            <a:r>
              <a:rPr lang="de-DE" sz="1600" dirty="0" err="1" smtClean="0"/>
              <a:t>abmessungen</a:t>
            </a:r>
            <a:r>
              <a:rPr lang="de-DE" sz="1600" dirty="0" smtClean="0"/>
              <a:t> für optimalen Einsatz in jeder Anwendung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600" dirty="0" smtClean="0"/>
              <a:t> Durchgängige </a:t>
            </a:r>
            <a:r>
              <a:rPr lang="de-DE" sz="1600" dirty="0" err="1" smtClean="0"/>
              <a:t>Modularität</a:t>
            </a:r>
            <a:endParaRPr lang="de-DE" dirty="0"/>
          </a:p>
        </p:txBody>
      </p:sp>
      <p:grpSp>
        <p:nvGrpSpPr>
          <p:cNvPr id="3" name="Gruppieren 15"/>
          <p:cNvGrpSpPr/>
          <p:nvPr/>
        </p:nvGrpSpPr>
        <p:grpSpPr>
          <a:xfrm>
            <a:off x="184150" y="1285875"/>
            <a:ext cx="3464223" cy="3867150"/>
            <a:chOff x="184150" y="1285875"/>
            <a:chExt cx="3464223" cy="3867150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t="18425" b="19635"/>
            <a:stretch>
              <a:fillRect/>
            </a:stretch>
          </p:blipFill>
          <p:spPr bwMode="auto">
            <a:xfrm>
              <a:off x="184150" y="1285875"/>
              <a:ext cx="2960738" cy="1323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Grafik 14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0327" y="2946439"/>
              <a:ext cx="3388046" cy="2206586"/>
            </a:xfrm>
            <a:prstGeom prst="rect">
              <a:avLst/>
            </a:prstGeom>
            <a:noFill/>
            <a:ln w="1">
              <a:noFill/>
              <a:miter lim="800000"/>
              <a:headEnd/>
              <a:tailEnd type="none" w="med" len="med"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802167"/>
            <a:ext cx="8066089" cy="427989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Kompaktere Anlagendesigns, da höhere Beladungen möglich auf gleichem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</a:t>
            </a:r>
            <a:r>
              <a:rPr lang="de-DE" sz="1800" dirty="0" err="1" smtClean="0">
                <a:solidFill>
                  <a:schemeClr val="tx1"/>
                </a:solidFill>
              </a:rPr>
              <a:t>Bauraum</a:t>
            </a:r>
            <a:endParaRPr lang="de-DE" sz="180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Höhere Anlagenproduktivität durch reduzierte Zykluszeiten und erhöhte Zyklen</a:t>
            </a:r>
          </a:p>
          <a:p>
            <a:r>
              <a:rPr lang="de-DE" sz="1800" dirty="0" smtClean="0">
                <a:solidFill>
                  <a:schemeClr val="tx1"/>
                </a:solidFill>
              </a:rPr>
              <a:t>   pro Stunde	</a:t>
            </a:r>
          </a:p>
          <a:p>
            <a:pPr marL="361950" indent="-3619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endParaRPr lang="de-DE" dirty="0" smtClean="0">
              <a:cs typeface="Times New Roman" pitchFamily="18" charset="0"/>
            </a:endParaRPr>
          </a:p>
          <a:p>
            <a:endParaRPr lang="de-DE" dirty="0"/>
          </a:p>
        </p:txBody>
      </p:sp>
      <p:sp>
        <p:nvSpPr>
          <p:cNvPr id="5837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5" name="Textfeld 14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1" name="Titel 2"/>
          <p:cNvSpPr>
            <a:spLocks noGrp="1"/>
          </p:cNvSpPr>
          <p:nvPr>
            <p:ph type="title"/>
          </p:nvPr>
        </p:nvSpPr>
        <p:spPr bwMode="auto">
          <a:xfrm>
            <a:off x="493709" y="435190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SRU-mini Speed  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 </a:t>
            </a:r>
            <a:r>
              <a:rPr lang="de-DE" sz="2000" dirty="0" smtClean="0"/>
              <a:t>Kürzeste Taktzeiten bei maximaler Frequenz. Der neue Maßstab für Schwenkeinheiten in Sachen Taktzeit und Frequenz</a:t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800342" y="947528"/>
            <a:ext cx="4992243" cy="246783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b="1" dirty="0" smtClean="0"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Technische Basisfunktionen: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sz="1800" dirty="0" smtClean="0">
                <a:solidFill>
                  <a:schemeClr val="tx1"/>
                </a:solidFill>
              </a:rPr>
              <a:t>Baugrößen: 10, 12, 14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Eigenmasse: 0,2 – 0,5kg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Axialkraft: 255N - 330N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Drehmoment: 0,28 – 1,15 </a:t>
            </a:r>
            <a:r>
              <a:rPr lang="de-DE" sz="1800" dirty="0" err="1" smtClean="0">
                <a:solidFill>
                  <a:schemeClr val="tx1"/>
                </a:solidFill>
              </a:rPr>
              <a:t>Nm</a:t>
            </a:r>
            <a:endParaRPr lang="de-DE" sz="18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nl-NL" sz="1800" dirty="0" smtClean="0">
                <a:solidFill>
                  <a:schemeClr val="tx1"/>
                </a:solidFill>
              </a:rPr>
              <a:t> Biegemoment: 2,5 – 4,5 Nm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Zyklen pro Stunde</a:t>
            </a:r>
          </a:p>
          <a:p>
            <a:pPr lvl="2"/>
            <a:r>
              <a:rPr lang="de-DE" sz="1800" dirty="0" smtClean="0"/>
              <a:t>bei SRU-mini 14 bis 4200</a:t>
            </a:r>
            <a:endParaRPr lang="de-DE" sz="1800" dirty="0" smtClean="0">
              <a:solidFill>
                <a:srgbClr val="E20000"/>
              </a:solidFill>
            </a:endParaRPr>
          </a:p>
          <a:p>
            <a:pPr lvl="2"/>
            <a:r>
              <a:rPr lang="de-DE" sz="1800" dirty="0" smtClean="0"/>
              <a:t>bei SRU-mini 12 bis 4200</a:t>
            </a:r>
          </a:p>
          <a:p>
            <a:pPr lvl="2"/>
            <a:r>
              <a:rPr lang="de-DE" sz="1800" dirty="0" smtClean="0"/>
              <a:t>bei SRU-mini 10 bis 3700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Schwenkzeiten</a:t>
            </a:r>
          </a:p>
          <a:p>
            <a:pPr lvl="2"/>
            <a:r>
              <a:rPr lang="de-DE" sz="1800" dirty="0" smtClean="0"/>
              <a:t>bei SRU-mini 14 ab 0,21 (s)</a:t>
            </a:r>
            <a:endParaRPr lang="de-DE" sz="1800" dirty="0" smtClean="0">
              <a:solidFill>
                <a:srgbClr val="E20000"/>
              </a:solidFill>
            </a:endParaRPr>
          </a:p>
          <a:p>
            <a:pPr lvl="2"/>
            <a:r>
              <a:rPr lang="de-DE" sz="1800" dirty="0" smtClean="0"/>
              <a:t>bei SRU-mini 12 ab 0,16 (s)</a:t>
            </a:r>
            <a:endParaRPr lang="de-DE" sz="1800" dirty="0" smtClean="0">
              <a:solidFill>
                <a:srgbClr val="E20000"/>
              </a:solidFill>
            </a:endParaRPr>
          </a:p>
          <a:p>
            <a:pPr lvl="2"/>
            <a:r>
              <a:rPr lang="de-DE" sz="1800" dirty="0" smtClean="0"/>
              <a:t>bei SRU-mini 10 ab 0,16 (s)</a:t>
            </a:r>
            <a:endParaRPr lang="de-DE" sz="1800" b="1" dirty="0" smtClean="0">
              <a:solidFill>
                <a:srgbClr val="E20000"/>
              </a:solidFill>
              <a:cs typeface="Times New Roman" pitchFamily="18" charset="0"/>
            </a:endParaRPr>
          </a:p>
          <a:p>
            <a:pPr marL="174625" lvl="1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dirty="0" smtClean="0">
              <a:cs typeface="Times New Roman" pitchFamily="18" charset="0"/>
            </a:endParaRP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</a:pPr>
            <a:endParaRPr lang="de-DE" sz="1600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defRPr/>
            </a:pPr>
            <a:endParaRPr lang="de-DE" sz="1600" dirty="0" smtClean="0"/>
          </a:p>
          <a:p>
            <a:endParaRPr lang="de-DE" dirty="0"/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grpSp>
        <p:nvGrpSpPr>
          <p:cNvPr id="2" name="Gruppieren 14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7" name="Textfeld 16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23" name="Textfeld 2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4" name="Titel 2"/>
          <p:cNvSpPr>
            <a:spLocks noGrp="1"/>
          </p:cNvSpPr>
          <p:nvPr>
            <p:ph type="title"/>
          </p:nvPr>
        </p:nvSpPr>
        <p:spPr bwMode="auto">
          <a:xfrm>
            <a:off x="351132" y="231049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SRU-mini Speed  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 </a:t>
            </a:r>
            <a:r>
              <a:rPr lang="de-DE" sz="2000" dirty="0" smtClean="0"/>
              <a:t>Kürzeste Taktzeiten bei maximaler Frequenz. Der neue Maßstab für Schwenkeinheiten in Sachen Taktzeit und Frequenz</a:t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12" name="Picture 2" descr="http://www.schunk.int/schip/salestoolbox/bilder/new_produkt_klein.png"/>
          <p:cNvPicPr>
            <a:picLocks noChangeAspect="1" noChangeArrowheads="1"/>
          </p:cNvPicPr>
          <p:nvPr/>
        </p:nvPicPr>
        <p:blipFill>
          <a:blip r:embed="rId2" cstate="print"/>
          <a:srcRect l="34085"/>
          <a:stretch>
            <a:fillRect/>
          </a:stretch>
        </p:blipFill>
        <p:spPr bwMode="auto">
          <a:xfrm>
            <a:off x="6570159" y="1724025"/>
            <a:ext cx="301362" cy="152400"/>
          </a:xfrm>
          <a:prstGeom prst="rect">
            <a:avLst/>
          </a:prstGeom>
          <a:noFill/>
        </p:spPr>
      </p:pic>
      <p:pic>
        <p:nvPicPr>
          <p:cNvPr id="13" name="Picture 2" descr="http://www.schunk.int/schip/salestoolbox/bilder/new_produkt_klein.png"/>
          <p:cNvPicPr>
            <a:picLocks noChangeAspect="1" noChangeArrowheads="1"/>
          </p:cNvPicPr>
          <p:nvPr/>
        </p:nvPicPr>
        <p:blipFill>
          <a:blip r:embed="rId2" cstate="print"/>
          <a:srcRect l="34085"/>
          <a:stretch>
            <a:fillRect/>
          </a:stretch>
        </p:blipFill>
        <p:spPr bwMode="auto">
          <a:xfrm>
            <a:off x="8342741" y="5686425"/>
            <a:ext cx="301362" cy="152400"/>
          </a:xfrm>
          <a:prstGeom prst="rect">
            <a:avLst/>
          </a:prstGeom>
          <a:noFill/>
        </p:spPr>
      </p:pic>
      <p:pic>
        <p:nvPicPr>
          <p:cNvPr id="15" name="Picture 2" descr="http://www.schunk.int/schip/salestoolbox/bilder/new_produkt_klein.png"/>
          <p:cNvPicPr>
            <a:picLocks noChangeAspect="1" noChangeArrowheads="1"/>
          </p:cNvPicPr>
          <p:nvPr/>
        </p:nvPicPr>
        <p:blipFill>
          <a:blip r:embed="rId2" cstate="print"/>
          <a:srcRect l="34085"/>
          <a:stretch>
            <a:fillRect/>
          </a:stretch>
        </p:blipFill>
        <p:spPr bwMode="auto">
          <a:xfrm>
            <a:off x="8192060" y="4333875"/>
            <a:ext cx="301362" cy="152400"/>
          </a:xfrm>
          <a:prstGeom prst="rect">
            <a:avLst/>
          </a:prstGeom>
          <a:noFill/>
        </p:spPr>
      </p:pic>
      <p:sp>
        <p:nvSpPr>
          <p:cNvPr id="16" name="Textfeld 15"/>
          <p:cNvSpPr txBox="1"/>
          <p:nvPr/>
        </p:nvSpPr>
        <p:spPr>
          <a:xfrm>
            <a:off x="1019288" y="4410075"/>
            <a:ext cx="20432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Antrieb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Ritzel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Gehäuse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Dämpfung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Kinematik</a:t>
            </a:r>
            <a:endParaRPr lang="de-DE" sz="1600" b="1" dirty="0"/>
          </a:p>
        </p:txBody>
      </p:sp>
      <p:pic>
        <p:nvPicPr>
          <p:cNvPr id="1028" name="Picture 4" descr="http://pimappl.schunk.int/preview/SCHUNK/Image/IM001377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574" y="1724025"/>
            <a:ext cx="2921454" cy="21229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Bildschirmpräsentation (4:3)</PresentationFormat>
  <Paragraphs>62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Larissa-Design</vt:lpstr>
      <vt:lpstr>Folie 1</vt:lpstr>
      <vt:lpstr>SRU-mini Speed   #1 Kürzeste Taktzeiten bei maximaler Frequenz. Der neue Maßstab für Schwenkeinheiten in Sachen Taktzeit und Frequenz </vt:lpstr>
      <vt:lpstr>SRU-mini Speed   #1 Kürzeste Taktzeiten bei maximaler Frequenz. Der neue Maßstab für Schwenkeinheiten in Sachen Taktzeit und Frequenz </vt:lpstr>
      <vt:lpstr>SRU-mini Speed   #1 Kürzeste Taktzeiten bei maximaler Frequenz. Der neue Maßstab für Schwenkeinheiten in Sachen Taktzeit und Frequenz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Ferien Jobber</dc:creator>
  <cp:lastModifiedBy>Ferien Jobber</cp:lastModifiedBy>
  <cp:revision>6</cp:revision>
  <dcterms:created xsi:type="dcterms:W3CDTF">2014-05-27T06:54:37Z</dcterms:created>
  <dcterms:modified xsi:type="dcterms:W3CDTF">2014-05-27T07:00:55Z</dcterms:modified>
</cp:coreProperties>
</file>