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34" r:id="rId2"/>
    <p:sldId id="514" r:id="rId3"/>
    <p:sldId id="531" r:id="rId4"/>
    <p:sldId id="517" r:id="rId5"/>
    <p:sldId id="518" r:id="rId6"/>
    <p:sldId id="523" r:id="rId7"/>
    <p:sldId id="500" r:id="rId8"/>
    <p:sldId id="524" r:id="rId9"/>
    <p:sldId id="501" r:id="rId10"/>
    <p:sldId id="525" r:id="rId11"/>
    <p:sldId id="526" r:id="rId12"/>
    <p:sldId id="533" r:id="rId13"/>
    <p:sldId id="279" r:id="rId14"/>
  </p:sldIdLst>
  <p:sldSz cx="9144000" cy="6858000" type="screen4x3"/>
  <p:notesSz cx="6797675" cy="9926638"/>
  <p:custDataLst>
    <p:tags r:id="rId17"/>
  </p:custData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 autoAdjust="0"/>
    <p:restoredTop sz="94601" autoAdjust="0"/>
  </p:normalViewPr>
  <p:slideViewPr>
    <p:cSldViewPr snapToGrid="0" snapToObjects="1">
      <p:cViewPr varScale="1">
        <p:scale>
          <a:sx n="57" d="100"/>
          <a:sy n="57" d="100"/>
        </p:scale>
        <p:origin x="1614" y="7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82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ROTA-S flex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Videos/ROTA-S_flex_Anwendung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jpe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Baukastenfillm_Drehfutter.mp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ROTA-S flex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Handspannfutter</a:t>
            </a:r>
          </a:p>
        </p:txBody>
      </p:sp>
      <p:pic>
        <p:nvPicPr>
          <p:cNvPr id="14" name="Grafik 13">
            <a:hlinkClick r:id="rId4" action="ppaction://hlinksldjump"/>
            <a:extLst>
              <a:ext uri="{FF2B5EF4-FFF2-40B4-BE49-F238E27FC236}">
                <a16:creationId xmlns:a16="http://schemas.microsoft.com/office/drawing/2014/main" id="{4108852B-11C8-4F75-A5D7-E301173DB2A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66" y="552450"/>
            <a:ext cx="507006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3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22" y="1704548"/>
            <a:ext cx="6374597" cy="360000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074557" cy="960702"/>
          </a:xfrm>
        </p:spPr>
        <p:txBody>
          <a:bodyPr anchor="t"/>
          <a:lstStyle/>
          <a:p>
            <a:r>
              <a:rPr lang="de-DE" dirty="0"/>
              <a:t>ROTA-S flex</a:t>
            </a:r>
            <a:br>
              <a:rPr lang="de-DE" dirty="0"/>
            </a:br>
            <a:r>
              <a:rPr lang="de-DE" sz="1800" dirty="0"/>
              <a:t>Anwendung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4014001" y="2936383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Ellipse 7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leichschenkliges Dreieck 8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068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ROTA-S flex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910942"/>
              </p:ext>
            </p:extLst>
          </p:nvPr>
        </p:nvGraphicFramePr>
        <p:xfrm>
          <a:off x="449028" y="2319252"/>
          <a:ext cx="8186969" cy="208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4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4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4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Drehzahl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Drehmoment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flex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550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flex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700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flex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1000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flex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1200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flex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1400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503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503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Rechteck 3"/>
          <p:cNvSpPr>
            <a:spLocks noChangeArrowheads="1"/>
          </p:cNvSpPr>
          <p:nvPr/>
        </p:nvSpPr>
        <p:spPr bwMode="auto">
          <a:xfrm>
            <a:off x="259515" y="3730942"/>
            <a:ext cx="1059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1" name="Rechteck 51"/>
          <p:cNvSpPr>
            <a:spLocks noChangeArrowheads="1"/>
          </p:cNvSpPr>
          <p:nvPr/>
        </p:nvSpPr>
        <p:spPr bwMode="auto">
          <a:xfrm>
            <a:off x="5902515" y="3722920"/>
            <a:ext cx="1262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 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2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1805568" y="3724267"/>
            <a:ext cx="175631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 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4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209309" y="5429958"/>
            <a:ext cx="1010213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Handspannfutter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Kraftspann-futter mit Durchgangs-bohrung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255426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</a:rPr>
              <a:t>wechselsystem</a:t>
            </a:r>
            <a:endParaRPr lang="de-DE" sz="900" b="1" dirty="0">
              <a:solidFill>
                <a:srgbClr val="003D6A"/>
              </a:solidFill>
            </a:endParaRP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Kraftspann-futter ohne Durchgangs-bohrung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Pneumatische Vorderend-futter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Lünetten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Schnellwechsel-systeme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Kunden-spezifische Lösungen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/>
          <p:cNvCxnSpPr/>
          <p:nvPr/>
        </p:nvCxnSpPr>
        <p:spPr>
          <a:xfrm>
            <a:off x="4492280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hteck 100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2" name="Rechteck 101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4" name="Rechteck 103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5" name="Rechteck 104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1" name="Gerader Verbinder 110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112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Gerader Verbinder 113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Gerader Verbinder 114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701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874080" y="1508053"/>
            <a:ext cx="2413383" cy="1259672"/>
            <a:chOff x="-274348" y="1296415"/>
            <a:chExt cx="2717377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703266" cy="1532048"/>
              <a:chOff x="-93326" y="708363"/>
              <a:chExt cx="2703266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728878" cy="1532048"/>
                <a:chOff x="823912" y="720343"/>
                <a:chExt cx="1728878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515340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1003030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262778" y="3091454"/>
            <a:ext cx="2405042" cy="1264297"/>
            <a:chOff x="1282385" y="3845342"/>
            <a:chExt cx="2629261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282385" y="3845342"/>
              <a:ext cx="2629261" cy="1582571"/>
              <a:chOff x="1282385" y="3845342"/>
              <a:chExt cx="2629261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282385" y="3845342"/>
                <a:ext cx="2629261" cy="1582571"/>
                <a:chOff x="-55878" y="687388"/>
                <a:chExt cx="2629261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692320" cy="1582571"/>
                  <a:chOff x="823913" y="696913"/>
                  <a:chExt cx="1692320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00359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-55878" y="713891"/>
                  <a:ext cx="1015299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Nachfrage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23" name="Gruppieren 241"/>
          <p:cNvGrpSpPr/>
          <p:nvPr/>
        </p:nvGrpSpPr>
        <p:grpSpPr>
          <a:xfrm>
            <a:off x="4731479" y="1508925"/>
            <a:ext cx="2712787" cy="1246663"/>
            <a:chOff x="4583363" y="2324100"/>
            <a:chExt cx="2712787" cy="1456066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83363" y="2371776"/>
              <a:ext cx="2612963" cy="1408390"/>
              <a:chOff x="-183900" y="811398"/>
              <a:chExt cx="2612963" cy="1408390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408390"/>
                <a:chOff x="823912" y="835439"/>
                <a:chExt cx="1548001" cy="1573242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57689" cy="401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183900" y="828869"/>
                <a:ext cx="1051489" cy="61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Benötigte Genauigkeit</a:t>
                </a: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5923423" y="1787155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Flexibilität und Rüstzeitoptimierung</a:t>
            </a:r>
          </a:p>
        </p:txBody>
      </p:sp>
      <p:sp>
        <p:nvSpPr>
          <p:cNvPr id="79" name="Rechteck 78"/>
          <p:cNvSpPr/>
          <p:nvPr/>
        </p:nvSpPr>
        <p:spPr>
          <a:xfrm>
            <a:off x="1725011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709901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05131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Handspannfutter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53" y="1704548"/>
            <a:ext cx="6431895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36383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Ellipse 7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leichschenkliges Dreieck 8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9389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hlinkClick r:id="rId2" action="ppaction://hlinksldjump"/>
          </p:cNvPr>
          <p:cNvSpPr/>
          <p:nvPr/>
        </p:nvSpPr>
        <p:spPr>
          <a:xfrm>
            <a:off x="3318503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6</a:t>
            </a:r>
          </a:p>
        </p:txBody>
      </p:sp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6374688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62319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Handspannfutter</a:t>
            </a:r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3318503" y="2294374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ROTA-S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flex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374688" y="2291117"/>
            <a:ext cx="252813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SPK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8" name="Grafik 2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0" y="2695916"/>
            <a:ext cx="1961278" cy="1980000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64" y="2791199"/>
            <a:ext cx="2036048" cy="1800000"/>
          </a:xfrm>
          <a:prstGeom prst="rect">
            <a:avLst/>
          </a:prstGeom>
        </p:spPr>
      </p:pic>
      <p:pic>
        <p:nvPicPr>
          <p:cNvPr id="10" name="Grafik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38" y="2932806"/>
            <a:ext cx="2281530" cy="1620000"/>
          </a:xfrm>
          <a:prstGeom prst="rect">
            <a:avLst/>
          </a:prstGeom>
        </p:spPr>
      </p:pic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62319" y="2294374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ROTA-S plus 2.0</a:t>
            </a:r>
            <a:endParaRPr lang="de-DE" sz="14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6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flex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4055" r="1108"/>
          <a:stretch/>
        </p:blipFill>
        <p:spPr>
          <a:xfrm>
            <a:off x="561443" y="1629000"/>
            <a:ext cx="513397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/>
              <a:t>Drehfutter: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ROTA-S flex 1200 auf Fräsmaschine mit Drehoption.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Innenspannung von Aluminiumfelgen für die Fertigbearbeitung auf einer Fräs-Drehmaschine. Höchste Flexibilität und beste Zugänglichkeit für angetriebene Werkzeuge bei minimalem Eigengewicht. </a:t>
            </a:r>
            <a:endParaRPr lang="de-DE" sz="1400" b="1" u="sng" dirty="0"/>
          </a:p>
        </p:txBody>
      </p:sp>
    </p:spTree>
    <p:extLst>
      <p:ext uri="{BB962C8B-B14F-4D97-AF65-F5344CB8AC3E}">
        <p14:creationId xmlns:p14="http://schemas.microsoft.com/office/powerpoint/2010/main" val="500181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" y="1553331"/>
            <a:ext cx="5583198" cy="393348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</a:t>
            </a:r>
            <a:r>
              <a:rPr lang="de-DE" dirty="0" err="1"/>
              <a:t>flex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524304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Keilstangenantrieb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Backenschnellwechselsystem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Grundbacken mit schräger Verzahnung(SFG)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Standard-Backenschnittstelle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Wechselbare Führungsbahnverlängerung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Schmutzunempfindliches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Druckknopf für Backenwechsel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Druckknopfverlängerung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Zentrierbolzen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868759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580974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371275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656495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942827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233128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726655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018247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513974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524578" y="2835331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706676" y="375013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583208" y="4006592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449792" y="296257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115853" y="3584447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4502610" y="3441626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4759879" y="4069541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3661122" y="3457503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332746" y="379834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89105" y="4799537"/>
            <a:ext cx="309294" cy="198000"/>
            <a:chOff x="4569280" y="733042"/>
            <a:chExt cx="41566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2030113" y="3906325"/>
            <a:ext cx="309294" cy="198000"/>
            <a:chOff x="4569280" y="733042"/>
            <a:chExt cx="415665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5787151" y="5081324"/>
            <a:ext cx="309294" cy="198000"/>
            <a:chOff x="4569280" y="733042"/>
            <a:chExt cx="415665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843640" y="4428564"/>
            <a:ext cx="309294" cy="198000"/>
            <a:chOff x="4569280" y="733042"/>
            <a:chExt cx="415665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2870636" y="4269209"/>
            <a:ext cx="309294" cy="198000"/>
            <a:chOff x="4569280" y="733042"/>
            <a:chExt cx="415665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5789105" y="5397460"/>
            <a:ext cx="309294" cy="198000"/>
            <a:chOff x="4569280" y="733042"/>
            <a:chExt cx="415665" cy="271350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97" name="Gruppieren 96"/>
          <p:cNvGrpSpPr/>
          <p:nvPr/>
        </p:nvGrpSpPr>
        <p:grpSpPr>
          <a:xfrm>
            <a:off x="2502058" y="3181350"/>
            <a:ext cx="198000" cy="198000"/>
            <a:chOff x="4643403" y="733042"/>
            <a:chExt cx="266095" cy="271350"/>
          </a:xfrm>
        </p:grpSpPr>
        <p:sp>
          <p:nvSpPr>
            <p:cNvPr id="98" name="Ellipse 9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8541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443" y="389470"/>
            <a:ext cx="8498967" cy="960702"/>
          </a:xfrm>
        </p:spPr>
        <p:txBody>
          <a:bodyPr anchor="t"/>
          <a:lstStyle/>
          <a:p>
            <a:r>
              <a:rPr lang="de-DE" dirty="0"/>
              <a:t>ROTA-S </a:t>
            </a:r>
            <a:r>
              <a:rPr lang="de-DE" dirty="0" err="1"/>
              <a:t>flex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b="12630"/>
          <a:stretch/>
        </p:blipFill>
        <p:spPr>
          <a:xfrm>
            <a:off x="1894857" y="1323993"/>
            <a:ext cx="6418321" cy="425384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910466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plus 500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3139066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plus 800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3708356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</a:t>
            </a:r>
            <a:r>
              <a:rPr lang="de-DE" sz="1200" dirty="0" err="1">
                <a:solidFill>
                  <a:srgbClr val="003D6A"/>
                </a:solidFill>
              </a:rPr>
              <a:t>flex</a:t>
            </a:r>
            <a:endParaRPr lang="de-DE" sz="1200" dirty="0">
              <a:solidFill>
                <a:srgbClr val="003D6A"/>
              </a:solidFill>
            </a:endParaRPr>
          </a:p>
          <a:p>
            <a:pPr algn="ctr"/>
            <a:r>
              <a:rPr lang="de-DE" sz="1200" dirty="0">
                <a:solidFill>
                  <a:srgbClr val="003D6A"/>
                </a:solidFill>
              </a:rPr>
              <a:t>700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4413092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plus 1000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4974002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</a:t>
            </a:r>
            <a:r>
              <a:rPr lang="de-DE" sz="1200" dirty="0" err="1">
                <a:solidFill>
                  <a:srgbClr val="003D6A"/>
                </a:solidFill>
              </a:rPr>
              <a:t>flex</a:t>
            </a:r>
            <a:endParaRPr lang="de-DE" sz="1200" dirty="0">
              <a:solidFill>
                <a:srgbClr val="003D6A"/>
              </a:solidFill>
            </a:endParaRPr>
          </a:p>
          <a:p>
            <a:pPr algn="ctr"/>
            <a:r>
              <a:rPr lang="de-DE" sz="1200" dirty="0">
                <a:solidFill>
                  <a:srgbClr val="003D6A"/>
                </a:solidFill>
              </a:rPr>
              <a:t>1000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5656567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plus 1200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6215909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</a:t>
            </a:r>
            <a:r>
              <a:rPr lang="de-DE" sz="1200" dirty="0" err="1">
                <a:solidFill>
                  <a:srgbClr val="003D6A"/>
                </a:solidFill>
              </a:rPr>
              <a:t>flex</a:t>
            </a:r>
            <a:endParaRPr lang="de-DE" sz="1200" dirty="0">
              <a:solidFill>
                <a:srgbClr val="003D6A"/>
              </a:solidFill>
            </a:endParaRPr>
          </a:p>
          <a:p>
            <a:pPr algn="ctr"/>
            <a:r>
              <a:rPr lang="de-DE" sz="1200" dirty="0">
                <a:solidFill>
                  <a:srgbClr val="003D6A"/>
                </a:solidFill>
              </a:rPr>
              <a:t>1200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6886084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plus 1400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7476292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</a:t>
            </a:r>
            <a:r>
              <a:rPr lang="de-DE" sz="1200" dirty="0" err="1">
                <a:solidFill>
                  <a:srgbClr val="003D6A"/>
                </a:solidFill>
              </a:rPr>
              <a:t>flex</a:t>
            </a:r>
            <a:endParaRPr lang="de-DE" sz="1200" dirty="0">
              <a:solidFill>
                <a:srgbClr val="003D6A"/>
              </a:solidFill>
            </a:endParaRPr>
          </a:p>
          <a:p>
            <a:pPr algn="ctr"/>
            <a:r>
              <a:rPr lang="de-DE" sz="1200" dirty="0">
                <a:solidFill>
                  <a:srgbClr val="003D6A"/>
                </a:solidFill>
              </a:rPr>
              <a:t>1400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2470735" y="5459119"/>
            <a:ext cx="699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ROTA-S </a:t>
            </a:r>
            <a:r>
              <a:rPr lang="de-DE" sz="1200" dirty="0" err="1">
                <a:solidFill>
                  <a:srgbClr val="003D6A"/>
                </a:solidFill>
              </a:rPr>
              <a:t>flex</a:t>
            </a:r>
            <a:endParaRPr lang="de-DE" sz="1200" dirty="0">
              <a:solidFill>
                <a:srgbClr val="003D6A"/>
              </a:solidFill>
            </a:endParaRPr>
          </a:p>
          <a:p>
            <a:pPr algn="ctr"/>
            <a:r>
              <a:rPr lang="de-DE" sz="1200" dirty="0">
                <a:solidFill>
                  <a:srgbClr val="003D6A"/>
                </a:solidFill>
              </a:rPr>
              <a:t>550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1337646" y="1979503"/>
            <a:ext cx="69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1500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1335961" y="2527511"/>
            <a:ext cx="69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1250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1339274" y="3094050"/>
            <a:ext cx="69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1000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1341122" y="3651161"/>
            <a:ext cx="69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750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1340662" y="4208905"/>
            <a:ext cx="69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500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1340663" y="4772378"/>
            <a:ext cx="69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250</a:t>
            </a:r>
          </a:p>
        </p:txBody>
      </p:sp>
      <p:sp>
        <p:nvSpPr>
          <p:cNvPr id="12" name="Rechteck 11"/>
          <p:cNvSpPr/>
          <p:nvPr/>
        </p:nvSpPr>
        <p:spPr>
          <a:xfrm>
            <a:off x="7032484" y="1619483"/>
            <a:ext cx="443807" cy="383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/>
          <p:cNvSpPr txBox="1"/>
          <p:nvPr/>
        </p:nvSpPr>
        <p:spPr>
          <a:xfrm rot="16200000">
            <a:off x="-619572" y="3357171"/>
            <a:ext cx="3915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Gewicht [kg]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1340662" y="1425495"/>
            <a:ext cx="69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1750</a:t>
            </a:r>
          </a:p>
        </p:txBody>
      </p:sp>
      <p:sp>
        <p:nvSpPr>
          <p:cNvPr id="54" name="Rechteck 53"/>
          <p:cNvSpPr/>
          <p:nvPr/>
        </p:nvSpPr>
        <p:spPr>
          <a:xfrm>
            <a:off x="2030743" y="5131947"/>
            <a:ext cx="443807" cy="32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Rechteck 54"/>
          <p:cNvSpPr/>
          <p:nvPr/>
        </p:nvSpPr>
        <p:spPr>
          <a:xfrm>
            <a:off x="3275956" y="4378422"/>
            <a:ext cx="443807" cy="108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/>
          <p:cNvSpPr/>
          <p:nvPr/>
        </p:nvSpPr>
        <p:spPr>
          <a:xfrm>
            <a:off x="5774509" y="2810082"/>
            <a:ext cx="443807" cy="264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Rechteck 56"/>
          <p:cNvSpPr/>
          <p:nvPr/>
        </p:nvSpPr>
        <p:spPr>
          <a:xfrm>
            <a:off x="4525768" y="3874842"/>
            <a:ext cx="443807" cy="158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1327109" y="1136731"/>
            <a:ext cx="6848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Gewichtsreduzierung durch ROTA-S flex im Vergleich ROTA-S plus</a:t>
            </a:r>
          </a:p>
        </p:txBody>
      </p:sp>
    </p:spTree>
    <p:extLst>
      <p:ext uri="{BB962C8B-B14F-4D97-AF65-F5344CB8AC3E}">
        <p14:creationId xmlns:p14="http://schemas.microsoft.com/office/powerpoint/2010/main" val="861241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0" y="4099456"/>
            <a:ext cx="2338614" cy="1700810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Spannbereich des ROTA-S flex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</a:t>
            </a:r>
            <a:r>
              <a:rPr lang="de-DE" dirty="0" err="1"/>
              <a:t>flex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flex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ROTA-S flex ohne verlängerte Führungsbahnen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2755013" y="4341444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99615" y="4107407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311520" y="4962924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758558" y="5056963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897868" y="4288807"/>
            <a:ext cx="1551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Harte Stufenbacken auf minimalem Spannbereich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Harte Stufenbacken auf maximalem Spannbereich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20" y="1317253"/>
            <a:ext cx="2308321" cy="19554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47" y="1329266"/>
            <a:ext cx="2653936" cy="1896165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260881" y="99514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ROTA-S flex mit verlängerten Führungsbahnen</a:t>
            </a:r>
          </a:p>
        </p:txBody>
      </p:sp>
    </p:spTree>
    <p:extLst>
      <p:ext uri="{BB962C8B-B14F-4D97-AF65-F5344CB8AC3E}">
        <p14:creationId xmlns:p14="http://schemas.microsoft.com/office/powerpoint/2010/main" val="26908969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360</Words>
  <Application>Microsoft Office PowerPoint</Application>
  <PresentationFormat>Bildschirmpräsentation (4:3)</PresentationFormat>
  <Paragraphs>180</Paragraphs>
  <Slides>13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ROTA Handspannfutter</vt:lpstr>
      <vt:lpstr>ROTA Übersicht Handspannfutter</vt:lpstr>
      <vt:lpstr>ROTA-S flex Anwendungsbeispiel</vt:lpstr>
      <vt:lpstr>ROTA-S flex</vt:lpstr>
      <vt:lpstr>ROTA-S flex</vt:lpstr>
      <vt:lpstr>ROTA-S flex</vt:lpstr>
      <vt:lpstr>ROTA-S flex Anwendung</vt:lpstr>
      <vt:lpstr>Baureihen ROTA-S flex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636</cp:revision>
  <cp:lastPrinted>2018-01-05T10:34:27Z</cp:lastPrinted>
  <dcterms:created xsi:type="dcterms:W3CDTF">2015-04-07T09:55:40Z</dcterms:created>
  <dcterms:modified xsi:type="dcterms:W3CDTF">2021-07-28T12:17:19Z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A59A0D02-741F-4E50-89CF-E25FDD7DD069</vt:lpwstr>
  </property>
  <property fmtid="{D5CDD505-2E9C-101B-9397-08002B2CF9AE}" pid="3" name="ArticulatePath">
    <vt:lpwstr>Handspannfutter_EN</vt:lpwstr>
  </property>
</Properties>
</file>