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0"/>
  </p:notesMasterIdLst>
  <p:handoutMasterIdLst>
    <p:handoutMasterId r:id="rId41"/>
  </p:handoutMasterIdLst>
  <p:sldIdLst>
    <p:sldId id="299" r:id="rId2"/>
    <p:sldId id="684" r:id="rId3"/>
    <p:sldId id="685" r:id="rId4"/>
    <p:sldId id="686" r:id="rId5"/>
    <p:sldId id="687" r:id="rId6"/>
    <p:sldId id="688" r:id="rId7"/>
    <p:sldId id="689" r:id="rId8"/>
    <p:sldId id="690" r:id="rId9"/>
    <p:sldId id="691" r:id="rId10"/>
    <p:sldId id="692" r:id="rId11"/>
    <p:sldId id="693" r:id="rId12"/>
    <p:sldId id="694" r:id="rId13"/>
    <p:sldId id="695" r:id="rId14"/>
    <p:sldId id="696" r:id="rId15"/>
    <p:sldId id="698" r:id="rId16"/>
    <p:sldId id="699" r:id="rId17"/>
    <p:sldId id="700" r:id="rId18"/>
    <p:sldId id="697" r:id="rId19"/>
    <p:sldId id="701" r:id="rId20"/>
    <p:sldId id="702" r:id="rId21"/>
    <p:sldId id="703" r:id="rId22"/>
    <p:sldId id="704" r:id="rId23"/>
    <p:sldId id="705" r:id="rId24"/>
    <p:sldId id="706" r:id="rId25"/>
    <p:sldId id="707" r:id="rId26"/>
    <p:sldId id="708" r:id="rId27"/>
    <p:sldId id="709" r:id="rId28"/>
    <p:sldId id="710" r:id="rId29"/>
    <p:sldId id="711" r:id="rId30"/>
    <p:sldId id="713" r:id="rId31"/>
    <p:sldId id="714" r:id="rId32"/>
    <p:sldId id="715" r:id="rId33"/>
    <p:sldId id="717" r:id="rId34"/>
    <p:sldId id="718" r:id="rId35"/>
    <p:sldId id="719" r:id="rId36"/>
    <p:sldId id="720" r:id="rId37"/>
    <p:sldId id="721" r:id="rId38"/>
    <p:sldId id="279" r:id="rId39"/>
  </p:sldIdLst>
  <p:sldSz cx="9144000" cy="5143500" type="screen16x9"/>
  <p:notesSz cx="6858000" cy="9144000"/>
  <p:custDataLst>
    <p:tags r:id="rId42"/>
  </p:custDataLst>
  <p:defaultText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p15:clr>
            <a:srgbClr val="A4A3A4"/>
          </p15:clr>
        </p15:guide>
        <p15:guide id="2" orient="horz" pos="356">
          <p15:clr>
            <a:srgbClr val="A4A3A4"/>
          </p15:clr>
        </p15:guide>
        <p15:guide id="3" orient="horz" pos="590">
          <p15:clr>
            <a:srgbClr val="A4A3A4"/>
          </p15:clr>
        </p15:guide>
        <p15:guide id="4" pos="5472">
          <p15:clr>
            <a:srgbClr val="A4A3A4"/>
          </p15:clr>
        </p15:guide>
        <p15:guide id="5" pos="204" userDrawn="1">
          <p15:clr>
            <a:srgbClr val="A4A3A4"/>
          </p15:clr>
        </p15:guide>
        <p15:guide id="6" pos="2831">
          <p15:clr>
            <a:srgbClr val="A4A3A4"/>
          </p15:clr>
        </p15:guide>
        <p15:guide id="7" pos="1610" userDrawn="1">
          <p15:clr>
            <a:srgbClr val="A4A3A4"/>
          </p15:clr>
        </p15:guide>
        <p15:guide id="8" pos="288">
          <p15:clr>
            <a:srgbClr val="A4A3A4"/>
          </p15:clr>
        </p15:guide>
        <p15:guide id="9" pos="9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85F"/>
    <a:srgbClr val="003D6A"/>
    <a:srgbClr val="EAF2F9"/>
    <a:srgbClr val="D7E2ED"/>
    <a:srgbClr val="84D0F0"/>
    <a:srgbClr val="00446B"/>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2" autoAdjust="0"/>
    <p:restoredTop sz="94591" autoAdjust="0"/>
  </p:normalViewPr>
  <p:slideViewPr>
    <p:cSldViewPr snapToGrid="0" snapToObjects="1">
      <p:cViewPr varScale="1">
        <p:scale>
          <a:sx n="132" d="100"/>
          <a:sy n="132" d="100"/>
        </p:scale>
        <p:origin x="522" y="126"/>
      </p:cViewPr>
      <p:guideLst>
        <p:guide orient="horz" pos="2450"/>
        <p:guide orient="horz" pos="356"/>
        <p:guide orient="horz" pos="590"/>
        <p:guide pos="5472"/>
        <p:guide pos="204"/>
        <p:guide pos="2831"/>
        <p:guide pos="1610"/>
        <p:guide pos="288"/>
        <p:guide pos="9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22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5EF0E5-7573-904A-8AD2-3C4D4AB28462}" type="datetimeFigureOut">
              <a:rPr lang="de-DE" smtClean="0"/>
              <a:pPr/>
              <a:t>04.05.2021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D9633C-3AFD-B14F-BF51-76C9B354F05A}" type="slidenum">
              <a:rPr lang="de-DE" smtClean="0"/>
              <a:pPr/>
              <a:t>‹Nr.›</a:t>
            </a:fld>
            <a:endParaRPr lang="de-DE"/>
          </a:p>
        </p:txBody>
      </p:sp>
    </p:spTree>
    <p:extLst>
      <p:ext uri="{BB962C8B-B14F-4D97-AF65-F5344CB8AC3E}">
        <p14:creationId xmlns:p14="http://schemas.microsoft.com/office/powerpoint/2010/main" val="179934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9C942-6DF7-4645-A323-1FB2403B0B5A}" type="datetimeFigureOut">
              <a:rPr lang="de-DE" smtClean="0"/>
              <a:pPr/>
              <a:t>04.05.2021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218C4-41A8-684B-AF4F-B9D499E35F6B}" type="slidenum">
              <a:rPr lang="de-DE" smtClean="0"/>
              <a:pPr/>
              <a:t>‹Nr.›</a:t>
            </a:fld>
            <a:endParaRPr lang="de-DE"/>
          </a:p>
        </p:txBody>
      </p:sp>
    </p:spTree>
    <p:extLst>
      <p:ext uri="{BB962C8B-B14F-4D97-AF65-F5344CB8AC3E}">
        <p14:creationId xmlns:p14="http://schemas.microsoft.com/office/powerpoint/2010/main" val="2295679623"/>
      </p:ext>
    </p:extLst>
  </p:cSld>
  <p:clrMap bg1="lt1" tx1="dk1" bg2="lt2" tx2="dk2" accent1="accent1" accent2="accent2" accent3="accent3" accent4="accent4" accent5="accent5" accent6="accent6" hlink="hlink" folHlink="folHlink"/>
  <p:hf hdr="0" ftr="0" dt="0"/>
  <p:notesStyle>
    <a:lvl1pPr marL="0" algn="l" defTabSz="457171" rtl="0" eaLnBrk="1" latinLnBrk="0" hangingPunct="1">
      <a:defRPr sz="1200" kern="1200">
        <a:solidFill>
          <a:schemeClr val="tx1"/>
        </a:solidFill>
        <a:latin typeface="+mn-lt"/>
        <a:ea typeface="+mn-ea"/>
        <a:cs typeface="+mn-cs"/>
      </a:defRPr>
    </a:lvl1pPr>
    <a:lvl2pPr marL="457171" algn="l" defTabSz="457171" rtl="0" eaLnBrk="1" latinLnBrk="0" hangingPunct="1">
      <a:defRPr sz="1200" kern="1200">
        <a:solidFill>
          <a:schemeClr val="tx1"/>
        </a:solidFill>
        <a:latin typeface="+mn-lt"/>
        <a:ea typeface="+mn-ea"/>
        <a:cs typeface="+mn-cs"/>
      </a:defRPr>
    </a:lvl2pPr>
    <a:lvl3pPr marL="914341" algn="l" defTabSz="457171" rtl="0" eaLnBrk="1" latinLnBrk="0" hangingPunct="1">
      <a:defRPr sz="1200" kern="1200">
        <a:solidFill>
          <a:schemeClr val="tx1"/>
        </a:solidFill>
        <a:latin typeface="+mn-lt"/>
        <a:ea typeface="+mn-ea"/>
        <a:cs typeface="+mn-cs"/>
      </a:defRPr>
    </a:lvl3pPr>
    <a:lvl4pPr marL="1371512" algn="l" defTabSz="457171" rtl="0" eaLnBrk="1" latinLnBrk="0" hangingPunct="1">
      <a:defRPr sz="1200" kern="1200">
        <a:solidFill>
          <a:schemeClr val="tx1"/>
        </a:solidFill>
        <a:latin typeface="+mn-lt"/>
        <a:ea typeface="+mn-ea"/>
        <a:cs typeface="+mn-cs"/>
      </a:defRPr>
    </a:lvl4pPr>
    <a:lvl5pPr marL="1828683" algn="l" defTabSz="457171" rtl="0" eaLnBrk="1" latinLnBrk="0" hangingPunct="1">
      <a:defRPr sz="1200" kern="1200">
        <a:solidFill>
          <a:schemeClr val="tx1"/>
        </a:solidFill>
        <a:latin typeface="+mn-lt"/>
        <a:ea typeface="+mn-ea"/>
        <a:cs typeface="+mn-cs"/>
      </a:defRPr>
    </a:lvl5pPr>
    <a:lvl6pPr marL="2285854" algn="l" defTabSz="457171" rtl="0" eaLnBrk="1" latinLnBrk="0" hangingPunct="1">
      <a:defRPr sz="1200" kern="1200">
        <a:solidFill>
          <a:schemeClr val="tx1"/>
        </a:solidFill>
        <a:latin typeface="+mn-lt"/>
        <a:ea typeface="+mn-ea"/>
        <a:cs typeface="+mn-cs"/>
      </a:defRPr>
    </a:lvl6pPr>
    <a:lvl7pPr marL="2743024" algn="l" defTabSz="457171" rtl="0" eaLnBrk="1" latinLnBrk="0" hangingPunct="1">
      <a:defRPr sz="1200" kern="1200">
        <a:solidFill>
          <a:schemeClr val="tx1"/>
        </a:solidFill>
        <a:latin typeface="+mn-lt"/>
        <a:ea typeface="+mn-ea"/>
        <a:cs typeface="+mn-cs"/>
      </a:defRPr>
    </a:lvl7pPr>
    <a:lvl8pPr marL="3200195" algn="l" defTabSz="457171" rtl="0" eaLnBrk="1" latinLnBrk="0" hangingPunct="1">
      <a:defRPr sz="1200" kern="1200">
        <a:solidFill>
          <a:schemeClr val="tx1"/>
        </a:solidFill>
        <a:latin typeface="+mn-lt"/>
        <a:ea typeface="+mn-ea"/>
        <a:cs typeface="+mn-cs"/>
      </a:defRPr>
    </a:lvl8pPr>
    <a:lvl9pPr marL="3657366" algn="l" defTabSz="4571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22E218C4-41A8-684B-AF4F-B9D499E35F6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992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ißer Hintergrund">
    <p:spTree>
      <p:nvGrpSpPr>
        <p:cNvPr id="1" name=""/>
        <p:cNvGrpSpPr/>
        <p:nvPr/>
      </p:nvGrpSpPr>
      <p:grpSpPr>
        <a:xfrm>
          <a:off x="0" y="0"/>
          <a:ext cx="0" cy="0"/>
          <a:chOff x="0" y="0"/>
          <a:chExt cx="0" cy="0"/>
        </a:xfrm>
      </p:grpSpPr>
      <p:sp>
        <p:nvSpPr>
          <p:cNvPr id="32" name="Rechteck 31"/>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4"/>
          <p:cNvPicPr>
            <a:picLocks noChangeAspect="1"/>
          </p:cNvPicPr>
          <p:nvPr userDrawn="1"/>
        </p:nvPicPr>
        <p:blipFill>
          <a:blip r:embed="rId3"/>
          <a:stretch>
            <a:fillRect/>
          </a:stretch>
        </p:blipFill>
        <p:spPr>
          <a:xfrm>
            <a:off x="-304" y="4311880"/>
            <a:ext cx="9144000" cy="749300"/>
          </a:xfrm>
          <a:prstGeom prst="rect">
            <a:avLst/>
          </a:prstGeom>
        </p:spPr>
      </p:pic>
      <p:sp>
        <p:nvSpPr>
          <p:cNvPr id="4" name="Inhaltsplatzhalter 3"/>
          <p:cNvSpPr>
            <a:spLocks noGrp="1"/>
          </p:cNvSpPr>
          <p:nvPr>
            <p:ph sz="quarter" idx="11"/>
          </p:nvPr>
        </p:nvSpPr>
        <p:spPr>
          <a:xfrm>
            <a:off x="4673600" y="1112838"/>
            <a:ext cx="4171950" cy="2853895"/>
          </a:xfrm>
          <a:prstGeom prst="rect">
            <a:avLst/>
          </a:prstGeom>
        </p:spPr>
        <p:txBody>
          <a:bodyPr/>
          <a:lstStyle>
            <a:lvl1pPr marL="0" indent="0">
              <a:buNone/>
              <a:defRPr/>
            </a:lvl1pPr>
          </a:lstStyle>
          <a:p>
            <a:pPr lvl="0"/>
            <a:endParaRPr lang="de-DE" dirty="0"/>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10"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2" name="Titelplatzhalter 4">
            <a:extLst>
              <a:ext uri="{FF2B5EF4-FFF2-40B4-BE49-F238E27FC236}">
                <a16:creationId xmlns:a16="http://schemas.microsoft.com/office/drawing/2014/main" id="{CF6B2F34-0888-42F9-97D8-A2F1D3E1B400}"/>
              </a:ext>
            </a:extLst>
          </p:cNvPr>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lvl1pPr>
              <a:defRPr/>
            </a:lvl1pPr>
          </a:lstStyle>
          <a:p>
            <a:r>
              <a:rPr lang="de-DE" dirty="0"/>
              <a:t>Headline – 28/32 </a:t>
            </a:r>
            <a:r>
              <a:rPr lang="de-DE" dirty="0" err="1"/>
              <a:t>pt</a:t>
            </a:r>
            <a:endParaRPr lang="de-DE" dirty="0"/>
          </a:p>
        </p:txBody>
      </p:sp>
      <p:sp>
        <p:nvSpPr>
          <p:cNvPr id="13" name="Textplatzhalter 5">
            <a:extLst>
              <a:ext uri="{FF2B5EF4-FFF2-40B4-BE49-F238E27FC236}">
                <a16:creationId xmlns:a16="http://schemas.microsoft.com/office/drawing/2014/main" id="{DC0C6662-C958-49A3-9C51-F65FC3A1E80D}"/>
              </a:ext>
            </a:extLst>
          </p:cNvPr>
          <p:cNvSpPr>
            <a:spLocks noGrp="1"/>
          </p:cNvSpPr>
          <p:nvPr>
            <p:ph type="body" sz="quarter" idx="12" hasCustomPrompt="1"/>
          </p:nvPr>
        </p:nvSpPr>
        <p:spPr>
          <a:xfrm>
            <a:off x="209550" y="1112838"/>
            <a:ext cx="4374000" cy="2854325"/>
          </a:xfrm>
          <a:prstGeom prst="rect">
            <a:avLst/>
          </a:prstGeom>
        </p:spPr>
        <p:txBody>
          <a:bodyPr/>
          <a:lstStyle>
            <a:lvl1pPr>
              <a:defRPr sz="2000"/>
            </a:lvl1pPr>
          </a:lstStyle>
          <a:p>
            <a:pPr lvl="0"/>
            <a:r>
              <a:rPr lang="de-DE" dirty="0" err="1"/>
              <a:t>Subhead</a:t>
            </a:r>
            <a:r>
              <a:rPr lang="de-DE" dirty="0"/>
              <a:t> – 20 </a:t>
            </a:r>
            <a:r>
              <a:rPr lang="de-DE" dirty="0" err="1"/>
              <a:t>pt</a:t>
            </a:r>
            <a:endParaRPr lang="de-DE" dirty="0"/>
          </a:p>
          <a:p>
            <a:pPr lvl="0"/>
            <a:r>
              <a:rPr lang="de-DE" sz="1400" dirty="0"/>
              <a:t>Text – min. 14 </a:t>
            </a:r>
            <a:r>
              <a:rPr lang="de-DE" sz="1400" dirty="0" err="1"/>
              <a:t>pt</a:t>
            </a:r>
            <a:endParaRPr lang="de-DE" sz="1400" dirty="0"/>
          </a:p>
        </p:txBody>
      </p:sp>
      <p:sp>
        <p:nvSpPr>
          <p:cNvPr id="15" name="Fußzeilenplatzhalter 2">
            <a:extLst>
              <a:ext uri="{FF2B5EF4-FFF2-40B4-BE49-F238E27FC236}">
                <a16:creationId xmlns:a16="http://schemas.microsoft.com/office/drawing/2014/main" id="{C6B6D8F1-92D4-46BC-AD2B-016DD2B29D7E}"/>
              </a:ext>
            </a:extLst>
          </p:cNvPr>
          <p:cNvSpPr>
            <a:spLocks noGrp="1"/>
          </p:cNvSpPr>
          <p:nvPr>
            <p:ph type="ftr" sz="quarter" idx="10"/>
          </p:nvPr>
        </p:nvSpPr>
        <p:spPr>
          <a:xfrm>
            <a:off x="819150" y="4735895"/>
            <a:ext cx="3086100" cy="274637"/>
          </a:xfrm>
          <a:prstGeom prst="rect">
            <a:avLst/>
          </a:prstGeom>
        </p:spPr>
        <p:txBody>
          <a:bodyPr/>
          <a:lstStyle>
            <a:lvl1pPr>
              <a:defRPr sz="1100">
                <a:solidFill>
                  <a:schemeClr val="bg1"/>
                </a:solidFill>
              </a:defRPr>
            </a:lvl1pPr>
          </a:lstStyle>
          <a:p>
            <a:r>
              <a:rPr lang="en-US" dirty="0"/>
              <a:t>Title, Author, Date</a:t>
            </a:r>
            <a:endParaRPr lang="de-DE" dirty="0"/>
          </a:p>
        </p:txBody>
      </p:sp>
    </p:spTree>
    <p:custDataLst>
      <p:tags r:id="rId1"/>
    </p:custDataLst>
    <p:extLst>
      <p:ext uri="{BB962C8B-B14F-4D97-AF65-F5344CB8AC3E}">
        <p14:creationId xmlns:p14="http://schemas.microsoft.com/office/powerpoint/2010/main" val="283111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Weißer Hintergrund">
    <p:spTree>
      <p:nvGrpSpPr>
        <p:cNvPr id="1" name=""/>
        <p:cNvGrpSpPr/>
        <p:nvPr/>
      </p:nvGrpSpPr>
      <p:grpSpPr>
        <a:xfrm>
          <a:off x="0" y="0"/>
          <a:ext cx="0" cy="0"/>
          <a:chOff x="0" y="0"/>
          <a:chExt cx="0" cy="0"/>
        </a:xfrm>
      </p:grpSpPr>
      <p:sp>
        <p:nvSpPr>
          <p:cNvPr id="33" name="Rechteck 32"/>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 name="Bild 4"/>
          <p:cNvPicPr>
            <a:picLocks noChangeAspect="1"/>
          </p:cNvPicPr>
          <p:nvPr userDrawn="1"/>
        </p:nvPicPr>
        <p:blipFill>
          <a:blip r:embed="rId3"/>
          <a:stretch>
            <a:fillRect/>
          </a:stretch>
        </p:blipFill>
        <p:spPr>
          <a:xfrm>
            <a:off x="0" y="4311870"/>
            <a:ext cx="9144000" cy="749300"/>
          </a:xfrm>
          <a:prstGeom prst="rect">
            <a:avLst/>
          </a:prstGeom>
        </p:spPr>
      </p:pic>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9"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2" name="Titelplatzhalter 4">
            <a:extLst>
              <a:ext uri="{FF2B5EF4-FFF2-40B4-BE49-F238E27FC236}">
                <a16:creationId xmlns:a16="http://schemas.microsoft.com/office/drawing/2014/main" id="{A92CB0FA-39E8-4C29-9668-15F7C481832D}"/>
              </a:ext>
            </a:extLst>
          </p:cNvPr>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Headline – 28/32 </a:t>
            </a:r>
            <a:r>
              <a:rPr lang="de-DE" dirty="0" err="1"/>
              <a:t>pt</a:t>
            </a:r>
            <a:endParaRPr lang="de-DE" dirty="0"/>
          </a:p>
        </p:txBody>
      </p:sp>
      <p:sp>
        <p:nvSpPr>
          <p:cNvPr id="13" name="Textplatzhalter 5">
            <a:extLst>
              <a:ext uri="{FF2B5EF4-FFF2-40B4-BE49-F238E27FC236}">
                <a16:creationId xmlns:a16="http://schemas.microsoft.com/office/drawing/2014/main" id="{CC9F0E44-91AF-474E-A709-15D62A4ED9D5}"/>
              </a:ext>
            </a:extLst>
          </p:cNvPr>
          <p:cNvSpPr>
            <a:spLocks noGrp="1"/>
          </p:cNvSpPr>
          <p:nvPr>
            <p:ph type="body" sz="quarter" idx="12" hasCustomPrompt="1"/>
          </p:nvPr>
        </p:nvSpPr>
        <p:spPr>
          <a:xfrm>
            <a:off x="209550" y="1112838"/>
            <a:ext cx="7886700" cy="2854325"/>
          </a:xfrm>
          <a:prstGeom prst="rect">
            <a:avLst/>
          </a:prstGeom>
        </p:spPr>
        <p:txBody>
          <a:bodyPr/>
          <a:lstStyle>
            <a:lvl1pPr>
              <a:defRPr sz="2000"/>
            </a:lvl1pPr>
          </a:lstStyle>
          <a:p>
            <a:pPr lvl="0"/>
            <a:r>
              <a:rPr lang="de-DE" dirty="0" err="1"/>
              <a:t>Subhead</a:t>
            </a:r>
            <a:r>
              <a:rPr lang="de-DE" dirty="0"/>
              <a:t> – 20 </a:t>
            </a:r>
            <a:r>
              <a:rPr lang="de-DE" dirty="0" err="1"/>
              <a:t>pt</a:t>
            </a:r>
            <a:endParaRPr lang="de-DE" dirty="0"/>
          </a:p>
          <a:p>
            <a:pPr lvl="0"/>
            <a:r>
              <a:rPr lang="de-DE" sz="1400" dirty="0"/>
              <a:t>Text – min. 14 </a:t>
            </a:r>
            <a:r>
              <a:rPr lang="de-DE" sz="1400" dirty="0" err="1"/>
              <a:t>pt</a:t>
            </a:r>
            <a:endParaRPr lang="de-DE" sz="1400" dirty="0"/>
          </a:p>
        </p:txBody>
      </p:sp>
      <p:sp>
        <p:nvSpPr>
          <p:cNvPr id="14" name="Fußzeilenplatzhalter 2">
            <a:extLst>
              <a:ext uri="{FF2B5EF4-FFF2-40B4-BE49-F238E27FC236}">
                <a16:creationId xmlns:a16="http://schemas.microsoft.com/office/drawing/2014/main" id="{B0B6165C-9037-49EB-8898-B49148A33986}"/>
              </a:ext>
            </a:extLst>
          </p:cNvPr>
          <p:cNvSpPr>
            <a:spLocks noGrp="1"/>
          </p:cNvSpPr>
          <p:nvPr>
            <p:ph type="ftr" sz="quarter" idx="10"/>
          </p:nvPr>
        </p:nvSpPr>
        <p:spPr>
          <a:xfrm>
            <a:off x="819150" y="4735895"/>
            <a:ext cx="3086100" cy="274637"/>
          </a:xfrm>
          <a:prstGeom prst="rect">
            <a:avLst/>
          </a:prstGeom>
        </p:spPr>
        <p:txBody>
          <a:bodyPr/>
          <a:lstStyle>
            <a:lvl1pPr>
              <a:defRPr sz="1100">
                <a:solidFill>
                  <a:schemeClr val="bg1"/>
                </a:solidFill>
              </a:defRPr>
            </a:lvl1pPr>
          </a:lstStyle>
          <a:p>
            <a:r>
              <a:rPr lang="en-US" dirty="0"/>
              <a:t>Title, Author, Date</a:t>
            </a:r>
            <a:endParaRPr lang="de-DE" dirty="0"/>
          </a:p>
        </p:txBody>
      </p:sp>
    </p:spTree>
    <p:custDataLst>
      <p:tags r:id="rId1"/>
    </p:custDataLst>
    <p:extLst>
      <p:ext uri="{BB962C8B-B14F-4D97-AF65-F5344CB8AC3E}">
        <p14:creationId xmlns:p14="http://schemas.microsoft.com/office/powerpoint/2010/main" val="56693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873006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209550" y="160339"/>
            <a:ext cx="7886700" cy="804862"/>
          </a:xfrm>
          <a:prstGeom prst="rect">
            <a:avLst/>
          </a:prstGeom>
        </p:spPr>
        <p:txBody>
          <a:bodyPr vert="horz" lIns="91440" tIns="45720" rIns="91440" bIns="45720" rtlCol="0" anchor="ctr">
            <a:normAutofit/>
          </a:bodyPr>
          <a:lstStyle/>
          <a:p>
            <a:r>
              <a:rPr lang="de-DE" dirty="0"/>
              <a:t>Titelmasterformat</a:t>
            </a:r>
            <a:br>
              <a:rPr lang="de-DE" dirty="0"/>
            </a:br>
            <a:r>
              <a:rPr lang="de-DE" dirty="0"/>
              <a:t>durch Klicken bearbeiten</a:t>
            </a:r>
          </a:p>
        </p:txBody>
      </p:sp>
      <p:sp>
        <p:nvSpPr>
          <p:cNvPr id="7" name="Fußzeilenplatzhalter 6"/>
          <p:cNvSpPr>
            <a:spLocks noGrp="1"/>
          </p:cNvSpPr>
          <p:nvPr>
            <p:ph type="ftr" sz="quarter" idx="3"/>
          </p:nvPr>
        </p:nvSpPr>
        <p:spPr>
          <a:xfrm>
            <a:off x="819150" y="4668839"/>
            <a:ext cx="3086100" cy="274637"/>
          </a:xfrm>
          <a:prstGeom prst="rect">
            <a:avLst/>
          </a:prstGeom>
        </p:spPr>
        <p:txBody>
          <a:bodyPr vert="horz" lIns="91440" tIns="45720" rIns="91440" bIns="45720" rtlCol="0" anchor="ctr"/>
          <a:lstStyle>
            <a:lvl1pPr algn="l">
              <a:defRPr sz="1100" b="0">
                <a:solidFill>
                  <a:schemeClr val="bg1"/>
                </a:solidFill>
              </a:defRPr>
            </a:lvl1pPr>
          </a:lstStyle>
          <a:p>
            <a:r>
              <a:rPr lang="de-DE" dirty="0"/>
              <a:t>Titel, Verfasser, Datum</a:t>
            </a:r>
          </a:p>
        </p:txBody>
      </p:sp>
      <p:sp>
        <p:nvSpPr>
          <p:cNvPr id="8" name="Textplatzhalter 7"/>
          <p:cNvSpPr>
            <a:spLocks noGrp="1"/>
          </p:cNvSpPr>
          <p:nvPr>
            <p:ph type="body" idx="1"/>
          </p:nvPr>
        </p:nvSpPr>
        <p:spPr>
          <a:xfrm>
            <a:off x="209550" y="1190627"/>
            <a:ext cx="4374000" cy="28548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p:txBody>
      </p:sp>
    </p:spTree>
    <p:custDataLst>
      <p:tags r:id="rId5"/>
    </p:custDataLst>
    <p:extLst>
      <p:ext uri="{BB962C8B-B14F-4D97-AF65-F5344CB8AC3E}">
        <p14:creationId xmlns:p14="http://schemas.microsoft.com/office/powerpoint/2010/main" val="3202786482"/>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0" r:id="rId3"/>
  </p:sldLayoutIdLst>
  <p:hf sldNum="0" hdr="0" dt="0"/>
  <p:txStyles>
    <p:titleStyle>
      <a:lvl1pPr algn="l" defTabSz="457171" rtl="0" eaLnBrk="1" latinLnBrk="0" hangingPunct="1">
        <a:spcBef>
          <a:spcPct val="0"/>
        </a:spcBef>
        <a:buNone/>
        <a:defRPr sz="2800" b="1" kern="1200">
          <a:solidFill>
            <a:srgbClr val="00446B"/>
          </a:solidFill>
          <a:latin typeface="+mj-lt"/>
          <a:ea typeface="+mj-ea"/>
          <a:cs typeface="+mj-cs"/>
        </a:defRPr>
      </a:lvl1pPr>
    </p:titleStyle>
    <p:bodyStyle>
      <a:lvl1pPr marL="0" indent="0" algn="l" defTabSz="457171" rtl="0" eaLnBrk="1" latinLnBrk="0" hangingPunct="1">
        <a:spcBef>
          <a:spcPct val="20000"/>
        </a:spcBef>
        <a:buFont typeface="Arial"/>
        <a:buNone/>
        <a:defRPr sz="2000" kern="1200">
          <a:solidFill>
            <a:srgbClr val="00446B"/>
          </a:solidFill>
          <a:latin typeface="+mn-lt"/>
          <a:ea typeface="+mn-ea"/>
          <a:cs typeface="+mn-cs"/>
        </a:defRPr>
      </a:lvl1pPr>
      <a:lvl2pPr marL="457170" indent="0" algn="l" defTabSz="457171" rtl="0" eaLnBrk="1" latinLnBrk="0" hangingPunct="1">
        <a:spcBef>
          <a:spcPct val="20000"/>
        </a:spcBef>
        <a:buFont typeface="Arial"/>
        <a:buNone/>
        <a:defRPr sz="1800" kern="1200">
          <a:solidFill>
            <a:srgbClr val="00446B"/>
          </a:solidFill>
          <a:latin typeface="+mn-lt"/>
          <a:ea typeface="+mn-ea"/>
          <a:cs typeface="+mn-cs"/>
        </a:defRPr>
      </a:lvl2pPr>
      <a:lvl3pPr marL="1142927" indent="-228585" algn="l" defTabSz="457171" rtl="0" eaLnBrk="1" latinLnBrk="0" hangingPunct="1">
        <a:spcBef>
          <a:spcPct val="20000"/>
        </a:spcBef>
        <a:buFont typeface="Arial"/>
        <a:buChar char="•"/>
        <a:defRPr sz="2000" kern="1200">
          <a:solidFill>
            <a:srgbClr val="00446B"/>
          </a:solidFill>
          <a:latin typeface="+mn-lt"/>
          <a:ea typeface="+mn-ea"/>
          <a:cs typeface="+mn-cs"/>
        </a:defRPr>
      </a:lvl3pPr>
      <a:lvl4pPr marL="1600098" indent="-228585" algn="l" defTabSz="457171" rtl="0" eaLnBrk="1" latinLnBrk="0" hangingPunct="1">
        <a:spcBef>
          <a:spcPct val="20000"/>
        </a:spcBef>
        <a:buFont typeface="Arial"/>
        <a:buChar char="–"/>
        <a:defRPr sz="1800" kern="1200">
          <a:solidFill>
            <a:srgbClr val="00446B"/>
          </a:solidFill>
          <a:latin typeface="+mn-lt"/>
          <a:ea typeface="+mn-ea"/>
          <a:cs typeface="+mn-cs"/>
        </a:defRPr>
      </a:lvl4pPr>
      <a:lvl5pPr marL="2057268" indent="-228585" algn="l" defTabSz="457171" rtl="0" eaLnBrk="1" latinLnBrk="0" hangingPunct="1">
        <a:spcBef>
          <a:spcPct val="20000"/>
        </a:spcBef>
        <a:buFont typeface="Arial"/>
        <a:buChar char="»"/>
        <a:defRPr sz="1800" kern="1200">
          <a:solidFill>
            <a:srgbClr val="00446B"/>
          </a:solidFill>
          <a:latin typeface="+mn-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aushaltsgerät, Computer, Frau, Laptop enthält.&#10;&#10;Automatisch generierte Beschreibung">
            <a:extLst>
              <a:ext uri="{FF2B5EF4-FFF2-40B4-BE49-F238E27FC236}">
                <a16:creationId xmlns:a16="http://schemas.microsoft.com/office/drawing/2014/main" id="{80D225CB-F252-4FB9-A51D-957862A031CF}"/>
              </a:ext>
            </a:extLst>
          </p:cNvPr>
          <p:cNvPicPr>
            <a:picLocks noChangeAspect="1"/>
          </p:cNvPicPr>
          <p:nvPr/>
        </p:nvPicPr>
        <p:blipFill>
          <a:blip r:embed="rId4"/>
          <a:stretch>
            <a:fillRect/>
          </a:stretch>
        </p:blipFill>
        <p:spPr>
          <a:xfrm>
            <a:off x="0" y="0"/>
            <a:ext cx="9144000" cy="4428744"/>
          </a:xfrm>
          <a:prstGeom prst="rect">
            <a:avLst/>
          </a:prstGeom>
        </p:spPr>
      </p:pic>
      <p:sp>
        <p:nvSpPr>
          <p:cNvPr id="50" name="Rechteck 49"/>
          <p:cNvSpPr/>
          <p:nvPr/>
        </p:nvSpPr>
        <p:spPr>
          <a:xfrm>
            <a:off x="0" y="3346073"/>
            <a:ext cx="9144000" cy="1081147"/>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71"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pic>
        <p:nvPicPr>
          <p:cNvPr id="23" name="Grafik 22"/>
          <p:cNvPicPr>
            <a:picLocks noChangeAspect="1"/>
          </p:cNvPicPr>
          <p:nvPr/>
        </p:nvPicPr>
        <p:blipFill rotWithShape="1">
          <a:blip r:embed="rId6"/>
          <a:srcRect l="38113" b="2500"/>
          <a:stretch/>
        </p:blipFill>
        <p:spPr>
          <a:xfrm>
            <a:off x="471268" y="4714856"/>
            <a:ext cx="207512" cy="222904"/>
          </a:xfrm>
          <a:prstGeom prst="rect">
            <a:avLst/>
          </a:prstGeom>
        </p:spPr>
      </p:pic>
      <p:pic>
        <p:nvPicPr>
          <p:cNvPr id="7" name="Bild 4">
            <a:extLst>
              <a:ext uri="{FF2B5EF4-FFF2-40B4-BE49-F238E27FC236}">
                <a16:creationId xmlns:a16="http://schemas.microsoft.com/office/drawing/2014/main" id="{FF2BE00B-75A5-427F-855A-AFBD37CAD0AC}"/>
              </a:ext>
            </a:extLst>
          </p:cNvPr>
          <p:cNvPicPr>
            <a:picLocks noChangeAspect="1"/>
          </p:cNvPicPr>
          <p:nvPr/>
        </p:nvPicPr>
        <p:blipFill>
          <a:blip r:embed="rId7"/>
          <a:stretch>
            <a:fillRect/>
          </a:stretch>
        </p:blipFill>
        <p:spPr>
          <a:xfrm>
            <a:off x="0" y="4311870"/>
            <a:ext cx="9144000" cy="749300"/>
          </a:xfrm>
          <a:prstGeom prst="rect">
            <a:avLst/>
          </a:prstGeom>
        </p:spPr>
      </p:pic>
      <p:sp>
        <p:nvSpPr>
          <p:cNvPr id="8" name="Titel 1">
            <a:extLst>
              <a:ext uri="{FF2B5EF4-FFF2-40B4-BE49-F238E27FC236}">
                <a16:creationId xmlns:a16="http://schemas.microsoft.com/office/drawing/2014/main" id="{58EEE543-6902-48C8-9F62-C2631C0F7CB1}"/>
              </a:ext>
            </a:extLst>
          </p:cNvPr>
          <p:cNvSpPr txBox="1">
            <a:spLocks/>
          </p:cNvSpPr>
          <p:nvPr/>
        </p:nvSpPr>
        <p:spPr>
          <a:xfrm>
            <a:off x="230149" y="3441577"/>
            <a:ext cx="8858637" cy="839334"/>
          </a:xfrm>
          <a:prstGeom prst="rect">
            <a:avLst/>
          </a:prstGeom>
          <a:noFill/>
          <a:ln>
            <a:noFill/>
          </a:ln>
          <a:effectLst>
            <a:outerShdw blurRad="431800" dist="38100" dir="2700000">
              <a:srgbClr val="000000">
                <a:alpha val="43000"/>
              </a:srgbClr>
            </a:outerShdw>
          </a:effectLst>
        </p:spPr>
        <p:txBody>
          <a:bodyPr wrap="square" anchor="t" anchorCtr="0">
            <a:noAutofit/>
          </a:bodyPr>
          <a:lstStyle/>
          <a:p>
            <a:pPr marL="84138" lvl="0">
              <a:lnSpc>
                <a:spcPts val="3200"/>
              </a:lnSpc>
              <a:spcBef>
                <a:spcPct val="0"/>
              </a:spcBef>
              <a:spcAft>
                <a:spcPts val="1200"/>
              </a:spcAft>
              <a:defRPr/>
            </a:pPr>
            <a:r>
              <a:rPr lang="de-DE" sz="3200" b="1" dirty="0">
                <a:solidFill>
                  <a:srgbClr val="FFFFFF"/>
                </a:solidFill>
              </a:rPr>
              <a:t>Toolholding Systems</a:t>
            </a:r>
          </a:p>
        </p:txBody>
      </p:sp>
      <p:pic>
        <p:nvPicPr>
          <p:cNvPr id="9" name="Picture 2">
            <a:extLst>
              <a:ext uri="{FF2B5EF4-FFF2-40B4-BE49-F238E27FC236}">
                <a16:creationId xmlns:a16="http://schemas.microsoft.com/office/drawing/2014/main" id="{132ABC11-132B-427A-BA4E-EC4BE33CD41C}"/>
              </a:ext>
            </a:extLst>
          </p:cNvPr>
          <p:cNvPicPr>
            <a:picLocks noChangeAspect="1" noChangeArrowheads="1"/>
          </p:cNvPicPr>
          <p:nvPr/>
        </p:nvPicPr>
        <p:blipFill>
          <a:blip r:embed="rId8" cstate="print"/>
          <a:srcRect/>
          <a:stretch>
            <a:fillRect/>
          </a:stretch>
        </p:blipFill>
        <p:spPr bwMode="auto">
          <a:xfrm>
            <a:off x="471268" y="3903719"/>
            <a:ext cx="1657350" cy="419100"/>
          </a:xfrm>
          <a:prstGeom prst="rect">
            <a:avLst/>
          </a:prstGeom>
          <a:noFill/>
          <a:ln w="9525">
            <a:noFill/>
            <a:miter lim="800000"/>
            <a:headEnd/>
            <a:tailEnd/>
          </a:ln>
        </p:spPr>
      </p:pic>
      <p:sp>
        <p:nvSpPr>
          <p:cNvPr id="10" name="Textplatzhalter 4">
            <a:extLst>
              <a:ext uri="{FF2B5EF4-FFF2-40B4-BE49-F238E27FC236}">
                <a16:creationId xmlns:a16="http://schemas.microsoft.com/office/drawing/2014/main" id="{84F41D86-89CA-4A46-ABB7-340DDF11CAB4}"/>
              </a:ext>
            </a:extLst>
          </p:cNvPr>
          <p:cNvSpPr txBox="1">
            <a:spLocks/>
          </p:cNvSpPr>
          <p:nvPr/>
        </p:nvSpPr>
        <p:spPr bwMode="auto">
          <a:xfrm>
            <a:off x="2244390" y="3937090"/>
            <a:ext cx="5334000" cy="406400"/>
          </a:xfrm>
          <a:prstGeom prst="rect">
            <a:avLst/>
          </a:prstGeom>
          <a:noFill/>
          <a:ln>
            <a:miter lim="800000"/>
            <a:headEnd/>
            <a:tailEnd/>
          </a:ln>
        </p:spPr>
        <p:txBody>
          <a:bodyPr vert="horz" wrap="square" lIns="91440" tIns="45720" rIns="91440" bIns="45720" numCol="1" rtlCol="0" anchor="t" anchorCtr="0" compatLnSpc="1">
            <a:prstTxWarp prst="textNoShape">
              <a:avLst/>
            </a:prstTxWarp>
          </a:bodyPr>
          <a:lstStyle>
            <a:defPPr>
              <a:defRPr lang="de-DE"/>
            </a:defPPr>
            <a:lvl1pPr marL="0" algn="l" defTabSz="457171" rtl="0" eaLnBrk="1" latinLnBrk="0" hangingPunct="1">
              <a:defRPr sz="1100" b="0" kern="1200">
                <a:solidFill>
                  <a:schemeClr val="bg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a:lstStyle>
          <a:p>
            <a:r>
              <a:rPr lang="de-DE" sz="1800" dirty="0">
                <a:solidFill>
                  <a:srgbClr val="FFFFFF"/>
                </a:solidFill>
                <a:latin typeface="Calibri"/>
              </a:rPr>
              <a:t>TRIBOS Polygonal </a:t>
            </a:r>
            <a:r>
              <a:rPr lang="de-DE" sz="1800" dirty="0" err="1">
                <a:solidFill>
                  <a:srgbClr val="FFFFFF"/>
                </a:solidFill>
                <a:latin typeface="Calibri"/>
              </a:rPr>
              <a:t>Clamping</a:t>
            </a:r>
            <a:r>
              <a:rPr lang="de-DE" sz="1800" dirty="0">
                <a:solidFill>
                  <a:srgbClr val="FFFFFF"/>
                </a:solidFill>
                <a:latin typeface="Calibri"/>
              </a:rPr>
              <a:t> Technology</a:t>
            </a:r>
          </a:p>
        </p:txBody>
      </p:sp>
    </p:spTree>
    <p:custDataLst>
      <p:tags r:id="rId1"/>
    </p:custDataLst>
    <p:extLst>
      <p:ext uri="{BB962C8B-B14F-4D97-AF65-F5344CB8AC3E}">
        <p14:creationId xmlns:p14="http://schemas.microsoft.com/office/powerpoint/2010/main" val="359215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de-DE" sz="1400" b="1" dirty="0"/>
              <a:t>Axial </a:t>
            </a:r>
            <a:r>
              <a:rPr lang="de-DE" sz="1400" b="1" dirty="0" err="1"/>
              <a:t>length</a:t>
            </a:r>
            <a:r>
              <a:rPr lang="de-DE" sz="1400" b="1" dirty="0"/>
              <a:t> </a:t>
            </a:r>
            <a:r>
              <a:rPr lang="de-DE" sz="1400" b="1" dirty="0" err="1"/>
              <a:t>adjustment</a:t>
            </a:r>
            <a:endParaRPr lang="de-DE" sz="1400" b="1" dirty="0"/>
          </a:p>
          <a:p>
            <a:endParaRPr lang="de-DE" sz="1400" b="1" dirty="0"/>
          </a:p>
          <a:p>
            <a:pPr marL="285750" indent="-285750">
              <a:buFont typeface="Arial" panose="020B0604020202020204" pitchFamily="34" charset="0"/>
              <a:buChar char="•"/>
            </a:pPr>
            <a:r>
              <a:rPr lang="de-DE" sz="1400" dirty="0"/>
              <a:t>The </a:t>
            </a:r>
            <a:r>
              <a:rPr lang="de-DE" sz="1400" dirty="0" err="1"/>
              <a:t>length</a:t>
            </a:r>
            <a:r>
              <a:rPr lang="de-DE" sz="1400" dirty="0"/>
              <a:t> </a:t>
            </a:r>
            <a:r>
              <a:rPr lang="de-DE" sz="1400" dirty="0" err="1"/>
              <a:t>can</a:t>
            </a:r>
            <a:r>
              <a:rPr lang="de-DE" sz="1400" dirty="0"/>
              <a:t> </a:t>
            </a:r>
            <a:r>
              <a:rPr lang="de-DE" sz="1400" dirty="0" err="1"/>
              <a:t>be</a:t>
            </a:r>
            <a:r>
              <a:rPr lang="de-DE" sz="1400" dirty="0"/>
              <a:t> </a:t>
            </a:r>
            <a:r>
              <a:rPr lang="de-DE" sz="1400" dirty="0" err="1"/>
              <a:t>adjusted</a:t>
            </a:r>
            <a:r>
              <a:rPr lang="de-DE" sz="1400" dirty="0"/>
              <a:t> in a 0.01 mm </a:t>
            </a:r>
            <a:r>
              <a:rPr lang="de-DE" sz="1400" dirty="0" err="1"/>
              <a:t>precision</a:t>
            </a:r>
            <a:r>
              <a:rPr lang="de-DE" sz="1400" dirty="0"/>
              <a:t> </a:t>
            </a:r>
            <a:r>
              <a:rPr lang="de-DE" sz="1400" dirty="0" err="1"/>
              <a:t>range</a:t>
            </a:r>
            <a:r>
              <a:rPr lang="de-DE" sz="1400" dirty="0"/>
              <a:t> – an essential </a:t>
            </a:r>
            <a:r>
              <a:rPr lang="de-DE" sz="1400" dirty="0" err="1"/>
              <a:t>advantage</a:t>
            </a:r>
            <a:r>
              <a:rPr lang="de-DE" sz="1400" dirty="0"/>
              <a:t> </a:t>
            </a:r>
            <a:r>
              <a:rPr lang="de-DE" sz="1400" dirty="0" err="1"/>
              <a:t>over</a:t>
            </a:r>
            <a:r>
              <a:rPr lang="de-DE" sz="1400" dirty="0"/>
              <a:t> thermal </a:t>
            </a:r>
            <a:r>
              <a:rPr lang="de-DE" sz="1400" dirty="0" err="1"/>
              <a:t>shrink</a:t>
            </a:r>
            <a:r>
              <a:rPr lang="de-DE" sz="1400" dirty="0"/>
              <a:t> fit </a:t>
            </a:r>
            <a:r>
              <a:rPr lang="de-DE" sz="1400" dirty="0" err="1"/>
              <a:t>holders</a:t>
            </a:r>
            <a:endParaRPr lang="de-DE" sz="1400" dirty="0"/>
          </a:p>
          <a:p>
            <a:pPr marL="285750" indent="-285750">
              <a:buFont typeface="Arial" panose="020B0604020202020204" pitchFamily="34" charset="0"/>
              <a:buChar char="•"/>
            </a:pPr>
            <a:r>
              <a:rPr lang="de-DE" sz="1400" dirty="0"/>
              <a:t>Adjustment </a:t>
            </a:r>
            <a:r>
              <a:rPr lang="de-DE" sz="1400" dirty="0" err="1"/>
              <a:t>travel</a:t>
            </a:r>
            <a:r>
              <a:rPr lang="de-DE" sz="1400" dirty="0"/>
              <a:t>: 10 mm</a:t>
            </a:r>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t>Features</a:t>
            </a:r>
            <a:endParaRPr lang="en-US" dirty="0"/>
          </a:p>
        </p:txBody>
      </p:sp>
      <p:pic>
        <p:nvPicPr>
          <p:cNvPr id="6" name="Picture 2">
            <a:extLst>
              <a:ext uri="{FF2B5EF4-FFF2-40B4-BE49-F238E27FC236}">
                <a16:creationId xmlns:a16="http://schemas.microsoft.com/office/drawing/2014/main" id="{27EBD3DC-D76B-4973-8E87-1169856FA9EE}"/>
              </a:ext>
            </a:extLst>
          </p:cNvPr>
          <p:cNvPicPr>
            <a:picLocks noChangeAspect="1" noChangeArrowheads="1"/>
          </p:cNvPicPr>
          <p:nvPr/>
        </p:nvPicPr>
        <p:blipFill>
          <a:blip r:embed="rId2" cstate="print"/>
          <a:srcRect/>
          <a:stretch>
            <a:fillRect/>
          </a:stretch>
        </p:blipFill>
        <p:spPr bwMode="auto">
          <a:xfrm>
            <a:off x="914400" y="1024339"/>
            <a:ext cx="3238500" cy="2295525"/>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21102D2B-A733-42A7-BBAE-8600F2A48477}"/>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15541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ormAutofit/>
          </a:bodyPr>
          <a:lstStyle/>
          <a:p>
            <a:r>
              <a:rPr lang="de-DE" sz="1400" b="1" dirty="0"/>
              <a:t>Optimal </a:t>
            </a:r>
            <a:r>
              <a:rPr lang="de-DE" sz="1400" b="1" dirty="0" err="1"/>
              <a:t>dynamic</a:t>
            </a:r>
            <a:r>
              <a:rPr lang="de-DE" sz="1400" b="1" dirty="0"/>
              <a:t> </a:t>
            </a:r>
            <a:r>
              <a:rPr lang="de-DE" sz="1400" b="1" dirty="0" err="1"/>
              <a:t>concentricity</a:t>
            </a:r>
            <a:r>
              <a:rPr lang="de-DE" sz="1400" b="1" dirty="0"/>
              <a:t> </a:t>
            </a:r>
            <a:r>
              <a:rPr lang="de-DE" sz="1400" b="1" dirty="0" err="1"/>
              <a:t>properties</a:t>
            </a:r>
            <a:r>
              <a:rPr lang="de-DE" sz="1400" b="1" dirty="0"/>
              <a:t> </a:t>
            </a:r>
            <a:r>
              <a:rPr lang="de-DE" sz="1400" b="1" dirty="0" err="1"/>
              <a:t>for</a:t>
            </a:r>
            <a:r>
              <a:rPr lang="de-DE" sz="1400" b="1" dirty="0"/>
              <a:t> </a:t>
            </a:r>
            <a:r>
              <a:rPr lang="de-DE" sz="1400" b="1" dirty="0" err="1"/>
              <a:t>excellent</a:t>
            </a:r>
            <a:r>
              <a:rPr lang="de-DE" sz="1400" b="1" dirty="0"/>
              <a:t> </a:t>
            </a:r>
            <a:r>
              <a:rPr lang="de-DE" sz="1400" b="1" dirty="0" err="1"/>
              <a:t>surface</a:t>
            </a:r>
            <a:r>
              <a:rPr lang="de-DE" sz="1400" b="1" dirty="0"/>
              <a:t> </a:t>
            </a:r>
            <a:r>
              <a:rPr lang="de-DE" sz="1400" b="1" dirty="0" err="1"/>
              <a:t>quality</a:t>
            </a:r>
            <a:endParaRPr lang="de-DE" sz="1400" b="1" dirty="0"/>
          </a:p>
          <a:p>
            <a:endParaRPr lang="de-DE" sz="1400" b="1" dirty="0"/>
          </a:p>
          <a:p>
            <a:pPr marL="285750" indent="-285750">
              <a:buFont typeface="Arial" panose="020B0604020202020204" pitchFamily="34" charset="0"/>
              <a:buChar char="•"/>
            </a:pPr>
            <a:r>
              <a:rPr lang="de-DE" sz="1400" dirty="0" err="1"/>
              <a:t>Excellent</a:t>
            </a:r>
            <a:r>
              <a:rPr lang="de-DE" sz="1400" dirty="0"/>
              <a:t> </a:t>
            </a:r>
            <a:r>
              <a:rPr lang="de-DE" sz="1400" dirty="0" err="1"/>
              <a:t>dynamic</a:t>
            </a:r>
            <a:r>
              <a:rPr lang="de-DE" sz="1400" dirty="0"/>
              <a:t> </a:t>
            </a:r>
            <a:r>
              <a:rPr lang="de-DE" sz="1400" dirty="0" err="1"/>
              <a:t>run</a:t>
            </a:r>
            <a:r>
              <a:rPr lang="de-DE" sz="1400" dirty="0"/>
              <a:t>-out </a:t>
            </a:r>
            <a:r>
              <a:rPr lang="de-DE" sz="1400" dirty="0" err="1"/>
              <a:t>properties</a:t>
            </a:r>
            <a:r>
              <a:rPr lang="de-DE" sz="1400" dirty="0"/>
              <a:t> &lt; 0.003 mm</a:t>
            </a:r>
          </a:p>
          <a:p>
            <a:pPr marL="285750" indent="-285750">
              <a:buFont typeface="Arial" panose="020B0604020202020204" pitchFamily="34" charset="0"/>
              <a:buChar char="•"/>
            </a:pPr>
            <a:r>
              <a:rPr lang="de-DE" sz="1400" dirty="0"/>
              <a:t>Best </a:t>
            </a:r>
            <a:r>
              <a:rPr lang="de-DE" sz="1400" dirty="0" err="1"/>
              <a:t>results</a:t>
            </a:r>
            <a:r>
              <a:rPr lang="de-DE" sz="1400" dirty="0"/>
              <a:t> </a:t>
            </a:r>
            <a:r>
              <a:rPr lang="de-DE" sz="1400" dirty="0" err="1"/>
              <a:t>for</a:t>
            </a:r>
            <a:r>
              <a:rPr lang="de-DE" sz="1400" dirty="0"/>
              <a:t>:</a:t>
            </a:r>
          </a:p>
          <a:p>
            <a:pPr marL="742920" lvl="1" indent="-285750">
              <a:buFont typeface="Symbol" panose="05050102010706020507" pitchFamily="18" charset="2"/>
              <a:buChar char="-"/>
            </a:pPr>
            <a:r>
              <a:rPr lang="de-DE" sz="1400" dirty="0"/>
              <a:t>Shape </a:t>
            </a:r>
            <a:r>
              <a:rPr lang="de-DE" sz="1400" dirty="0" err="1"/>
              <a:t>accuracy</a:t>
            </a:r>
            <a:endParaRPr lang="de-DE" sz="1400" dirty="0"/>
          </a:p>
          <a:p>
            <a:pPr marL="742920" lvl="1" indent="-285750">
              <a:buFont typeface="Symbol" panose="05050102010706020507" pitchFamily="18" charset="2"/>
              <a:buChar char="-"/>
            </a:pPr>
            <a:r>
              <a:rPr lang="de-DE" sz="1400" dirty="0"/>
              <a:t>Surface finish</a:t>
            </a:r>
          </a:p>
          <a:p>
            <a:pPr marL="742920" lvl="1" indent="-285750">
              <a:buFont typeface="Symbol" panose="05050102010706020507" pitchFamily="18" charset="2"/>
              <a:buChar char="-"/>
            </a:pPr>
            <a:r>
              <a:rPr lang="de-DE" sz="1400" dirty="0"/>
              <a:t>Shape and </a:t>
            </a:r>
            <a:r>
              <a:rPr lang="de-DE" sz="1400" dirty="0" err="1"/>
              <a:t>positional</a:t>
            </a:r>
            <a:r>
              <a:rPr lang="de-DE" sz="1400" dirty="0"/>
              <a:t> </a:t>
            </a:r>
            <a:r>
              <a:rPr lang="de-DE" sz="1400" dirty="0" err="1"/>
              <a:t>tolerance</a:t>
            </a:r>
            <a:endParaRPr lang="de-DE" sz="1400"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t>Features</a:t>
            </a:r>
            <a:endParaRPr lang="en-US" dirty="0"/>
          </a:p>
        </p:txBody>
      </p:sp>
      <p:pic>
        <p:nvPicPr>
          <p:cNvPr id="5" name="Picture 2">
            <a:extLst>
              <a:ext uri="{FF2B5EF4-FFF2-40B4-BE49-F238E27FC236}">
                <a16:creationId xmlns:a16="http://schemas.microsoft.com/office/drawing/2014/main" id="{F5B7ABD5-30EC-45B5-97AF-1E9D6BD43E90}"/>
              </a:ext>
            </a:extLst>
          </p:cNvPr>
          <p:cNvPicPr>
            <a:picLocks noChangeAspect="1" noChangeArrowheads="1"/>
          </p:cNvPicPr>
          <p:nvPr/>
        </p:nvPicPr>
        <p:blipFill>
          <a:blip r:embed="rId2" cstate="print"/>
          <a:srcRect/>
          <a:stretch>
            <a:fillRect/>
          </a:stretch>
        </p:blipFill>
        <p:spPr bwMode="auto">
          <a:xfrm>
            <a:off x="1226457" y="1112839"/>
            <a:ext cx="2926443" cy="3009646"/>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D08F0F1B-143A-46C1-B511-580DFF610DD5}"/>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16112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TRIBOS-R</a:t>
            </a:r>
            <a:endParaRPr lang="en-US" dirty="0"/>
          </a:p>
        </p:txBody>
      </p:sp>
      <p:pic>
        <p:nvPicPr>
          <p:cNvPr id="7" name="Picture 2" descr="http://www.schunk.int/pimexport/IM0008159.jpg">
            <a:extLst>
              <a:ext uri="{FF2B5EF4-FFF2-40B4-BE49-F238E27FC236}">
                <a16:creationId xmlns:a16="http://schemas.microsoft.com/office/drawing/2014/main" id="{09B98E13-031D-47F4-ADF3-3650EC586368}"/>
              </a:ext>
            </a:extLst>
          </p:cNvPr>
          <p:cNvPicPr>
            <a:picLocks noChangeAspect="1" noChangeArrowheads="1"/>
          </p:cNvPicPr>
          <p:nvPr/>
        </p:nvPicPr>
        <p:blipFill>
          <a:blip r:embed="rId2" cstate="print"/>
          <a:srcRect/>
          <a:stretch>
            <a:fillRect/>
          </a:stretch>
        </p:blipFill>
        <p:spPr bwMode="auto">
          <a:xfrm>
            <a:off x="3715657" y="160339"/>
            <a:ext cx="1583871" cy="4202037"/>
          </a:xfrm>
          <a:prstGeom prst="rect">
            <a:avLst/>
          </a:prstGeom>
          <a:noFill/>
          <a:ln w="9525">
            <a:noFill/>
            <a:miter lim="800000"/>
            <a:headEnd/>
            <a:tailEnd/>
          </a:ln>
        </p:spPr>
      </p:pic>
      <p:sp>
        <p:nvSpPr>
          <p:cNvPr id="8" name="Fußzeilenplatzhalter 3">
            <a:extLst>
              <a:ext uri="{FF2B5EF4-FFF2-40B4-BE49-F238E27FC236}">
                <a16:creationId xmlns:a16="http://schemas.microsoft.com/office/drawing/2014/main" id="{EE6D3FC6-2B06-44DA-907A-45535588CF0F}"/>
              </a:ext>
            </a:extLst>
          </p:cNvPr>
          <p:cNvSpPr>
            <a:spLocks noGrp="1"/>
          </p:cNvSpPr>
          <p:nvPr>
            <p:ph type="ftr" sz="quarter" idx="10"/>
          </p:nvPr>
        </p:nvSpPr>
        <p:spPr>
          <a:xfrm>
            <a:off x="819150" y="4728638"/>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8486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0AD81-8FE1-4987-B609-7DC842EF195C}"/>
              </a:ext>
            </a:extLst>
          </p:cNvPr>
          <p:cNvSpPr>
            <a:spLocks noGrp="1"/>
          </p:cNvSpPr>
          <p:nvPr>
            <p:ph type="title"/>
          </p:nvPr>
        </p:nvSpPr>
        <p:spPr/>
        <p:txBody>
          <a:bodyPr/>
          <a:lstStyle/>
          <a:p>
            <a:r>
              <a:rPr lang="de-DE" dirty="0"/>
              <a:t>TRIBOS-R</a:t>
            </a:r>
            <a:endParaRPr lang="en-US" dirty="0"/>
          </a:p>
        </p:txBody>
      </p:sp>
      <p:sp>
        <p:nvSpPr>
          <p:cNvPr id="3" name="Textplatzhalter 2">
            <a:extLst>
              <a:ext uri="{FF2B5EF4-FFF2-40B4-BE49-F238E27FC236}">
                <a16:creationId xmlns:a16="http://schemas.microsoft.com/office/drawing/2014/main" id="{47FD0A1C-CA58-4D42-9366-9CCEBF6AA810}"/>
              </a:ext>
            </a:extLst>
          </p:cNvPr>
          <p:cNvSpPr>
            <a:spLocks noGrp="1"/>
          </p:cNvSpPr>
          <p:nvPr>
            <p:ph type="body" sz="quarter" idx="12"/>
          </p:nvPr>
        </p:nvSpPr>
        <p:spPr>
          <a:xfrm>
            <a:off x="209550" y="1112838"/>
            <a:ext cx="7886700" cy="3110819"/>
          </a:xfrm>
        </p:spPr>
        <p:txBody>
          <a:bodyPr>
            <a:normAutofit/>
          </a:bodyPr>
          <a:lstStyle/>
          <a:p>
            <a:pPr marL="0">
              <a:buNone/>
            </a:pPr>
            <a:r>
              <a:rPr lang="en-US" sz="1600" b="1" dirty="0"/>
              <a:t>Process reliable! Dampening and radial rigidity combined </a:t>
            </a:r>
            <a:r>
              <a:rPr lang="de-DE" sz="1600" b="1" dirty="0"/>
              <a:t>in </a:t>
            </a:r>
            <a:r>
              <a:rPr lang="de-DE" sz="1600" b="1" dirty="0" err="1"/>
              <a:t>one</a:t>
            </a:r>
            <a:r>
              <a:rPr lang="de-DE" sz="1600" b="1" dirty="0"/>
              <a:t>  toolholder</a:t>
            </a:r>
          </a:p>
          <a:p>
            <a:pPr marL="0" fontAlgn="auto">
              <a:spcAft>
                <a:spcPts val="0"/>
              </a:spcAft>
              <a:buFont typeface="Arial"/>
              <a:buNone/>
              <a:defRPr/>
            </a:pPr>
            <a:endParaRPr lang="de-DE" sz="1400" b="1" dirty="0"/>
          </a:p>
          <a:p>
            <a:pPr marL="285750" indent="-285750">
              <a:buFont typeface="Arial" panose="020B0604020202020204" pitchFamily="34" charset="0"/>
              <a:buChar char="•"/>
            </a:pPr>
            <a:r>
              <a:rPr lang="en-US" sz="1400" dirty="0"/>
              <a:t>Offers through its unique polygonal honeycomb structure and increased outer diameter, an optimal ratio between radial rigidity and </a:t>
            </a:r>
            <a:r>
              <a:rPr lang="de-DE" sz="1400" dirty="0" err="1"/>
              <a:t>dampening</a:t>
            </a:r>
            <a:endParaRPr lang="de-DE" sz="1400" b="1" dirty="0"/>
          </a:p>
          <a:p>
            <a:pPr marL="285750" indent="-285750">
              <a:buFont typeface="Arial" panose="020B0604020202020204" pitchFamily="34" charset="0"/>
              <a:buChar char="•"/>
            </a:pPr>
            <a:r>
              <a:rPr lang="en-US" sz="1400" dirty="0"/>
              <a:t>Provides the best dynamic run-out properties</a:t>
            </a:r>
            <a:endParaRPr lang="de-DE" sz="1400" dirty="0"/>
          </a:p>
          <a:p>
            <a:pPr marL="285750" indent="-285750">
              <a:buFont typeface="Arial" panose="020B0604020202020204" pitchFamily="34" charset="0"/>
              <a:buChar char="•"/>
            </a:pPr>
            <a:r>
              <a:rPr lang="en-US" sz="1400" dirty="0"/>
              <a:t>Optimal running smoothness and excellent shape and positional tolerances</a:t>
            </a:r>
            <a:endParaRPr lang="de-DE" sz="1400" dirty="0"/>
          </a:p>
          <a:p>
            <a:pPr marL="285750" indent="-285750">
              <a:buFont typeface="Arial" panose="020B0604020202020204" pitchFamily="34" charset="0"/>
              <a:buChar char="•"/>
            </a:pPr>
            <a:r>
              <a:rPr lang="en-US" sz="1400" dirty="0"/>
              <a:t>For process reliable machining of the highest </a:t>
            </a:r>
            <a:r>
              <a:rPr lang="de-DE" sz="1400" dirty="0" err="1"/>
              <a:t>level</a:t>
            </a:r>
            <a:endParaRPr lang="de-DE" sz="1400" dirty="0"/>
          </a:p>
          <a:p>
            <a:pPr marL="285750" indent="-285750">
              <a:buFont typeface="Arial" panose="020B0604020202020204" pitchFamily="34" charset="0"/>
              <a:buChar char="•"/>
            </a:pPr>
            <a:r>
              <a:rPr lang="de-DE" sz="1400" dirty="0"/>
              <a:t>Maximum radial </a:t>
            </a:r>
            <a:r>
              <a:rPr lang="de-DE" sz="1400" dirty="0" err="1"/>
              <a:t>rigidity</a:t>
            </a:r>
            <a:endParaRPr lang="de-DE" sz="1400" dirty="0"/>
          </a:p>
          <a:p>
            <a:pPr marL="285750" indent="-285750">
              <a:buFont typeface="Arial" panose="020B0604020202020204" pitchFamily="34" charset="0"/>
              <a:buChar char="•"/>
            </a:pPr>
            <a:r>
              <a:rPr lang="de-DE" sz="1400" dirty="0"/>
              <a:t>Very </a:t>
            </a:r>
            <a:r>
              <a:rPr lang="de-DE" sz="1400" dirty="0" err="1"/>
              <a:t>good</a:t>
            </a:r>
            <a:r>
              <a:rPr lang="de-DE" sz="1400" dirty="0"/>
              <a:t> </a:t>
            </a:r>
            <a:r>
              <a:rPr lang="de-DE" sz="1400" dirty="0" err="1"/>
              <a:t>vibration</a:t>
            </a:r>
            <a:r>
              <a:rPr lang="de-DE" sz="1400" dirty="0"/>
              <a:t> </a:t>
            </a:r>
            <a:r>
              <a:rPr lang="de-DE" sz="1400" dirty="0" err="1"/>
              <a:t>damping</a:t>
            </a:r>
            <a:endParaRPr lang="de-DE" sz="1400" dirty="0"/>
          </a:p>
          <a:p>
            <a:pPr marL="285750" indent="-285750">
              <a:buFont typeface="Arial" panose="020B0604020202020204" pitchFamily="34" charset="0"/>
              <a:buChar char="•"/>
            </a:pPr>
            <a:r>
              <a:rPr lang="en-US" sz="1400" dirty="0"/>
              <a:t>Run-out accuracy and repeat accuracy &lt; 0.003 mm</a:t>
            </a:r>
          </a:p>
          <a:p>
            <a:pPr marL="285750" indent="-285750">
              <a:buFont typeface="Arial" panose="020B0604020202020204" pitchFamily="34" charset="0"/>
              <a:buChar char="•"/>
            </a:pPr>
            <a:r>
              <a:rPr lang="en-US" sz="1400" dirty="0"/>
              <a:t>Ultimate dynamic true run-out properties</a:t>
            </a:r>
            <a:endParaRPr lang="en-US" dirty="0"/>
          </a:p>
        </p:txBody>
      </p:sp>
      <p:sp>
        <p:nvSpPr>
          <p:cNvPr id="4" name="Fußzeilenplatzhalter 3">
            <a:extLst>
              <a:ext uri="{FF2B5EF4-FFF2-40B4-BE49-F238E27FC236}">
                <a16:creationId xmlns:a16="http://schemas.microsoft.com/office/drawing/2014/main" id="{F5A569CD-A3CB-4085-B51E-E048261BB8C5}"/>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32699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ormAutofit fontScale="70000" lnSpcReduction="20000"/>
          </a:bodyPr>
          <a:lstStyle/>
          <a:p>
            <a:r>
              <a:rPr lang="en-US" b="1" dirty="0"/>
              <a:t>Unique! Honeycomb structure for stability</a:t>
            </a:r>
          </a:p>
          <a:p>
            <a:endParaRPr lang="en-US" b="1" dirty="0"/>
          </a:p>
          <a:p>
            <a:pPr marL="342900" indent="-342900">
              <a:buFont typeface="Arial" panose="020B0604020202020204" pitchFamily="34" charset="0"/>
              <a:buChar char="•"/>
            </a:pPr>
            <a:r>
              <a:rPr lang="de-DE" dirty="0" err="1"/>
              <a:t>Two</a:t>
            </a:r>
            <a:r>
              <a:rPr lang="de-DE" dirty="0"/>
              <a:t> </a:t>
            </a:r>
            <a:r>
              <a:rPr lang="de-DE" dirty="0" err="1"/>
              <a:t>technical</a:t>
            </a:r>
            <a:r>
              <a:rPr lang="de-DE" dirty="0"/>
              <a:t> </a:t>
            </a:r>
            <a:r>
              <a:rPr lang="de-DE" dirty="0" err="1"/>
              <a:t>features</a:t>
            </a:r>
            <a:r>
              <a:rPr lang="de-DE" dirty="0"/>
              <a:t> </a:t>
            </a:r>
            <a:r>
              <a:rPr lang="de-DE" dirty="0" err="1"/>
              <a:t>combined</a:t>
            </a:r>
            <a:r>
              <a:rPr lang="de-DE" dirty="0"/>
              <a:t> in </a:t>
            </a:r>
            <a:r>
              <a:rPr lang="de-DE" dirty="0" err="1"/>
              <a:t>one</a:t>
            </a:r>
            <a:r>
              <a:rPr lang="de-DE" dirty="0"/>
              <a:t> toolholder: </a:t>
            </a:r>
            <a:r>
              <a:rPr lang="de-DE" dirty="0" err="1"/>
              <a:t>vibration</a:t>
            </a:r>
            <a:r>
              <a:rPr lang="de-DE" dirty="0"/>
              <a:t> </a:t>
            </a:r>
            <a:r>
              <a:rPr lang="de-DE" dirty="0" err="1"/>
              <a:t>damping</a:t>
            </a:r>
            <a:r>
              <a:rPr lang="de-DE" dirty="0"/>
              <a:t> and radial </a:t>
            </a:r>
            <a:r>
              <a:rPr lang="de-DE" dirty="0" err="1"/>
              <a:t>rigidity</a:t>
            </a:r>
            <a:endParaRPr lang="de-DE" dirty="0"/>
          </a:p>
          <a:p>
            <a:pPr marL="342900" indent="-342900">
              <a:buFont typeface="Arial" panose="020B0604020202020204" pitchFamily="34" charset="0"/>
              <a:buChar char="•"/>
            </a:pPr>
            <a:r>
              <a:rPr lang="de-DE" dirty="0" err="1"/>
              <a:t>Excellent</a:t>
            </a:r>
            <a:r>
              <a:rPr lang="de-DE" dirty="0"/>
              <a:t> </a:t>
            </a:r>
            <a:r>
              <a:rPr lang="de-DE" dirty="0" err="1"/>
              <a:t>vibration</a:t>
            </a:r>
            <a:r>
              <a:rPr lang="de-DE" dirty="0"/>
              <a:t> </a:t>
            </a:r>
            <a:r>
              <a:rPr lang="de-DE" dirty="0" err="1"/>
              <a:t>damping</a:t>
            </a:r>
            <a:r>
              <a:rPr lang="de-DE" dirty="0"/>
              <a:t> </a:t>
            </a:r>
            <a:r>
              <a:rPr lang="de-DE" dirty="0" err="1"/>
              <a:t>provides</a:t>
            </a:r>
            <a:r>
              <a:rPr lang="de-DE" dirty="0"/>
              <a:t> </a:t>
            </a:r>
            <a:r>
              <a:rPr lang="de-DE" dirty="0" err="1"/>
              <a:t>stability</a:t>
            </a:r>
            <a:r>
              <a:rPr lang="de-DE" dirty="0"/>
              <a:t> </a:t>
            </a:r>
            <a:r>
              <a:rPr lang="de-DE" dirty="0" err="1"/>
              <a:t>for</a:t>
            </a:r>
            <a:r>
              <a:rPr lang="de-DE" dirty="0"/>
              <a:t> </a:t>
            </a:r>
            <a:r>
              <a:rPr lang="de-DE" dirty="0" err="1"/>
              <a:t>the</a:t>
            </a:r>
            <a:r>
              <a:rPr lang="de-DE" dirty="0"/>
              <a:t> </a:t>
            </a:r>
            <a:r>
              <a:rPr lang="de-DE" dirty="0" err="1"/>
              <a:t>entire</a:t>
            </a:r>
            <a:r>
              <a:rPr lang="de-DE" dirty="0"/>
              <a:t> </a:t>
            </a:r>
            <a:r>
              <a:rPr lang="de-DE" dirty="0" err="1"/>
              <a:t>system</a:t>
            </a:r>
            <a:r>
              <a:rPr lang="de-DE" dirty="0"/>
              <a:t>: spindle – toolholder – </a:t>
            </a:r>
            <a:r>
              <a:rPr lang="de-DE" dirty="0" err="1"/>
              <a:t>cutting</a:t>
            </a:r>
            <a:r>
              <a:rPr lang="de-DE" dirty="0"/>
              <a:t> </a:t>
            </a:r>
            <a:r>
              <a:rPr lang="de-DE" dirty="0" err="1"/>
              <a:t>tool</a:t>
            </a:r>
            <a:endParaRPr lang="de-DE" dirty="0"/>
          </a:p>
          <a:p>
            <a:pPr marL="342900" indent="-342900">
              <a:buFont typeface="Arial" panose="020B0604020202020204" pitchFamily="34" charset="0"/>
              <a:buChar char="•"/>
            </a:pPr>
            <a:r>
              <a:rPr lang="de-DE" dirty="0"/>
              <a:t>Optimal radial </a:t>
            </a:r>
            <a:r>
              <a:rPr lang="de-DE" dirty="0" err="1"/>
              <a:t>rigidity</a:t>
            </a:r>
            <a:r>
              <a:rPr lang="de-DE" dirty="0"/>
              <a:t> </a:t>
            </a:r>
            <a:r>
              <a:rPr lang="de-DE" dirty="0" err="1"/>
              <a:t>is</a:t>
            </a:r>
            <a:r>
              <a:rPr lang="de-DE" dirty="0"/>
              <a:t> </a:t>
            </a:r>
            <a:r>
              <a:rPr lang="de-DE" dirty="0" err="1"/>
              <a:t>achieved</a:t>
            </a:r>
            <a:r>
              <a:rPr lang="de-DE" dirty="0"/>
              <a:t> </a:t>
            </a:r>
            <a:r>
              <a:rPr lang="de-DE" dirty="0" err="1"/>
              <a:t>through</a:t>
            </a:r>
            <a:r>
              <a:rPr lang="de-DE" dirty="0"/>
              <a:t> </a:t>
            </a:r>
            <a:r>
              <a:rPr lang="de-DE" dirty="0" err="1"/>
              <a:t>the</a:t>
            </a:r>
            <a:r>
              <a:rPr lang="de-DE" dirty="0"/>
              <a:t> </a:t>
            </a:r>
            <a:r>
              <a:rPr lang="de-DE" dirty="0" err="1"/>
              <a:t>even</a:t>
            </a:r>
            <a:r>
              <a:rPr lang="de-DE" dirty="0"/>
              <a:t> </a:t>
            </a:r>
            <a:r>
              <a:rPr lang="de-DE" dirty="0" err="1"/>
              <a:t>distribution</a:t>
            </a:r>
            <a:r>
              <a:rPr lang="de-DE" dirty="0"/>
              <a:t> </a:t>
            </a:r>
            <a:r>
              <a:rPr lang="de-DE" dirty="0" err="1"/>
              <a:t>of</a:t>
            </a:r>
            <a:r>
              <a:rPr lang="de-DE" dirty="0"/>
              <a:t> </a:t>
            </a:r>
            <a:r>
              <a:rPr lang="de-DE" dirty="0" err="1"/>
              <a:t>forces</a:t>
            </a:r>
            <a:r>
              <a:rPr lang="de-DE" dirty="0"/>
              <a:t> </a:t>
            </a:r>
            <a:r>
              <a:rPr lang="de-DE" dirty="0" err="1"/>
              <a:t>from</a:t>
            </a:r>
            <a:r>
              <a:rPr lang="de-DE" dirty="0"/>
              <a:t> polygonal </a:t>
            </a:r>
            <a:r>
              <a:rPr lang="de-DE" dirty="0" err="1"/>
              <a:t>clamping</a:t>
            </a:r>
            <a:endParaRPr lang="de-DE" dirty="0"/>
          </a:p>
          <a:p>
            <a:pPr marL="342900" indent="-342900">
              <a:buFont typeface="Arial" panose="020B0604020202020204" pitchFamily="34" charset="0"/>
              <a:buChar char="•"/>
            </a:pPr>
            <a:r>
              <a:rPr lang="de-DE" dirty="0" err="1"/>
              <a:t>Rigidity</a:t>
            </a:r>
            <a:r>
              <a:rPr lang="de-DE" dirty="0"/>
              <a:t> </a:t>
            </a:r>
            <a:r>
              <a:rPr lang="de-DE" dirty="0" err="1"/>
              <a:t>prevents</a:t>
            </a:r>
            <a:r>
              <a:rPr lang="de-DE" dirty="0"/>
              <a:t> lateral </a:t>
            </a:r>
            <a:r>
              <a:rPr lang="de-DE" dirty="0" err="1"/>
              <a:t>deflection</a:t>
            </a:r>
            <a:r>
              <a:rPr lang="de-DE" dirty="0"/>
              <a:t> </a:t>
            </a:r>
            <a:r>
              <a:rPr lang="de-DE" dirty="0" err="1"/>
              <a:t>during</a:t>
            </a:r>
            <a:r>
              <a:rPr lang="de-DE" dirty="0"/>
              <a:t> </a:t>
            </a:r>
            <a:r>
              <a:rPr lang="de-DE" dirty="0" err="1"/>
              <a:t>the</a:t>
            </a:r>
            <a:r>
              <a:rPr lang="de-DE" dirty="0"/>
              <a:t> </a:t>
            </a:r>
            <a:r>
              <a:rPr lang="de-DE" dirty="0" err="1"/>
              <a:t>cutting</a:t>
            </a:r>
            <a:r>
              <a:rPr lang="de-DE" dirty="0"/>
              <a:t> </a:t>
            </a:r>
            <a:r>
              <a:rPr lang="de-DE" dirty="0" err="1"/>
              <a:t>process</a:t>
            </a:r>
            <a:endParaRPr lang="de-DE" dirty="0"/>
          </a:p>
          <a:p>
            <a:pPr marL="342900" indent="-342900">
              <a:buFont typeface="Arial" panose="020B0604020202020204" pitchFamily="34" charset="0"/>
              <a:buChar char="•"/>
            </a:pPr>
            <a:r>
              <a:rPr lang="de-DE" dirty="0" err="1"/>
              <a:t>Guarantees</a:t>
            </a:r>
            <a:r>
              <a:rPr lang="de-DE" dirty="0"/>
              <a:t> </a:t>
            </a:r>
            <a:r>
              <a:rPr lang="de-DE" dirty="0" err="1"/>
              <a:t>stable</a:t>
            </a:r>
            <a:r>
              <a:rPr lang="de-DE" dirty="0"/>
              <a:t> and </a:t>
            </a:r>
            <a:r>
              <a:rPr lang="de-DE" dirty="0" err="1"/>
              <a:t>precise</a:t>
            </a:r>
            <a:r>
              <a:rPr lang="de-DE" dirty="0"/>
              <a:t> </a:t>
            </a:r>
            <a:r>
              <a:rPr lang="de-DE" dirty="0" err="1"/>
              <a:t>machining</a:t>
            </a:r>
            <a:endParaRPr lang="de-DE"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TRIBOS-R</a:t>
            </a:r>
            <a:endParaRPr lang="en-US" dirty="0"/>
          </a:p>
        </p:txBody>
      </p:sp>
      <p:pic>
        <p:nvPicPr>
          <p:cNvPr id="5" name="Picture 2">
            <a:extLst>
              <a:ext uri="{FF2B5EF4-FFF2-40B4-BE49-F238E27FC236}">
                <a16:creationId xmlns:a16="http://schemas.microsoft.com/office/drawing/2014/main" id="{AD529407-18BF-476C-8E96-2BB5D3E50190}"/>
              </a:ext>
            </a:extLst>
          </p:cNvPr>
          <p:cNvPicPr>
            <a:picLocks noChangeAspect="1" noChangeArrowheads="1"/>
          </p:cNvPicPr>
          <p:nvPr/>
        </p:nvPicPr>
        <p:blipFill>
          <a:blip r:embed="rId2" cstate="print"/>
          <a:srcRect/>
          <a:stretch>
            <a:fillRect/>
          </a:stretch>
        </p:blipFill>
        <p:spPr bwMode="auto">
          <a:xfrm>
            <a:off x="859064" y="1024339"/>
            <a:ext cx="2879725" cy="3097213"/>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6EC58AE8-742C-4AEA-B5A3-564D2ADC9325}"/>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140761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TRIBOS-RM</a:t>
            </a:r>
            <a:endParaRPr lang="en-US" dirty="0"/>
          </a:p>
        </p:txBody>
      </p:sp>
      <p:pic>
        <p:nvPicPr>
          <p:cNvPr id="4" name="Picture 2" descr="http://www.schunk.int/pimexport/IM0008160.jpg">
            <a:extLst>
              <a:ext uri="{FF2B5EF4-FFF2-40B4-BE49-F238E27FC236}">
                <a16:creationId xmlns:a16="http://schemas.microsoft.com/office/drawing/2014/main" id="{4E363440-735A-4830-94E1-7B00F90AF5DD}"/>
              </a:ext>
            </a:extLst>
          </p:cNvPr>
          <p:cNvPicPr>
            <a:picLocks noChangeAspect="1" noChangeArrowheads="1"/>
          </p:cNvPicPr>
          <p:nvPr/>
        </p:nvPicPr>
        <p:blipFill>
          <a:blip r:embed="rId2" cstate="print"/>
          <a:srcRect/>
          <a:stretch>
            <a:fillRect/>
          </a:stretch>
        </p:blipFill>
        <p:spPr bwMode="auto">
          <a:xfrm>
            <a:off x="3544100" y="406400"/>
            <a:ext cx="1543941" cy="3969657"/>
          </a:xfrm>
          <a:prstGeom prst="rect">
            <a:avLst/>
          </a:prstGeom>
          <a:noFill/>
          <a:ln w="9525">
            <a:noFill/>
            <a:miter lim="800000"/>
            <a:headEnd/>
            <a:tailEnd/>
          </a:ln>
        </p:spPr>
      </p:pic>
      <p:sp>
        <p:nvSpPr>
          <p:cNvPr id="5" name="Fußzeilenplatzhalter 3">
            <a:extLst>
              <a:ext uri="{FF2B5EF4-FFF2-40B4-BE49-F238E27FC236}">
                <a16:creationId xmlns:a16="http://schemas.microsoft.com/office/drawing/2014/main" id="{44E73DBE-B918-4B02-BF6B-509633511477}"/>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19968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0F84-70C0-497D-96D1-D6077FFC08FF}"/>
              </a:ext>
            </a:extLst>
          </p:cNvPr>
          <p:cNvSpPr>
            <a:spLocks noGrp="1"/>
          </p:cNvSpPr>
          <p:nvPr>
            <p:ph type="title"/>
          </p:nvPr>
        </p:nvSpPr>
        <p:spPr/>
        <p:txBody>
          <a:bodyPr/>
          <a:lstStyle/>
          <a:p>
            <a:r>
              <a:rPr lang="de-DE" dirty="0"/>
              <a:t>TRIBOS-RM</a:t>
            </a:r>
            <a:endParaRPr lang="en-US" dirty="0"/>
          </a:p>
        </p:txBody>
      </p:sp>
      <p:sp>
        <p:nvSpPr>
          <p:cNvPr id="3" name="Textplatzhalter 2">
            <a:extLst>
              <a:ext uri="{FF2B5EF4-FFF2-40B4-BE49-F238E27FC236}">
                <a16:creationId xmlns:a16="http://schemas.microsoft.com/office/drawing/2014/main" id="{7A8B431D-FE2F-4E9B-887A-CD9E1DB59331}"/>
              </a:ext>
            </a:extLst>
          </p:cNvPr>
          <p:cNvSpPr>
            <a:spLocks noGrp="1"/>
          </p:cNvSpPr>
          <p:nvPr>
            <p:ph type="body" sz="quarter" idx="12"/>
          </p:nvPr>
        </p:nvSpPr>
        <p:spPr>
          <a:xfrm>
            <a:off x="209550" y="1112838"/>
            <a:ext cx="8157936" cy="2854325"/>
          </a:xfrm>
        </p:spPr>
        <p:txBody>
          <a:bodyPr>
            <a:normAutofit/>
          </a:bodyPr>
          <a:lstStyle/>
          <a:p>
            <a:pPr marL="0">
              <a:buNone/>
            </a:pPr>
            <a:r>
              <a:rPr lang="en-US" sz="1600" b="1" dirty="0"/>
              <a:t>The small one! For powerful high-speed machining in micromachining up to over 80000 rpm</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400" dirty="0"/>
              <a:t>Suitable for precise machining in high speed ranges to over 80000 rpm</a:t>
            </a:r>
          </a:p>
          <a:p>
            <a:pPr marL="285750" indent="-285750">
              <a:buFont typeface="Arial" panose="020B0604020202020204" pitchFamily="34" charset="0"/>
              <a:buChar char="•"/>
            </a:pPr>
            <a:r>
              <a:rPr lang="en-US" sz="1400" dirty="0"/>
              <a:t>Run-out accuracy of &lt; 0.003 mm</a:t>
            </a:r>
          </a:p>
          <a:p>
            <a:pPr marL="285750" indent="-285750">
              <a:buFont typeface="Arial" panose="020B0604020202020204" pitchFamily="34" charset="0"/>
              <a:buChar char="•"/>
            </a:pPr>
            <a:r>
              <a:rPr lang="en-US" sz="1400" dirty="0"/>
              <a:t>Stability is gained from the honeycomb structure</a:t>
            </a:r>
          </a:p>
          <a:p>
            <a:pPr marL="285750" indent="-285750">
              <a:buFont typeface="Arial" panose="020B0604020202020204" pitchFamily="34" charset="0"/>
              <a:buChar char="•"/>
            </a:pPr>
            <a:r>
              <a:rPr lang="en-US" sz="1400" dirty="0"/>
              <a:t>Extremely compact toolholder tapers</a:t>
            </a:r>
          </a:p>
          <a:p>
            <a:pPr marL="285750" indent="-285750">
              <a:buFont typeface="Arial" panose="020B0604020202020204" pitchFamily="34" charset="0"/>
              <a:buChar char="•"/>
            </a:pPr>
            <a:r>
              <a:rPr lang="en-US" sz="1400" dirty="0"/>
              <a:t>Ensures precise and process-capable machining</a:t>
            </a:r>
            <a:endParaRPr lang="de-DE" sz="1400" dirty="0"/>
          </a:p>
          <a:p>
            <a:pPr marL="285750" indent="-285750">
              <a:buFont typeface="Arial" panose="020B0604020202020204" pitchFamily="34" charset="0"/>
              <a:buChar char="•"/>
            </a:pPr>
            <a:r>
              <a:rPr lang="en-US" sz="1400" dirty="0"/>
              <a:t>Sizes HSK-E 25, 32, 40 and HSK-F 32 are perfectly suitable for small, highly </a:t>
            </a:r>
            <a:r>
              <a:rPr lang="de-DE" sz="1400" dirty="0" err="1"/>
              <a:t>dynamic</a:t>
            </a:r>
            <a:r>
              <a:rPr lang="de-DE" sz="1400" dirty="0"/>
              <a:t> </a:t>
            </a:r>
            <a:r>
              <a:rPr lang="de-DE" sz="1400" dirty="0" err="1"/>
              <a:t>machining</a:t>
            </a:r>
            <a:r>
              <a:rPr lang="de-DE" sz="1400" dirty="0"/>
              <a:t> </a:t>
            </a:r>
            <a:r>
              <a:rPr lang="de-DE" sz="1400" dirty="0" err="1"/>
              <a:t>centers</a:t>
            </a:r>
            <a:endParaRPr lang="de-DE" sz="1400" dirty="0"/>
          </a:p>
          <a:p>
            <a:pPr marL="285750" indent="-285750">
              <a:buFont typeface="Arial" panose="020B0604020202020204" pitchFamily="34" charset="0"/>
              <a:buChar char="•"/>
            </a:pPr>
            <a:r>
              <a:rPr lang="de-DE" sz="1400" dirty="0"/>
              <a:t>Small and </a:t>
            </a:r>
            <a:r>
              <a:rPr lang="de-DE" sz="1400" dirty="0" err="1"/>
              <a:t>compact</a:t>
            </a:r>
            <a:r>
              <a:rPr lang="de-DE" sz="1400" dirty="0"/>
              <a:t> design</a:t>
            </a:r>
          </a:p>
          <a:p>
            <a:pPr marL="285750" indent="-285750">
              <a:buFont typeface="Arial" panose="020B0604020202020204" pitchFamily="34" charset="0"/>
              <a:buChar char="•"/>
            </a:pPr>
            <a:r>
              <a:rPr lang="de-DE" sz="1400" dirty="0"/>
              <a:t>High radial </a:t>
            </a:r>
            <a:r>
              <a:rPr lang="de-DE" sz="1400" dirty="0" err="1"/>
              <a:t>rigidity</a:t>
            </a:r>
            <a:endParaRPr lang="de-DE" sz="1400" dirty="0"/>
          </a:p>
        </p:txBody>
      </p:sp>
      <p:sp>
        <p:nvSpPr>
          <p:cNvPr id="4" name="Fußzeilenplatzhalter 3">
            <a:extLst>
              <a:ext uri="{FF2B5EF4-FFF2-40B4-BE49-F238E27FC236}">
                <a16:creationId xmlns:a16="http://schemas.microsoft.com/office/drawing/2014/main" id="{57356DE5-9A9A-427B-8340-843927980868}"/>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68440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C0F84-70C0-497D-96D1-D6077FFC08FF}"/>
              </a:ext>
            </a:extLst>
          </p:cNvPr>
          <p:cNvSpPr>
            <a:spLocks noGrp="1"/>
          </p:cNvSpPr>
          <p:nvPr>
            <p:ph type="title"/>
          </p:nvPr>
        </p:nvSpPr>
        <p:spPr/>
        <p:txBody>
          <a:bodyPr/>
          <a:lstStyle/>
          <a:p>
            <a:r>
              <a:rPr lang="de-DE" dirty="0"/>
              <a:t>TRIBOS-RM</a:t>
            </a:r>
            <a:endParaRPr lang="en-US" dirty="0"/>
          </a:p>
        </p:txBody>
      </p:sp>
      <p:sp>
        <p:nvSpPr>
          <p:cNvPr id="3" name="Textplatzhalter 2">
            <a:extLst>
              <a:ext uri="{FF2B5EF4-FFF2-40B4-BE49-F238E27FC236}">
                <a16:creationId xmlns:a16="http://schemas.microsoft.com/office/drawing/2014/main" id="{7A8B431D-FE2F-4E9B-887A-CD9E1DB59331}"/>
              </a:ext>
            </a:extLst>
          </p:cNvPr>
          <p:cNvSpPr>
            <a:spLocks noGrp="1"/>
          </p:cNvSpPr>
          <p:nvPr>
            <p:ph type="body" sz="quarter" idx="12"/>
          </p:nvPr>
        </p:nvSpPr>
        <p:spPr/>
        <p:txBody>
          <a:bodyPr>
            <a:normAutofit/>
          </a:bodyPr>
          <a:lstStyle/>
          <a:p>
            <a:pPr>
              <a:buNone/>
            </a:pPr>
            <a:r>
              <a:rPr lang="en-US" sz="1800" b="1" dirty="0"/>
              <a:t>Stability through high radial rigidity</a:t>
            </a:r>
          </a:p>
          <a:p>
            <a:pPr fontAlgn="auto">
              <a:spcAft>
                <a:spcPts val="0"/>
              </a:spcAft>
              <a:buFont typeface="Arial"/>
              <a:buNone/>
              <a:defRPr/>
            </a:pPr>
            <a:endParaRPr lang="de-DE" sz="1600" b="1" dirty="0"/>
          </a:p>
          <a:p>
            <a:pPr marL="285750" indent="-285750">
              <a:buFont typeface="Arial" panose="020B0604020202020204" pitchFamily="34" charset="0"/>
              <a:buChar char="•"/>
            </a:pPr>
            <a:r>
              <a:rPr lang="en-US" sz="1400" dirty="0"/>
              <a:t>The honeycomb structure allows TRIBOS-RM to remain stable during loads caused by high cutting forces</a:t>
            </a:r>
          </a:p>
          <a:p>
            <a:pPr marL="285750" indent="-285750">
              <a:buFont typeface="Arial" panose="020B0604020202020204" pitchFamily="34" charset="0"/>
              <a:buChar char="•"/>
            </a:pPr>
            <a:r>
              <a:rPr lang="en-US" sz="1400" dirty="0"/>
              <a:t>The clamping forces suffice to reach the limits of the loads generated by high-speed </a:t>
            </a:r>
            <a:r>
              <a:rPr lang="de-DE" sz="1400" dirty="0" err="1"/>
              <a:t>machining</a:t>
            </a:r>
            <a:r>
              <a:rPr lang="de-DE" sz="1400" dirty="0"/>
              <a:t> </a:t>
            </a:r>
            <a:r>
              <a:rPr lang="de-DE" sz="1400" dirty="0" err="1"/>
              <a:t>centers</a:t>
            </a:r>
            <a:endParaRPr lang="de-DE" sz="1400" dirty="0"/>
          </a:p>
          <a:p>
            <a:pPr marL="285750" indent="-285750">
              <a:buFont typeface="Arial" panose="020B0604020202020204" pitchFamily="34" charset="0"/>
              <a:buChar char="•"/>
            </a:pPr>
            <a:r>
              <a:rPr lang="de-DE" sz="1400" dirty="0"/>
              <a:t>High </a:t>
            </a:r>
            <a:r>
              <a:rPr lang="de-DE" sz="1400" dirty="0" err="1"/>
              <a:t>machining</a:t>
            </a:r>
            <a:r>
              <a:rPr lang="de-DE" sz="1400" dirty="0"/>
              <a:t> </a:t>
            </a:r>
            <a:r>
              <a:rPr lang="de-DE" sz="1400" dirty="0" err="1"/>
              <a:t>performance</a:t>
            </a:r>
            <a:r>
              <a:rPr lang="de-DE" sz="1400" dirty="0"/>
              <a:t> </a:t>
            </a:r>
            <a:r>
              <a:rPr lang="en-US" sz="1400" dirty="0"/>
              <a:t>paves the way for quicker </a:t>
            </a:r>
            <a:r>
              <a:rPr lang="de-DE" sz="1400" dirty="0" err="1"/>
              <a:t>machining</a:t>
            </a:r>
            <a:r>
              <a:rPr lang="de-DE" sz="1400" dirty="0"/>
              <a:t> </a:t>
            </a:r>
            <a:r>
              <a:rPr lang="de-DE" sz="1400" dirty="0" err="1"/>
              <a:t>times</a:t>
            </a:r>
            <a:r>
              <a:rPr lang="de-DE" sz="1400" dirty="0"/>
              <a:t> and </a:t>
            </a:r>
            <a:r>
              <a:rPr lang="de-DE" sz="1400" dirty="0" err="1"/>
              <a:t>thus</a:t>
            </a:r>
            <a:r>
              <a:rPr lang="de-DE" sz="1400" dirty="0"/>
              <a:t> </a:t>
            </a:r>
            <a:r>
              <a:rPr lang="de-DE" sz="1400" dirty="0" err="1"/>
              <a:t>increases</a:t>
            </a:r>
            <a:r>
              <a:rPr lang="de-DE" sz="1400" dirty="0"/>
              <a:t> </a:t>
            </a:r>
            <a:r>
              <a:rPr lang="de-DE" sz="1400" dirty="0" err="1"/>
              <a:t>the</a:t>
            </a:r>
            <a:r>
              <a:rPr lang="de-DE" sz="1400" dirty="0"/>
              <a:t> </a:t>
            </a:r>
            <a:r>
              <a:rPr lang="de-DE" sz="1400" dirty="0" err="1"/>
              <a:t>productivity</a:t>
            </a:r>
            <a:endParaRPr lang="de-DE" sz="1400" dirty="0"/>
          </a:p>
        </p:txBody>
      </p:sp>
      <p:sp>
        <p:nvSpPr>
          <p:cNvPr id="4" name="Fußzeilenplatzhalter 3">
            <a:extLst>
              <a:ext uri="{FF2B5EF4-FFF2-40B4-BE49-F238E27FC236}">
                <a16:creationId xmlns:a16="http://schemas.microsoft.com/office/drawing/2014/main" id="{57356DE5-9A9A-427B-8340-843927980868}"/>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319524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ormAutofit/>
          </a:bodyPr>
          <a:lstStyle/>
          <a:p>
            <a:r>
              <a:rPr lang="en-US" sz="1400" b="1" dirty="0"/>
              <a:t>Compact design for the highest demands </a:t>
            </a:r>
            <a:r>
              <a:rPr lang="de-DE" sz="1400" b="1" dirty="0"/>
              <a:t>in </a:t>
            </a:r>
            <a:r>
              <a:rPr lang="de-DE" sz="1400" b="1" dirty="0" err="1"/>
              <a:t>high-speed</a:t>
            </a:r>
            <a:r>
              <a:rPr lang="de-DE" sz="1400" b="1" dirty="0"/>
              <a:t> </a:t>
            </a:r>
            <a:r>
              <a:rPr lang="de-DE" sz="1400" b="1" dirty="0" err="1"/>
              <a:t>cutting</a:t>
            </a:r>
            <a:endParaRPr lang="de-DE" sz="1400" b="1" dirty="0"/>
          </a:p>
          <a:p>
            <a:endParaRPr lang="de-DE" sz="1400" b="1" dirty="0"/>
          </a:p>
          <a:p>
            <a:pPr marL="285750" indent="-285750">
              <a:buFont typeface="Arial" panose="020B0604020202020204" pitchFamily="34" charset="0"/>
              <a:buChar char="•"/>
            </a:pPr>
            <a:r>
              <a:rPr lang="de-DE" sz="1400" dirty="0"/>
              <a:t>Compact and </a:t>
            </a:r>
            <a:r>
              <a:rPr lang="de-DE" sz="1400" dirty="0" err="1"/>
              <a:t>short</a:t>
            </a:r>
            <a:r>
              <a:rPr lang="de-DE" sz="1400" dirty="0"/>
              <a:t> design </a:t>
            </a:r>
            <a:r>
              <a:rPr lang="de-DE" sz="1400" dirty="0" err="1"/>
              <a:t>makes</a:t>
            </a:r>
            <a:r>
              <a:rPr lang="de-DE" sz="1400" dirty="0"/>
              <a:t> </a:t>
            </a:r>
            <a:r>
              <a:rPr lang="de-DE" sz="1400" dirty="0" err="1"/>
              <a:t>speeds</a:t>
            </a:r>
            <a:r>
              <a:rPr lang="de-DE" sz="1400" dirty="0"/>
              <a:t> </a:t>
            </a:r>
            <a:r>
              <a:rPr lang="de-DE" sz="1400" dirty="0" err="1"/>
              <a:t>of</a:t>
            </a:r>
            <a:r>
              <a:rPr lang="de-DE" sz="1400" dirty="0"/>
              <a:t> </a:t>
            </a:r>
            <a:r>
              <a:rPr lang="de-DE" sz="1400" dirty="0" err="1"/>
              <a:t>over</a:t>
            </a:r>
            <a:r>
              <a:rPr lang="de-DE" sz="1400" dirty="0"/>
              <a:t> 80000 </a:t>
            </a:r>
            <a:r>
              <a:rPr lang="de-DE" sz="1400" dirty="0" err="1"/>
              <a:t>rpm</a:t>
            </a:r>
            <a:r>
              <a:rPr lang="de-DE" sz="1400" dirty="0"/>
              <a:t> possible</a:t>
            </a:r>
          </a:p>
          <a:p>
            <a:pPr marL="285750" indent="-285750">
              <a:buFont typeface="Arial" panose="020B0604020202020204" pitchFamily="34" charset="0"/>
              <a:buChar char="•"/>
            </a:pPr>
            <a:r>
              <a:rPr lang="de-DE" sz="1400" dirty="0" err="1"/>
              <a:t>Thanks</a:t>
            </a:r>
            <a:r>
              <a:rPr lang="de-DE" sz="1400" dirty="0"/>
              <a:t> </a:t>
            </a:r>
            <a:r>
              <a:rPr lang="de-DE" sz="1400" dirty="0" err="1"/>
              <a:t>to</a:t>
            </a:r>
            <a:r>
              <a:rPr lang="de-DE" sz="1400" dirty="0"/>
              <a:t> </a:t>
            </a:r>
            <a:r>
              <a:rPr lang="de-DE" sz="1400" dirty="0" err="1"/>
              <a:t>the</a:t>
            </a:r>
            <a:r>
              <a:rPr lang="de-DE" sz="1400" dirty="0"/>
              <a:t> </a:t>
            </a:r>
            <a:r>
              <a:rPr lang="de-DE" sz="1400" dirty="0" err="1"/>
              <a:t>rotation</a:t>
            </a:r>
            <a:r>
              <a:rPr lang="de-DE" sz="1400" dirty="0"/>
              <a:t> </a:t>
            </a:r>
            <a:r>
              <a:rPr lang="de-DE" sz="1400" dirty="0" err="1"/>
              <a:t>symmetry</a:t>
            </a:r>
            <a:r>
              <a:rPr lang="de-DE" sz="1400" dirty="0"/>
              <a:t>, </a:t>
            </a:r>
            <a:r>
              <a:rPr lang="de-DE" sz="1400" dirty="0" err="1"/>
              <a:t>the</a:t>
            </a:r>
            <a:r>
              <a:rPr lang="de-DE" sz="1400" dirty="0"/>
              <a:t> residual </a:t>
            </a:r>
            <a:r>
              <a:rPr lang="de-DE" sz="1400" dirty="0" err="1"/>
              <a:t>imbalance</a:t>
            </a:r>
            <a:r>
              <a:rPr lang="de-DE" sz="1400" dirty="0"/>
              <a:t> lies </a:t>
            </a:r>
            <a:r>
              <a:rPr lang="de-DE" sz="1400" dirty="0" err="1"/>
              <a:t>under</a:t>
            </a:r>
            <a:r>
              <a:rPr lang="de-DE" sz="1400" dirty="0"/>
              <a:t> 2 </a:t>
            </a:r>
            <a:r>
              <a:rPr lang="de-DE" sz="1400" dirty="0" err="1"/>
              <a:t>gmm</a:t>
            </a:r>
            <a:endParaRPr lang="de-DE" sz="1400" dirty="0"/>
          </a:p>
          <a:p>
            <a:pPr marL="285750" indent="-285750">
              <a:buFont typeface="Arial" panose="020B0604020202020204" pitchFamily="34" charset="0"/>
              <a:buChar char="•"/>
            </a:pPr>
            <a:r>
              <a:rPr lang="de-DE" sz="1400" dirty="0"/>
              <a:t>Solution </a:t>
            </a:r>
            <a:r>
              <a:rPr lang="de-DE" sz="1400" dirty="0" err="1"/>
              <a:t>for</a:t>
            </a:r>
            <a:r>
              <a:rPr lang="de-DE" sz="1400" dirty="0"/>
              <a:t> extreme and diverse </a:t>
            </a:r>
            <a:r>
              <a:rPr lang="de-DE" sz="1400" dirty="0" err="1"/>
              <a:t>demands</a:t>
            </a:r>
            <a:r>
              <a:rPr lang="de-DE" sz="1400" dirty="0"/>
              <a:t> in </a:t>
            </a:r>
            <a:r>
              <a:rPr lang="de-DE" sz="1400" dirty="0" err="1"/>
              <a:t>high-speed</a:t>
            </a:r>
            <a:r>
              <a:rPr lang="de-DE" sz="1400" dirty="0"/>
              <a:t> </a:t>
            </a:r>
            <a:r>
              <a:rPr lang="de-DE" sz="1400" dirty="0" err="1"/>
              <a:t>machining</a:t>
            </a:r>
            <a:endParaRPr lang="de-DE" sz="1400" dirty="0"/>
          </a:p>
          <a:p>
            <a:pPr marL="285750" indent="-285750">
              <a:buFont typeface="Arial" panose="020B0604020202020204" pitchFamily="34" charset="0"/>
              <a:buChar char="•"/>
            </a:pPr>
            <a:r>
              <a:rPr lang="de-DE" sz="1400" dirty="0"/>
              <a:t>E. g. in </a:t>
            </a:r>
            <a:r>
              <a:rPr lang="de-DE" sz="1400" dirty="0" err="1"/>
              <a:t>tool</a:t>
            </a:r>
            <a:r>
              <a:rPr lang="de-DE" sz="1400" dirty="0"/>
              <a:t> and </a:t>
            </a:r>
            <a:r>
              <a:rPr lang="de-DE" sz="1400" dirty="0" err="1"/>
              <a:t>mould</a:t>
            </a:r>
            <a:r>
              <a:rPr lang="de-DE" sz="1400" dirty="0"/>
              <a:t> </a:t>
            </a:r>
            <a:r>
              <a:rPr lang="de-DE" sz="1400" dirty="0" err="1"/>
              <a:t>making</a:t>
            </a:r>
            <a:r>
              <a:rPr lang="de-DE" sz="1400" dirty="0"/>
              <a:t> </a:t>
            </a:r>
            <a:r>
              <a:rPr lang="de-DE" sz="1400" dirty="0" err="1"/>
              <a:t>for</a:t>
            </a:r>
            <a:r>
              <a:rPr lang="de-DE" sz="1400" dirty="0"/>
              <a:t> </a:t>
            </a:r>
            <a:r>
              <a:rPr lang="de-DE" sz="1400" dirty="0" err="1"/>
              <a:t>high-speed</a:t>
            </a:r>
            <a:r>
              <a:rPr lang="de-DE" sz="1400" dirty="0"/>
              <a:t> HSK-E 40 </a:t>
            </a:r>
            <a:r>
              <a:rPr lang="de-DE" sz="1400" dirty="0" err="1"/>
              <a:t>spindles</a:t>
            </a:r>
            <a:endParaRPr lang="de-DE" sz="1400"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TRIBOS-RM</a:t>
            </a:r>
            <a:endParaRPr lang="en-US" dirty="0"/>
          </a:p>
        </p:txBody>
      </p:sp>
      <p:pic>
        <p:nvPicPr>
          <p:cNvPr id="6" name="Picture 2">
            <a:extLst>
              <a:ext uri="{FF2B5EF4-FFF2-40B4-BE49-F238E27FC236}">
                <a16:creationId xmlns:a16="http://schemas.microsoft.com/office/drawing/2014/main" id="{FC02DEF6-E8E8-40A5-99F5-75457DEDA0E9}"/>
              </a:ext>
            </a:extLst>
          </p:cNvPr>
          <p:cNvPicPr>
            <a:picLocks noChangeAspect="1" noChangeArrowheads="1"/>
          </p:cNvPicPr>
          <p:nvPr/>
        </p:nvPicPr>
        <p:blipFill>
          <a:blip r:embed="rId2" cstate="print"/>
          <a:srcRect/>
          <a:stretch>
            <a:fillRect/>
          </a:stretch>
        </p:blipFill>
        <p:spPr bwMode="auto">
          <a:xfrm>
            <a:off x="373063" y="1112838"/>
            <a:ext cx="3779837" cy="2249487"/>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ED5B6C17-6137-464F-9CFB-F4EF4B83CE6F}"/>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41539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TRIBOS-S</a:t>
            </a:r>
            <a:endParaRPr lang="en-US" dirty="0"/>
          </a:p>
        </p:txBody>
      </p:sp>
      <p:pic>
        <p:nvPicPr>
          <p:cNvPr id="5" name="Picture 2" descr="http://www.schunk.int/pimexport/IM0008158.jpg">
            <a:extLst>
              <a:ext uri="{FF2B5EF4-FFF2-40B4-BE49-F238E27FC236}">
                <a16:creationId xmlns:a16="http://schemas.microsoft.com/office/drawing/2014/main" id="{B30B8101-A566-4359-8235-BBF5234B1697}"/>
              </a:ext>
            </a:extLst>
          </p:cNvPr>
          <p:cNvPicPr>
            <a:picLocks noChangeAspect="1" noChangeArrowheads="1"/>
          </p:cNvPicPr>
          <p:nvPr/>
        </p:nvPicPr>
        <p:blipFill>
          <a:blip r:embed="rId2" cstate="print"/>
          <a:srcRect/>
          <a:stretch>
            <a:fillRect/>
          </a:stretch>
        </p:blipFill>
        <p:spPr bwMode="auto">
          <a:xfrm>
            <a:off x="3724825" y="160339"/>
            <a:ext cx="1361979" cy="4117635"/>
          </a:xfrm>
          <a:prstGeom prst="rect">
            <a:avLst/>
          </a:prstGeom>
          <a:noFill/>
          <a:ln w="9525">
            <a:noFill/>
            <a:miter lim="800000"/>
            <a:headEnd/>
            <a:tailEnd/>
          </a:ln>
        </p:spPr>
      </p:pic>
      <p:sp>
        <p:nvSpPr>
          <p:cNvPr id="6" name="Fußzeilenplatzhalter 3">
            <a:extLst>
              <a:ext uri="{FF2B5EF4-FFF2-40B4-BE49-F238E27FC236}">
                <a16:creationId xmlns:a16="http://schemas.microsoft.com/office/drawing/2014/main" id="{1E3508E9-1BF2-40B6-ACDA-CCCB1953B90A}"/>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81451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sz="2800" dirty="0" err="1"/>
              <a:t>Product</a:t>
            </a:r>
            <a:r>
              <a:rPr lang="de-DE" sz="2800" dirty="0"/>
              <a:t> </a:t>
            </a:r>
            <a:r>
              <a:rPr lang="de-DE" sz="2800" dirty="0" err="1"/>
              <a:t>overview</a:t>
            </a:r>
            <a:endParaRPr lang="de-DE" dirty="0"/>
          </a:p>
        </p:txBody>
      </p:sp>
      <p:sp>
        <p:nvSpPr>
          <p:cNvPr id="7" name="Fußzeilenplatzhalter 1">
            <a:extLst>
              <a:ext uri="{FF2B5EF4-FFF2-40B4-BE49-F238E27FC236}">
                <a16:creationId xmlns:a16="http://schemas.microsoft.com/office/drawing/2014/main" id="{B17E4379-CA32-412B-A690-736A98942B61}"/>
              </a:ext>
            </a:extLst>
          </p:cNvPr>
          <p:cNvSpPr>
            <a:spLocks noGrp="1"/>
          </p:cNvSpPr>
          <p:nvPr>
            <p:ph type="ftr" sz="quarter" idx="10"/>
          </p:nvPr>
        </p:nvSpPr>
        <p:spPr>
          <a:xfrm>
            <a:off x="819150" y="4738689"/>
            <a:ext cx="5231606" cy="274637"/>
          </a:xfrm>
        </p:spPr>
        <p:txBody>
          <a:bodyPr/>
          <a:lstStyle/>
          <a:p>
            <a:pPr fontAlgn="base">
              <a:spcBef>
                <a:spcPct val="0"/>
              </a:spcBef>
              <a:spcAft>
                <a:spcPct val="0"/>
              </a:spcAft>
            </a:pPr>
            <a:r>
              <a:rPr lang="de-DE" dirty="0"/>
              <a:t>TRIBOS</a:t>
            </a:r>
          </a:p>
        </p:txBody>
      </p:sp>
      <p:pic>
        <p:nvPicPr>
          <p:cNvPr id="4" name="Grafik 3">
            <a:extLst>
              <a:ext uri="{FF2B5EF4-FFF2-40B4-BE49-F238E27FC236}">
                <a16:creationId xmlns:a16="http://schemas.microsoft.com/office/drawing/2014/main" id="{37F6871B-091F-40CC-B903-0DBB440B9E7A}"/>
              </a:ext>
            </a:extLst>
          </p:cNvPr>
          <p:cNvPicPr>
            <a:picLocks noChangeAspect="1"/>
          </p:cNvPicPr>
          <p:nvPr/>
        </p:nvPicPr>
        <p:blipFill>
          <a:blip r:embed="rId3"/>
          <a:stretch>
            <a:fillRect/>
          </a:stretch>
        </p:blipFill>
        <p:spPr>
          <a:xfrm>
            <a:off x="1148780" y="547880"/>
            <a:ext cx="6947470" cy="3780936"/>
          </a:xfrm>
          <a:prstGeom prst="rect">
            <a:avLst/>
          </a:prstGeom>
        </p:spPr>
      </p:pic>
    </p:spTree>
    <p:custDataLst>
      <p:tags r:id="rId1"/>
    </p:custDataLst>
    <p:extLst>
      <p:ext uri="{BB962C8B-B14F-4D97-AF65-F5344CB8AC3E}">
        <p14:creationId xmlns:p14="http://schemas.microsoft.com/office/powerpoint/2010/main" val="3500990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BF73C-922A-4EB9-B51B-EE71BE326204}"/>
              </a:ext>
            </a:extLst>
          </p:cNvPr>
          <p:cNvSpPr>
            <a:spLocks noGrp="1"/>
          </p:cNvSpPr>
          <p:nvPr>
            <p:ph type="title"/>
          </p:nvPr>
        </p:nvSpPr>
        <p:spPr/>
        <p:txBody>
          <a:bodyPr/>
          <a:lstStyle/>
          <a:p>
            <a:r>
              <a:rPr lang="de-DE" dirty="0"/>
              <a:t>TRIBOS-S</a:t>
            </a:r>
            <a:endParaRPr lang="en-US" dirty="0"/>
          </a:p>
        </p:txBody>
      </p:sp>
      <p:sp>
        <p:nvSpPr>
          <p:cNvPr id="3" name="Textplatzhalter 2">
            <a:extLst>
              <a:ext uri="{FF2B5EF4-FFF2-40B4-BE49-F238E27FC236}">
                <a16:creationId xmlns:a16="http://schemas.microsoft.com/office/drawing/2014/main" id="{AA40BA90-74DD-4796-92F0-CA740587BB19}"/>
              </a:ext>
            </a:extLst>
          </p:cNvPr>
          <p:cNvSpPr>
            <a:spLocks noGrp="1"/>
          </p:cNvSpPr>
          <p:nvPr>
            <p:ph type="body" sz="quarter" idx="12"/>
          </p:nvPr>
        </p:nvSpPr>
        <p:spPr/>
        <p:txBody>
          <a:bodyPr>
            <a:normAutofit/>
          </a:bodyPr>
          <a:lstStyle/>
          <a:p>
            <a:pPr>
              <a:buNone/>
            </a:pPr>
            <a:r>
              <a:rPr lang="en-US" sz="1600" b="1" dirty="0"/>
              <a:t>Extremely slim design! Accurate in the </a:t>
            </a:r>
            <a:r>
              <a:rPr lang="de-DE" sz="1600" b="1" dirty="0" err="1"/>
              <a:t>tightest</a:t>
            </a:r>
            <a:r>
              <a:rPr lang="de-DE" sz="1600" b="1" dirty="0"/>
              <a:t> </a:t>
            </a:r>
            <a:r>
              <a:rPr lang="de-DE" sz="1600" b="1" dirty="0" err="1"/>
              <a:t>machining</a:t>
            </a:r>
            <a:r>
              <a:rPr lang="de-DE" sz="1600" b="1" dirty="0"/>
              <a:t> </a:t>
            </a:r>
            <a:r>
              <a:rPr lang="de-DE" sz="1600" b="1" dirty="0" err="1"/>
              <a:t>conditions</a:t>
            </a:r>
            <a:endParaRPr lang="de-DE" sz="1600" b="1" dirty="0"/>
          </a:p>
          <a:p>
            <a:pPr marL="0" fontAlgn="auto">
              <a:spcAft>
                <a:spcPts val="0"/>
              </a:spcAft>
              <a:buFont typeface="Arial"/>
              <a:buNone/>
              <a:defRPr/>
            </a:pPr>
            <a:endParaRPr lang="de-DE" sz="1400" b="1" dirty="0"/>
          </a:p>
          <a:p>
            <a:pPr marL="285750" indent="-285750">
              <a:buFont typeface="Arial" panose="020B0604020202020204" pitchFamily="34" charset="0"/>
              <a:buChar char="•"/>
            </a:pPr>
            <a:r>
              <a:rPr lang="de-DE" sz="1400" dirty="0" err="1"/>
              <a:t>Extremely</a:t>
            </a:r>
            <a:r>
              <a:rPr lang="de-DE" sz="1400" dirty="0"/>
              <a:t> </a:t>
            </a:r>
            <a:r>
              <a:rPr lang="de-DE" sz="1400" dirty="0" err="1"/>
              <a:t>slim</a:t>
            </a:r>
            <a:r>
              <a:rPr lang="de-DE" sz="1400" dirty="0"/>
              <a:t> design</a:t>
            </a:r>
            <a:endParaRPr lang="de-DE" sz="1400" b="1" dirty="0"/>
          </a:p>
          <a:p>
            <a:pPr marL="285750" indent="-285750">
              <a:buFont typeface="Arial" panose="020B0604020202020204" pitchFamily="34" charset="0"/>
              <a:buChar char="•"/>
            </a:pPr>
            <a:r>
              <a:rPr lang="en-US" sz="1400" dirty="0"/>
              <a:t>The optimal continuous run-out and repeat accuracy of &lt; 0.003 mm ensures a more even cutting action and thus improves the tool service life by </a:t>
            </a:r>
            <a:r>
              <a:rPr lang="de-DE" sz="1400" dirty="0" err="1"/>
              <a:t>four</a:t>
            </a:r>
            <a:r>
              <a:rPr lang="de-DE" sz="1400" dirty="0"/>
              <a:t> </a:t>
            </a:r>
            <a:r>
              <a:rPr lang="de-DE" sz="1400" dirty="0" err="1"/>
              <a:t>times</a:t>
            </a:r>
            <a:r>
              <a:rPr lang="de-DE" sz="1400" dirty="0"/>
              <a:t> </a:t>
            </a:r>
            <a:r>
              <a:rPr lang="de-DE" sz="1400" dirty="0" err="1"/>
              <a:t>over</a:t>
            </a:r>
            <a:endParaRPr lang="de-DE" sz="1400" dirty="0"/>
          </a:p>
          <a:p>
            <a:pPr marL="285750" indent="-285750">
              <a:buFont typeface="Arial" panose="020B0604020202020204" pitchFamily="34" charset="0"/>
              <a:buChar char="•"/>
            </a:pPr>
            <a:r>
              <a:rPr lang="en-US" sz="1400" dirty="0"/>
              <a:t>High feed rate through the light design</a:t>
            </a:r>
          </a:p>
          <a:p>
            <a:pPr marL="285750" indent="-285750">
              <a:buFont typeface="Arial" panose="020B0604020202020204" pitchFamily="34" charset="0"/>
              <a:buChar char="•"/>
            </a:pPr>
            <a:r>
              <a:rPr lang="en-US" sz="1400" dirty="0"/>
              <a:t>Speed range up to 85000 r pm (high-speed cutting)</a:t>
            </a:r>
            <a:endParaRPr lang="de-DE" sz="1400" b="1" dirty="0"/>
          </a:p>
          <a:p>
            <a:endParaRPr lang="en-US" dirty="0"/>
          </a:p>
        </p:txBody>
      </p:sp>
      <p:sp>
        <p:nvSpPr>
          <p:cNvPr id="4" name="Fußzeilenplatzhalter 3">
            <a:extLst>
              <a:ext uri="{FF2B5EF4-FFF2-40B4-BE49-F238E27FC236}">
                <a16:creationId xmlns:a16="http://schemas.microsoft.com/office/drawing/2014/main" id="{02F80CEF-3011-4E2A-B300-61F4AB633B3C}"/>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23734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en-US" sz="1400" b="1" dirty="0"/>
              <a:t>Unsurpassed slim design for narrow interference contours</a:t>
            </a:r>
          </a:p>
          <a:p>
            <a:endParaRPr lang="en-US" sz="1400" b="1" dirty="0"/>
          </a:p>
          <a:p>
            <a:pPr marL="285750" indent="-285750">
              <a:buFont typeface="Arial" panose="020B0604020202020204" pitchFamily="34" charset="0"/>
              <a:buChar char="•"/>
            </a:pPr>
            <a:r>
              <a:rPr lang="de-DE" sz="1400" dirty="0"/>
              <a:t>Through ist </a:t>
            </a:r>
            <a:r>
              <a:rPr lang="de-DE" sz="1400" dirty="0" err="1"/>
              <a:t>unsurpassed</a:t>
            </a:r>
            <a:r>
              <a:rPr lang="de-DE" sz="1400" dirty="0"/>
              <a:t> </a:t>
            </a:r>
            <a:r>
              <a:rPr lang="de-DE" sz="1400" dirty="0" err="1"/>
              <a:t>slim</a:t>
            </a:r>
            <a:r>
              <a:rPr lang="de-DE" sz="1400" dirty="0"/>
              <a:t> design, </a:t>
            </a:r>
            <a:r>
              <a:rPr lang="de-DE" sz="1400" dirty="0" err="1"/>
              <a:t>offers</a:t>
            </a:r>
            <a:r>
              <a:rPr lang="de-DE" sz="1400" dirty="0"/>
              <a:t> TRIBOS-S ideal </a:t>
            </a:r>
            <a:r>
              <a:rPr lang="de-DE" sz="1400" dirty="0" err="1"/>
              <a:t>prerequisites</a:t>
            </a:r>
            <a:r>
              <a:rPr lang="de-DE" sz="1400" dirty="0"/>
              <a:t> </a:t>
            </a:r>
            <a:r>
              <a:rPr lang="de-DE" sz="1400" dirty="0" err="1"/>
              <a:t>for</a:t>
            </a:r>
            <a:r>
              <a:rPr lang="de-DE" sz="1400" dirty="0"/>
              <a:t> </a:t>
            </a:r>
            <a:r>
              <a:rPr lang="de-DE" sz="1400" dirty="0" err="1"/>
              <a:t>precision</a:t>
            </a:r>
            <a:r>
              <a:rPr lang="de-DE" sz="1400" dirty="0"/>
              <a:t> </a:t>
            </a:r>
            <a:r>
              <a:rPr lang="de-DE" sz="1400" dirty="0" err="1"/>
              <a:t>machining</a:t>
            </a:r>
            <a:r>
              <a:rPr lang="de-DE" sz="1400" dirty="0"/>
              <a:t> </a:t>
            </a:r>
            <a:r>
              <a:rPr lang="de-DE" sz="1400" dirty="0" err="1"/>
              <a:t>tasks</a:t>
            </a:r>
            <a:r>
              <a:rPr lang="de-DE" sz="1400" dirty="0"/>
              <a:t> in </a:t>
            </a:r>
            <a:r>
              <a:rPr lang="de-DE" sz="1400" dirty="0" err="1"/>
              <a:t>or</a:t>
            </a:r>
            <a:r>
              <a:rPr lang="de-DE" sz="1400" dirty="0"/>
              <a:t> on </a:t>
            </a:r>
            <a:r>
              <a:rPr lang="de-DE" sz="1400" dirty="0" err="1"/>
              <a:t>difficult</a:t>
            </a:r>
            <a:r>
              <a:rPr lang="de-DE" sz="1400" dirty="0"/>
              <a:t>-</a:t>
            </a:r>
            <a:r>
              <a:rPr lang="de-DE" sz="1400" dirty="0" err="1"/>
              <a:t>to</a:t>
            </a:r>
            <a:r>
              <a:rPr lang="de-DE" sz="1400" dirty="0"/>
              <a:t>-access </a:t>
            </a:r>
            <a:r>
              <a:rPr lang="de-DE" sz="1400" dirty="0" err="1"/>
              <a:t>workpiece</a:t>
            </a:r>
            <a:r>
              <a:rPr lang="de-DE" sz="1400" dirty="0"/>
              <a:t> </a:t>
            </a:r>
            <a:r>
              <a:rPr lang="de-DE" sz="1400" dirty="0" err="1"/>
              <a:t>areas</a:t>
            </a:r>
            <a:endParaRPr lang="de-DE" sz="1400"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TRIBOS-S</a:t>
            </a:r>
            <a:endParaRPr lang="en-US" dirty="0"/>
          </a:p>
        </p:txBody>
      </p:sp>
      <p:pic>
        <p:nvPicPr>
          <p:cNvPr id="5" name="Picture 2">
            <a:extLst>
              <a:ext uri="{FF2B5EF4-FFF2-40B4-BE49-F238E27FC236}">
                <a16:creationId xmlns:a16="http://schemas.microsoft.com/office/drawing/2014/main" id="{85491F6A-1754-4092-A25A-B93621A8B268}"/>
              </a:ext>
            </a:extLst>
          </p:cNvPr>
          <p:cNvPicPr>
            <a:picLocks noChangeAspect="1" noChangeArrowheads="1"/>
          </p:cNvPicPr>
          <p:nvPr/>
        </p:nvPicPr>
        <p:blipFill>
          <a:blip r:embed="rId2" cstate="print"/>
          <a:srcRect/>
          <a:stretch>
            <a:fillRect/>
          </a:stretch>
        </p:blipFill>
        <p:spPr bwMode="auto">
          <a:xfrm>
            <a:off x="1186570" y="1112838"/>
            <a:ext cx="2232905" cy="3060019"/>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ED3A1D8A-4CCC-4EF7-B409-C8098DC22A12}"/>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92188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en-US" sz="1400" b="1" dirty="0"/>
              <a:t>Up to 85000 rpm – predestined for high-speed </a:t>
            </a:r>
            <a:r>
              <a:rPr lang="de-DE" sz="1400" b="1" dirty="0" err="1"/>
              <a:t>machining</a:t>
            </a:r>
            <a:r>
              <a:rPr lang="de-DE" sz="1400" b="1" dirty="0"/>
              <a:t> </a:t>
            </a:r>
            <a:r>
              <a:rPr lang="de-DE" sz="1400" b="1" dirty="0" err="1"/>
              <a:t>operations</a:t>
            </a:r>
            <a:endParaRPr lang="de-DE" sz="1400" b="1" dirty="0"/>
          </a:p>
          <a:p>
            <a:endParaRPr lang="de-DE" sz="1400" b="1" dirty="0"/>
          </a:p>
          <a:p>
            <a:pPr marL="285750" indent="-285750">
              <a:buFont typeface="Arial" panose="020B0604020202020204" pitchFamily="34" charset="0"/>
              <a:buChar char="•"/>
            </a:pPr>
            <a:r>
              <a:rPr lang="de-DE" sz="1400" dirty="0" err="1"/>
              <a:t>Owing</a:t>
            </a:r>
            <a:r>
              <a:rPr lang="de-DE" sz="1400" dirty="0"/>
              <a:t> </a:t>
            </a:r>
            <a:r>
              <a:rPr lang="de-DE" sz="1400" dirty="0" err="1"/>
              <a:t>to</a:t>
            </a:r>
            <a:r>
              <a:rPr lang="de-DE" sz="1400" dirty="0"/>
              <a:t> </a:t>
            </a:r>
            <a:r>
              <a:rPr lang="de-DE" sz="1400" dirty="0" err="1"/>
              <a:t>its</a:t>
            </a:r>
            <a:r>
              <a:rPr lang="de-DE" sz="1400" dirty="0"/>
              <a:t> </a:t>
            </a:r>
            <a:r>
              <a:rPr lang="de-DE" sz="1400" dirty="0" err="1"/>
              <a:t>rotationally</a:t>
            </a:r>
            <a:r>
              <a:rPr lang="de-DE" sz="1400" dirty="0"/>
              <a:t> </a:t>
            </a:r>
            <a:r>
              <a:rPr lang="de-DE" sz="1400" dirty="0" err="1"/>
              <a:t>symmetric</a:t>
            </a:r>
            <a:r>
              <a:rPr lang="de-DE" sz="1400" dirty="0"/>
              <a:t> and light design, </a:t>
            </a:r>
            <a:r>
              <a:rPr lang="de-DE" sz="1400" dirty="0" err="1"/>
              <a:t>the</a:t>
            </a:r>
            <a:r>
              <a:rPr lang="de-DE" sz="1400" dirty="0"/>
              <a:t> TRIBOS-S </a:t>
            </a:r>
            <a:r>
              <a:rPr lang="de-DE" sz="1400" dirty="0" err="1"/>
              <a:t>can</a:t>
            </a:r>
            <a:r>
              <a:rPr lang="de-DE" sz="1400" dirty="0"/>
              <a:t> </a:t>
            </a:r>
            <a:r>
              <a:rPr lang="de-DE" sz="1400" dirty="0" err="1"/>
              <a:t>be</a:t>
            </a:r>
            <a:r>
              <a:rPr lang="de-DE" sz="1400" dirty="0"/>
              <a:t> </a:t>
            </a:r>
            <a:r>
              <a:rPr lang="de-DE" sz="1400" dirty="0" err="1"/>
              <a:t>used</a:t>
            </a:r>
            <a:r>
              <a:rPr lang="de-DE" sz="1400" dirty="0"/>
              <a:t> in </a:t>
            </a:r>
            <a:r>
              <a:rPr lang="de-DE" sz="1400" dirty="0" err="1"/>
              <a:t>speed</a:t>
            </a:r>
            <a:r>
              <a:rPr lang="de-DE" sz="1400" dirty="0"/>
              <a:t> </a:t>
            </a:r>
            <a:r>
              <a:rPr lang="de-DE" sz="1400" dirty="0" err="1"/>
              <a:t>ranges</a:t>
            </a:r>
            <a:r>
              <a:rPr lang="de-DE" sz="1400" dirty="0"/>
              <a:t> </a:t>
            </a:r>
            <a:r>
              <a:rPr lang="de-DE" sz="1400" dirty="0" err="1"/>
              <a:t>up</a:t>
            </a:r>
            <a:r>
              <a:rPr lang="de-DE" sz="1400" dirty="0"/>
              <a:t> </a:t>
            </a:r>
            <a:r>
              <a:rPr lang="de-DE" sz="1400" dirty="0" err="1"/>
              <a:t>to</a:t>
            </a:r>
            <a:r>
              <a:rPr lang="de-DE" sz="1400" dirty="0"/>
              <a:t> 85000 </a:t>
            </a:r>
            <a:r>
              <a:rPr lang="de-DE" sz="1400" dirty="0" err="1"/>
              <a:t>rpm</a:t>
            </a:r>
            <a:endParaRPr lang="de-DE" sz="1400"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TRIBOS-S</a:t>
            </a:r>
            <a:endParaRPr lang="en-US" dirty="0"/>
          </a:p>
        </p:txBody>
      </p:sp>
      <p:pic>
        <p:nvPicPr>
          <p:cNvPr id="6" name="Picture 2">
            <a:extLst>
              <a:ext uri="{FF2B5EF4-FFF2-40B4-BE49-F238E27FC236}">
                <a16:creationId xmlns:a16="http://schemas.microsoft.com/office/drawing/2014/main" id="{568D04E8-DDE1-4A60-B5DE-F450FE7C6508}"/>
              </a:ext>
            </a:extLst>
          </p:cNvPr>
          <p:cNvPicPr>
            <a:picLocks noChangeAspect="1" noChangeArrowheads="1"/>
          </p:cNvPicPr>
          <p:nvPr/>
        </p:nvPicPr>
        <p:blipFill>
          <a:blip r:embed="rId2" cstate="print"/>
          <a:srcRect/>
          <a:stretch>
            <a:fillRect/>
          </a:stretch>
        </p:blipFill>
        <p:spPr bwMode="auto">
          <a:xfrm>
            <a:off x="1299028" y="1112838"/>
            <a:ext cx="1735818" cy="3060646"/>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D25CF3EB-036F-429D-9E7B-E2315720DE96}"/>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9959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 SVL</a:t>
            </a:r>
            <a:endParaRPr lang="en-US" dirty="0"/>
          </a:p>
        </p:txBody>
      </p:sp>
      <p:pic>
        <p:nvPicPr>
          <p:cNvPr id="4" name="Picture 2" descr="http://www.schunk.int/pimexport/IM0008166.jpg">
            <a:extLst>
              <a:ext uri="{FF2B5EF4-FFF2-40B4-BE49-F238E27FC236}">
                <a16:creationId xmlns:a16="http://schemas.microsoft.com/office/drawing/2014/main" id="{00E7B2B6-FB64-49CB-85D8-52B18A061A53}"/>
              </a:ext>
            </a:extLst>
          </p:cNvPr>
          <p:cNvPicPr>
            <a:picLocks noChangeAspect="1" noChangeArrowheads="1"/>
          </p:cNvPicPr>
          <p:nvPr/>
        </p:nvPicPr>
        <p:blipFill>
          <a:blip r:embed="rId2" cstate="print"/>
          <a:srcRect/>
          <a:stretch>
            <a:fillRect/>
          </a:stretch>
        </p:blipFill>
        <p:spPr bwMode="auto">
          <a:xfrm>
            <a:off x="3774355" y="0"/>
            <a:ext cx="1067973" cy="4339771"/>
          </a:xfrm>
          <a:prstGeom prst="rect">
            <a:avLst/>
          </a:prstGeom>
          <a:noFill/>
          <a:ln w="9525">
            <a:noFill/>
            <a:miter lim="800000"/>
            <a:headEnd/>
            <a:tailEnd/>
          </a:ln>
        </p:spPr>
      </p:pic>
      <p:sp>
        <p:nvSpPr>
          <p:cNvPr id="6" name="Fußzeilenplatzhalter 3">
            <a:extLst>
              <a:ext uri="{FF2B5EF4-FFF2-40B4-BE49-F238E27FC236}">
                <a16:creationId xmlns:a16="http://schemas.microsoft.com/office/drawing/2014/main" id="{60C40B38-061A-44DF-9370-C28A69A27A3A}"/>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983874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F72EA-1DF3-4310-B888-8043570A55F1}"/>
              </a:ext>
            </a:extLst>
          </p:cNvPr>
          <p:cNvSpPr>
            <a:spLocks noGrp="1"/>
          </p:cNvSpPr>
          <p:nvPr>
            <p:ph type="title"/>
          </p:nvPr>
        </p:nvSpPr>
        <p:spPr/>
        <p:txBody>
          <a:bodyPr/>
          <a:lstStyle/>
          <a:p>
            <a:r>
              <a:rPr lang="de-DE" dirty="0"/>
              <a:t>TRIBOS SVL</a:t>
            </a:r>
            <a:endParaRPr lang="en-US" dirty="0"/>
          </a:p>
        </p:txBody>
      </p:sp>
      <p:sp>
        <p:nvSpPr>
          <p:cNvPr id="3" name="Textplatzhalter 2">
            <a:extLst>
              <a:ext uri="{FF2B5EF4-FFF2-40B4-BE49-F238E27FC236}">
                <a16:creationId xmlns:a16="http://schemas.microsoft.com/office/drawing/2014/main" id="{F308AB2D-5AA1-4A02-8678-01C5EB6D1202}"/>
              </a:ext>
            </a:extLst>
          </p:cNvPr>
          <p:cNvSpPr>
            <a:spLocks noGrp="1"/>
          </p:cNvSpPr>
          <p:nvPr>
            <p:ph type="body" sz="quarter" idx="12"/>
          </p:nvPr>
        </p:nvSpPr>
        <p:spPr/>
        <p:txBody>
          <a:bodyPr/>
          <a:lstStyle/>
          <a:p>
            <a:pPr>
              <a:buNone/>
            </a:pPr>
            <a:r>
              <a:rPr lang="de-DE" sz="1400" b="1" dirty="0"/>
              <a:t>Universal! Super-</a:t>
            </a:r>
            <a:r>
              <a:rPr lang="de-DE" sz="1400" b="1" dirty="0" err="1"/>
              <a:t>slim</a:t>
            </a:r>
            <a:r>
              <a:rPr lang="de-DE" sz="1400" b="1" dirty="0"/>
              <a:t> </a:t>
            </a:r>
            <a:r>
              <a:rPr lang="de-DE" sz="1400" b="1" dirty="0" err="1"/>
              <a:t>tool</a:t>
            </a:r>
            <a:r>
              <a:rPr lang="de-DE" sz="1400" b="1" dirty="0"/>
              <a:t> </a:t>
            </a:r>
            <a:r>
              <a:rPr lang="de-DE" sz="1400" b="1" dirty="0" err="1"/>
              <a:t>extension</a:t>
            </a:r>
            <a:endParaRPr lang="de-DE" sz="1400" b="1" dirty="0"/>
          </a:p>
          <a:p>
            <a:endParaRPr lang="en-US" sz="1400" dirty="0"/>
          </a:p>
          <a:p>
            <a:pPr marL="285750" indent="-285750">
              <a:buFont typeface="Arial" panose="020B0604020202020204" pitchFamily="34" charset="0"/>
              <a:buChar char="•"/>
            </a:pPr>
            <a:r>
              <a:rPr lang="en-US" sz="1400" dirty="0"/>
              <a:t>The use of TRIBOS SVL extensions makes it possible to use standard machining tools instead of expensive special tools</a:t>
            </a:r>
          </a:p>
          <a:p>
            <a:pPr marL="285750" indent="-285750">
              <a:buFont typeface="Arial" panose="020B0604020202020204" pitchFamily="34" charset="0"/>
              <a:buChar char="•"/>
            </a:pPr>
            <a:r>
              <a:rPr lang="en-US" sz="1400" dirty="0"/>
              <a:t>Extension with run-out accuracy of &lt; 0.003 mm</a:t>
            </a:r>
          </a:p>
          <a:p>
            <a:pPr marL="285750" indent="-285750">
              <a:buFont typeface="Arial" panose="020B0604020202020204" pitchFamily="34" charset="0"/>
              <a:buChar char="•"/>
            </a:pPr>
            <a:r>
              <a:rPr lang="en-US" sz="1400" dirty="0"/>
              <a:t>Particularly slim-design interfering contour</a:t>
            </a:r>
          </a:p>
          <a:p>
            <a:pPr marL="285750" indent="-285750">
              <a:buFont typeface="Arial" panose="020B0604020202020204" pitchFamily="34" charset="0"/>
              <a:buChar char="•"/>
            </a:pPr>
            <a:r>
              <a:rPr lang="en-US" sz="1400" dirty="0"/>
              <a:t>Used in combination with various SCHUNK toolholders</a:t>
            </a:r>
            <a:endParaRPr lang="de-DE" sz="1400" b="1" dirty="0"/>
          </a:p>
          <a:p>
            <a:pPr fontAlgn="auto">
              <a:spcAft>
                <a:spcPts val="0"/>
              </a:spcAft>
              <a:buFont typeface="Arial"/>
              <a:buChar char="•"/>
              <a:defRPr/>
            </a:pPr>
            <a:endParaRPr lang="de-DE" sz="2000" b="1" dirty="0"/>
          </a:p>
          <a:p>
            <a:pPr fontAlgn="auto">
              <a:spcAft>
                <a:spcPts val="0"/>
              </a:spcAft>
              <a:buFont typeface="Arial"/>
              <a:buChar char="•"/>
              <a:defRPr/>
            </a:pPr>
            <a:endParaRPr lang="de-DE" sz="2000" b="1" dirty="0"/>
          </a:p>
          <a:p>
            <a:pPr fontAlgn="auto">
              <a:spcAft>
                <a:spcPts val="0"/>
              </a:spcAft>
              <a:buFont typeface="Arial"/>
              <a:buChar char="•"/>
              <a:defRPr/>
            </a:pPr>
            <a:endParaRPr lang="de-DE" sz="2000" b="1" dirty="0"/>
          </a:p>
          <a:p>
            <a:endParaRPr lang="en-US" dirty="0"/>
          </a:p>
        </p:txBody>
      </p:sp>
      <p:sp>
        <p:nvSpPr>
          <p:cNvPr id="4" name="Fußzeilenplatzhalter 3">
            <a:extLst>
              <a:ext uri="{FF2B5EF4-FFF2-40B4-BE49-F238E27FC236}">
                <a16:creationId xmlns:a16="http://schemas.microsoft.com/office/drawing/2014/main" id="{702D0EE6-CE6D-439C-A4B2-0D7A9A7473BA}"/>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392085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B799E-938A-4486-B084-E817E354E791}"/>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 SVL</a:t>
            </a:r>
            <a:endParaRPr lang="en-US" dirty="0"/>
          </a:p>
        </p:txBody>
      </p:sp>
      <p:sp>
        <p:nvSpPr>
          <p:cNvPr id="3" name="Textplatzhalter 2">
            <a:extLst>
              <a:ext uri="{FF2B5EF4-FFF2-40B4-BE49-F238E27FC236}">
                <a16:creationId xmlns:a16="http://schemas.microsoft.com/office/drawing/2014/main" id="{2E78AE29-320B-4E23-AB2E-1DE4F18E9A0E}"/>
              </a:ext>
            </a:extLst>
          </p:cNvPr>
          <p:cNvSpPr>
            <a:spLocks noGrp="1"/>
          </p:cNvSpPr>
          <p:nvPr>
            <p:ph type="body" sz="quarter" idx="12"/>
          </p:nvPr>
        </p:nvSpPr>
        <p:spPr>
          <a:xfrm>
            <a:off x="3846285" y="1112838"/>
            <a:ext cx="4731657" cy="3081791"/>
          </a:xfrm>
        </p:spPr>
        <p:txBody>
          <a:bodyPr>
            <a:normAutofit/>
          </a:bodyPr>
          <a:lstStyle/>
          <a:p>
            <a:r>
              <a:rPr lang="de-DE" sz="1500" u="sng" dirty="0" err="1"/>
              <a:t>Quickly</a:t>
            </a:r>
            <a:r>
              <a:rPr lang="de-DE" sz="1500" u="sng" dirty="0"/>
              <a:t> </a:t>
            </a:r>
            <a:r>
              <a:rPr lang="de-DE" sz="1500" u="sng" dirty="0" err="1"/>
              <a:t>combined</a:t>
            </a:r>
            <a:r>
              <a:rPr lang="de-DE" sz="1500" u="sng" dirty="0"/>
              <a:t> – </a:t>
            </a:r>
            <a:r>
              <a:rPr lang="de-DE" sz="1500" u="sng" dirty="0" err="1"/>
              <a:t>saves</a:t>
            </a:r>
            <a:r>
              <a:rPr lang="de-DE" sz="1500" u="sng" dirty="0"/>
              <a:t> </a:t>
            </a:r>
            <a:r>
              <a:rPr lang="de-DE" sz="1500" u="sng" dirty="0" err="1"/>
              <a:t>costs</a:t>
            </a:r>
            <a:endParaRPr lang="de-DE" sz="1500" u="sng" dirty="0"/>
          </a:p>
          <a:p>
            <a:pPr marL="342900" indent="-342900">
              <a:buFont typeface="Arial" panose="020B0604020202020204" pitchFamily="34" charset="0"/>
              <a:buChar char="•"/>
            </a:pPr>
            <a:r>
              <a:rPr lang="de-DE" sz="1500" dirty="0"/>
              <a:t>Can </a:t>
            </a:r>
            <a:r>
              <a:rPr lang="de-DE" sz="1500" dirty="0" err="1"/>
              <a:t>be</a:t>
            </a:r>
            <a:r>
              <a:rPr lang="de-DE" sz="1500" dirty="0"/>
              <a:t> </a:t>
            </a:r>
            <a:r>
              <a:rPr lang="de-DE" sz="1500" dirty="0" err="1"/>
              <a:t>combined</a:t>
            </a:r>
            <a:r>
              <a:rPr lang="de-DE" sz="1500" dirty="0"/>
              <a:t> </a:t>
            </a:r>
            <a:r>
              <a:rPr lang="de-DE" sz="1500" dirty="0" err="1"/>
              <a:t>with</a:t>
            </a:r>
            <a:r>
              <a:rPr lang="de-DE" sz="1500" dirty="0"/>
              <a:t> </a:t>
            </a:r>
            <a:r>
              <a:rPr lang="de-DE" sz="1500" dirty="0" err="1"/>
              <a:t>various</a:t>
            </a:r>
            <a:r>
              <a:rPr lang="de-DE" sz="1500" dirty="0"/>
              <a:t> toolholder </a:t>
            </a:r>
            <a:r>
              <a:rPr lang="de-DE" sz="1500" dirty="0" err="1"/>
              <a:t>systems</a:t>
            </a:r>
            <a:endParaRPr lang="de-DE" sz="1500" dirty="0"/>
          </a:p>
          <a:p>
            <a:endParaRPr lang="de-DE" sz="1500" dirty="0">
              <a:latin typeface="Calibri" pitchFamily="34" charset="0"/>
              <a:ea typeface="Calibri" pitchFamily="34" charset="0"/>
              <a:cs typeface="Calibri" pitchFamily="34" charset="0"/>
            </a:endParaRPr>
          </a:p>
          <a:p>
            <a:endParaRPr lang="de-DE" sz="1500" dirty="0">
              <a:latin typeface="Calibri" pitchFamily="34" charset="0"/>
              <a:ea typeface="Calibri" pitchFamily="34" charset="0"/>
              <a:cs typeface="Calibri" pitchFamily="34" charset="0"/>
            </a:endParaRPr>
          </a:p>
          <a:p>
            <a:endParaRPr lang="de-DE" sz="1500" dirty="0">
              <a:latin typeface="Calibri" pitchFamily="34" charset="0"/>
              <a:ea typeface="Calibri" pitchFamily="34" charset="0"/>
              <a:cs typeface="Calibri" pitchFamily="34" charset="0"/>
            </a:endParaRPr>
          </a:p>
          <a:p>
            <a:r>
              <a:rPr lang="de-DE" sz="1500" u="sng" dirty="0"/>
              <a:t>Modular design – </a:t>
            </a:r>
            <a:r>
              <a:rPr lang="de-DE" sz="1500" u="sng" dirty="0" err="1"/>
              <a:t>the</a:t>
            </a:r>
            <a:r>
              <a:rPr lang="de-DE" sz="1500" u="sng" dirty="0"/>
              <a:t> </a:t>
            </a:r>
            <a:r>
              <a:rPr lang="de-DE" sz="1500" u="sng" dirty="0" err="1"/>
              <a:t>synergy</a:t>
            </a:r>
            <a:r>
              <a:rPr lang="de-DE" sz="1500" u="sng" dirty="0"/>
              <a:t> </a:t>
            </a:r>
            <a:r>
              <a:rPr lang="de-DE" sz="1500" u="sng" dirty="0" err="1"/>
              <a:t>effect</a:t>
            </a:r>
            <a:endParaRPr lang="de-DE" sz="1500" u="sng" dirty="0"/>
          </a:p>
          <a:p>
            <a:pPr marL="342900" indent="-342900">
              <a:buFont typeface="Arial" panose="020B0604020202020204" pitchFamily="34" charset="0"/>
              <a:buChar char="•"/>
            </a:pPr>
            <a:r>
              <a:rPr lang="de-DE" sz="1500" dirty="0"/>
              <a:t>The TRIBOS </a:t>
            </a:r>
            <a:r>
              <a:rPr lang="de-DE" sz="1500" dirty="0" err="1"/>
              <a:t>extensions</a:t>
            </a:r>
            <a:r>
              <a:rPr lang="de-DE" sz="1500" dirty="0"/>
              <a:t> </a:t>
            </a:r>
            <a:r>
              <a:rPr lang="de-DE" sz="1500" dirty="0" err="1"/>
              <a:t>complement</a:t>
            </a:r>
            <a:r>
              <a:rPr lang="de-DE" sz="1500" dirty="0"/>
              <a:t> </a:t>
            </a:r>
            <a:r>
              <a:rPr lang="de-DE" sz="1500" dirty="0" err="1"/>
              <a:t>each</a:t>
            </a:r>
            <a:r>
              <a:rPr lang="de-DE" sz="1500" dirty="0"/>
              <a:t> </a:t>
            </a:r>
            <a:r>
              <a:rPr lang="de-DE" sz="1500" dirty="0" err="1"/>
              <a:t>other</a:t>
            </a:r>
            <a:r>
              <a:rPr lang="de-DE" sz="1500" dirty="0"/>
              <a:t> in </a:t>
            </a:r>
            <a:r>
              <a:rPr lang="de-DE" sz="1500" dirty="0" err="1"/>
              <a:t>combination</a:t>
            </a:r>
            <a:r>
              <a:rPr lang="de-DE" sz="1500" dirty="0"/>
              <a:t> </a:t>
            </a:r>
            <a:r>
              <a:rPr lang="de-DE" sz="1500" dirty="0" err="1"/>
              <a:t>with</a:t>
            </a:r>
            <a:r>
              <a:rPr lang="de-DE" sz="1500" dirty="0"/>
              <a:t> </a:t>
            </a:r>
            <a:r>
              <a:rPr lang="de-DE" sz="1500" dirty="0" err="1"/>
              <a:t>our</a:t>
            </a:r>
            <a:r>
              <a:rPr lang="de-DE" sz="1500" dirty="0"/>
              <a:t> TENDO </a:t>
            </a:r>
            <a:r>
              <a:rPr lang="de-DE" sz="1500" dirty="0" err="1"/>
              <a:t>hydraulic</a:t>
            </a:r>
            <a:r>
              <a:rPr lang="de-DE" sz="1500" dirty="0"/>
              <a:t> </a:t>
            </a:r>
            <a:r>
              <a:rPr lang="de-DE" sz="1500" dirty="0" err="1"/>
              <a:t>expansion</a:t>
            </a:r>
            <a:r>
              <a:rPr lang="de-DE" sz="1500" dirty="0"/>
              <a:t> </a:t>
            </a:r>
            <a:r>
              <a:rPr lang="de-DE" sz="1500" dirty="0" err="1"/>
              <a:t>toolholders</a:t>
            </a:r>
            <a:r>
              <a:rPr lang="de-DE" sz="1500" dirty="0"/>
              <a:t> </a:t>
            </a:r>
            <a:r>
              <a:rPr lang="de-DE" sz="1500" dirty="0" err="1"/>
              <a:t>or</a:t>
            </a:r>
            <a:r>
              <a:rPr lang="de-DE" sz="1500" dirty="0"/>
              <a:t> </a:t>
            </a:r>
            <a:r>
              <a:rPr lang="de-DE" sz="1500" dirty="0" err="1"/>
              <a:t>the</a:t>
            </a:r>
            <a:r>
              <a:rPr lang="de-DE" sz="1500" dirty="0"/>
              <a:t> TRIBOS-R polygonal </a:t>
            </a:r>
            <a:r>
              <a:rPr lang="de-DE" sz="1500" dirty="0" err="1"/>
              <a:t>toolholders</a:t>
            </a:r>
            <a:endParaRPr lang="de-DE" sz="1500" dirty="0"/>
          </a:p>
          <a:p>
            <a:pPr marL="342900" indent="-342900">
              <a:buFont typeface="Arial" panose="020B0604020202020204" pitchFamily="34" charset="0"/>
              <a:buChar char="•"/>
            </a:pPr>
            <a:r>
              <a:rPr lang="de-DE" sz="1500" dirty="0"/>
              <a:t>Both </a:t>
            </a:r>
            <a:r>
              <a:rPr lang="de-DE" sz="1500" dirty="0" err="1"/>
              <a:t>systems</a:t>
            </a:r>
            <a:r>
              <a:rPr lang="de-DE" sz="1500" dirty="0"/>
              <a:t> </a:t>
            </a:r>
            <a:r>
              <a:rPr lang="de-DE" sz="1500" dirty="0" err="1"/>
              <a:t>have</a:t>
            </a:r>
            <a:r>
              <a:rPr lang="de-DE" sz="1500" dirty="0"/>
              <a:t> a </a:t>
            </a:r>
            <a:r>
              <a:rPr lang="de-DE" sz="1500" dirty="0" err="1"/>
              <a:t>damping</a:t>
            </a:r>
            <a:r>
              <a:rPr lang="de-DE" sz="1500" dirty="0"/>
              <a:t> </a:t>
            </a:r>
            <a:r>
              <a:rPr lang="de-DE" sz="1500" dirty="0" err="1"/>
              <a:t>effect</a:t>
            </a:r>
            <a:r>
              <a:rPr lang="de-DE" sz="1500" dirty="0"/>
              <a:t> on </a:t>
            </a:r>
            <a:r>
              <a:rPr lang="de-DE" sz="1500" dirty="0" err="1"/>
              <a:t>the</a:t>
            </a:r>
            <a:r>
              <a:rPr lang="de-DE" sz="1500" dirty="0"/>
              <a:t> </a:t>
            </a:r>
            <a:r>
              <a:rPr lang="de-DE" sz="1500" dirty="0" err="1"/>
              <a:t>entire</a:t>
            </a:r>
            <a:r>
              <a:rPr lang="de-DE" sz="1500" dirty="0"/>
              <a:t> </a:t>
            </a:r>
            <a:r>
              <a:rPr lang="de-DE" sz="1500" dirty="0" err="1"/>
              <a:t>system</a:t>
            </a:r>
            <a:r>
              <a:rPr lang="de-DE" sz="1500" dirty="0"/>
              <a:t> and </a:t>
            </a:r>
            <a:r>
              <a:rPr lang="de-DE" sz="1500" dirty="0" err="1"/>
              <a:t>reduce</a:t>
            </a:r>
            <a:r>
              <a:rPr lang="de-DE" sz="1500" dirty="0"/>
              <a:t> </a:t>
            </a:r>
            <a:r>
              <a:rPr lang="de-DE" sz="1500" dirty="0" err="1"/>
              <a:t>vibration</a:t>
            </a:r>
            <a:endParaRPr lang="de-DE" sz="1500" dirty="0"/>
          </a:p>
          <a:p>
            <a:endParaRPr lang="de-DE" sz="1800" dirty="0"/>
          </a:p>
        </p:txBody>
      </p:sp>
      <p:sp>
        <p:nvSpPr>
          <p:cNvPr id="4" name="Fußzeilenplatzhalter 3">
            <a:extLst>
              <a:ext uri="{FF2B5EF4-FFF2-40B4-BE49-F238E27FC236}">
                <a16:creationId xmlns:a16="http://schemas.microsoft.com/office/drawing/2014/main" id="{D9A16C43-9601-4FA1-B069-7FD8304F6F7A}"/>
              </a:ext>
            </a:extLst>
          </p:cNvPr>
          <p:cNvSpPr>
            <a:spLocks noGrp="1"/>
          </p:cNvSpPr>
          <p:nvPr>
            <p:ph type="ftr" sz="quarter" idx="10"/>
          </p:nvPr>
        </p:nvSpPr>
        <p:spPr/>
        <p:txBody>
          <a:bodyPr/>
          <a:lstStyle/>
          <a:p>
            <a:pPr fontAlgn="base">
              <a:spcBef>
                <a:spcPct val="0"/>
              </a:spcBef>
              <a:spcAft>
                <a:spcPct val="0"/>
              </a:spcAft>
            </a:pPr>
            <a:r>
              <a:rPr lang="de-DE" dirty="0"/>
              <a:t>TRIBOS</a:t>
            </a:r>
          </a:p>
        </p:txBody>
      </p:sp>
      <p:pic>
        <p:nvPicPr>
          <p:cNvPr id="5" name="Picture 2">
            <a:extLst>
              <a:ext uri="{FF2B5EF4-FFF2-40B4-BE49-F238E27FC236}">
                <a16:creationId xmlns:a16="http://schemas.microsoft.com/office/drawing/2014/main" id="{20540A92-270C-4E15-8459-8B673A879E1A}"/>
              </a:ext>
            </a:extLst>
          </p:cNvPr>
          <p:cNvPicPr>
            <a:picLocks noChangeAspect="1" noChangeArrowheads="1"/>
          </p:cNvPicPr>
          <p:nvPr/>
        </p:nvPicPr>
        <p:blipFill>
          <a:blip r:embed="rId2" cstate="print"/>
          <a:srcRect/>
          <a:stretch>
            <a:fillRect/>
          </a:stretch>
        </p:blipFill>
        <p:spPr bwMode="auto">
          <a:xfrm>
            <a:off x="819150" y="1024339"/>
            <a:ext cx="1307420" cy="1803288"/>
          </a:xfrm>
          <a:prstGeom prst="rect">
            <a:avLst/>
          </a:prstGeom>
          <a:noFill/>
          <a:ln w="9525">
            <a:noFill/>
            <a:miter lim="800000"/>
            <a:headEnd/>
            <a:tailEnd/>
          </a:ln>
        </p:spPr>
      </p:pic>
      <p:pic>
        <p:nvPicPr>
          <p:cNvPr id="6" name="Picture 3">
            <a:extLst>
              <a:ext uri="{FF2B5EF4-FFF2-40B4-BE49-F238E27FC236}">
                <a16:creationId xmlns:a16="http://schemas.microsoft.com/office/drawing/2014/main" id="{7B486E5F-5905-46D3-85CF-251D3E81079C}"/>
              </a:ext>
            </a:extLst>
          </p:cNvPr>
          <p:cNvPicPr>
            <a:picLocks noChangeAspect="1" noChangeArrowheads="1"/>
          </p:cNvPicPr>
          <p:nvPr/>
        </p:nvPicPr>
        <p:blipFill>
          <a:blip r:embed="rId3" cstate="print"/>
          <a:srcRect/>
          <a:stretch>
            <a:fillRect/>
          </a:stretch>
        </p:blipFill>
        <p:spPr bwMode="auto">
          <a:xfrm>
            <a:off x="2126570" y="1925983"/>
            <a:ext cx="1307420" cy="2283299"/>
          </a:xfrm>
          <a:prstGeom prst="rect">
            <a:avLst/>
          </a:prstGeom>
          <a:noFill/>
          <a:ln w="9525">
            <a:noFill/>
            <a:miter lim="800000"/>
            <a:headEnd/>
            <a:tailEnd/>
          </a:ln>
        </p:spPr>
      </p:pic>
    </p:spTree>
    <p:extLst>
      <p:ext uri="{BB962C8B-B14F-4D97-AF65-F5344CB8AC3E}">
        <p14:creationId xmlns:p14="http://schemas.microsoft.com/office/powerpoint/2010/main" val="3045020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TRIBOS-Mini</a:t>
            </a:r>
            <a:endParaRPr lang="en-US" dirty="0"/>
          </a:p>
        </p:txBody>
      </p:sp>
      <p:pic>
        <p:nvPicPr>
          <p:cNvPr id="6" name="Picture 2" descr="http://www.schunk.int/pimexport/IM0008161.jpg">
            <a:extLst>
              <a:ext uri="{FF2B5EF4-FFF2-40B4-BE49-F238E27FC236}">
                <a16:creationId xmlns:a16="http://schemas.microsoft.com/office/drawing/2014/main" id="{B994059D-E131-4DC6-BF26-02762D13B7A8}"/>
              </a:ext>
            </a:extLst>
          </p:cNvPr>
          <p:cNvPicPr>
            <a:picLocks noChangeAspect="1" noChangeArrowheads="1"/>
          </p:cNvPicPr>
          <p:nvPr/>
        </p:nvPicPr>
        <p:blipFill>
          <a:blip r:embed="rId2" cstate="print"/>
          <a:srcRect/>
          <a:stretch>
            <a:fillRect/>
          </a:stretch>
        </p:blipFill>
        <p:spPr bwMode="auto">
          <a:xfrm>
            <a:off x="3626840" y="232229"/>
            <a:ext cx="1433430" cy="4093482"/>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D75F754A-98AF-4F99-BF5C-3A7810B0A5AF}"/>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19747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02967-B5C9-4860-B344-6C74945D6837}"/>
              </a:ext>
            </a:extLst>
          </p:cNvPr>
          <p:cNvSpPr>
            <a:spLocks noGrp="1"/>
          </p:cNvSpPr>
          <p:nvPr>
            <p:ph type="title"/>
          </p:nvPr>
        </p:nvSpPr>
        <p:spPr/>
        <p:txBody>
          <a:bodyPr/>
          <a:lstStyle/>
          <a:p>
            <a:r>
              <a:rPr lang="de-DE" dirty="0"/>
              <a:t>TRIBOS-Mini</a:t>
            </a:r>
            <a:endParaRPr lang="en-US" dirty="0"/>
          </a:p>
        </p:txBody>
      </p:sp>
      <p:sp>
        <p:nvSpPr>
          <p:cNvPr id="3" name="Textplatzhalter 2">
            <a:extLst>
              <a:ext uri="{FF2B5EF4-FFF2-40B4-BE49-F238E27FC236}">
                <a16:creationId xmlns:a16="http://schemas.microsoft.com/office/drawing/2014/main" id="{4777E771-204B-47A3-B753-0D8F99612DEF}"/>
              </a:ext>
            </a:extLst>
          </p:cNvPr>
          <p:cNvSpPr>
            <a:spLocks noGrp="1"/>
          </p:cNvSpPr>
          <p:nvPr>
            <p:ph type="body" sz="quarter" idx="12"/>
          </p:nvPr>
        </p:nvSpPr>
        <p:spPr>
          <a:xfrm>
            <a:off x="209550" y="1112838"/>
            <a:ext cx="8056336" cy="3168876"/>
          </a:xfrm>
        </p:spPr>
        <p:txBody>
          <a:bodyPr>
            <a:normAutofit/>
          </a:bodyPr>
          <a:lstStyle/>
          <a:p>
            <a:pPr marL="0">
              <a:buNone/>
            </a:pPr>
            <a:r>
              <a:rPr lang="en-US" sz="1400" b="1" dirty="0"/>
              <a:t>SCHUNK: The Pioneer for </a:t>
            </a:r>
            <a:r>
              <a:rPr lang="en-US" sz="1400" b="1" dirty="0" err="1"/>
              <a:t>micr</a:t>
            </a:r>
            <a:r>
              <a:rPr lang="en-US" sz="1400" b="1" dirty="0"/>
              <a:t> </a:t>
            </a:r>
            <a:r>
              <a:rPr lang="en-US" sz="1400" b="1" dirty="0" err="1"/>
              <a:t>omachining</a:t>
            </a:r>
            <a:r>
              <a:rPr lang="en-US" sz="1400" b="1" dirty="0"/>
              <a:t>, with the smallest shank diameter starting with a 0.3 mm</a:t>
            </a:r>
          </a:p>
          <a:p>
            <a:endParaRPr lang="de-DE" sz="1400" b="1" dirty="0"/>
          </a:p>
          <a:p>
            <a:pPr marL="285750" indent="-285750">
              <a:buFont typeface="Arial" panose="020B0604020202020204" pitchFamily="34" charset="0"/>
              <a:buChar char="•"/>
            </a:pPr>
            <a:r>
              <a:rPr lang="en-US" sz="1400" dirty="0"/>
              <a:t>Sets standards in micromachining</a:t>
            </a:r>
          </a:p>
          <a:p>
            <a:pPr marL="285750" indent="-285750">
              <a:buFont typeface="Arial" panose="020B0604020202020204" pitchFamily="34" charset="0"/>
              <a:buChar char="•"/>
            </a:pPr>
            <a:r>
              <a:rPr lang="en-US" sz="1400" dirty="0"/>
              <a:t>Is used in filigree machining operations for housings, molds, electrodes, and engravings in medical technology and electrotechnology, as well as in the watch and clock making industry, or in the precision die construction industry</a:t>
            </a:r>
          </a:p>
          <a:p>
            <a:pPr marL="285750" indent="-285750">
              <a:buFont typeface="Arial" panose="020B0604020202020204" pitchFamily="34" charset="0"/>
              <a:buChar char="•"/>
            </a:pPr>
            <a:r>
              <a:rPr lang="en-US" sz="1400" dirty="0"/>
              <a:t>Extremely small shanks can be clamped</a:t>
            </a:r>
          </a:p>
          <a:p>
            <a:pPr marL="285750" indent="-285750">
              <a:buFont typeface="Arial" panose="020B0604020202020204" pitchFamily="34" charset="0"/>
              <a:buChar char="•"/>
            </a:pPr>
            <a:r>
              <a:rPr lang="en-US" sz="1400" dirty="0" err="1"/>
              <a:t>Timeconsuming</a:t>
            </a:r>
            <a:r>
              <a:rPr lang="en-US" sz="1400" dirty="0"/>
              <a:t> and cost-intensive manufacture of special tools is no longer needed</a:t>
            </a:r>
          </a:p>
          <a:p>
            <a:pPr marL="285750" indent="-285750">
              <a:buFont typeface="Arial" panose="020B0604020202020204" pitchFamily="34" charset="0"/>
              <a:buChar char="•"/>
            </a:pPr>
            <a:r>
              <a:rPr lang="en-US" sz="1400" dirty="0"/>
              <a:t>For the smallest diameters starting from 0.3 mm</a:t>
            </a:r>
          </a:p>
          <a:p>
            <a:pPr marL="285750" indent="-285750">
              <a:buFont typeface="Arial" panose="020B0604020202020204" pitchFamily="34" charset="0"/>
              <a:buChar char="•"/>
            </a:pPr>
            <a:r>
              <a:rPr lang="en-US" sz="1400" dirty="0"/>
              <a:t>Economical for filigree machining operations without special tools</a:t>
            </a:r>
          </a:p>
          <a:p>
            <a:pPr marL="285750" indent="-285750">
              <a:buFont typeface="Arial" panose="020B0604020202020204" pitchFamily="34" charset="0"/>
              <a:buChar char="•"/>
            </a:pPr>
            <a:r>
              <a:rPr lang="en-US" sz="1400" dirty="0"/>
              <a:t>Quick and easy tool changes</a:t>
            </a:r>
            <a:endParaRPr lang="de-DE" sz="1400" b="1" dirty="0"/>
          </a:p>
          <a:p>
            <a:pPr fontAlgn="auto">
              <a:spcAft>
                <a:spcPts val="0"/>
              </a:spcAft>
              <a:buFont typeface="Arial"/>
              <a:buChar char="•"/>
              <a:defRPr/>
            </a:pPr>
            <a:endParaRPr lang="de-DE" sz="2000" b="1" dirty="0"/>
          </a:p>
          <a:p>
            <a:pPr fontAlgn="auto">
              <a:spcAft>
                <a:spcPts val="0"/>
              </a:spcAft>
              <a:buFont typeface="Arial"/>
              <a:buChar char="•"/>
              <a:defRPr/>
            </a:pPr>
            <a:endParaRPr lang="de-DE" sz="2000" b="1" dirty="0"/>
          </a:p>
          <a:p>
            <a:endParaRPr lang="en-US" dirty="0"/>
          </a:p>
        </p:txBody>
      </p:sp>
      <p:sp>
        <p:nvSpPr>
          <p:cNvPr id="4" name="Fußzeilenplatzhalter 3">
            <a:extLst>
              <a:ext uri="{FF2B5EF4-FFF2-40B4-BE49-F238E27FC236}">
                <a16:creationId xmlns:a16="http://schemas.microsoft.com/office/drawing/2014/main" id="{366FCA47-99E2-4109-B6CC-233C3AE63834}"/>
              </a:ext>
            </a:extLst>
          </p:cNvPr>
          <p:cNvSpPr>
            <a:spLocks noGrp="1"/>
          </p:cNvSpPr>
          <p:nvPr>
            <p:ph type="ftr" sz="quarter" idx="10"/>
          </p:nvPr>
        </p:nvSpPr>
        <p:spPr/>
        <p:txBody>
          <a:bodyPr/>
          <a:lstStyle/>
          <a:p>
            <a:pPr fontAlgn="base">
              <a:spcBef>
                <a:spcPct val="0"/>
              </a:spcBef>
              <a:spcAft>
                <a:spcPct val="0"/>
              </a:spcAft>
            </a:pPr>
            <a:r>
              <a:rPr lang="de-DE"/>
              <a:t>TRIBOS</a:t>
            </a:r>
            <a:endParaRPr lang="de-DE" dirty="0"/>
          </a:p>
        </p:txBody>
      </p:sp>
    </p:spTree>
    <p:extLst>
      <p:ext uri="{BB962C8B-B14F-4D97-AF65-F5344CB8AC3E}">
        <p14:creationId xmlns:p14="http://schemas.microsoft.com/office/powerpoint/2010/main" val="391580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de-DE" sz="1400" b="1" dirty="0"/>
              <a:t>Top </a:t>
            </a:r>
            <a:r>
              <a:rPr lang="de-DE" sz="1400" b="1" dirty="0" err="1"/>
              <a:t>performance</a:t>
            </a:r>
            <a:r>
              <a:rPr lang="de-DE" sz="1400" b="1" dirty="0"/>
              <a:t> </a:t>
            </a:r>
            <a:r>
              <a:rPr lang="de-DE" sz="1400" b="1" dirty="0" err="1"/>
              <a:t>with</a:t>
            </a:r>
            <a:r>
              <a:rPr lang="de-DE" sz="1400" b="1" dirty="0"/>
              <a:t> </a:t>
            </a:r>
            <a:r>
              <a:rPr lang="de-DE" sz="1400" b="1" dirty="0" err="1"/>
              <a:t>the</a:t>
            </a:r>
            <a:r>
              <a:rPr lang="de-DE" sz="1400" b="1" dirty="0"/>
              <a:t> </a:t>
            </a:r>
            <a:r>
              <a:rPr lang="de-DE" sz="1400" b="1" dirty="0" err="1"/>
              <a:t>smallest</a:t>
            </a:r>
            <a:r>
              <a:rPr lang="de-DE" sz="1400" b="1" dirty="0"/>
              <a:t> </a:t>
            </a:r>
            <a:r>
              <a:rPr lang="de-DE" sz="1400" b="1" dirty="0" err="1"/>
              <a:t>diameter</a:t>
            </a:r>
            <a:endParaRPr lang="de-DE" sz="1400" b="1" dirty="0"/>
          </a:p>
          <a:p>
            <a:endParaRPr lang="de-DE" sz="1400" b="1" dirty="0"/>
          </a:p>
          <a:p>
            <a:pPr marL="285750" indent="-285750">
              <a:buFont typeface="Arial" panose="020B0604020202020204" pitchFamily="34" charset="0"/>
              <a:buChar char="•"/>
            </a:pPr>
            <a:r>
              <a:rPr lang="de-DE" sz="1400" dirty="0"/>
              <a:t>All </a:t>
            </a:r>
            <a:r>
              <a:rPr lang="de-DE" sz="1400" dirty="0" err="1"/>
              <a:t>tool</a:t>
            </a:r>
            <a:r>
              <a:rPr lang="de-DE" sz="1400" dirty="0"/>
              <a:t> </a:t>
            </a:r>
            <a:r>
              <a:rPr lang="de-DE" sz="1400" dirty="0" err="1"/>
              <a:t>shanks</a:t>
            </a:r>
            <a:r>
              <a:rPr lang="de-DE" sz="1400" dirty="0"/>
              <a:t> </a:t>
            </a:r>
            <a:r>
              <a:rPr lang="de-DE" sz="1400" dirty="0" err="1"/>
              <a:t>with</a:t>
            </a:r>
            <a:r>
              <a:rPr lang="de-DE" sz="1400" dirty="0"/>
              <a:t> h6 </a:t>
            </a:r>
            <a:r>
              <a:rPr lang="de-DE" sz="1400" dirty="0" err="1"/>
              <a:t>tolerance</a:t>
            </a:r>
            <a:r>
              <a:rPr lang="de-DE" sz="1400" dirty="0"/>
              <a:t> </a:t>
            </a:r>
            <a:r>
              <a:rPr lang="de-DE" sz="1400" dirty="0" err="1"/>
              <a:t>can</a:t>
            </a:r>
            <a:r>
              <a:rPr lang="de-DE" sz="1400" dirty="0"/>
              <a:t> </a:t>
            </a:r>
            <a:r>
              <a:rPr lang="de-DE" sz="1400" dirty="0" err="1"/>
              <a:t>be</a:t>
            </a:r>
            <a:r>
              <a:rPr lang="de-DE" sz="1400" dirty="0"/>
              <a:t> </a:t>
            </a:r>
            <a:r>
              <a:rPr lang="de-DE" sz="1400" dirty="0" err="1"/>
              <a:t>clamped</a:t>
            </a:r>
            <a:r>
              <a:rPr lang="de-DE" sz="1400" dirty="0"/>
              <a:t> </a:t>
            </a:r>
            <a:r>
              <a:rPr lang="de-DE" sz="1400" dirty="0" err="1"/>
              <a:t>as</a:t>
            </a:r>
            <a:r>
              <a:rPr lang="de-DE" sz="1400" dirty="0"/>
              <a:t> </a:t>
            </a:r>
            <a:r>
              <a:rPr lang="de-DE" sz="1400" dirty="0" err="1"/>
              <a:t>from</a:t>
            </a:r>
            <a:r>
              <a:rPr lang="de-DE" sz="1400" dirty="0"/>
              <a:t> Ø 0.3 mm</a:t>
            </a:r>
          </a:p>
          <a:p>
            <a:endParaRPr lang="de-DE" sz="1400" b="1" dirty="0">
              <a:latin typeface="Calibri" pitchFamily="34" charset="0"/>
              <a:ea typeface="Calibri" pitchFamily="34" charset="0"/>
              <a:cs typeface="Calibri" pitchFamily="34" charset="0"/>
            </a:endParaRPr>
          </a:p>
          <a:p>
            <a:endParaRPr lang="de-DE" sz="1800" b="1" dirty="0">
              <a:latin typeface="Calibri" pitchFamily="34" charset="0"/>
              <a:ea typeface="Calibri" pitchFamily="34" charset="0"/>
              <a:cs typeface="Calibri" pitchFamily="34" charset="0"/>
            </a:endParaRPr>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TRIBOS-Mini</a:t>
            </a:r>
            <a:endParaRPr lang="en-US" dirty="0"/>
          </a:p>
        </p:txBody>
      </p:sp>
      <p:pic>
        <p:nvPicPr>
          <p:cNvPr id="6" name="Picture 2">
            <a:extLst>
              <a:ext uri="{FF2B5EF4-FFF2-40B4-BE49-F238E27FC236}">
                <a16:creationId xmlns:a16="http://schemas.microsoft.com/office/drawing/2014/main" id="{519D5960-F71F-491B-83E6-FD67D20A031B}"/>
              </a:ext>
            </a:extLst>
          </p:cNvPr>
          <p:cNvPicPr>
            <a:picLocks noChangeAspect="1" noChangeArrowheads="1"/>
          </p:cNvPicPr>
          <p:nvPr/>
        </p:nvPicPr>
        <p:blipFill>
          <a:blip r:embed="rId2" cstate="print"/>
          <a:srcRect/>
          <a:stretch>
            <a:fillRect/>
          </a:stretch>
        </p:blipFill>
        <p:spPr bwMode="auto">
          <a:xfrm>
            <a:off x="447676" y="1024339"/>
            <a:ext cx="3598862" cy="2617787"/>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179F2585-711C-4C8C-B5BA-650B9A1E61DD}"/>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550338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E385C-D45C-449B-A301-C30483888CB1}"/>
              </a:ext>
            </a:extLst>
          </p:cNvPr>
          <p:cNvSpPr>
            <a:spLocks noGrp="1"/>
          </p:cNvSpPr>
          <p:nvPr>
            <p:ph type="title"/>
          </p:nvPr>
        </p:nvSpPr>
        <p:spPr/>
        <p:txBody>
          <a:bodyPr/>
          <a:lstStyle/>
          <a:p>
            <a:r>
              <a:rPr lang="de-DE" dirty="0"/>
              <a:t>TRIBOS SVP</a:t>
            </a:r>
            <a:endParaRPr lang="en-US" dirty="0"/>
          </a:p>
        </p:txBody>
      </p:sp>
      <p:sp>
        <p:nvSpPr>
          <p:cNvPr id="3" name="Textplatzhalter 2">
            <a:extLst>
              <a:ext uri="{FF2B5EF4-FFF2-40B4-BE49-F238E27FC236}">
                <a16:creationId xmlns:a16="http://schemas.microsoft.com/office/drawing/2014/main" id="{02878FD9-E1B0-4E8D-B182-08C286D0FF39}"/>
              </a:ext>
            </a:extLst>
          </p:cNvPr>
          <p:cNvSpPr>
            <a:spLocks noGrp="1"/>
          </p:cNvSpPr>
          <p:nvPr>
            <p:ph type="body" sz="quarter" idx="12"/>
          </p:nvPr>
        </p:nvSpPr>
        <p:spPr/>
        <p:txBody>
          <a:bodyPr/>
          <a:lstStyle/>
          <a:p>
            <a:pPr marL="0">
              <a:buNone/>
            </a:pPr>
            <a:r>
              <a:rPr lang="en-US" sz="1400" b="1" dirty="0"/>
              <a:t>Clamping device for a safe and q </a:t>
            </a:r>
            <a:r>
              <a:rPr lang="en-US" sz="1400" b="1" dirty="0" err="1"/>
              <a:t>uick</a:t>
            </a:r>
            <a:r>
              <a:rPr lang="en-US" sz="1400" b="1" dirty="0"/>
              <a:t> tool change</a:t>
            </a:r>
          </a:p>
          <a:p>
            <a:pPr marL="0">
              <a:buNone/>
            </a:pPr>
            <a:endParaRPr lang="de-DE" sz="1400" b="1" dirty="0"/>
          </a:p>
          <a:p>
            <a:pPr marL="285750" indent="-285750">
              <a:buFont typeface="Arial" panose="020B0604020202020204" pitchFamily="34" charset="0"/>
              <a:buChar char="•"/>
            </a:pPr>
            <a:r>
              <a:rPr lang="en-US" sz="1400" dirty="0"/>
              <a:t>To clamp tools quickly </a:t>
            </a:r>
            <a:r>
              <a:rPr lang="de-DE" sz="1400" dirty="0"/>
              <a:t>and </a:t>
            </a:r>
            <a:r>
              <a:rPr lang="de-DE" sz="1400" dirty="0" err="1"/>
              <a:t>evenly</a:t>
            </a:r>
            <a:endParaRPr lang="de-DE" sz="1400" dirty="0"/>
          </a:p>
          <a:p>
            <a:endParaRPr lang="en-US" dirty="0"/>
          </a:p>
        </p:txBody>
      </p:sp>
      <p:sp>
        <p:nvSpPr>
          <p:cNvPr id="4" name="Fußzeilenplatzhalter 3">
            <a:extLst>
              <a:ext uri="{FF2B5EF4-FFF2-40B4-BE49-F238E27FC236}">
                <a16:creationId xmlns:a16="http://schemas.microsoft.com/office/drawing/2014/main" id="{EDE654CA-55FE-4902-8768-305422CF0F7C}"/>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89629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8E42F8-34AA-46E1-B589-8349FDBDDE39}"/>
              </a:ext>
            </a:extLst>
          </p:cNvPr>
          <p:cNvSpPr>
            <a:spLocks noGrp="1"/>
          </p:cNvSpPr>
          <p:nvPr>
            <p:ph type="title"/>
          </p:nvPr>
        </p:nvSpPr>
        <p:spPr/>
        <p:txBody>
          <a:bodyPr/>
          <a:lstStyle/>
          <a:p>
            <a:r>
              <a:rPr lang="de-DE" dirty="0"/>
              <a:t>TRIBOS</a:t>
            </a:r>
            <a:endParaRPr lang="en-US" dirty="0"/>
          </a:p>
        </p:txBody>
      </p:sp>
      <p:sp>
        <p:nvSpPr>
          <p:cNvPr id="4" name="Fußzeilenplatzhalter 3">
            <a:extLst>
              <a:ext uri="{FF2B5EF4-FFF2-40B4-BE49-F238E27FC236}">
                <a16:creationId xmlns:a16="http://schemas.microsoft.com/office/drawing/2014/main" id="{1970AE90-E402-46D9-9561-9186DA8FE060}"/>
              </a:ext>
            </a:extLst>
          </p:cNvPr>
          <p:cNvSpPr>
            <a:spLocks noGrp="1"/>
          </p:cNvSpPr>
          <p:nvPr>
            <p:ph type="ftr" sz="quarter" idx="10"/>
          </p:nvPr>
        </p:nvSpPr>
        <p:spPr/>
        <p:txBody>
          <a:bodyPr/>
          <a:lstStyle/>
          <a:p>
            <a:pPr fontAlgn="base">
              <a:spcBef>
                <a:spcPct val="0"/>
              </a:spcBef>
              <a:spcAft>
                <a:spcPct val="0"/>
              </a:spcAft>
            </a:pPr>
            <a:r>
              <a:rPr lang="de-DE" dirty="0"/>
              <a:t>TRIBOS</a:t>
            </a:r>
          </a:p>
        </p:txBody>
      </p:sp>
      <p:pic>
        <p:nvPicPr>
          <p:cNvPr id="5" name="Picture 2">
            <a:extLst>
              <a:ext uri="{FF2B5EF4-FFF2-40B4-BE49-F238E27FC236}">
                <a16:creationId xmlns:a16="http://schemas.microsoft.com/office/drawing/2014/main" id="{359B6020-0B73-46B9-8B7C-9610FA6E5C55}"/>
              </a:ext>
            </a:extLst>
          </p:cNvPr>
          <p:cNvPicPr>
            <a:picLocks noChangeAspect="1" noChangeArrowheads="1"/>
          </p:cNvPicPr>
          <p:nvPr/>
        </p:nvPicPr>
        <p:blipFill>
          <a:blip r:embed="rId2" cstate="print"/>
          <a:srcRect/>
          <a:stretch>
            <a:fillRect/>
          </a:stretch>
        </p:blipFill>
        <p:spPr bwMode="auto">
          <a:xfrm>
            <a:off x="7812096" y="3299251"/>
            <a:ext cx="1331904" cy="1010785"/>
          </a:xfrm>
          <a:prstGeom prst="rect">
            <a:avLst/>
          </a:prstGeom>
          <a:noFill/>
          <a:ln w="9525">
            <a:noFill/>
            <a:miter lim="800000"/>
            <a:headEnd/>
            <a:tailEnd/>
          </a:ln>
        </p:spPr>
      </p:pic>
      <p:pic>
        <p:nvPicPr>
          <p:cNvPr id="6" name="Picture 2" descr="http://www.schunk.int/pimexport/IM0008159.jpg">
            <a:extLst>
              <a:ext uri="{FF2B5EF4-FFF2-40B4-BE49-F238E27FC236}">
                <a16:creationId xmlns:a16="http://schemas.microsoft.com/office/drawing/2014/main" id="{63C42E80-17D7-429D-8D92-E8928A6EE5EE}"/>
              </a:ext>
            </a:extLst>
          </p:cNvPr>
          <p:cNvPicPr>
            <a:picLocks noChangeAspect="1" noChangeArrowheads="1"/>
          </p:cNvPicPr>
          <p:nvPr/>
        </p:nvPicPr>
        <p:blipFill>
          <a:blip r:embed="rId3" cstate="print"/>
          <a:srcRect/>
          <a:stretch>
            <a:fillRect/>
          </a:stretch>
        </p:blipFill>
        <p:spPr bwMode="auto">
          <a:xfrm>
            <a:off x="1381762" y="194959"/>
            <a:ext cx="1265898" cy="3356656"/>
          </a:xfrm>
          <a:prstGeom prst="rect">
            <a:avLst/>
          </a:prstGeom>
          <a:noFill/>
          <a:ln w="9525">
            <a:noFill/>
            <a:miter lim="800000"/>
            <a:headEnd/>
            <a:tailEnd/>
          </a:ln>
        </p:spPr>
      </p:pic>
      <p:pic>
        <p:nvPicPr>
          <p:cNvPr id="7" name="Picture 2" descr="http://www.schunk.int/pimexport/IM0008160.jpg">
            <a:extLst>
              <a:ext uri="{FF2B5EF4-FFF2-40B4-BE49-F238E27FC236}">
                <a16:creationId xmlns:a16="http://schemas.microsoft.com/office/drawing/2014/main" id="{8C35DFDA-0D44-4C6A-A2AA-83F96F9C24D0}"/>
              </a:ext>
            </a:extLst>
          </p:cNvPr>
          <p:cNvPicPr>
            <a:picLocks noChangeAspect="1" noChangeArrowheads="1"/>
          </p:cNvPicPr>
          <p:nvPr/>
        </p:nvPicPr>
        <p:blipFill>
          <a:blip r:embed="rId4" cstate="print"/>
          <a:srcRect/>
          <a:stretch>
            <a:fillRect/>
          </a:stretch>
        </p:blipFill>
        <p:spPr bwMode="auto">
          <a:xfrm>
            <a:off x="7743371" y="194959"/>
            <a:ext cx="1081442" cy="2778126"/>
          </a:xfrm>
          <a:prstGeom prst="rect">
            <a:avLst/>
          </a:prstGeom>
          <a:noFill/>
          <a:ln w="9525">
            <a:noFill/>
            <a:miter lim="800000"/>
            <a:headEnd/>
            <a:tailEnd/>
          </a:ln>
        </p:spPr>
      </p:pic>
      <p:pic>
        <p:nvPicPr>
          <p:cNvPr id="8" name="Picture 2" descr="http://www.schunk.int/pimexport/IM0008158.jpg">
            <a:extLst>
              <a:ext uri="{FF2B5EF4-FFF2-40B4-BE49-F238E27FC236}">
                <a16:creationId xmlns:a16="http://schemas.microsoft.com/office/drawing/2014/main" id="{03FAAC15-CB11-4700-9FF0-F0144443F445}"/>
              </a:ext>
            </a:extLst>
          </p:cNvPr>
          <p:cNvPicPr>
            <a:picLocks noChangeAspect="1" noChangeArrowheads="1"/>
          </p:cNvPicPr>
          <p:nvPr/>
        </p:nvPicPr>
        <p:blipFill>
          <a:blip r:embed="rId5" cstate="print"/>
          <a:srcRect/>
          <a:stretch>
            <a:fillRect/>
          </a:stretch>
        </p:blipFill>
        <p:spPr bwMode="auto">
          <a:xfrm>
            <a:off x="3042180" y="953380"/>
            <a:ext cx="1110720" cy="3356656"/>
          </a:xfrm>
          <a:prstGeom prst="rect">
            <a:avLst/>
          </a:prstGeom>
          <a:noFill/>
          <a:ln w="9525">
            <a:noFill/>
            <a:miter lim="800000"/>
            <a:headEnd/>
            <a:tailEnd/>
          </a:ln>
        </p:spPr>
      </p:pic>
      <p:pic>
        <p:nvPicPr>
          <p:cNvPr id="9" name="Picture 2" descr="http://www.schunk.int/pimexport/IM0008166.jpg">
            <a:extLst>
              <a:ext uri="{FF2B5EF4-FFF2-40B4-BE49-F238E27FC236}">
                <a16:creationId xmlns:a16="http://schemas.microsoft.com/office/drawing/2014/main" id="{41D9F253-1035-4C7E-827C-2D6A7A183C83}"/>
              </a:ext>
            </a:extLst>
          </p:cNvPr>
          <p:cNvPicPr>
            <a:picLocks noChangeAspect="1" noChangeArrowheads="1"/>
          </p:cNvPicPr>
          <p:nvPr/>
        </p:nvPicPr>
        <p:blipFill>
          <a:blip r:embed="rId6" cstate="print"/>
          <a:srcRect/>
          <a:stretch>
            <a:fillRect/>
          </a:stretch>
        </p:blipFill>
        <p:spPr bwMode="auto">
          <a:xfrm>
            <a:off x="6351668" y="58982"/>
            <a:ext cx="1045190" cy="4251054"/>
          </a:xfrm>
          <a:prstGeom prst="rect">
            <a:avLst/>
          </a:prstGeom>
          <a:noFill/>
          <a:ln w="9525">
            <a:noFill/>
            <a:miter lim="800000"/>
            <a:headEnd/>
            <a:tailEnd/>
          </a:ln>
        </p:spPr>
      </p:pic>
      <p:pic>
        <p:nvPicPr>
          <p:cNvPr id="10" name="Picture 2" descr="http://www.schunk.int/pimexport/IM0008161.jpg">
            <a:extLst>
              <a:ext uri="{FF2B5EF4-FFF2-40B4-BE49-F238E27FC236}">
                <a16:creationId xmlns:a16="http://schemas.microsoft.com/office/drawing/2014/main" id="{DCDE0D62-9D44-494F-A262-8B0CDBD46AAE}"/>
              </a:ext>
            </a:extLst>
          </p:cNvPr>
          <p:cNvPicPr>
            <a:picLocks noChangeAspect="1" noChangeArrowheads="1"/>
          </p:cNvPicPr>
          <p:nvPr/>
        </p:nvPicPr>
        <p:blipFill>
          <a:blip r:embed="rId7" cstate="print"/>
          <a:srcRect/>
          <a:stretch>
            <a:fillRect/>
          </a:stretch>
        </p:blipFill>
        <p:spPr bwMode="auto">
          <a:xfrm>
            <a:off x="4436953" y="194959"/>
            <a:ext cx="1110721" cy="3168065"/>
          </a:xfrm>
          <a:prstGeom prst="rect">
            <a:avLst/>
          </a:prstGeom>
          <a:noFill/>
          <a:ln w="9525">
            <a:noFill/>
            <a:miter lim="800000"/>
            <a:headEnd/>
            <a:tailEnd/>
          </a:ln>
        </p:spPr>
      </p:pic>
    </p:spTree>
    <p:extLst>
      <p:ext uri="{BB962C8B-B14F-4D97-AF65-F5344CB8AC3E}">
        <p14:creationId xmlns:p14="http://schemas.microsoft.com/office/powerpoint/2010/main" val="1035338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de-DE" sz="1400" b="1" dirty="0"/>
              <a:t>The </a:t>
            </a:r>
            <a:r>
              <a:rPr lang="de-DE" sz="1400" b="1" dirty="0" err="1"/>
              <a:t>clamping</a:t>
            </a:r>
            <a:r>
              <a:rPr lang="de-DE" sz="1400" b="1" dirty="0"/>
              <a:t> </a:t>
            </a:r>
            <a:r>
              <a:rPr lang="de-DE" sz="1400" b="1" dirty="0" err="1"/>
              <a:t>device</a:t>
            </a:r>
            <a:r>
              <a:rPr lang="de-DE" sz="1400" b="1" dirty="0"/>
              <a:t> </a:t>
            </a:r>
            <a:r>
              <a:rPr lang="de-DE" sz="1400" b="1" dirty="0" err="1"/>
              <a:t>with</a:t>
            </a:r>
            <a:r>
              <a:rPr lang="de-DE" sz="1400" b="1" dirty="0"/>
              <a:t> a </a:t>
            </a:r>
            <a:r>
              <a:rPr lang="de-DE" sz="1400" b="1" dirty="0" err="1"/>
              <a:t>hand</a:t>
            </a:r>
            <a:r>
              <a:rPr lang="de-DE" sz="1400" b="1" dirty="0"/>
              <a:t> pump</a:t>
            </a:r>
          </a:p>
          <a:p>
            <a:endParaRPr lang="de-DE" sz="1400" b="1" dirty="0"/>
          </a:p>
          <a:p>
            <a:pPr marL="285750" indent="-285750">
              <a:buFont typeface="Arial" panose="020B0604020202020204" pitchFamily="34" charset="0"/>
              <a:buChar char="•"/>
            </a:pPr>
            <a:r>
              <a:rPr lang="de-DE" sz="1400" dirty="0" err="1"/>
              <a:t>Offers</a:t>
            </a:r>
            <a:r>
              <a:rPr lang="de-DE" sz="1400" dirty="0"/>
              <a:t> fast </a:t>
            </a:r>
            <a:r>
              <a:rPr lang="de-DE" sz="1400" dirty="0" err="1"/>
              <a:t>actuation</a:t>
            </a:r>
            <a:r>
              <a:rPr lang="de-DE" sz="1400" dirty="0"/>
              <a:t> </a:t>
            </a:r>
            <a:r>
              <a:rPr lang="de-DE" sz="1400" dirty="0" err="1"/>
              <a:t>for</a:t>
            </a:r>
            <a:r>
              <a:rPr lang="de-DE" sz="1400" dirty="0"/>
              <a:t> frequent </a:t>
            </a:r>
            <a:r>
              <a:rPr lang="de-DE" sz="1400" dirty="0" err="1"/>
              <a:t>tool</a:t>
            </a:r>
            <a:r>
              <a:rPr lang="de-DE" sz="1400" dirty="0"/>
              <a:t> </a:t>
            </a:r>
            <a:r>
              <a:rPr lang="de-DE" sz="1400" dirty="0" err="1"/>
              <a:t>changes</a:t>
            </a:r>
            <a:endParaRPr lang="de-DE" sz="1400" dirty="0"/>
          </a:p>
          <a:p>
            <a:pPr marL="285750" indent="-285750">
              <a:buFont typeface="Arial" panose="020B0604020202020204" pitchFamily="34" charset="0"/>
              <a:buChar char="•"/>
            </a:pPr>
            <a:r>
              <a:rPr lang="de-DE" sz="1400" dirty="0"/>
              <a:t>The </a:t>
            </a:r>
            <a:r>
              <a:rPr lang="de-DE" sz="1400" dirty="0" err="1"/>
              <a:t>desired</a:t>
            </a:r>
            <a:r>
              <a:rPr lang="de-DE" sz="1400" dirty="0"/>
              <a:t> </a:t>
            </a:r>
            <a:r>
              <a:rPr lang="de-DE" sz="1400" dirty="0" err="1"/>
              <a:t>clamping</a:t>
            </a:r>
            <a:r>
              <a:rPr lang="de-DE" sz="1400" dirty="0"/>
              <a:t> </a:t>
            </a:r>
            <a:r>
              <a:rPr lang="de-DE" sz="1400" dirty="0" err="1"/>
              <a:t>pressure</a:t>
            </a:r>
            <a:r>
              <a:rPr lang="de-DE" sz="1400" dirty="0"/>
              <a:t> </a:t>
            </a:r>
            <a:r>
              <a:rPr lang="de-DE" sz="1400" dirty="0" err="1"/>
              <a:t>can</a:t>
            </a:r>
            <a:r>
              <a:rPr lang="de-DE" sz="1400" dirty="0"/>
              <a:t> </a:t>
            </a:r>
            <a:r>
              <a:rPr lang="de-DE" sz="1400" dirty="0" err="1"/>
              <a:t>be</a:t>
            </a:r>
            <a:r>
              <a:rPr lang="de-DE" sz="1400" dirty="0"/>
              <a:t> </a:t>
            </a:r>
            <a:r>
              <a:rPr lang="de-DE" sz="1400" dirty="0" err="1"/>
              <a:t>built</a:t>
            </a:r>
            <a:r>
              <a:rPr lang="de-DE" sz="1400" dirty="0"/>
              <a:t> </a:t>
            </a:r>
            <a:r>
              <a:rPr lang="de-DE" sz="1400" dirty="0" err="1"/>
              <a:t>up</a:t>
            </a:r>
            <a:r>
              <a:rPr lang="de-DE" sz="1400" dirty="0"/>
              <a:t> </a:t>
            </a:r>
            <a:r>
              <a:rPr lang="de-DE" sz="1400" dirty="0" err="1"/>
              <a:t>exactly</a:t>
            </a:r>
            <a:r>
              <a:rPr lang="de-DE" sz="1400" dirty="0"/>
              <a:t> and </a:t>
            </a:r>
            <a:r>
              <a:rPr lang="de-DE" sz="1400" dirty="0" err="1"/>
              <a:t>quickly</a:t>
            </a:r>
            <a:r>
              <a:rPr lang="de-DE" sz="1400" dirty="0"/>
              <a:t> </a:t>
            </a:r>
            <a:r>
              <a:rPr lang="de-DE" sz="1400" dirty="0" err="1"/>
              <a:t>with</a:t>
            </a:r>
            <a:r>
              <a:rPr lang="de-DE" sz="1400" dirty="0"/>
              <a:t> </a:t>
            </a:r>
            <a:r>
              <a:rPr lang="de-DE" sz="1400" dirty="0" err="1"/>
              <a:t>the</a:t>
            </a:r>
            <a:r>
              <a:rPr lang="de-DE" sz="1400" dirty="0"/>
              <a:t> </a:t>
            </a:r>
            <a:r>
              <a:rPr lang="de-DE" sz="1400" dirty="0" err="1"/>
              <a:t>hand</a:t>
            </a:r>
            <a:r>
              <a:rPr lang="de-DE" sz="1400" dirty="0"/>
              <a:t> pump and </a:t>
            </a:r>
            <a:r>
              <a:rPr lang="de-DE" sz="1400" dirty="0" err="1"/>
              <a:t>the</a:t>
            </a:r>
            <a:r>
              <a:rPr lang="de-DE" sz="1400" dirty="0"/>
              <a:t> </a:t>
            </a:r>
            <a:r>
              <a:rPr lang="de-DE" sz="1400" dirty="0" err="1"/>
              <a:t>fitted</a:t>
            </a:r>
            <a:r>
              <a:rPr lang="de-DE" sz="1400" dirty="0"/>
              <a:t> </a:t>
            </a:r>
            <a:r>
              <a:rPr lang="de-DE" sz="1400" dirty="0" err="1"/>
              <a:t>pressure</a:t>
            </a:r>
            <a:r>
              <a:rPr lang="de-DE" sz="1400" dirty="0"/>
              <a:t> </a:t>
            </a:r>
            <a:r>
              <a:rPr lang="de-DE" sz="1400" dirty="0" err="1"/>
              <a:t>gauge</a:t>
            </a:r>
            <a:r>
              <a:rPr lang="de-DE" sz="1400" dirty="0"/>
              <a:t> </a:t>
            </a:r>
            <a:r>
              <a:rPr lang="de-DE" sz="1400" dirty="0" err="1"/>
              <a:t>comes</a:t>
            </a:r>
            <a:r>
              <a:rPr lang="de-DE" sz="1400" dirty="0"/>
              <a:t> </a:t>
            </a:r>
            <a:r>
              <a:rPr lang="de-DE" sz="1400" dirty="0" err="1"/>
              <a:t>standard</a:t>
            </a:r>
            <a:endParaRPr lang="de-DE" sz="1400" b="1" dirty="0"/>
          </a:p>
          <a:p>
            <a:endParaRPr lang="de-DE" sz="1400" b="1" dirty="0">
              <a:latin typeface="Calibri" pitchFamily="34" charset="0"/>
              <a:ea typeface="Calibri" pitchFamily="34" charset="0"/>
              <a:cs typeface="Calibri" pitchFamily="34" charset="0"/>
            </a:endParaRPr>
          </a:p>
          <a:p>
            <a:endParaRPr lang="de-DE" sz="1800" b="1" dirty="0">
              <a:latin typeface="Calibri" pitchFamily="34" charset="0"/>
              <a:ea typeface="Calibri" pitchFamily="34" charset="0"/>
              <a:cs typeface="Calibri" pitchFamily="34" charset="0"/>
            </a:endParaRPr>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 SVP-2</a:t>
            </a:r>
            <a:endParaRPr lang="en-US" dirty="0"/>
          </a:p>
        </p:txBody>
      </p:sp>
      <p:pic>
        <p:nvPicPr>
          <p:cNvPr id="5" name="Picture 2">
            <a:extLst>
              <a:ext uri="{FF2B5EF4-FFF2-40B4-BE49-F238E27FC236}">
                <a16:creationId xmlns:a16="http://schemas.microsoft.com/office/drawing/2014/main" id="{7CC6D84C-3FF0-49AA-9A1F-20C8F968FF31}"/>
              </a:ext>
            </a:extLst>
          </p:cNvPr>
          <p:cNvPicPr>
            <a:picLocks noChangeAspect="1" noChangeArrowheads="1"/>
          </p:cNvPicPr>
          <p:nvPr/>
        </p:nvPicPr>
        <p:blipFill>
          <a:blip r:embed="rId2" cstate="print"/>
          <a:srcRect/>
          <a:stretch>
            <a:fillRect/>
          </a:stretch>
        </p:blipFill>
        <p:spPr bwMode="auto">
          <a:xfrm>
            <a:off x="447676" y="1112838"/>
            <a:ext cx="3598862" cy="2230437"/>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245EEBB5-B012-4B4B-BAB0-1BF7E7892A29}"/>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607469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a:xfrm>
            <a:off x="4673600" y="1439433"/>
            <a:ext cx="4171950" cy="2527300"/>
          </a:xfrm>
        </p:spPr>
        <p:txBody>
          <a:bodyPr anchor="ctr">
            <a:normAutofit fontScale="85000" lnSpcReduction="20000"/>
          </a:bodyPr>
          <a:lstStyle/>
          <a:p>
            <a:r>
              <a:rPr lang="de-DE" sz="1600" b="1" dirty="0"/>
              <a:t>The </a:t>
            </a:r>
            <a:r>
              <a:rPr lang="de-DE" sz="1600" b="1" dirty="0" err="1"/>
              <a:t>automatic</a:t>
            </a:r>
            <a:r>
              <a:rPr lang="de-DE" sz="1600" b="1" dirty="0"/>
              <a:t> </a:t>
            </a:r>
            <a:r>
              <a:rPr lang="de-DE" sz="1600" b="1" dirty="0" err="1"/>
              <a:t>clamping</a:t>
            </a:r>
            <a:r>
              <a:rPr lang="de-DE" sz="1600" b="1" dirty="0"/>
              <a:t> </a:t>
            </a:r>
            <a:r>
              <a:rPr lang="de-DE" sz="1600" b="1" dirty="0" err="1"/>
              <a:t>device</a:t>
            </a:r>
            <a:endParaRPr lang="de-DE" sz="1600" b="1" dirty="0"/>
          </a:p>
          <a:p>
            <a:endParaRPr lang="de-DE" sz="1600" b="1" dirty="0"/>
          </a:p>
          <a:p>
            <a:pPr marL="342900" indent="-342900">
              <a:buFont typeface="Arial" panose="020B0604020202020204" pitchFamily="34" charset="0"/>
              <a:buChar char="•"/>
            </a:pPr>
            <a:r>
              <a:rPr lang="de-DE" sz="1600" dirty="0" err="1"/>
              <a:t>Offers</a:t>
            </a:r>
            <a:r>
              <a:rPr lang="de-DE" sz="1600" dirty="0"/>
              <a:t> maximum </a:t>
            </a:r>
            <a:r>
              <a:rPr lang="de-DE" sz="1600" dirty="0" err="1"/>
              <a:t>ease</a:t>
            </a:r>
            <a:r>
              <a:rPr lang="de-DE" sz="1600" dirty="0"/>
              <a:t> </a:t>
            </a:r>
            <a:r>
              <a:rPr lang="de-DE" sz="1600" dirty="0" err="1"/>
              <a:t>of</a:t>
            </a:r>
            <a:r>
              <a:rPr lang="de-DE" sz="1600" dirty="0"/>
              <a:t> </a:t>
            </a:r>
            <a:r>
              <a:rPr lang="de-DE" sz="1600" dirty="0" err="1"/>
              <a:t>use</a:t>
            </a:r>
            <a:r>
              <a:rPr lang="de-DE" sz="1600" dirty="0"/>
              <a:t> and </a:t>
            </a:r>
            <a:r>
              <a:rPr lang="de-DE" sz="1600" dirty="0" err="1"/>
              <a:t>process</a:t>
            </a:r>
            <a:r>
              <a:rPr lang="de-DE" sz="1600" dirty="0"/>
              <a:t> </a:t>
            </a:r>
            <a:r>
              <a:rPr lang="de-DE" sz="1600" dirty="0" err="1"/>
              <a:t>reliability</a:t>
            </a:r>
            <a:r>
              <a:rPr lang="de-DE" sz="1600" dirty="0"/>
              <a:t> </a:t>
            </a:r>
            <a:r>
              <a:rPr lang="de-DE" sz="1600" dirty="0" err="1"/>
              <a:t>trough</a:t>
            </a:r>
            <a:r>
              <a:rPr lang="de-DE" sz="1600" dirty="0"/>
              <a:t> an </a:t>
            </a:r>
            <a:r>
              <a:rPr lang="de-DE" sz="1600" dirty="0" err="1"/>
              <a:t>integrated</a:t>
            </a:r>
            <a:r>
              <a:rPr lang="de-DE" sz="1600" dirty="0"/>
              <a:t> </a:t>
            </a:r>
            <a:r>
              <a:rPr lang="de-DE" sz="1600" dirty="0" err="1"/>
              <a:t>hydraulic</a:t>
            </a:r>
            <a:r>
              <a:rPr lang="de-DE" sz="1600" dirty="0"/>
              <a:t> </a:t>
            </a:r>
            <a:r>
              <a:rPr lang="de-DE" sz="1600" dirty="0" err="1"/>
              <a:t>unit</a:t>
            </a:r>
            <a:r>
              <a:rPr lang="de-DE" sz="1600" dirty="0"/>
              <a:t> </a:t>
            </a:r>
            <a:r>
              <a:rPr lang="de-DE" sz="1600" dirty="0" err="1"/>
              <a:t>for</a:t>
            </a:r>
            <a:r>
              <a:rPr lang="de-DE" sz="1600" dirty="0"/>
              <a:t> </a:t>
            </a:r>
            <a:r>
              <a:rPr lang="de-DE" sz="1600" dirty="0" err="1"/>
              <a:t>applying</a:t>
            </a:r>
            <a:r>
              <a:rPr lang="de-DE" sz="1600" dirty="0"/>
              <a:t> </a:t>
            </a:r>
            <a:r>
              <a:rPr lang="de-DE" sz="1600" dirty="0" err="1"/>
              <a:t>pressure</a:t>
            </a:r>
            <a:r>
              <a:rPr lang="de-DE" sz="1600" dirty="0"/>
              <a:t>, a mount </a:t>
            </a:r>
            <a:r>
              <a:rPr lang="de-DE" sz="1600" dirty="0" err="1"/>
              <a:t>for</a:t>
            </a:r>
            <a:r>
              <a:rPr lang="de-DE" sz="1600" dirty="0"/>
              <a:t> a </a:t>
            </a:r>
            <a:r>
              <a:rPr lang="de-DE" sz="1600" dirty="0" err="1"/>
              <a:t>length</a:t>
            </a:r>
            <a:r>
              <a:rPr lang="de-DE" sz="1600" dirty="0"/>
              <a:t> </a:t>
            </a:r>
            <a:r>
              <a:rPr lang="de-DE" sz="1600" dirty="0" err="1"/>
              <a:t>measuring</a:t>
            </a:r>
            <a:r>
              <a:rPr lang="de-DE" sz="1600" dirty="0"/>
              <a:t> </a:t>
            </a:r>
            <a:r>
              <a:rPr lang="de-DE" sz="1600" dirty="0" err="1"/>
              <a:t>system</a:t>
            </a:r>
            <a:r>
              <a:rPr lang="de-DE" sz="1600" dirty="0"/>
              <a:t> </a:t>
            </a:r>
            <a:r>
              <a:rPr lang="de-DE" sz="1600" dirty="0" err="1"/>
              <a:t>for</a:t>
            </a:r>
            <a:r>
              <a:rPr lang="de-DE" sz="1600" dirty="0"/>
              <a:t> </a:t>
            </a:r>
            <a:r>
              <a:rPr lang="de-DE" sz="1600" dirty="0" err="1"/>
              <a:t>tool</a:t>
            </a:r>
            <a:r>
              <a:rPr lang="de-DE" sz="1600" dirty="0"/>
              <a:t> </a:t>
            </a:r>
            <a:r>
              <a:rPr lang="de-DE" sz="1600" dirty="0" err="1"/>
              <a:t>presetting</a:t>
            </a:r>
            <a:r>
              <a:rPr lang="de-DE" sz="1600" dirty="0"/>
              <a:t>, </a:t>
            </a:r>
            <a:r>
              <a:rPr lang="de-DE" sz="1600" dirty="0" err="1"/>
              <a:t>as</a:t>
            </a:r>
            <a:r>
              <a:rPr lang="de-DE" sz="1600" dirty="0"/>
              <a:t> </a:t>
            </a:r>
            <a:r>
              <a:rPr lang="de-DE" sz="1600" dirty="0" err="1"/>
              <a:t>well</a:t>
            </a:r>
            <a:r>
              <a:rPr lang="de-DE" sz="1600" dirty="0"/>
              <a:t> </a:t>
            </a:r>
            <a:r>
              <a:rPr lang="de-DE" sz="1600" dirty="0" err="1"/>
              <a:t>as</a:t>
            </a:r>
            <a:r>
              <a:rPr lang="de-DE" sz="1600" dirty="0"/>
              <a:t> an </a:t>
            </a:r>
            <a:r>
              <a:rPr lang="de-DE" sz="1600" dirty="0" err="1"/>
              <a:t>operator</a:t>
            </a:r>
            <a:r>
              <a:rPr lang="de-DE" sz="1600" dirty="0"/>
              <a:t> </a:t>
            </a:r>
            <a:r>
              <a:rPr lang="de-DE" sz="1600" dirty="0" err="1"/>
              <a:t>display</a:t>
            </a:r>
            <a:r>
              <a:rPr lang="de-DE" sz="1600" dirty="0"/>
              <a:t>*</a:t>
            </a:r>
          </a:p>
          <a:p>
            <a:endParaRPr lang="de-DE" sz="1600" b="1" dirty="0"/>
          </a:p>
          <a:p>
            <a:endParaRPr lang="de-DE" sz="1600" dirty="0"/>
          </a:p>
          <a:p>
            <a:endParaRPr lang="de-DE" sz="1600" dirty="0"/>
          </a:p>
          <a:p>
            <a:endParaRPr lang="de-DE" sz="1600" dirty="0"/>
          </a:p>
          <a:p>
            <a:r>
              <a:rPr lang="de-DE" sz="1200" dirty="0"/>
              <a:t>* an </a:t>
            </a:r>
            <a:r>
              <a:rPr lang="de-DE" sz="1200" dirty="0" err="1"/>
              <a:t>opt</a:t>
            </a:r>
            <a:r>
              <a:rPr lang="de-DE" sz="1200" dirty="0"/>
              <a:t>. Data </a:t>
            </a:r>
            <a:r>
              <a:rPr lang="de-DE" sz="1200" dirty="0" err="1"/>
              <a:t>matrix</a:t>
            </a:r>
            <a:r>
              <a:rPr lang="de-DE" sz="1200" dirty="0"/>
              <a:t> code </a:t>
            </a:r>
            <a:r>
              <a:rPr lang="de-DE" sz="1200" dirty="0" err="1"/>
              <a:t>reader</a:t>
            </a:r>
            <a:r>
              <a:rPr lang="de-DE" sz="1200" dirty="0"/>
              <a:t> </a:t>
            </a:r>
            <a:r>
              <a:rPr lang="de-DE" sz="1200" dirty="0" err="1"/>
              <a:t>can</a:t>
            </a:r>
            <a:r>
              <a:rPr lang="de-DE" sz="1200" dirty="0"/>
              <a:t> </a:t>
            </a:r>
            <a:r>
              <a:rPr lang="de-DE" sz="1200" dirty="0" err="1"/>
              <a:t>be</a:t>
            </a:r>
            <a:r>
              <a:rPr lang="de-DE" sz="1200" dirty="0"/>
              <a:t> </a:t>
            </a:r>
            <a:r>
              <a:rPr lang="de-DE" sz="1200" dirty="0" err="1"/>
              <a:t>used</a:t>
            </a:r>
            <a:r>
              <a:rPr lang="de-DE" sz="1200" dirty="0"/>
              <a:t> </a:t>
            </a:r>
            <a:r>
              <a:rPr lang="de-DE" sz="1200" dirty="0" err="1"/>
              <a:t>to</a:t>
            </a:r>
            <a:r>
              <a:rPr lang="de-DE" sz="1200" dirty="0"/>
              <a:t> </a:t>
            </a:r>
            <a:r>
              <a:rPr lang="de-DE" sz="1200" dirty="0" err="1"/>
              <a:t>preset</a:t>
            </a:r>
            <a:r>
              <a:rPr lang="de-DE" sz="1200" dirty="0"/>
              <a:t> </a:t>
            </a:r>
            <a:r>
              <a:rPr lang="de-DE" sz="1200" dirty="0" err="1"/>
              <a:t>the</a:t>
            </a:r>
            <a:r>
              <a:rPr lang="de-DE" sz="1200" dirty="0"/>
              <a:t> </a:t>
            </a:r>
            <a:r>
              <a:rPr lang="de-DE" sz="1200" dirty="0" err="1"/>
              <a:t>clamping</a:t>
            </a:r>
            <a:r>
              <a:rPr lang="de-DE" sz="1200" dirty="0"/>
              <a:t> </a:t>
            </a:r>
            <a:r>
              <a:rPr lang="de-DE" sz="1200" dirty="0" err="1"/>
              <a:t>pressure</a:t>
            </a:r>
            <a:r>
              <a:rPr lang="de-DE" sz="1200" dirty="0"/>
              <a:t> </a:t>
            </a:r>
            <a:r>
              <a:rPr lang="de-DE" sz="1200" dirty="0" err="1"/>
              <a:t>accurately</a:t>
            </a:r>
            <a:endParaRPr lang="de-DE" sz="1200"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 SVP-3</a:t>
            </a:r>
            <a:endParaRPr lang="en-US" dirty="0"/>
          </a:p>
        </p:txBody>
      </p:sp>
      <p:pic>
        <p:nvPicPr>
          <p:cNvPr id="6" name="Picture 2">
            <a:extLst>
              <a:ext uri="{FF2B5EF4-FFF2-40B4-BE49-F238E27FC236}">
                <a16:creationId xmlns:a16="http://schemas.microsoft.com/office/drawing/2014/main" id="{CD439935-F149-4A42-982C-ED0DF31DBB02}"/>
              </a:ext>
            </a:extLst>
          </p:cNvPr>
          <p:cNvPicPr>
            <a:picLocks noChangeAspect="1" noChangeArrowheads="1"/>
          </p:cNvPicPr>
          <p:nvPr/>
        </p:nvPicPr>
        <p:blipFill>
          <a:blip r:embed="rId2" cstate="print"/>
          <a:srcRect/>
          <a:stretch>
            <a:fillRect/>
          </a:stretch>
        </p:blipFill>
        <p:spPr bwMode="auto">
          <a:xfrm>
            <a:off x="615950" y="1173617"/>
            <a:ext cx="3598862" cy="2527300"/>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E0CDBD7B-D102-4467-B2A9-2EA0747D7F66}"/>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144502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a:xfrm>
            <a:off x="4673600" y="1439433"/>
            <a:ext cx="4171950" cy="2527300"/>
          </a:xfrm>
        </p:spPr>
        <p:txBody>
          <a:bodyPr anchor="ctr">
            <a:normAutofit fontScale="85000" lnSpcReduction="10000"/>
          </a:bodyPr>
          <a:lstStyle/>
          <a:p>
            <a:r>
              <a:rPr lang="en-US" sz="1800" b="1" dirty="0"/>
              <a:t>Quick and easy tool changes </a:t>
            </a:r>
            <a:r>
              <a:rPr lang="de-DE" sz="1800" b="1" dirty="0" err="1"/>
              <a:t>reduce</a:t>
            </a:r>
            <a:r>
              <a:rPr lang="de-DE" sz="1800" b="1" dirty="0"/>
              <a:t> </a:t>
            </a:r>
            <a:r>
              <a:rPr lang="de-DE" sz="1800" b="1" dirty="0" err="1"/>
              <a:t>set-up</a:t>
            </a:r>
            <a:r>
              <a:rPr lang="de-DE" sz="1800" b="1" dirty="0"/>
              <a:t> </a:t>
            </a:r>
            <a:r>
              <a:rPr lang="de-DE" sz="1800" b="1" dirty="0" err="1"/>
              <a:t>times</a:t>
            </a:r>
            <a:endParaRPr lang="de-DE" sz="1800" b="1" dirty="0"/>
          </a:p>
          <a:p>
            <a:endParaRPr lang="de-DE" sz="1800" dirty="0"/>
          </a:p>
          <a:p>
            <a:pPr marL="342900" indent="-342900">
              <a:buFont typeface="Arial" panose="020B0604020202020204" pitchFamily="34" charset="0"/>
              <a:buChar char="•"/>
            </a:pPr>
            <a:r>
              <a:rPr lang="de-DE" sz="1800" dirty="0"/>
              <a:t>Change </a:t>
            </a:r>
            <a:r>
              <a:rPr lang="de-DE" sz="1800" dirty="0" err="1"/>
              <a:t>tools</a:t>
            </a:r>
            <a:r>
              <a:rPr lang="de-DE" sz="1800" dirty="0"/>
              <a:t> in a matter </a:t>
            </a:r>
            <a:r>
              <a:rPr lang="de-DE" sz="1800" dirty="0" err="1"/>
              <a:t>of</a:t>
            </a:r>
            <a:r>
              <a:rPr lang="de-DE" sz="1800" dirty="0"/>
              <a:t> </a:t>
            </a:r>
            <a:r>
              <a:rPr lang="de-DE" sz="1800" dirty="0" err="1"/>
              <a:t>seconds</a:t>
            </a:r>
            <a:endParaRPr lang="de-DE" sz="1800" dirty="0"/>
          </a:p>
          <a:p>
            <a:pPr marL="342900" indent="-342900">
              <a:buFont typeface="Arial" panose="020B0604020202020204" pitchFamily="34" charset="0"/>
              <a:buChar char="•"/>
            </a:pPr>
            <a:r>
              <a:rPr lang="de-DE" sz="1800" dirty="0" err="1"/>
              <a:t>Attach</a:t>
            </a:r>
            <a:r>
              <a:rPr lang="de-DE" sz="1800" dirty="0"/>
              <a:t> </a:t>
            </a:r>
            <a:r>
              <a:rPr lang="de-DE" sz="1800" dirty="0" err="1"/>
              <a:t>the</a:t>
            </a:r>
            <a:r>
              <a:rPr lang="de-DE" sz="1800" dirty="0"/>
              <a:t> </a:t>
            </a:r>
            <a:r>
              <a:rPr lang="de-DE" sz="1800" dirty="0" err="1"/>
              <a:t>clamping</a:t>
            </a:r>
            <a:r>
              <a:rPr lang="de-DE" sz="1800" dirty="0"/>
              <a:t> </a:t>
            </a:r>
            <a:r>
              <a:rPr lang="de-DE" sz="1800" dirty="0" err="1"/>
              <a:t>device</a:t>
            </a:r>
            <a:r>
              <a:rPr lang="de-DE" sz="1800" dirty="0"/>
              <a:t> </a:t>
            </a:r>
            <a:r>
              <a:rPr lang="de-DE" sz="1800" dirty="0" err="1"/>
              <a:t>to</a:t>
            </a:r>
            <a:r>
              <a:rPr lang="de-DE" sz="1800" dirty="0"/>
              <a:t> TRIBOS-Mini </a:t>
            </a:r>
            <a:r>
              <a:rPr lang="de-DE" sz="1800" dirty="0" err="1"/>
              <a:t>or</a:t>
            </a:r>
            <a:r>
              <a:rPr lang="de-DE" sz="1800" dirty="0"/>
              <a:t> TRIBOS-RM, </a:t>
            </a:r>
            <a:r>
              <a:rPr lang="de-DE" sz="1800" dirty="0" err="1"/>
              <a:t>insert</a:t>
            </a:r>
            <a:r>
              <a:rPr lang="de-DE" sz="1800" dirty="0"/>
              <a:t> </a:t>
            </a:r>
            <a:r>
              <a:rPr lang="de-DE" sz="1800" dirty="0" err="1"/>
              <a:t>the</a:t>
            </a:r>
            <a:r>
              <a:rPr lang="de-DE" sz="1800" dirty="0"/>
              <a:t> </a:t>
            </a:r>
            <a:r>
              <a:rPr lang="de-DE" sz="1800" dirty="0" err="1"/>
              <a:t>tool</a:t>
            </a:r>
            <a:r>
              <a:rPr lang="de-DE" sz="1800" dirty="0"/>
              <a:t>, </a:t>
            </a:r>
            <a:r>
              <a:rPr lang="de-DE" sz="1800" dirty="0" err="1"/>
              <a:t>clamp</a:t>
            </a:r>
            <a:r>
              <a:rPr lang="de-DE" sz="1800" dirty="0"/>
              <a:t> </a:t>
            </a:r>
            <a:r>
              <a:rPr lang="de-DE" sz="1800" dirty="0" err="1"/>
              <a:t>to</a:t>
            </a:r>
            <a:r>
              <a:rPr lang="de-DE" sz="1800" dirty="0"/>
              <a:t> </a:t>
            </a:r>
            <a:r>
              <a:rPr lang="de-DE" sz="1800" dirty="0" err="1"/>
              <a:t>dead</a:t>
            </a:r>
            <a:r>
              <a:rPr lang="de-DE" sz="1800" dirty="0"/>
              <a:t> </a:t>
            </a:r>
            <a:r>
              <a:rPr lang="de-DE" sz="1800" dirty="0" err="1"/>
              <a:t>stop</a:t>
            </a:r>
            <a:r>
              <a:rPr lang="de-DE" sz="1800" dirty="0"/>
              <a:t> – </a:t>
            </a:r>
            <a:r>
              <a:rPr lang="de-DE" sz="1800" dirty="0" err="1"/>
              <a:t>finished</a:t>
            </a:r>
            <a:endParaRPr lang="de-DE" sz="1800" dirty="0"/>
          </a:p>
          <a:p>
            <a:pPr marL="342900" indent="-342900">
              <a:buFont typeface="Arial" panose="020B0604020202020204" pitchFamily="34" charset="0"/>
              <a:buChar char="•"/>
            </a:pPr>
            <a:r>
              <a:rPr lang="de-DE" sz="1800" dirty="0" err="1"/>
              <a:t>Thanks</a:t>
            </a:r>
            <a:r>
              <a:rPr lang="de-DE" sz="1800" dirty="0"/>
              <a:t> </a:t>
            </a:r>
            <a:r>
              <a:rPr lang="de-DE" sz="1800" dirty="0" err="1"/>
              <a:t>to</a:t>
            </a:r>
            <a:r>
              <a:rPr lang="de-DE" sz="1800" dirty="0"/>
              <a:t> </a:t>
            </a:r>
            <a:r>
              <a:rPr lang="de-DE" sz="1800" dirty="0" err="1"/>
              <a:t>the</a:t>
            </a:r>
            <a:r>
              <a:rPr lang="de-DE" sz="1800" dirty="0"/>
              <a:t> </a:t>
            </a:r>
            <a:r>
              <a:rPr lang="de-DE" sz="1800" dirty="0" err="1"/>
              <a:t>present</a:t>
            </a:r>
            <a:r>
              <a:rPr lang="de-DE" sz="1800" dirty="0"/>
              <a:t> </a:t>
            </a:r>
            <a:r>
              <a:rPr lang="de-DE" sz="1800" dirty="0" err="1"/>
              <a:t>pressure</a:t>
            </a:r>
            <a:r>
              <a:rPr lang="de-DE" sz="1800" dirty="0"/>
              <a:t>, </a:t>
            </a:r>
            <a:r>
              <a:rPr lang="de-DE" sz="1800" dirty="0" err="1"/>
              <a:t>the</a:t>
            </a:r>
            <a:r>
              <a:rPr lang="de-DE" sz="1800" dirty="0"/>
              <a:t> </a:t>
            </a:r>
            <a:r>
              <a:rPr lang="de-DE" sz="1800" dirty="0" err="1"/>
              <a:t>tool</a:t>
            </a:r>
            <a:r>
              <a:rPr lang="de-DE" sz="1800" dirty="0"/>
              <a:t> </a:t>
            </a:r>
            <a:r>
              <a:rPr lang="de-DE" sz="1800" dirty="0" err="1"/>
              <a:t>is</a:t>
            </a:r>
            <a:r>
              <a:rPr lang="de-DE" sz="1800" dirty="0"/>
              <a:t> </a:t>
            </a:r>
            <a:r>
              <a:rPr lang="de-DE" sz="1800" dirty="0" err="1"/>
              <a:t>clamped</a:t>
            </a:r>
            <a:r>
              <a:rPr lang="de-DE" sz="1800" dirty="0"/>
              <a:t> </a:t>
            </a:r>
            <a:r>
              <a:rPr lang="de-DE" sz="1800" dirty="0" err="1"/>
              <a:t>quickly</a:t>
            </a:r>
            <a:r>
              <a:rPr lang="de-DE" sz="1800" dirty="0"/>
              <a:t> and </a:t>
            </a:r>
            <a:r>
              <a:rPr lang="de-DE" sz="1800" dirty="0" err="1"/>
              <a:t>process-capably</a:t>
            </a:r>
            <a:endParaRPr lang="de-DE" sz="1800" dirty="0"/>
          </a:p>
          <a:p>
            <a:pPr marL="342900" indent="-342900">
              <a:buFont typeface="Arial" panose="020B0604020202020204" pitchFamily="34" charset="0"/>
              <a:buChar char="•"/>
            </a:pPr>
            <a:r>
              <a:rPr lang="de-DE" sz="1800" dirty="0"/>
              <a:t>This </a:t>
            </a:r>
            <a:r>
              <a:rPr lang="de-DE" sz="1800" dirty="0" err="1"/>
              <a:t>saves</a:t>
            </a:r>
            <a:r>
              <a:rPr lang="de-DE" sz="1800" dirty="0"/>
              <a:t> time and </a:t>
            </a:r>
            <a:r>
              <a:rPr lang="de-DE" sz="1800" dirty="0" err="1"/>
              <a:t>significantly</a:t>
            </a:r>
            <a:r>
              <a:rPr lang="de-DE" sz="1800" dirty="0"/>
              <a:t> </a:t>
            </a:r>
            <a:r>
              <a:rPr lang="de-DE" sz="1800" dirty="0" err="1"/>
              <a:t>reduces</a:t>
            </a:r>
            <a:r>
              <a:rPr lang="de-DE" sz="1800" dirty="0"/>
              <a:t> </a:t>
            </a:r>
            <a:r>
              <a:rPr lang="de-DE" sz="1800" dirty="0" err="1"/>
              <a:t>set-up</a:t>
            </a:r>
            <a:r>
              <a:rPr lang="de-DE" sz="1800" dirty="0"/>
              <a:t> </a:t>
            </a:r>
            <a:r>
              <a:rPr lang="de-DE" sz="1800" dirty="0" err="1"/>
              <a:t>costs</a:t>
            </a:r>
            <a:endParaRPr lang="de-DE" sz="1800" b="1" dirty="0"/>
          </a:p>
          <a:p>
            <a:endParaRPr lang="de-DE" sz="1800" b="1" dirty="0">
              <a:latin typeface="Calibri" pitchFamily="34" charset="0"/>
              <a:ea typeface="Calibri" pitchFamily="34" charset="0"/>
              <a:cs typeface="Calibri" pitchFamily="34" charset="0"/>
            </a:endParaRPr>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latin typeface="Calibri" pitchFamily="34" charset="0"/>
                <a:ea typeface="Calibri" pitchFamily="34" charset="0"/>
                <a:cs typeface="Calibri" pitchFamily="34" charset="0"/>
              </a:rPr>
              <a:t>TRIBOS SVP-Mini and TRIBOS SVP-RM</a:t>
            </a:r>
            <a:endParaRPr lang="en-US" dirty="0"/>
          </a:p>
        </p:txBody>
      </p:sp>
      <p:pic>
        <p:nvPicPr>
          <p:cNvPr id="5" name="Picture 2">
            <a:extLst>
              <a:ext uri="{FF2B5EF4-FFF2-40B4-BE49-F238E27FC236}">
                <a16:creationId xmlns:a16="http://schemas.microsoft.com/office/drawing/2014/main" id="{353023A2-73CF-41BB-9BC9-302FE9B33E59}"/>
              </a:ext>
            </a:extLst>
          </p:cNvPr>
          <p:cNvPicPr>
            <a:picLocks noChangeAspect="1" noChangeArrowheads="1"/>
          </p:cNvPicPr>
          <p:nvPr/>
        </p:nvPicPr>
        <p:blipFill>
          <a:blip r:embed="rId2" cstate="print"/>
          <a:srcRect/>
          <a:stretch>
            <a:fillRect/>
          </a:stretch>
        </p:blipFill>
        <p:spPr bwMode="auto">
          <a:xfrm>
            <a:off x="1047750" y="1019089"/>
            <a:ext cx="2830287" cy="2947644"/>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92401B4D-F23D-45F9-965A-EDA3EFA443CF}"/>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687328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a:xfrm>
            <a:off x="4673600" y="1439433"/>
            <a:ext cx="4171950" cy="2527300"/>
          </a:xfrm>
        </p:spPr>
        <p:txBody>
          <a:bodyPr anchor="ctr">
            <a:normAutofit/>
          </a:bodyPr>
          <a:lstStyle/>
          <a:p>
            <a:r>
              <a:rPr lang="en-US" sz="1400" dirty="0"/>
              <a:t>Milling in the automotive industry with TRIBOS-R</a:t>
            </a:r>
            <a:endParaRPr lang="de-DE" sz="1400" b="1" dirty="0"/>
          </a:p>
          <a:p>
            <a:endParaRPr lang="de-DE" sz="1400" b="1" dirty="0">
              <a:latin typeface="Calibri" pitchFamily="34" charset="0"/>
              <a:ea typeface="Calibri" pitchFamily="34" charset="0"/>
              <a:cs typeface="Calibri" pitchFamily="34" charset="0"/>
            </a:endParaRPr>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err="1"/>
              <a:t>Applications</a:t>
            </a:r>
            <a:endParaRPr lang="en-US" dirty="0"/>
          </a:p>
        </p:txBody>
      </p:sp>
      <p:pic>
        <p:nvPicPr>
          <p:cNvPr id="6" name="Picture 1">
            <a:extLst>
              <a:ext uri="{FF2B5EF4-FFF2-40B4-BE49-F238E27FC236}">
                <a16:creationId xmlns:a16="http://schemas.microsoft.com/office/drawing/2014/main" id="{79585B6B-F0B1-4289-BBBA-B7CFB482249E}"/>
              </a:ext>
            </a:extLst>
          </p:cNvPr>
          <p:cNvPicPr>
            <a:picLocks noChangeAspect="1" noChangeArrowheads="1"/>
          </p:cNvPicPr>
          <p:nvPr/>
        </p:nvPicPr>
        <p:blipFill>
          <a:blip r:embed="rId2" cstate="print"/>
          <a:srcRect/>
          <a:stretch>
            <a:fillRect/>
          </a:stretch>
        </p:blipFill>
        <p:spPr bwMode="auto">
          <a:xfrm>
            <a:off x="1371600" y="994887"/>
            <a:ext cx="2781300" cy="3153725"/>
          </a:xfrm>
          <a:prstGeom prst="rect">
            <a:avLst/>
          </a:prstGeom>
          <a:noFill/>
          <a:ln w="9525">
            <a:noFill/>
            <a:miter lim="800000"/>
            <a:headEnd/>
            <a:tailEnd/>
          </a:ln>
        </p:spPr>
      </p:pic>
      <p:sp>
        <p:nvSpPr>
          <p:cNvPr id="8" name="Fußzeilenplatzhalter 3">
            <a:extLst>
              <a:ext uri="{FF2B5EF4-FFF2-40B4-BE49-F238E27FC236}">
                <a16:creationId xmlns:a16="http://schemas.microsoft.com/office/drawing/2014/main" id="{98D42527-D6F9-4167-B865-7E09030B8D07}"/>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2281740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err="1"/>
              <a:t>Applications</a:t>
            </a:r>
            <a:endParaRPr lang="en-US" dirty="0"/>
          </a:p>
        </p:txBody>
      </p:sp>
      <p:pic>
        <p:nvPicPr>
          <p:cNvPr id="9" name="Picture 1">
            <a:extLst>
              <a:ext uri="{FF2B5EF4-FFF2-40B4-BE49-F238E27FC236}">
                <a16:creationId xmlns:a16="http://schemas.microsoft.com/office/drawing/2014/main" id="{DDA22251-B5EB-4F7D-B472-FA7E1C62CE50}"/>
              </a:ext>
            </a:extLst>
          </p:cNvPr>
          <p:cNvPicPr>
            <a:picLocks noChangeAspect="1" noChangeArrowheads="1"/>
          </p:cNvPicPr>
          <p:nvPr/>
        </p:nvPicPr>
        <p:blipFill>
          <a:blip r:embed="rId2" cstate="print"/>
          <a:srcRect/>
          <a:stretch>
            <a:fillRect/>
          </a:stretch>
        </p:blipFill>
        <p:spPr bwMode="auto">
          <a:xfrm>
            <a:off x="1156153" y="1024339"/>
            <a:ext cx="2544989" cy="2556217"/>
          </a:xfrm>
          <a:prstGeom prst="rect">
            <a:avLst/>
          </a:prstGeom>
          <a:noFill/>
          <a:ln w="9525">
            <a:noFill/>
            <a:miter lim="800000"/>
            <a:headEnd/>
            <a:tailEnd/>
          </a:ln>
        </p:spPr>
      </p:pic>
      <p:pic>
        <p:nvPicPr>
          <p:cNvPr id="10" name="Picture 2">
            <a:extLst>
              <a:ext uri="{FF2B5EF4-FFF2-40B4-BE49-F238E27FC236}">
                <a16:creationId xmlns:a16="http://schemas.microsoft.com/office/drawing/2014/main" id="{E1BA2336-1910-4607-8B4F-714E7ECB7730}"/>
              </a:ext>
            </a:extLst>
          </p:cNvPr>
          <p:cNvPicPr>
            <a:picLocks noChangeAspect="1" noChangeArrowheads="1"/>
          </p:cNvPicPr>
          <p:nvPr/>
        </p:nvPicPr>
        <p:blipFill>
          <a:blip r:embed="rId3" cstate="print"/>
          <a:srcRect/>
          <a:stretch>
            <a:fillRect/>
          </a:stretch>
        </p:blipFill>
        <p:spPr bwMode="auto">
          <a:xfrm>
            <a:off x="5094060" y="1024339"/>
            <a:ext cx="2544989" cy="2558087"/>
          </a:xfrm>
          <a:prstGeom prst="rect">
            <a:avLst/>
          </a:prstGeom>
          <a:noFill/>
          <a:ln w="9525">
            <a:noFill/>
            <a:miter lim="800000"/>
            <a:headEnd/>
            <a:tailEnd/>
          </a:ln>
        </p:spPr>
      </p:pic>
      <p:sp>
        <p:nvSpPr>
          <p:cNvPr id="12" name="Textfeld 11">
            <a:extLst>
              <a:ext uri="{FF2B5EF4-FFF2-40B4-BE49-F238E27FC236}">
                <a16:creationId xmlns:a16="http://schemas.microsoft.com/office/drawing/2014/main" id="{D0089389-37D2-446F-93A6-CEBC9659F3BF}"/>
              </a:ext>
            </a:extLst>
          </p:cNvPr>
          <p:cNvSpPr txBox="1"/>
          <p:nvPr/>
        </p:nvSpPr>
        <p:spPr>
          <a:xfrm>
            <a:off x="1103086" y="3704549"/>
            <a:ext cx="2656114" cy="523220"/>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Thread-milling of mobile hydraulic valve bodies with TRIBOS-R</a:t>
            </a:r>
            <a:endParaRPr lang="de-DE" sz="1400" dirty="0">
              <a:solidFill>
                <a:srgbClr val="00446B"/>
              </a:solidFill>
              <a:latin typeface="Calibri" pitchFamily="34" charset="0"/>
              <a:cs typeface="Calibri" pitchFamily="34" charset="0"/>
            </a:endParaRPr>
          </a:p>
        </p:txBody>
      </p:sp>
      <p:sp>
        <p:nvSpPr>
          <p:cNvPr id="14" name="Textfeld 13">
            <a:extLst>
              <a:ext uri="{FF2B5EF4-FFF2-40B4-BE49-F238E27FC236}">
                <a16:creationId xmlns:a16="http://schemas.microsoft.com/office/drawing/2014/main" id="{3A0B5704-8283-42B1-A4CA-4F919A95CF6F}"/>
              </a:ext>
            </a:extLst>
          </p:cNvPr>
          <p:cNvSpPr txBox="1"/>
          <p:nvPr/>
        </p:nvSpPr>
        <p:spPr>
          <a:xfrm>
            <a:off x="5021943" y="3642993"/>
            <a:ext cx="2617106" cy="523220"/>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Milling for roughing of housing parts with TRIBOS-R</a:t>
            </a:r>
            <a:endParaRPr lang="de-DE" sz="1400" dirty="0">
              <a:solidFill>
                <a:srgbClr val="00446B"/>
              </a:solidFill>
              <a:latin typeface="Calibri" pitchFamily="34" charset="0"/>
              <a:cs typeface="Calibri" pitchFamily="34" charset="0"/>
            </a:endParaRPr>
          </a:p>
        </p:txBody>
      </p:sp>
      <p:sp>
        <p:nvSpPr>
          <p:cNvPr id="15" name="Fußzeilenplatzhalter 3">
            <a:extLst>
              <a:ext uri="{FF2B5EF4-FFF2-40B4-BE49-F238E27FC236}">
                <a16:creationId xmlns:a16="http://schemas.microsoft.com/office/drawing/2014/main" id="{82629037-57A8-4A13-AC0C-F7091CE5A6F2}"/>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663273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err="1"/>
              <a:t>Applications</a:t>
            </a:r>
            <a:endParaRPr lang="en-US" dirty="0"/>
          </a:p>
        </p:txBody>
      </p:sp>
      <p:sp>
        <p:nvSpPr>
          <p:cNvPr id="12" name="Textfeld 11">
            <a:extLst>
              <a:ext uri="{FF2B5EF4-FFF2-40B4-BE49-F238E27FC236}">
                <a16:creationId xmlns:a16="http://schemas.microsoft.com/office/drawing/2014/main" id="{D0089389-37D2-446F-93A6-CEBC9659F3BF}"/>
              </a:ext>
            </a:extLst>
          </p:cNvPr>
          <p:cNvSpPr txBox="1"/>
          <p:nvPr/>
        </p:nvSpPr>
        <p:spPr>
          <a:xfrm>
            <a:off x="1103085" y="3642993"/>
            <a:ext cx="2837543" cy="523220"/>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HSC circular milling of pockets in </a:t>
            </a:r>
            <a:r>
              <a:rPr lang="en-US" sz="1400" dirty="0" err="1">
                <a:solidFill>
                  <a:srgbClr val="00446B"/>
                </a:solidFill>
                <a:latin typeface="Calibri" pitchFamily="34" charset="0"/>
                <a:cs typeface="Calibri" pitchFamily="34" charset="0"/>
              </a:rPr>
              <a:t>mould</a:t>
            </a:r>
            <a:r>
              <a:rPr lang="en-US" sz="1400" dirty="0">
                <a:solidFill>
                  <a:srgbClr val="00446B"/>
                </a:solidFill>
                <a:latin typeface="Calibri" pitchFamily="34" charset="0"/>
                <a:cs typeface="Calibri" pitchFamily="34" charset="0"/>
              </a:rPr>
              <a:t> making wit h TRIBOS-RM</a:t>
            </a:r>
            <a:endParaRPr lang="de-DE" sz="1400" dirty="0">
              <a:solidFill>
                <a:srgbClr val="00446B"/>
              </a:solidFill>
              <a:latin typeface="Calibri" pitchFamily="34" charset="0"/>
              <a:cs typeface="Calibri" pitchFamily="34" charset="0"/>
            </a:endParaRPr>
          </a:p>
        </p:txBody>
      </p:sp>
      <p:sp>
        <p:nvSpPr>
          <p:cNvPr id="14" name="Textfeld 13">
            <a:extLst>
              <a:ext uri="{FF2B5EF4-FFF2-40B4-BE49-F238E27FC236}">
                <a16:creationId xmlns:a16="http://schemas.microsoft.com/office/drawing/2014/main" id="{3A0B5704-8283-42B1-A4CA-4F919A95CF6F}"/>
              </a:ext>
            </a:extLst>
          </p:cNvPr>
          <p:cNvSpPr txBox="1"/>
          <p:nvPr/>
        </p:nvSpPr>
        <p:spPr>
          <a:xfrm>
            <a:off x="5021944" y="3642993"/>
            <a:ext cx="3018971" cy="307777"/>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Drilling in tool making wit h TRIBOS-S</a:t>
            </a:r>
            <a:endParaRPr lang="de-DE" sz="1400" dirty="0">
              <a:solidFill>
                <a:srgbClr val="00446B"/>
              </a:solidFill>
              <a:latin typeface="Calibri" pitchFamily="34" charset="0"/>
              <a:cs typeface="Calibri" pitchFamily="34" charset="0"/>
            </a:endParaRPr>
          </a:p>
        </p:txBody>
      </p:sp>
      <p:pic>
        <p:nvPicPr>
          <p:cNvPr id="7" name="Picture 2">
            <a:extLst>
              <a:ext uri="{FF2B5EF4-FFF2-40B4-BE49-F238E27FC236}">
                <a16:creationId xmlns:a16="http://schemas.microsoft.com/office/drawing/2014/main" id="{C4FFD3E7-2DB6-482B-8916-86170224FBB3}"/>
              </a:ext>
            </a:extLst>
          </p:cNvPr>
          <p:cNvPicPr>
            <a:picLocks noChangeAspect="1" noChangeArrowheads="1"/>
          </p:cNvPicPr>
          <p:nvPr/>
        </p:nvPicPr>
        <p:blipFill>
          <a:blip r:embed="rId2" cstate="print"/>
          <a:srcRect/>
          <a:stretch>
            <a:fillRect/>
          </a:stretch>
        </p:blipFill>
        <p:spPr bwMode="auto">
          <a:xfrm>
            <a:off x="1214211" y="1024339"/>
            <a:ext cx="2544989" cy="2556217"/>
          </a:xfrm>
          <a:prstGeom prst="rect">
            <a:avLst/>
          </a:prstGeom>
          <a:noFill/>
          <a:ln w="9525">
            <a:noFill/>
            <a:miter lim="800000"/>
            <a:headEnd/>
            <a:tailEnd/>
          </a:ln>
        </p:spPr>
      </p:pic>
      <p:pic>
        <p:nvPicPr>
          <p:cNvPr id="8" name="Picture 3">
            <a:extLst>
              <a:ext uri="{FF2B5EF4-FFF2-40B4-BE49-F238E27FC236}">
                <a16:creationId xmlns:a16="http://schemas.microsoft.com/office/drawing/2014/main" id="{36B40ED9-8894-4608-8689-28FA19D7D7D7}"/>
              </a:ext>
            </a:extLst>
          </p:cNvPr>
          <p:cNvPicPr>
            <a:picLocks noChangeAspect="1" noChangeArrowheads="1"/>
          </p:cNvPicPr>
          <p:nvPr/>
        </p:nvPicPr>
        <p:blipFill>
          <a:blip r:embed="rId3" cstate="print"/>
          <a:srcRect/>
          <a:stretch>
            <a:fillRect/>
          </a:stretch>
        </p:blipFill>
        <p:spPr bwMode="auto">
          <a:xfrm>
            <a:off x="5086350" y="1024339"/>
            <a:ext cx="2554339" cy="2556217"/>
          </a:xfrm>
          <a:prstGeom prst="rect">
            <a:avLst/>
          </a:prstGeom>
          <a:noFill/>
          <a:ln w="9525">
            <a:noFill/>
            <a:miter lim="800000"/>
            <a:headEnd/>
            <a:tailEnd/>
          </a:ln>
        </p:spPr>
      </p:pic>
      <p:sp>
        <p:nvSpPr>
          <p:cNvPr id="11" name="Fußzeilenplatzhalter 3">
            <a:extLst>
              <a:ext uri="{FF2B5EF4-FFF2-40B4-BE49-F238E27FC236}">
                <a16:creationId xmlns:a16="http://schemas.microsoft.com/office/drawing/2014/main" id="{63BC6D6A-6FA0-4390-A02D-6052F96D3D67}"/>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280466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err="1"/>
              <a:t>Applications</a:t>
            </a:r>
            <a:endParaRPr lang="en-US" dirty="0"/>
          </a:p>
        </p:txBody>
      </p:sp>
      <p:sp>
        <p:nvSpPr>
          <p:cNvPr id="12" name="Textfeld 11">
            <a:extLst>
              <a:ext uri="{FF2B5EF4-FFF2-40B4-BE49-F238E27FC236}">
                <a16:creationId xmlns:a16="http://schemas.microsoft.com/office/drawing/2014/main" id="{D0089389-37D2-446F-93A6-CEBC9659F3BF}"/>
              </a:ext>
            </a:extLst>
          </p:cNvPr>
          <p:cNvSpPr txBox="1"/>
          <p:nvPr/>
        </p:nvSpPr>
        <p:spPr>
          <a:xfrm>
            <a:off x="936171" y="3642993"/>
            <a:ext cx="3272972" cy="738664"/>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Lateral milling of kitchen countertops with TRIBOS-S (wood working)</a:t>
            </a:r>
            <a:endParaRPr lang="de-DE" sz="1400" dirty="0">
              <a:solidFill>
                <a:srgbClr val="00446B"/>
              </a:solidFill>
              <a:latin typeface="Calibri" pitchFamily="34" charset="0"/>
              <a:cs typeface="Calibri" pitchFamily="34" charset="0"/>
            </a:endParaRPr>
          </a:p>
          <a:p>
            <a:endParaRPr lang="de-DE" sz="1400" b="1" dirty="0">
              <a:latin typeface="Calibri" pitchFamily="34" charset="0"/>
              <a:ea typeface="Calibri" pitchFamily="34" charset="0"/>
              <a:cs typeface="Calibri" pitchFamily="34" charset="0"/>
            </a:endParaRPr>
          </a:p>
        </p:txBody>
      </p:sp>
      <p:sp>
        <p:nvSpPr>
          <p:cNvPr id="14" name="Textfeld 13">
            <a:extLst>
              <a:ext uri="{FF2B5EF4-FFF2-40B4-BE49-F238E27FC236}">
                <a16:creationId xmlns:a16="http://schemas.microsoft.com/office/drawing/2014/main" id="{3A0B5704-8283-42B1-A4CA-4F919A95CF6F}"/>
              </a:ext>
            </a:extLst>
          </p:cNvPr>
          <p:cNvSpPr txBox="1"/>
          <p:nvPr/>
        </p:nvSpPr>
        <p:spPr>
          <a:xfrm>
            <a:off x="5014688" y="3642993"/>
            <a:ext cx="3018971" cy="523220"/>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Profile-cutting in finishing of hardened steel with TRIBOS SVL</a:t>
            </a:r>
            <a:endParaRPr lang="de-DE" sz="1400" dirty="0">
              <a:solidFill>
                <a:srgbClr val="00446B"/>
              </a:solidFill>
              <a:latin typeface="Calibri" pitchFamily="34" charset="0"/>
              <a:cs typeface="Calibri" pitchFamily="34" charset="0"/>
            </a:endParaRPr>
          </a:p>
        </p:txBody>
      </p:sp>
      <p:pic>
        <p:nvPicPr>
          <p:cNvPr id="9" name="Picture 2">
            <a:extLst>
              <a:ext uri="{FF2B5EF4-FFF2-40B4-BE49-F238E27FC236}">
                <a16:creationId xmlns:a16="http://schemas.microsoft.com/office/drawing/2014/main" id="{AC35A5BE-8275-4690-A5E3-7CBA4E9C67FF}"/>
              </a:ext>
            </a:extLst>
          </p:cNvPr>
          <p:cNvPicPr>
            <a:picLocks noChangeAspect="1" noChangeArrowheads="1"/>
          </p:cNvPicPr>
          <p:nvPr/>
        </p:nvPicPr>
        <p:blipFill>
          <a:blip r:embed="rId2" cstate="print"/>
          <a:srcRect/>
          <a:stretch>
            <a:fillRect/>
          </a:stretch>
        </p:blipFill>
        <p:spPr bwMode="auto">
          <a:xfrm>
            <a:off x="1170667" y="1040932"/>
            <a:ext cx="2544989" cy="2556217"/>
          </a:xfrm>
          <a:prstGeom prst="rect">
            <a:avLst/>
          </a:prstGeom>
          <a:noFill/>
          <a:ln w="9525">
            <a:noFill/>
            <a:miter lim="800000"/>
            <a:headEnd/>
            <a:tailEnd/>
          </a:ln>
        </p:spPr>
      </p:pic>
      <p:pic>
        <p:nvPicPr>
          <p:cNvPr id="10" name="Picture 3">
            <a:extLst>
              <a:ext uri="{FF2B5EF4-FFF2-40B4-BE49-F238E27FC236}">
                <a16:creationId xmlns:a16="http://schemas.microsoft.com/office/drawing/2014/main" id="{463CF2AB-5711-4B17-8B1B-C117D713DA30}"/>
              </a:ext>
            </a:extLst>
          </p:cNvPr>
          <p:cNvPicPr>
            <a:picLocks noChangeAspect="1" noChangeArrowheads="1"/>
          </p:cNvPicPr>
          <p:nvPr/>
        </p:nvPicPr>
        <p:blipFill>
          <a:blip r:embed="rId3" cstate="print"/>
          <a:srcRect/>
          <a:stretch>
            <a:fillRect/>
          </a:stretch>
        </p:blipFill>
        <p:spPr bwMode="auto">
          <a:xfrm>
            <a:off x="5091023" y="1040932"/>
            <a:ext cx="2544989" cy="2558088"/>
          </a:xfrm>
          <a:prstGeom prst="rect">
            <a:avLst/>
          </a:prstGeom>
          <a:noFill/>
          <a:ln w="9525">
            <a:noFill/>
            <a:miter lim="800000"/>
            <a:headEnd/>
            <a:tailEnd/>
          </a:ln>
        </p:spPr>
      </p:pic>
      <p:sp>
        <p:nvSpPr>
          <p:cNvPr id="11" name="Fußzeilenplatzhalter 3">
            <a:extLst>
              <a:ext uri="{FF2B5EF4-FFF2-40B4-BE49-F238E27FC236}">
                <a16:creationId xmlns:a16="http://schemas.microsoft.com/office/drawing/2014/main" id="{6589AB3C-0CA0-456E-9B50-AEAF5D788CD6}"/>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80531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err="1"/>
              <a:t>Applications</a:t>
            </a:r>
            <a:endParaRPr lang="en-US" dirty="0"/>
          </a:p>
        </p:txBody>
      </p:sp>
      <p:sp>
        <p:nvSpPr>
          <p:cNvPr id="12" name="Textfeld 11">
            <a:extLst>
              <a:ext uri="{FF2B5EF4-FFF2-40B4-BE49-F238E27FC236}">
                <a16:creationId xmlns:a16="http://schemas.microsoft.com/office/drawing/2014/main" id="{D0089389-37D2-446F-93A6-CEBC9659F3BF}"/>
              </a:ext>
            </a:extLst>
          </p:cNvPr>
          <p:cNvSpPr txBox="1"/>
          <p:nvPr/>
        </p:nvSpPr>
        <p:spPr>
          <a:xfrm>
            <a:off x="1313543" y="3642993"/>
            <a:ext cx="2641600" cy="738664"/>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Drilling of </a:t>
            </a:r>
            <a:r>
              <a:rPr lang="en-US" sz="1400" dirty="0" err="1">
                <a:solidFill>
                  <a:srgbClr val="00446B"/>
                </a:solidFill>
                <a:latin typeface="Calibri" pitchFamily="34" charset="0"/>
                <a:cs typeface="Calibri" pitchFamily="34" charset="0"/>
              </a:rPr>
              <a:t>aluminium</a:t>
            </a:r>
            <a:r>
              <a:rPr lang="en-US" sz="1400" dirty="0">
                <a:solidFill>
                  <a:srgbClr val="00446B"/>
                </a:solidFill>
                <a:latin typeface="Calibri" pitchFamily="34" charset="0"/>
                <a:cs typeface="Calibri" pitchFamily="34" charset="0"/>
              </a:rPr>
              <a:t> supports on hydraulic brake units for bicycles with </a:t>
            </a:r>
            <a:r>
              <a:rPr lang="de-DE" sz="1400" dirty="0">
                <a:solidFill>
                  <a:srgbClr val="00446B"/>
                </a:solidFill>
                <a:latin typeface="Calibri" pitchFamily="34" charset="0"/>
                <a:cs typeface="Calibri" pitchFamily="34" charset="0"/>
              </a:rPr>
              <a:t>TRIBOS SVL</a:t>
            </a:r>
          </a:p>
        </p:txBody>
      </p:sp>
      <p:sp>
        <p:nvSpPr>
          <p:cNvPr id="14" name="Textfeld 13">
            <a:extLst>
              <a:ext uri="{FF2B5EF4-FFF2-40B4-BE49-F238E27FC236}">
                <a16:creationId xmlns:a16="http://schemas.microsoft.com/office/drawing/2014/main" id="{3A0B5704-8283-42B1-A4CA-4F919A95CF6F}"/>
              </a:ext>
            </a:extLst>
          </p:cNvPr>
          <p:cNvSpPr txBox="1"/>
          <p:nvPr/>
        </p:nvSpPr>
        <p:spPr>
          <a:xfrm>
            <a:off x="5343072" y="3642993"/>
            <a:ext cx="2753178" cy="523220"/>
          </a:xfrm>
          <a:prstGeom prst="rect">
            <a:avLst/>
          </a:prstGeom>
          <a:noFill/>
        </p:spPr>
        <p:txBody>
          <a:bodyPr wrap="square">
            <a:spAutoFit/>
          </a:bodyPr>
          <a:lstStyle/>
          <a:p>
            <a:r>
              <a:rPr lang="en-US" sz="1400" dirty="0">
                <a:solidFill>
                  <a:srgbClr val="00446B"/>
                </a:solidFill>
                <a:latin typeface="Calibri" pitchFamily="34" charset="0"/>
                <a:cs typeface="Calibri" pitchFamily="34" charset="0"/>
              </a:rPr>
              <a:t>Electrode-milling with small diameters with TRIBOS-Mini</a:t>
            </a:r>
            <a:endParaRPr lang="de-DE" sz="1400" dirty="0">
              <a:solidFill>
                <a:srgbClr val="00446B"/>
              </a:solidFill>
              <a:latin typeface="Calibri" pitchFamily="34" charset="0"/>
              <a:cs typeface="Calibri" pitchFamily="34" charset="0"/>
            </a:endParaRPr>
          </a:p>
        </p:txBody>
      </p:sp>
      <p:pic>
        <p:nvPicPr>
          <p:cNvPr id="7" name="Picture 2">
            <a:extLst>
              <a:ext uri="{FF2B5EF4-FFF2-40B4-BE49-F238E27FC236}">
                <a16:creationId xmlns:a16="http://schemas.microsoft.com/office/drawing/2014/main" id="{FCBC408F-C325-4103-88A7-124E1F492CFD}"/>
              </a:ext>
            </a:extLst>
          </p:cNvPr>
          <p:cNvPicPr>
            <a:picLocks noChangeAspect="1" noChangeArrowheads="1"/>
          </p:cNvPicPr>
          <p:nvPr/>
        </p:nvPicPr>
        <p:blipFill>
          <a:blip r:embed="rId2" cstate="print"/>
          <a:srcRect/>
          <a:stretch>
            <a:fillRect/>
          </a:stretch>
        </p:blipFill>
        <p:spPr bwMode="auto">
          <a:xfrm>
            <a:off x="1313543" y="1079013"/>
            <a:ext cx="2498283" cy="2509305"/>
          </a:xfrm>
          <a:prstGeom prst="rect">
            <a:avLst/>
          </a:prstGeom>
          <a:noFill/>
          <a:ln w="9525">
            <a:noFill/>
            <a:miter lim="800000"/>
            <a:headEnd/>
            <a:tailEnd/>
          </a:ln>
        </p:spPr>
      </p:pic>
      <p:pic>
        <p:nvPicPr>
          <p:cNvPr id="8" name="Picture 3">
            <a:extLst>
              <a:ext uri="{FF2B5EF4-FFF2-40B4-BE49-F238E27FC236}">
                <a16:creationId xmlns:a16="http://schemas.microsoft.com/office/drawing/2014/main" id="{F9805409-73F0-4534-9A9C-611E80A16E0C}"/>
              </a:ext>
            </a:extLst>
          </p:cNvPr>
          <p:cNvPicPr>
            <a:picLocks noChangeAspect="1" noChangeArrowheads="1"/>
          </p:cNvPicPr>
          <p:nvPr/>
        </p:nvPicPr>
        <p:blipFill>
          <a:blip r:embed="rId3" cstate="print"/>
          <a:srcRect/>
          <a:stretch>
            <a:fillRect/>
          </a:stretch>
        </p:blipFill>
        <p:spPr bwMode="auto">
          <a:xfrm>
            <a:off x="5188858" y="1079013"/>
            <a:ext cx="2496456" cy="2509305"/>
          </a:xfrm>
          <a:prstGeom prst="rect">
            <a:avLst/>
          </a:prstGeom>
          <a:noFill/>
          <a:ln w="9525">
            <a:noFill/>
            <a:miter lim="800000"/>
            <a:headEnd/>
            <a:tailEnd/>
          </a:ln>
        </p:spPr>
      </p:pic>
      <p:sp>
        <p:nvSpPr>
          <p:cNvPr id="11" name="Fußzeilenplatzhalter 3">
            <a:extLst>
              <a:ext uri="{FF2B5EF4-FFF2-40B4-BE49-F238E27FC236}">
                <a16:creationId xmlns:a16="http://schemas.microsoft.com/office/drawing/2014/main" id="{2C5D93FB-B65B-40DE-A4E3-3BC5F9F106E5}"/>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26706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CC1D62-13A7-474B-B6A5-5792A07CA73F}"/>
              </a:ext>
            </a:extLst>
          </p:cNvPr>
          <p:cNvSpPr>
            <a:spLocks noGrp="1"/>
          </p:cNvSpPr>
          <p:nvPr>
            <p:ph type="title"/>
          </p:nvPr>
        </p:nvSpPr>
        <p:spPr/>
        <p:txBody>
          <a:bodyPr/>
          <a:lstStyle/>
          <a:p>
            <a:r>
              <a:rPr lang="de-DE" dirty="0"/>
              <a:t>TRIBOS Polygonal </a:t>
            </a:r>
            <a:r>
              <a:rPr lang="de-DE" dirty="0" err="1"/>
              <a:t>Clamping</a:t>
            </a:r>
            <a:r>
              <a:rPr lang="de-DE" dirty="0"/>
              <a:t> Technology</a:t>
            </a:r>
            <a:endParaRPr lang="en-US" dirty="0"/>
          </a:p>
        </p:txBody>
      </p:sp>
      <p:sp>
        <p:nvSpPr>
          <p:cNvPr id="3" name="Textplatzhalter 2">
            <a:extLst>
              <a:ext uri="{FF2B5EF4-FFF2-40B4-BE49-F238E27FC236}">
                <a16:creationId xmlns:a16="http://schemas.microsoft.com/office/drawing/2014/main" id="{54AADBFF-A82B-41EF-B58E-5F50A0932441}"/>
              </a:ext>
            </a:extLst>
          </p:cNvPr>
          <p:cNvSpPr>
            <a:spLocks noGrp="1"/>
          </p:cNvSpPr>
          <p:nvPr>
            <p:ph type="body" sz="quarter" idx="12"/>
          </p:nvPr>
        </p:nvSpPr>
        <p:spPr/>
        <p:txBody>
          <a:bodyPr>
            <a:normAutofit/>
          </a:bodyPr>
          <a:lstStyle/>
          <a:p>
            <a:pPr marL="0">
              <a:buNone/>
            </a:pPr>
            <a:r>
              <a:rPr lang="en-US" sz="1600" b="1" dirty="0"/>
              <a:t>Optimal surfaces! Through excellent dynamic concentricity </a:t>
            </a:r>
            <a:r>
              <a:rPr lang="de-DE" sz="1600" b="1" dirty="0" err="1"/>
              <a:t>properties</a:t>
            </a:r>
            <a:r>
              <a:rPr lang="de-DE" sz="1600" b="1" dirty="0"/>
              <a:t> &lt; 0.003 mm</a:t>
            </a:r>
          </a:p>
          <a:p>
            <a:pPr marL="0">
              <a:buNone/>
            </a:pPr>
            <a:endParaRPr lang="de-DE" sz="1400" b="1" dirty="0"/>
          </a:p>
          <a:p>
            <a:pPr marL="285750" indent="-285750">
              <a:buFont typeface="Arial" panose="020B0604020202020204" pitchFamily="34" charset="0"/>
              <a:buChar char="•"/>
            </a:pPr>
            <a:r>
              <a:rPr lang="en-US" sz="1400" dirty="0"/>
              <a:t>Constantly further-developed, patented TRIBOS Polygonal Clamping Technology Program with a versatile and extensive range of application</a:t>
            </a:r>
          </a:p>
          <a:p>
            <a:pPr marL="285750" indent="-285750">
              <a:buFont typeface="Arial" panose="020B0604020202020204" pitchFamily="34" charset="0"/>
              <a:buChar char="•"/>
            </a:pPr>
            <a:r>
              <a:rPr lang="en-US" sz="1400" dirty="0"/>
              <a:t>From precision micromachining to powerful </a:t>
            </a:r>
            <a:r>
              <a:rPr lang="de-DE" sz="1400" dirty="0" err="1"/>
              <a:t>volume</a:t>
            </a:r>
            <a:r>
              <a:rPr lang="de-DE" sz="1400" dirty="0"/>
              <a:t> </a:t>
            </a:r>
            <a:r>
              <a:rPr lang="de-DE" sz="1400" dirty="0" err="1"/>
              <a:t>machining</a:t>
            </a:r>
            <a:endParaRPr lang="de-DE" sz="1400" dirty="0"/>
          </a:p>
          <a:p>
            <a:pPr marL="285750" indent="-285750">
              <a:buFont typeface="Arial" panose="020B0604020202020204" pitchFamily="34" charset="0"/>
              <a:buChar char="•"/>
            </a:pPr>
            <a:r>
              <a:rPr lang="en-US" sz="1400" dirty="0"/>
              <a:t>Excellent concentricity properties of &lt; 0.003 mm lead to longer service lives and the best surfaces</a:t>
            </a:r>
          </a:p>
          <a:p>
            <a:pPr marL="285750" indent="-285750">
              <a:buFont typeface="Arial" panose="020B0604020202020204" pitchFamily="34" charset="0"/>
              <a:buChar char="•"/>
            </a:pPr>
            <a:r>
              <a:rPr lang="en-US" sz="1400" dirty="0"/>
              <a:t>Suited to highspeed </a:t>
            </a:r>
            <a:r>
              <a:rPr lang="de-DE" sz="1400" dirty="0" err="1"/>
              <a:t>machining</a:t>
            </a:r>
            <a:endParaRPr lang="de-DE" sz="1400" dirty="0"/>
          </a:p>
          <a:p>
            <a:pPr marL="285750" indent="-285750">
              <a:buFont typeface="Arial" panose="020B0604020202020204" pitchFamily="34" charset="0"/>
              <a:buChar char="•"/>
            </a:pPr>
            <a:r>
              <a:rPr lang="de-DE" sz="1400" dirty="0"/>
              <a:t>HSC-tauglich</a:t>
            </a:r>
            <a:endParaRPr lang="de-DE" sz="1400" b="1" dirty="0"/>
          </a:p>
          <a:p>
            <a:endParaRPr lang="en-US" dirty="0"/>
          </a:p>
        </p:txBody>
      </p:sp>
      <p:sp>
        <p:nvSpPr>
          <p:cNvPr id="4" name="Fußzeilenplatzhalter 3">
            <a:extLst>
              <a:ext uri="{FF2B5EF4-FFF2-40B4-BE49-F238E27FC236}">
                <a16:creationId xmlns:a16="http://schemas.microsoft.com/office/drawing/2014/main" id="{EBC15F7E-E55B-41F5-9C73-94AF765D1B57}"/>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10487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6CD24-34F0-4D39-AE21-9BCD1ED7E5BA}"/>
              </a:ext>
            </a:extLst>
          </p:cNvPr>
          <p:cNvSpPr>
            <a:spLocks noGrp="1"/>
          </p:cNvSpPr>
          <p:nvPr>
            <p:ph type="title"/>
          </p:nvPr>
        </p:nvSpPr>
        <p:spPr/>
        <p:txBody>
          <a:bodyPr/>
          <a:lstStyle/>
          <a:p>
            <a:r>
              <a:rPr lang="de-DE" dirty="0"/>
              <a:t>Advantages</a:t>
            </a:r>
            <a:endParaRPr lang="en-US" dirty="0"/>
          </a:p>
        </p:txBody>
      </p:sp>
      <p:sp>
        <p:nvSpPr>
          <p:cNvPr id="3" name="Textplatzhalter 2">
            <a:extLst>
              <a:ext uri="{FF2B5EF4-FFF2-40B4-BE49-F238E27FC236}">
                <a16:creationId xmlns:a16="http://schemas.microsoft.com/office/drawing/2014/main" id="{9B33F643-FA87-4EC2-A325-23CC39683C6D}"/>
              </a:ext>
            </a:extLst>
          </p:cNvPr>
          <p:cNvSpPr>
            <a:spLocks noGrp="1"/>
          </p:cNvSpPr>
          <p:nvPr>
            <p:ph type="body" sz="quarter" idx="12"/>
          </p:nvPr>
        </p:nvSpPr>
        <p:spPr/>
        <p:txBody>
          <a:bodyPr anchor="ctr"/>
          <a:lstStyle/>
          <a:p>
            <a:pPr marL="285750" indent="-285750">
              <a:buFont typeface="Arial" panose="020B0604020202020204" pitchFamily="34" charset="0"/>
              <a:buChar char="•"/>
            </a:pPr>
            <a:r>
              <a:rPr lang="en-US" sz="1400" dirty="0"/>
              <a:t>Ultimate run-out accuracy &lt; 0.003 mm</a:t>
            </a:r>
          </a:p>
          <a:p>
            <a:pPr marL="285750" indent="-285750">
              <a:buFont typeface="Arial" panose="020B0604020202020204" pitchFamily="34" charset="0"/>
              <a:buChar char="•"/>
            </a:pPr>
            <a:r>
              <a:rPr lang="de-DE" sz="1400" dirty="0" err="1"/>
              <a:t>Rotationally</a:t>
            </a:r>
            <a:r>
              <a:rPr lang="de-DE" sz="1400" dirty="0"/>
              <a:t> </a:t>
            </a:r>
            <a:r>
              <a:rPr lang="de-DE" sz="1400" dirty="0" err="1"/>
              <a:t>symmetric</a:t>
            </a:r>
            <a:r>
              <a:rPr lang="de-DE" sz="1400" dirty="0"/>
              <a:t> design</a:t>
            </a:r>
          </a:p>
          <a:p>
            <a:pPr marL="285750" indent="-285750">
              <a:buFont typeface="Arial" panose="020B0604020202020204" pitchFamily="34" charset="0"/>
              <a:buChar char="•"/>
            </a:pPr>
            <a:r>
              <a:rPr lang="en-US" sz="1400" dirty="0"/>
              <a:t>No moving parts, making it maintenance-free</a:t>
            </a:r>
          </a:p>
          <a:p>
            <a:pPr marL="285750" indent="-285750">
              <a:buFont typeface="Arial" panose="020B0604020202020204" pitchFamily="34" charset="0"/>
              <a:buChar char="•"/>
            </a:pPr>
            <a:r>
              <a:rPr lang="de-DE" sz="1400" dirty="0"/>
              <a:t>Versatile </a:t>
            </a:r>
            <a:r>
              <a:rPr lang="de-DE" sz="1400" dirty="0" err="1"/>
              <a:t>clamping</a:t>
            </a:r>
            <a:r>
              <a:rPr lang="de-DE" sz="1400" dirty="0"/>
              <a:t> </a:t>
            </a:r>
            <a:r>
              <a:rPr lang="de-DE" sz="1400" dirty="0" err="1"/>
              <a:t>range</a:t>
            </a:r>
            <a:r>
              <a:rPr lang="de-DE" sz="1400" dirty="0"/>
              <a:t> due </a:t>
            </a:r>
            <a:r>
              <a:rPr lang="de-DE" sz="1400" dirty="0" err="1"/>
              <a:t>to</a:t>
            </a:r>
            <a:r>
              <a:rPr lang="de-DE" sz="1400" dirty="0"/>
              <a:t> intermediate </a:t>
            </a:r>
            <a:r>
              <a:rPr lang="de-DE" sz="1400" dirty="0" err="1"/>
              <a:t>sleeves</a:t>
            </a:r>
            <a:endParaRPr lang="de-DE" sz="1400" dirty="0"/>
          </a:p>
          <a:p>
            <a:pPr marL="285750" indent="-285750">
              <a:buFont typeface="Arial" panose="020B0604020202020204" pitchFamily="34" charset="0"/>
              <a:buChar char="•"/>
            </a:pPr>
            <a:r>
              <a:rPr lang="de-DE" sz="1400" dirty="0" err="1"/>
              <a:t>Comprehensive</a:t>
            </a:r>
            <a:r>
              <a:rPr lang="de-DE" sz="1400" dirty="0"/>
              <a:t> </a:t>
            </a:r>
            <a:r>
              <a:rPr lang="de-DE" sz="1400" dirty="0" err="1"/>
              <a:t>range</a:t>
            </a:r>
            <a:r>
              <a:rPr lang="de-DE" sz="1400" dirty="0"/>
              <a:t> – </a:t>
            </a:r>
            <a:r>
              <a:rPr lang="de-DE" sz="1400" dirty="0" err="1"/>
              <a:t>from</a:t>
            </a:r>
            <a:r>
              <a:rPr lang="de-DE" sz="1400" dirty="0"/>
              <a:t> </a:t>
            </a:r>
            <a:r>
              <a:rPr lang="de-DE" sz="1400" dirty="0" err="1"/>
              <a:t>micromachining</a:t>
            </a:r>
            <a:r>
              <a:rPr lang="de-DE" sz="1400" dirty="0"/>
              <a:t> </a:t>
            </a:r>
            <a:r>
              <a:rPr lang="de-DE" sz="1400" dirty="0" err="1"/>
              <a:t>to</a:t>
            </a:r>
            <a:r>
              <a:rPr lang="de-DE" sz="1400" dirty="0"/>
              <a:t> </a:t>
            </a:r>
            <a:r>
              <a:rPr lang="de-DE" sz="1400" dirty="0" err="1"/>
              <a:t>volume</a:t>
            </a:r>
            <a:r>
              <a:rPr lang="de-DE" sz="1400" dirty="0"/>
              <a:t> </a:t>
            </a:r>
            <a:r>
              <a:rPr lang="de-DE" sz="1400" dirty="0" err="1"/>
              <a:t>machining</a:t>
            </a:r>
            <a:endParaRPr lang="de-DE" sz="1400" dirty="0"/>
          </a:p>
          <a:p>
            <a:pPr marL="285750" indent="-285750">
              <a:buFont typeface="Arial" panose="020B0604020202020204" pitchFamily="34" charset="0"/>
              <a:buChar char="•"/>
            </a:pPr>
            <a:r>
              <a:rPr lang="en-US" sz="1400" dirty="0"/>
              <a:t>Optimal vibration damping by virtue of the </a:t>
            </a:r>
            <a:r>
              <a:rPr lang="de-DE" sz="1400" dirty="0"/>
              <a:t>polygonal </a:t>
            </a:r>
            <a:r>
              <a:rPr lang="de-DE" sz="1400" dirty="0" err="1"/>
              <a:t>honeycomb</a:t>
            </a:r>
            <a:r>
              <a:rPr lang="de-DE" sz="1400" dirty="0"/>
              <a:t> </a:t>
            </a:r>
            <a:r>
              <a:rPr lang="de-DE" sz="1400" dirty="0" err="1"/>
              <a:t>structure</a:t>
            </a:r>
            <a:endParaRPr lang="de-DE" sz="1400" dirty="0"/>
          </a:p>
          <a:p>
            <a:endParaRPr lang="en-US" dirty="0"/>
          </a:p>
        </p:txBody>
      </p:sp>
      <p:sp>
        <p:nvSpPr>
          <p:cNvPr id="4" name="Fußzeilenplatzhalter 3">
            <a:extLst>
              <a:ext uri="{FF2B5EF4-FFF2-40B4-BE49-F238E27FC236}">
                <a16:creationId xmlns:a16="http://schemas.microsoft.com/office/drawing/2014/main" id="{C24E398A-57D3-45A7-B8FA-80506223D324}"/>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145500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6CD24-34F0-4D39-AE21-9BCD1ED7E5BA}"/>
              </a:ext>
            </a:extLst>
          </p:cNvPr>
          <p:cNvSpPr>
            <a:spLocks noGrp="1"/>
          </p:cNvSpPr>
          <p:nvPr>
            <p:ph type="title"/>
          </p:nvPr>
        </p:nvSpPr>
        <p:spPr/>
        <p:txBody>
          <a:bodyPr/>
          <a:lstStyle/>
          <a:p>
            <a:r>
              <a:rPr lang="de-DE" dirty="0"/>
              <a:t>Technical </a:t>
            </a:r>
            <a:r>
              <a:rPr lang="de-DE" dirty="0" err="1"/>
              <a:t>highlights</a:t>
            </a:r>
            <a:endParaRPr lang="en-US" dirty="0"/>
          </a:p>
        </p:txBody>
      </p:sp>
      <p:sp>
        <p:nvSpPr>
          <p:cNvPr id="3" name="Textplatzhalter 2">
            <a:extLst>
              <a:ext uri="{FF2B5EF4-FFF2-40B4-BE49-F238E27FC236}">
                <a16:creationId xmlns:a16="http://schemas.microsoft.com/office/drawing/2014/main" id="{9B33F643-FA87-4EC2-A325-23CC39683C6D}"/>
              </a:ext>
            </a:extLst>
          </p:cNvPr>
          <p:cNvSpPr>
            <a:spLocks noGrp="1"/>
          </p:cNvSpPr>
          <p:nvPr>
            <p:ph type="body" sz="quarter" idx="12"/>
          </p:nvPr>
        </p:nvSpPr>
        <p:spPr/>
        <p:txBody>
          <a:bodyPr anchor="ctr">
            <a:normAutofit lnSpcReduction="10000"/>
          </a:bodyPr>
          <a:lstStyle/>
          <a:p>
            <a:pPr marL="285750" indent="-285750">
              <a:buFont typeface="Arial" panose="020B0604020202020204" pitchFamily="34" charset="0"/>
              <a:buChar char="•"/>
            </a:pPr>
            <a:r>
              <a:rPr lang="de-DE" sz="1400" dirty="0" err="1"/>
              <a:t>For</a:t>
            </a:r>
            <a:r>
              <a:rPr lang="de-DE" sz="1400" dirty="0"/>
              <a:t> </a:t>
            </a:r>
            <a:r>
              <a:rPr lang="de-DE" sz="1400" dirty="0" err="1"/>
              <a:t>over</a:t>
            </a:r>
            <a:r>
              <a:rPr lang="de-DE" sz="1400" dirty="0"/>
              <a:t> 10 </a:t>
            </a:r>
            <a:r>
              <a:rPr lang="de-DE" sz="1400" dirty="0" err="1"/>
              <a:t>years</a:t>
            </a:r>
            <a:endParaRPr lang="de-DE" sz="1400" dirty="0"/>
          </a:p>
          <a:p>
            <a:pPr marL="285750" indent="-285750">
              <a:buFont typeface="Arial" panose="020B0604020202020204" pitchFamily="34" charset="0"/>
              <a:buChar char="•"/>
            </a:pPr>
            <a:r>
              <a:rPr lang="de-DE" sz="1400" dirty="0" err="1"/>
              <a:t>Has</a:t>
            </a:r>
            <a:r>
              <a:rPr lang="de-DE" sz="1400" dirty="0"/>
              <a:t> stand out </a:t>
            </a:r>
            <a:r>
              <a:rPr lang="de-DE" sz="1400" dirty="0" err="1"/>
              <a:t>through</a:t>
            </a:r>
            <a:r>
              <a:rPr lang="de-DE" sz="1400" dirty="0"/>
              <a:t> </a:t>
            </a:r>
            <a:r>
              <a:rPr lang="en-US" sz="1400" dirty="0" err="1"/>
              <a:t>consistant</a:t>
            </a:r>
            <a:r>
              <a:rPr lang="en-US" sz="1400" dirty="0"/>
              <a:t> run-out accuracy and outstanding vibration damping</a:t>
            </a:r>
            <a:endParaRPr lang="de-DE" sz="1400" dirty="0"/>
          </a:p>
          <a:p>
            <a:pPr marL="285750" indent="-285750">
              <a:buFont typeface="Arial" panose="020B0604020202020204" pitchFamily="34" charset="0"/>
              <a:buChar char="•"/>
            </a:pPr>
            <a:r>
              <a:rPr lang="en-US" sz="1400" dirty="0"/>
              <a:t>The TRIBOS SVP clamping devices enable the polygonal clamping diameter of the toolholder to run true, the tool shank can be easily inserted</a:t>
            </a:r>
            <a:endParaRPr lang="de-DE" sz="1400" dirty="0"/>
          </a:p>
          <a:p>
            <a:pPr marL="285750" indent="-285750">
              <a:buFont typeface="Arial" panose="020B0604020202020204" pitchFamily="34" charset="0"/>
              <a:buChar char="•"/>
            </a:pPr>
            <a:r>
              <a:rPr lang="de-DE" sz="1400" dirty="0" err="1"/>
              <a:t>If</a:t>
            </a:r>
            <a:r>
              <a:rPr lang="de-DE" sz="1400" dirty="0"/>
              <a:t> </a:t>
            </a:r>
            <a:r>
              <a:rPr lang="de-DE" sz="1400" dirty="0" err="1"/>
              <a:t>the</a:t>
            </a:r>
            <a:r>
              <a:rPr lang="de-DE" sz="1400" dirty="0"/>
              <a:t> </a:t>
            </a:r>
            <a:r>
              <a:rPr lang="de-DE" sz="1400" dirty="0" err="1"/>
              <a:t>pressure</a:t>
            </a:r>
            <a:r>
              <a:rPr lang="de-DE" sz="1400" dirty="0"/>
              <a:t> on </a:t>
            </a:r>
            <a:r>
              <a:rPr lang="en-US" sz="1400" dirty="0"/>
              <a:t>the clamping diameter eases off , then it will assume its polygonal shape again and clamps the inserted tool shank process reliably and with high repeat accuracy</a:t>
            </a:r>
            <a:endParaRPr lang="de-DE" sz="1400" dirty="0"/>
          </a:p>
          <a:p>
            <a:pPr marL="285750" indent="-285750">
              <a:buFont typeface="Arial" panose="020B0604020202020204" pitchFamily="34" charset="0"/>
              <a:buChar char="•"/>
            </a:pPr>
            <a:r>
              <a:rPr lang="en-US" sz="1400" dirty="0"/>
              <a:t>The polygonal clamping shape and especially, with TRIBOS-R, the additional vibration damping inserts in the hollow chambers lead to an optimal running </a:t>
            </a:r>
            <a:r>
              <a:rPr lang="de-DE" sz="1400" dirty="0" err="1"/>
              <a:t>smoothness</a:t>
            </a:r>
            <a:r>
              <a:rPr lang="de-DE" sz="1400" dirty="0"/>
              <a:t> </a:t>
            </a:r>
            <a:r>
              <a:rPr lang="de-DE" sz="1400" dirty="0" err="1"/>
              <a:t>for</a:t>
            </a:r>
            <a:r>
              <a:rPr lang="de-DE" sz="1400" dirty="0"/>
              <a:t> </a:t>
            </a:r>
            <a:r>
              <a:rPr lang="de-DE" sz="1400" dirty="0" err="1"/>
              <a:t>the</a:t>
            </a:r>
            <a:r>
              <a:rPr lang="de-DE" sz="1400" dirty="0"/>
              <a:t> </a:t>
            </a:r>
            <a:r>
              <a:rPr lang="de-DE" sz="1400" dirty="0" err="1"/>
              <a:t>tool</a:t>
            </a:r>
            <a:endParaRPr lang="de-DE" sz="1400" dirty="0"/>
          </a:p>
          <a:p>
            <a:pPr marL="285750" indent="-285750">
              <a:buFont typeface="Arial" panose="020B0604020202020204" pitchFamily="34" charset="0"/>
              <a:buChar char="•"/>
            </a:pPr>
            <a:r>
              <a:rPr lang="en-US" sz="1400" dirty="0"/>
              <a:t>The damping property in polygonal clamping technology prevents micro-blowouts on the cutting edge of the tool, thus increasing the service life of the tool and enhancing the performance of the spindle</a:t>
            </a:r>
            <a:endParaRPr lang="de-DE" sz="1400" dirty="0"/>
          </a:p>
          <a:p>
            <a:pPr marL="285750" indent="-285750">
              <a:buFont typeface="Arial" panose="020B0604020202020204" pitchFamily="34" charset="0"/>
              <a:buChar char="•"/>
            </a:pPr>
            <a:r>
              <a:rPr lang="de-DE" sz="1400" dirty="0"/>
              <a:t>The </a:t>
            </a:r>
            <a:r>
              <a:rPr lang="de-DE" sz="1400" dirty="0" err="1"/>
              <a:t>machining</a:t>
            </a:r>
            <a:r>
              <a:rPr lang="de-DE" sz="1400" dirty="0"/>
              <a:t> </a:t>
            </a:r>
            <a:r>
              <a:rPr lang="en-US" sz="1400" dirty="0"/>
              <a:t>process improved by the dampening is clearly demonstrated in the result of the excellent workpiece surfaces</a:t>
            </a:r>
            <a:endParaRPr lang="de-DE" sz="1400" dirty="0"/>
          </a:p>
        </p:txBody>
      </p:sp>
      <p:sp>
        <p:nvSpPr>
          <p:cNvPr id="4" name="Fußzeilenplatzhalter 3">
            <a:extLst>
              <a:ext uri="{FF2B5EF4-FFF2-40B4-BE49-F238E27FC236}">
                <a16:creationId xmlns:a16="http://schemas.microsoft.com/office/drawing/2014/main" id="{C24E398A-57D3-45A7-B8FA-80506223D324}"/>
              </a:ext>
            </a:extLst>
          </p:cNvPr>
          <p:cNvSpPr>
            <a:spLocks noGrp="1"/>
          </p:cNvSpPr>
          <p:nvPr>
            <p:ph type="ftr" sz="quarter" idx="10"/>
          </p:nvPr>
        </p:nvSpPr>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415979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en-US" sz="1400" b="1" dirty="0"/>
              <a:t>More efficiency through vibration damping</a:t>
            </a:r>
          </a:p>
          <a:p>
            <a:endParaRPr lang="en-US" sz="1400" b="1" dirty="0"/>
          </a:p>
          <a:p>
            <a:pPr marL="285750" indent="-285750">
              <a:buFont typeface="Arial" panose="020B0604020202020204" pitchFamily="34" charset="0"/>
              <a:buChar char="•"/>
            </a:pPr>
            <a:r>
              <a:rPr lang="de-DE" sz="1400" dirty="0" err="1"/>
              <a:t>Excellent</a:t>
            </a:r>
            <a:r>
              <a:rPr lang="de-DE" sz="1400" dirty="0"/>
              <a:t> </a:t>
            </a:r>
            <a:r>
              <a:rPr lang="de-DE" sz="1400" dirty="0" err="1"/>
              <a:t>vibration</a:t>
            </a:r>
            <a:r>
              <a:rPr lang="de-DE" sz="1400" dirty="0"/>
              <a:t> </a:t>
            </a:r>
            <a:r>
              <a:rPr lang="de-DE" sz="1400" dirty="0" err="1"/>
              <a:t>damping</a:t>
            </a:r>
            <a:endParaRPr lang="de-DE" sz="1400" dirty="0"/>
          </a:p>
          <a:p>
            <a:pPr marL="285750" indent="-285750">
              <a:buFont typeface="Arial" panose="020B0604020202020204" pitchFamily="34" charset="0"/>
              <a:buChar char="•"/>
            </a:pPr>
            <a:r>
              <a:rPr lang="de-DE" sz="1400" dirty="0" err="1"/>
              <a:t>Guarantees</a:t>
            </a:r>
            <a:r>
              <a:rPr lang="de-DE" sz="1400" dirty="0"/>
              <a:t> </a:t>
            </a:r>
            <a:r>
              <a:rPr lang="de-DE" sz="1400" dirty="0" err="1"/>
              <a:t>best</a:t>
            </a:r>
            <a:r>
              <a:rPr lang="de-DE" sz="1400" dirty="0"/>
              <a:t> </a:t>
            </a:r>
            <a:r>
              <a:rPr lang="de-DE" sz="1400" dirty="0" err="1"/>
              <a:t>cutting</a:t>
            </a:r>
            <a:r>
              <a:rPr lang="de-DE" sz="1400" dirty="0"/>
              <a:t> </a:t>
            </a:r>
            <a:r>
              <a:rPr lang="de-DE" sz="1400" dirty="0" err="1"/>
              <a:t>actions</a:t>
            </a:r>
            <a:endParaRPr lang="de-DE" sz="1400" dirty="0"/>
          </a:p>
          <a:p>
            <a:pPr marL="285750" indent="-285750">
              <a:buFont typeface="Arial" panose="020B0604020202020204" pitchFamily="34" charset="0"/>
              <a:buChar char="•"/>
            </a:pPr>
            <a:r>
              <a:rPr lang="de-DE" sz="1400" dirty="0" err="1"/>
              <a:t>Prevents</a:t>
            </a:r>
            <a:r>
              <a:rPr lang="de-DE" sz="1400" dirty="0"/>
              <a:t> </a:t>
            </a:r>
            <a:r>
              <a:rPr lang="de-DE" sz="1400" dirty="0" err="1"/>
              <a:t>micro</a:t>
            </a:r>
            <a:r>
              <a:rPr lang="de-DE" sz="1400" dirty="0"/>
              <a:t>-blowouts on </a:t>
            </a:r>
            <a:r>
              <a:rPr lang="de-DE" sz="1400" dirty="0" err="1"/>
              <a:t>the</a:t>
            </a:r>
            <a:r>
              <a:rPr lang="de-DE" sz="1400" dirty="0"/>
              <a:t> </a:t>
            </a:r>
            <a:r>
              <a:rPr lang="de-DE" sz="1400" dirty="0" err="1"/>
              <a:t>cutting</a:t>
            </a:r>
            <a:r>
              <a:rPr lang="de-DE" sz="1400" dirty="0"/>
              <a:t> </a:t>
            </a:r>
            <a:r>
              <a:rPr lang="de-DE" sz="1400" dirty="0" err="1"/>
              <a:t>edge</a:t>
            </a:r>
            <a:r>
              <a:rPr lang="de-DE" sz="1400" dirty="0"/>
              <a:t> </a:t>
            </a:r>
            <a:r>
              <a:rPr lang="de-DE" sz="1400" dirty="0" err="1"/>
              <a:t>of</a:t>
            </a:r>
            <a:r>
              <a:rPr lang="de-DE" sz="1400" dirty="0"/>
              <a:t> </a:t>
            </a:r>
            <a:r>
              <a:rPr lang="de-DE" sz="1400" dirty="0" err="1"/>
              <a:t>the</a:t>
            </a:r>
            <a:r>
              <a:rPr lang="de-DE" sz="1400" dirty="0"/>
              <a:t> </a:t>
            </a:r>
            <a:r>
              <a:rPr lang="de-DE" sz="1400" dirty="0" err="1"/>
              <a:t>tool</a:t>
            </a:r>
            <a:endParaRPr lang="de-DE" sz="1400" dirty="0"/>
          </a:p>
          <a:p>
            <a:pPr marL="285750" indent="-285750">
              <a:buFont typeface="Arial" panose="020B0604020202020204" pitchFamily="34" charset="0"/>
              <a:buChar char="•"/>
            </a:pPr>
            <a:r>
              <a:rPr lang="de-DE" sz="1400" dirty="0" err="1"/>
              <a:t>Increases</a:t>
            </a:r>
            <a:r>
              <a:rPr lang="de-DE" sz="1400" dirty="0"/>
              <a:t> </a:t>
            </a:r>
            <a:r>
              <a:rPr lang="de-DE" sz="1400" dirty="0" err="1"/>
              <a:t>the</a:t>
            </a:r>
            <a:r>
              <a:rPr lang="de-DE" sz="1400" dirty="0"/>
              <a:t> </a:t>
            </a:r>
            <a:r>
              <a:rPr lang="de-DE" sz="1400" dirty="0" err="1"/>
              <a:t>tools</a:t>
            </a:r>
            <a:r>
              <a:rPr lang="de-DE" sz="1400" dirty="0"/>
              <a:t>‘ </a:t>
            </a:r>
            <a:r>
              <a:rPr lang="de-DE" sz="1400" dirty="0" err="1"/>
              <a:t>service</a:t>
            </a:r>
            <a:r>
              <a:rPr lang="de-DE" sz="1400" dirty="0"/>
              <a:t> </a:t>
            </a:r>
            <a:r>
              <a:rPr lang="de-DE" sz="1400" dirty="0" err="1"/>
              <a:t>life</a:t>
            </a:r>
            <a:r>
              <a:rPr lang="de-DE" sz="1400" dirty="0"/>
              <a:t> </a:t>
            </a:r>
            <a:r>
              <a:rPr lang="de-DE" sz="1400" dirty="0" err="1"/>
              <a:t>considerably</a:t>
            </a:r>
            <a:endParaRPr lang="de-DE" sz="1400" dirty="0"/>
          </a:p>
          <a:p>
            <a:pPr marL="285750" indent="-285750">
              <a:buFont typeface="Arial" panose="020B0604020202020204" pitchFamily="34" charset="0"/>
              <a:buChar char="•"/>
            </a:pPr>
            <a:r>
              <a:rPr lang="de-DE" sz="1400" dirty="0"/>
              <a:t>Leads </a:t>
            </a:r>
            <a:r>
              <a:rPr lang="de-DE" sz="1400" dirty="0" err="1"/>
              <a:t>to</a:t>
            </a:r>
            <a:r>
              <a:rPr lang="de-DE" sz="1400" dirty="0"/>
              <a:t> a </a:t>
            </a:r>
            <a:r>
              <a:rPr lang="de-DE" sz="1400" dirty="0" err="1"/>
              <a:t>reduction</a:t>
            </a:r>
            <a:r>
              <a:rPr lang="de-DE" sz="1400" dirty="0"/>
              <a:t> in </a:t>
            </a:r>
            <a:r>
              <a:rPr lang="de-DE" sz="1400" dirty="0" err="1"/>
              <a:t>costs</a:t>
            </a:r>
            <a:endParaRPr lang="de-DE" sz="1400"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t>Features</a:t>
            </a:r>
            <a:endParaRPr lang="en-US" dirty="0"/>
          </a:p>
        </p:txBody>
      </p:sp>
      <p:pic>
        <p:nvPicPr>
          <p:cNvPr id="5" name="Picture 2">
            <a:extLst>
              <a:ext uri="{FF2B5EF4-FFF2-40B4-BE49-F238E27FC236}">
                <a16:creationId xmlns:a16="http://schemas.microsoft.com/office/drawing/2014/main" id="{37AC2881-3EAF-4D3F-9DB8-291811BC96D6}"/>
              </a:ext>
            </a:extLst>
          </p:cNvPr>
          <p:cNvPicPr>
            <a:picLocks noChangeAspect="1" noChangeArrowheads="1"/>
          </p:cNvPicPr>
          <p:nvPr/>
        </p:nvPicPr>
        <p:blipFill>
          <a:blip r:embed="rId2" cstate="print"/>
          <a:srcRect/>
          <a:stretch>
            <a:fillRect/>
          </a:stretch>
        </p:blipFill>
        <p:spPr bwMode="auto">
          <a:xfrm>
            <a:off x="914400" y="1112838"/>
            <a:ext cx="3238500" cy="2230438"/>
          </a:xfrm>
          <a:prstGeom prst="rect">
            <a:avLst/>
          </a:prstGeom>
          <a:noFill/>
          <a:ln w="9525">
            <a:noFill/>
            <a:miter lim="800000"/>
            <a:headEnd/>
            <a:tailEnd/>
          </a:ln>
        </p:spPr>
      </p:pic>
      <p:sp>
        <p:nvSpPr>
          <p:cNvPr id="6" name="Fußzeilenplatzhalter 3">
            <a:extLst>
              <a:ext uri="{FF2B5EF4-FFF2-40B4-BE49-F238E27FC236}">
                <a16:creationId xmlns:a16="http://schemas.microsoft.com/office/drawing/2014/main" id="{1D7663A0-3FA7-41B0-8FAC-431E1F508DF7}"/>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795194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en-US" sz="1500" b="1" dirty="0"/>
              <a:t>Versatility through the clamping range </a:t>
            </a:r>
            <a:r>
              <a:rPr lang="de-DE" sz="1500" b="1" dirty="0" err="1"/>
              <a:t>from</a:t>
            </a:r>
            <a:r>
              <a:rPr lang="de-DE" sz="1500" b="1" dirty="0"/>
              <a:t> </a:t>
            </a:r>
          </a:p>
          <a:p>
            <a:r>
              <a:rPr lang="de-DE" sz="1500" b="1" dirty="0"/>
              <a:t>0.3 – 32 mm</a:t>
            </a:r>
          </a:p>
          <a:p>
            <a:endParaRPr lang="de-DE" sz="1500" b="1" dirty="0"/>
          </a:p>
          <a:p>
            <a:pPr marL="285750" indent="-285750">
              <a:buFont typeface="Arial" panose="020B0604020202020204" pitchFamily="34" charset="0"/>
              <a:buChar char="•"/>
            </a:pPr>
            <a:r>
              <a:rPr lang="de-DE" sz="1500" dirty="0"/>
              <a:t>All </a:t>
            </a:r>
            <a:r>
              <a:rPr lang="de-DE" sz="1500" dirty="0" err="1"/>
              <a:t>tools</a:t>
            </a:r>
            <a:r>
              <a:rPr lang="de-DE" sz="1500" dirty="0"/>
              <a:t> </a:t>
            </a:r>
            <a:r>
              <a:rPr lang="de-DE" sz="1500" dirty="0" err="1"/>
              <a:t>with</a:t>
            </a:r>
            <a:r>
              <a:rPr lang="de-DE" sz="1500" dirty="0"/>
              <a:t> </a:t>
            </a:r>
            <a:r>
              <a:rPr lang="de-DE" sz="1500" dirty="0" err="1"/>
              <a:t>commercially</a:t>
            </a:r>
            <a:r>
              <a:rPr lang="de-DE" sz="1500" dirty="0"/>
              <a:t> </a:t>
            </a:r>
            <a:r>
              <a:rPr lang="de-DE" sz="1500" dirty="0" err="1"/>
              <a:t>available</a:t>
            </a:r>
            <a:r>
              <a:rPr lang="de-DE" sz="1500" dirty="0"/>
              <a:t> </a:t>
            </a:r>
            <a:r>
              <a:rPr lang="de-DE" sz="1500" dirty="0" err="1"/>
              <a:t>shank</a:t>
            </a:r>
            <a:r>
              <a:rPr lang="de-DE" sz="1500" dirty="0"/>
              <a:t> </a:t>
            </a:r>
            <a:r>
              <a:rPr lang="de-DE" sz="1500" dirty="0" err="1"/>
              <a:t>types</a:t>
            </a:r>
            <a:r>
              <a:rPr lang="de-DE" sz="1500" dirty="0"/>
              <a:t> in </a:t>
            </a:r>
            <a:r>
              <a:rPr lang="de-DE" sz="1500" dirty="0" err="1"/>
              <a:t>the</a:t>
            </a:r>
            <a:r>
              <a:rPr lang="de-DE" sz="1500" dirty="0"/>
              <a:t> 0.3 – 32 mm </a:t>
            </a:r>
            <a:r>
              <a:rPr lang="de-DE" sz="1500" dirty="0" err="1"/>
              <a:t>diameter</a:t>
            </a:r>
            <a:r>
              <a:rPr lang="de-DE" sz="1500" dirty="0"/>
              <a:t> </a:t>
            </a:r>
            <a:r>
              <a:rPr lang="de-DE" sz="1500" dirty="0" err="1"/>
              <a:t>range</a:t>
            </a:r>
            <a:r>
              <a:rPr lang="de-DE" sz="1500" dirty="0"/>
              <a:t> </a:t>
            </a:r>
            <a:r>
              <a:rPr lang="de-DE" sz="1500" dirty="0" err="1"/>
              <a:t>can</a:t>
            </a:r>
            <a:r>
              <a:rPr lang="de-DE" sz="1500" dirty="0"/>
              <a:t> </a:t>
            </a:r>
            <a:r>
              <a:rPr lang="de-DE" sz="1500" dirty="0" err="1"/>
              <a:t>be</a:t>
            </a:r>
            <a:r>
              <a:rPr lang="de-DE" sz="1500" dirty="0"/>
              <a:t> </a:t>
            </a:r>
            <a:r>
              <a:rPr lang="de-DE" sz="1500" dirty="0" err="1"/>
              <a:t>clamped</a:t>
            </a:r>
            <a:endParaRPr lang="de-DE" sz="1500" dirty="0"/>
          </a:p>
          <a:p>
            <a:pPr marL="285750" indent="-285750">
              <a:buFont typeface="Arial" panose="020B0604020202020204" pitchFamily="34" charset="0"/>
              <a:buChar char="•"/>
            </a:pPr>
            <a:r>
              <a:rPr lang="de-DE" sz="1500" dirty="0" err="1"/>
              <a:t>Versaility</a:t>
            </a:r>
            <a:r>
              <a:rPr lang="de-DE" sz="1500" dirty="0"/>
              <a:t> in </a:t>
            </a:r>
            <a:r>
              <a:rPr lang="de-DE" sz="1500" dirty="0" err="1"/>
              <a:t>production</a:t>
            </a:r>
            <a:endParaRPr lang="de-DE" sz="1500" dirty="0"/>
          </a:p>
          <a:p>
            <a:pPr marL="285750" indent="-285750">
              <a:buFont typeface="Arial" panose="020B0604020202020204" pitchFamily="34" charset="0"/>
              <a:buChar char="•"/>
            </a:pPr>
            <a:r>
              <a:rPr lang="de-DE" sz="1500" dirty="0" err="1"/>
              <a:t>Significant</a:t>
            </a:r>
            <a:r>
              <a:rPr lang="de-DE" sz="1500" dirty="0"/>
              <a:t> </a:t>
            </a:r>
            <a:r>
              <a:rPr lang="de-DE" sz="1500" dirty="0" err="1"/>
              <a:t>reduction</a:t>
            </a:r>
            <a:r>
              <a:rPr lang="de-DE" sz="1500" dirty="0"/>
              <a:t> in </a:t>
            </a:r>
            <a:r>
              <a:rPr lang="de-DE" sz="1500" dirty="0" err="1"/>
              <a:t>tool</a:t>
            </a:r>
            <a:r>
              <a:rPr lang="de-DE" sz="1500" dirty="0"/>
              <a:t> </a:t>
            </a:r>
            <a:r>
              <a:rPr lang="de-DE" sz="1500" dirty="0" err="1"/>
              <a:t>acquisition</a:t>
            </a:r>
            <a:r>
              <a:rPr lang="de-DE" sz="1500" dirty="0"/>
              <a:t> </a:t>
            </a:r>
            <a:r>
              <a:rPr lang="de-DE" sz="1500" dirty="0" err="1"/>
              <a:t>costs</a:t>
            </a:r>
            <a:endParaRPr lang="de-DE" sz="1500"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t>Features</a:t>
            </a:r>
            <a:endParaRPr lang="en-US" dirty="0"/>
          </a:p>
        </p:txBody>
      </p:sp>
      <p:pic>
        <p:nvPicPr>
          <p:cNvPr id="6" name="Picture 2">
            <a:extLst>
              <a:ext uri="{FF2B5EF4-FFF2-40B4-BE49-F238E27FC236}">
                <a16:creationId xmlns:a16="http://schemas.microsoft.com/office/drawing/2014/main" id="{1EE086C1-2CB1-47C4-8674-182E16DBC32D}"/>
              </a:ext>
            </a:extLst>
          </p:cNvPr>
          <p:cNvPicPr>
            <a:picLocks noChangeAspect="1" noChangeArrowheads="1"/>
          </p:cNvPicPr>
          <p:nvPr/>
        </p:nvPicPr>
        <p:blipFill>
          <a:blip r:embed="rId2" cstate="print"/>
          <a:srcRect/>
          <a:stretch>
            <a:fillRect/>
          </a:stretch>
        </p:blipFill>
        <p:spPr bwMode="auto">
          <a:xfrm>
            <a:off x="914400" y="1112838"/>
            <a:ext cx="3238500" cy="2568575"/>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1BC737BD-0DEF-449B-AAB1-0ABC57B8E5C0}"/>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413157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E2126EA-9832-4FDB-802C-7E7C08A2C459}"/>
              </a:ext>
            </a:extLst>
          </p:cNvPr>
          <p:cNvSpPr>
            <a:spLocks noGrp="1"/>
          </p:cNvSpPr>
          <p:nvPr>
            <p:ph sz="quarter" idx="11"/>
          </p:nvPr>
        </p:nvSpPr>
        <p:spPr/>
        <p:txBody>
          <a:bodyPr anchor="ctr">
            <a:normAutofit/>
          </a:bodyPr>
          <a:lstStyle/>
          <a:p>
            <a:r>
              <a:rPr lang="en-US" sz="1500" b="1" dirty="0"/>
              <a:t>All commercially available tool shank types </a:t>
            </a:r>
            <a:r>
              <a:rPr lang="de-DE" sz="1500" b="1" dirty="0" err="1"/>
              <a:t>can</a:t>
            </a:r>
            <a:r>
              <a:rPr lang="de-DE" sz="1500" b="1" dirty="0"/>
              <a:t> </a:t>
            </a:r>
            <a:r>
              <a:rPr lang="de-DE" sz="1500" b="1" dirty="0" err="1"/>
              <a:t>be</a:t>
            </a:r>
            <a:r>
              <a:rPr lang="de-DE" sz="1500" b="1" dirty="0"/>
              <a:t> </a:t>
            </a:r>
            <a:r>
              <a:rPr lang="de-DE" sz="1500" b="1" dirty="0" err="1"/>
              <a:t>clamped</a:t>
            </a:r>
            <a:endParaRPr lang="de-DE" sz="1500" b="1" dirty="0"/>
          </a:p>
          <a:p>
            <a:endParaRPr lang="de-DE" sz="1500" b="1" dirty="0"/>
          </a:p>
          <a:p>
            <a:pPr marL="285750" indent="-285750">
              <a:buFont typeface="Arial" panose="020B0604020202020204" pitchFamily="34" charset="0"/>
              <a:buChar char="•"/>
            </a:pPr>
            <a:r>
              <a:rPr lang="de-DE" sz="1500" dirty="0"/>
              <a:t>Tools </a:t>
            </a:r>
            <a:r>
              <a:rPr lang="de-DE" sz="1500" dirty="0" err="1"/>
              <a:t>with</a:t>
            </a:r>
            <a:r>
              <a:rPr lang="de-DE" sz="1500" dirty="0"/>
              <a:t> </a:t>
            </a:r>
            <a:r>
              <a:rPr lang="de-DE" sz="1500" dirty="0" err="1"/>
              <a:t>both</a:t>
            </a:r>
            <a:r>
              <a:rPr lang="de-DE" sz="1500" dirty="0"/>
              <a:t> smooth </a:t>
            </a:r>
            <a:r>
              <a:rPr lang="de-DE" sz="1500" dirty="0" err="1"/>
              <a:t>cylindrical</a:t>
            </a:r>
            <a:r>
              <a:rPr lang="de-DE" sz="1500" dirty="0"/>
              <a:t> </a:t>
            </a:r>
            <a:r>
              <a:rPr lang="de-DE" sz="1500" dirty="0" err="1"/>
              <a:t>shanks</a:t>
            </a:r>
            <a:r>
              <a:rPr lang="de-DE" sz="1500" dirty="0"/>
              <a:t> in </a:t>
            </a:r>
            <a:r>
              <a:rPr lang="de-DE" sz="1500" dirty="0" err="1"/>
              <a:t>accordance</a:t>
            </a:r>
            <a:r>
              <a:rPr lang="de-DE" sz="1500" dirty="0"/>
              <a:t> </a:t>
            </a:r>
            <a:r>
              <a:rPr lang="de-DE" sz="1500" dirty="0" err="1"/>
              <a:t>with</a:t>
            </a:r>
            <a:r>
              <a:rPr lang="de-DE" sz="1500" dirty="0"/>
              <a:t> DIN 6535 Type HA </a:t>
            </a:r>
            <a:r>
              <a:rPr lang="de-DE" sz="1500" dirty="0" err="1"/>
              <a:t>up</a:t>
            </a:r>
            <a:r>
              <a:rPr lang="de-DE" sz="1500" dirty="0"/>
              <a:t> </a:t>
            </a:r>
            <a:r>
              <a:rPr lang="de-DE" sz="1500" dirty="0" err="1"/>
              <a:t>to</a:t>
            </a:r>
            <a:r>
              <a:rPr lang="de-DE" sz="1500" dirty="0"/>
              <a:t> Ø 32 mm and also </a:t>
            </a:r>
            <a:r>
              <a:rPr lang="de-DE" sz="1500" dirty="0" err="1"/>
              <a:t>those</a:t>
            </a:r>
            <a:r>
              <a:rPr lang="de-DE" sz="1500" dirty="0"/>
              <a:t> </a:t>
            </a:r>
            <a:r>
              <a:rPr lang="de-DE" sz="1500" dirty="0" err="1"/>
              <a:t>with</a:t>
            </a:r>
            <a:r>
              <a:rPr lang="de-DE" sz="1500" dirty="0"/>
              <a:t> </a:t>
            </a:r>
            <a:r>
              <a:rPr lang="de-DE" sz="1500" dirty="0" err="1"/>
              <a:t>recesses</a:t>
            </a:r>
            <a:r>
              <a:rPr lang="de-DE" sz="1500" dirty="0"/>
              <a:t> in </a:t>
            </a:r>
            <a:r>
              <a:rPr lang="de-DE" sz="1500" dirty="0" err="1"/>
              <a:t>accordance</a:t>
            </a:r>
            <a:r>
              <a:rPr lang="de-DE" sz="1500" dirty="0"/>
              <a:t> </a:t>
            </a:r>
            <a:r>
              <a:rPr lang="de-DE" sz="1500" dirty="0" err="1"/>
              <a:t>with</a:t>
            </a:r>
            <a:r>
              <a:rPr lang="de-DE" sz="1500" dirty="0"/>
              <a:t>:                                                                        DIN 1835 Form B, E                                             DIN 6535 Form HA, HB, HE                                  </a:t>
            </a:r>
            <a:r>
              <a:rPr lang="de-DE" sz="1500" dirty="0" err="1"/>
              <a:t>can</a:t>
            </a:r>
            <a:r>
              <a:rPr lang="de-DE" sz="1500" dirty="0"/>
              <a:t> </a:t>
            </a:r>
            <a:r>
              <a:rPr lang="de-DE" sz="1500" dirty="0" err="1"/>
              <a:t>be</a:t>
            </a:r>
            <a:r>
              <a:rPr lang="de-DE" sz="1500" dirty="0"/>
              <a:t> </a:t>
            </a:r>
            <a:r>
              <a:rPr lang="de-DE" sz="1500" dirty="0" err="1"/>
              <a:t>clamped</a:t>
            </a:r>
            <a:r>
              <a:rPr lang="de-DE" sz="1500" dirty="0"/>
              <a:t> </a:t>
            </a:r>
            <a:r>
              <a:rPr lang="de-DE" sz="1500" dirty="0" err="1"/>
              <a:t>directly</a:t>
            </a:r>
            <a:r>
              <a:rPr lang="de-DE" sz="1500" dirty="0"/>
              <a:t> and </a:t>
            </a:r>
            <a:r>
              <a:rPr lang="de-DE" sz="1500" dirty="0" err="1"/>
              <a:t>without</a:t>
            </a:r>
            <a:r>
              <a:rPr lang="de-DE" sz="1500" dirty="0"/>
              <a:t> </a:t>
            </a:r>
            <a:r>
              <a:rPr lang="de-DE" sz="1500" dirty="0" err="1"/>
              <a:t>the</a:t>
            </a:r>
            <a:r>
              <a:rPr lang="de-DE" sz="1500" dirty="0"/>
              <a:t> </a:t>
            </a:r>
            <a:r>
              <a:rPr lang="de-DE" sz="1500" dirty="0" err="1"/>
              <a:t>use</a:t>
            </a:r>
            <a:r>
              <a:rPr lang="de-DE" sz="1500" dirty="0"/>
              <a:t> </a:t>
            </a:r>
            <a:r>
              <a:rPr lang="de-DE" sz="1500" dirty="0" err="1"/>
              <a:t>of</a:t>
            </a:r>
            <a:r>
              <a:rPr lang="de-DE" sz="1500" dirty="0"/>
              <a:t> an intermediate </a:t>
            </a:r>
            <a:r>
              <a:rPr lang="de-DE" sz="1500" dirty="0" err="1"/>
              <a:t>sleeve</a:t>
            </a:r>
            <a:endParaRPr lang="de-DE" sz="1500" b="1" dirty="0"/>
          </a:p>
          <a:p>
            <a:endParaRPr lang="en-US" dirty="0"/>
          </a:p>
        </p:txBody>
      </p:sp>
      <p:sp>
        <p:nvSpPr>
          <p:cNvPr id="3" name="Titel 2">
            <a:extLst>
              <a:ext uri="{FF2B5EF4-FFF2-40B4-BE49-F238E27FC236}">
                <a16:creationId xmlns:a16="http://schemas.microsoft.com/office/drawing/2014/main" id="{497492F8-0875-4AD9-9EB4-9AFA3AF82F0B}"/>
              </a:ext>
            </a:extLst>
          </p:cNvPr>
          <p:cNvSpPr>
            <a:spLocks noGrp="1"/>
          </p:cNvSpPr>
          <p:nvPr>
            <p:ph type="title"/>
          </p:nvPr>
        </p:nvSpPr>
        <p:spPr/>
        <p:txBody>
          <a:bodyPr/>
          <a:lstStyle/>
          <a:p>
            <a:r>
              <a:rPr lang="de-DE" dirty="0"/>
              <a:t>Features</a:t>
            </a:r>
            <a:endParaRPr lang="en-US" dirty="0"/>
          </a:p>
        </p:txBody>
      </p:sp>
      <p:pic>
        <p:nvPicPr>
          <p:cNvPr id="5" name="Picture 2">
            <a:extLst>
              <a:ext uri="{FF2B5EF4-FFF2-40B4-BE49-F238E27FC236}">
                <a16:creationId xmlns:a16="http://schemas.microsoft.com/office/drawing/2014/main" id="{50BE8F07-2898-4668-BDCA-3B68B8110BD1}"/>
              </a:ext>
            </a:extLst>
          </p:cNvPr>
          <p:cNvPicPr>
            <a:picLocks noChangeAspect="1" noChangeArrowheads="1"/>
          </p:cNvPicPr>
          <p:nvPr/>
        </p:nvPicPr>
        <p:blipFill>
          <a:blip r:embed="rId2" cstate="print"/>
          <a:srcRect/>
          <a:stretch>
            <a:fillRect/>
          </a:stretch>
        </p:blipFill>
        <p:spPr bwMode="auto">
          <a:xfrm>
            <a:off x="914400" y="1024339"/>
            <a:ext cx="3238500" cy="2317750"/>
          </a:xfrm>
          <a:prstGeom prst="rect">
            <a:avLst/>
          </a:prstGeom>
          <a:noFill/>
          <a:ln w="9525">
            <a:noFill/>
            <a:miter lim="800000"/>
            <a:headEnd/>
            <a:tailEnd/>
          </a:ln>
        </p:spPr>
      </p:pic>
      <p:sp>
        <p:nvSpPr>
          <p:cNvPr id="7" name="Fußzeilenplatzhalter 3">
            <a:extLst>
              <a:ext uri="{FF2B5EF4-FFF2-40B4-BE49-F238E27FC236}">
                <a16:creationId xmlns:a16="http://schemas.microsoft.com/office/drawing/2014/main" id="{3C8252C8-2F28-44CD-AD04-7C55F19A1E92}"/>
              </a:ext>
            </a:extLst>
          </p:cNvPr>
          <p:cNvSpPr>
            <a:spLocks noGrp="1"/>
          </p:cNvSpPr>
          <p:nvPr>
            <p:ph type="ftr" sz="quarter" idx="10"/>
          </p:nvPr>
        </p:nvSpPr>
        <p:spPr>
          <a:xfrm>
            <a:off x="819150" y="4735895"/>
            <a:ext cx="3086100" cy="274637"/>
          </a:xfrm>
        </p:spPr>
        <p:txBody>
          <a:bodyPr/>
          <a:lstStyle/>
          <a:p>
            <a:pPr fontAlgn="base">
              <a:spcBef>
                <a:spcPct val="0"/>
              </a:spcBef>
              <a:spcAft>
                <a:spcPct val="0"/>
              </a:spcAft>
            </a:pPr>
            <a:r>
              <a:rPr lang="de-DE" dirty="0"/>
              <a:t>TRIBOS</a:t>
            </a:r>
          </a:p>
        </p:txBody>
      </p:sp>
    </p:spTree>
    <p:extLst>
      <p:ext uri="{BB962C8B-B14F-4D97-AF65-F5344CB8AC3E}">
        <p14:creationId xmlns:p14="http://schemas.microsoft.com/office/powerpoint/2010/main" val="36501799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CH_PPT_VORLAGE_16-9_230112" val="Yc1SrUJ7"/>
  <p:tag name="ARTICULATE_SLIDE_COUNT" val="1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H_PPT_Vorlage_16-9_230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SCH_PPT_Vorlage_16-9_230112</Template>
  <TotalTime>0</TotalTime>
  <Words>1418</Words>
  <Application>Microsoft Office PowerPoint</Application>
  <PresentationFormat>Bildschirmpräsentation (16:9)</PresentationFormat>
  <Paragraphs>233</Paragraphs>
  <Slides>38</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38</vt:i4>
      </vt:variant>
    </vt:vector>
  </HeadingPairs>
  <TitlesOfParts>
    <vt:vector size="43" baseType="lpstr">
      <vt:lpstr>Arial</vt:lpstr>
      <vt:lpstr>Calibri</vt:lpstr>
      <vt:lpstr>Symbol</vt:lpstr>
      <vt:lpstr>Wingdings</vt:lpstr>
      <vt:lpstr>SCH_PPT_Vorlage_16-9_230112</vt:lpstr>
      <vt:lpstr>PowerPoint-Präsentation</vt:lpstr>
      <vt:lpstr>Product overview</vt:lpstr>
      <vt:lpstr>TRIBOS</vt:lpstr>
      <vt:lpstr>TRIBOS Polygonal Clamping Technology</vt:lpstr>
      <vt:lpstr>Advantages</vt:lpstr>
      <vt:lpstr>Technical highlights</vt:lpstr>
      <vt:lpstr>Features</vt:lpstr>
      <vt:lpstr>Features</vt:lpstr>
      <vt:lpstr>Features</vt:lpstr>
      <vt:lpstr>Features</vt:lpstr>
      <vt:lpstr>Features</vt:lpstr>
      <vt:lpstr>TRIBOS-R</vt:lpstr>
      <vt:lpstr>TRIBOS-R</vt:lpstr>
      <vt:lpstr>TRIBOS-R</vt:lpstr>
      <vt:lpstr>TRIBOS-RM</vt:lpstr>
      <vt:lpstr>TRIBOS-RM</vt:lpstr>
      <vt:lpstr>TRIBOS-RM</vt:lpstr>
      <vt:lpstr>TRIBOS-RM</vt:lpstr>
      <vt:lpstr>TRIBOS-S</vt:lpstr>
      <vt:lpstr>TRIBOS-S</vt:lpstr>
      <vt:lpstr>TRIBOS-S</vt:lpstr>
      <vt:lpstr>TRIBOS-S</vt:lpstr>
      <vt:lpstr>TRIBOS SVL</vt:lpstr>
      <vt:lpstr>TRIBOS SVL</vt:lpstr>
      <vt:lpstr>TRIBOS SVL</vt:lpstr>
      <vt:lpstr>TRIBOS-Mini</vt:lpstr>
      <vt:lpstr>TRIBOS-Mini</vt:lpstr>
      <vt:lpstr>TRIBOS-Mini</vt:lpstr>
      <vt:lpstr>TRIBOS SVP</vt:lpstr>
      <vt:lpstr>TRIBOS SVP-2</vt:lpstr>
      <vt:lpstr>TRIBOS SVP-3</vt:lpstr>
      <vt:lpstr>TRIBOS SVP-Mini and TRIBOS SVP-RM</vt:lpstr>
      <vt:lpstr>Applications</vt:lpstr>
      <vt:lpstr>Applications</vt:lpstr>
      <vt:lpstr>Applications</vt:lpstr>
      <vt:lpstr>Applications</vt:lpstr>
      <vt:lpstr>Applications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Ludewig, Stephan</dc:creator>
  <cp:lastModifiedBy>Schneider, Lara</cp:lastModifiedBy>
  <cp:revision>170</cp:revision>
  <cp:lastPrinted>2014-06-25T16:59:27Z</cp:lastPrinted>
  <dcterms:created xsi:type="dcterms:W3CDTF">2012-06-26T15:13:48Z</dcterms:created>
  <dcterms:modified xsi:type="dcterms:W3CDTF">2021-05-04T11:48:52Z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BB168B60-77D4-4875-BE5F-2ECECB6BC60E</vt:lpwstr>
  </property>
  <property fmtid="{D5CDD505-2E9C-101B-9397-08002B2CF9AE}" pid="3" name="ArticulatePath">
    <vt:lpwstr>SCHUNK_PPT-Vorlage_16_9_0321_DE_inArbeit</vt:lpwstr>
  </property>
</Properties>
</file>