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Default Extension="png" ContentType="image/png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4" r:id="rId2"/>
  </p:sldMasterIdLst>
  <p:notesMasterIdLst>
    <p:notesMasterId r:id="rId5"/>
  </p:notesMasterIdLst>
  <p:handoutMasterIdLst>
    <p:handoutMasterId r:id="rId6"/>
  </p:handoutMasterIdLst>
  <p:sldIdLst>
    <p:sldId id="256" r:id="rId3"/>
    <p:sldId id="285" r:id="rId4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46B"/>
    <a:srgbClr val="003D6A"/>
  </p:clrMru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94607" autoAdjust="0"/>
  </p:normalViewPr>
  <p:slideViewPr>
    <p:cSldViewPr snapToGrid="0" snapToObjects="1">
      <p:cViewPr>
        <p:scale>
          <a:sx n="75" d="100"/>
          <a:sy n="75" d="100"/>
        </p:scale>
        <p:origin x="210" y="-582"/>
      </p:cViewPr>
      <p:guideLst>
        <p:guide orient="horz" pos="1085"/>
        <p:guide pos="4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5EF0E5-7573-904A-8AD2-3C4D4AB28462}" type="datetimeFigureOut">
              <a:rPr lang="de-DE" smtClean="0"/>
              <a:pPr/>
              <a:t>18.06.2013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D9633C-3AFD-B14F-BF51-76C9B354F05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1799349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59C942-6DF7-4645-A323-1FB2403B0B5A}" type="datetimeFigureOut">
              <a:rPr lang="de-DE" smtClean="0"/>
              <a:pPr/>
              <a:t>18.06.2013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E218C4-41A8-684B-AF4F-B9D499E35F6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22956796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865252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41299" y="206907"/>
            <a:ext cx="8661401" cy="762529"/>
          </a:xfrm>
          <a:prstGeom prst="rect">
            <a:avLst/>
          </a:prstGeom>
        </p:spPr>
        <p:txBody>
          <a:bodyPr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</a:t>
            </a:r>
            <a:r>
              <a:rPr lang="de-DE" dirty="0" err="1" smtClean="0"/>
              <a:t>Powerpoint</a:t>
            </a:r>
            <a:r>
              <a:rPr lang="de-DE" dirty="0" smtClean="0"/>
              <a:t>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260327" y="909638"/>
            <a:ext cx="8642373" cy="5072062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dirty="0" smtClean="0"/>
              <a:t>Präsentationstitel, Verfasser, Datum</a:t>
            </a:r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831113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/>
          <p:cNvSpPr>
            <a:spLocks noGrp="1"/>
          </p:cNvSpPr>
          <p:nvPr>
            <p:ph type="pic" sz="quarter" idx="10"/>
          </p:nvPr>
        </p:nvSpPr>
        <p:spPr>
          <a:xfrm>
            <a:off x="260327" y="1066800"/>
            <a:ext cx="4298973" cy="4914899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41299" y="206907"/>
            <a:ext cx="8661401" cy="762529"/>
          </a:xfrm>
          <a:prstGeom prst="rect">
            <a:avLst/>
          </a:prstGeom>
        </p:spPr>
        <p:txBody>
          <a:bodyPr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</a:t>
            </a:r>
            <a:r>
              <a:rPr lang="de-DE" dirty="0" err="1" smtClean="0"/>
              <a:t>Powerpoint</a:t>
            </a:r>
            <a:r>
              <a:rPr lang="de-DE" dirty="0" smtClean="0"/>
              <a:t>-Folie</a:t>
            </a:r>
            <a:endParaRPr lang="de-DE" dirty="0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909638"/>
            <a:ext cx="4140200" cy="5072062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dirty="0" smtClean="0"/>
              <a:t>Präsentationstitel, Verfasser, Datum</a:t>
            </a:r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529362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686859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19988"/>
            <a:ext cx="4152902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3979331"/>
            <a:ext cx="4127499" cy="4656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2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876800" y="2616200"/>
            <a:ext cx="3683000" cy="36957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94524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7" y="2367488"/>
            <a:ext cx="7962903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1" y="3026831"/>
            <a:ext cx="7937500" cy="4402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11"/>
          </p:nvPr>
        </p:nvSpPr>
        <p:spPr>
          <a:xfrm>
            <a:off x="596901" y="3835400"/>
            <a:ext cx="7899399" cy="24765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409134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61443" y="389470"/>
            <a:ext cx="8074557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066089" cy="4279899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dirty="0" smtClean="0"/>
              <a:t>Präsentationstitel, Verfasser, Datum</a:t>
            </a:r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283111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1604435"/>
            <a:ext cx="3941233" cy="423756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dirty="0" smtClean="0"/>
              <a:t>Wettbewerbsvergleich Innengreifer, </a:t>
            </a:r>
            <a:r>
              <a:rPr lang="de-DE" dirty="0" err="1" smtClean="0"/>
              <a:t>Rechkemmer</a:t>
            </a:r>
            <a:r>
              <a:rPr lang="de-DE" dirty="0" smtClean="0"/>
              <a:t>, 08.10.2012</a:t>
            </a:r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9" name="Inhaltsplatzhalter 14"/>
          <p:cNvSpPr>
            <a:spLocks noGrp="1"/>
          </p:cNvSpPr>
          <p:nvPr>
            <p:ph sz="quarter" idx="12"/>
          </p:nvPr>
        </p:nvSpPr>
        <p:spPr>
          <a:xfrm>
            <a:off x="586844" y="1604434"/>
            <a:ext cx="3951289" cy="423756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15293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304" y="6317852"/>
            <a:ext cx="9143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6" name="Bild 5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7" name="Bild 6" descr="TOOLS_RS_NEU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14734" y="4457701"/>
            <a:ext cx="1913922" cy="1913922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686859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865252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19988"/>
            <a:ext cx="4152902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3979331"/>
            <a:ext cx="4127499" cy="4656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2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876800" y="2616200"/>
            <a:ext cx="3683000" cy="36957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945245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7" y="2367488"/>
            <a:ext cx="7962903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1" y="3026831"/>
            <a:ext cx="7937500" cy="4402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11"/>
          </p:nvPr>
        </p:nvSpPr>
        <p:spPr>
          <a:xfrm>
            <a:off x="596901" y="3835400"/>
            <a:ext cx="7899399" cy="24765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4091346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304" y="6324600"/>
            <a:ext cx="9143696" cy="5334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dirty="0" smtClean="0"/>
              <a:t>Präsentationstitel, Verfasser, Datum</a:t>
            </a:r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Bild 6" descr="BALKEN_FOLIE2_NEU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 l="4846"/>
          <a:stretch>
            <a:fillRect/>
          </a:stretch>
        </p:blipFill>
        <p:spPr>
          <a:xfrm>
            <a:off x="0" y="6165375"/>
            <a:ext cx="9144000" cy="646883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20278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2" r:id="rId2"/>
    <p:sldLayoutId id="2147483663" r:id="rId3"/>
    <p:sldLayoutId id="2147483652" r:id="rId4"/>
    <p:sldLayoutId id="2147483660" r:id="rId5"/>
    <p:sldLayoutId id="2147483657" r:id="rId6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304" y="6261100"/>
            <a:ext cx="9143696" cy="5969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dirty="0" smtClean="0"/>
              <a:t>Präsentationstitel, Verfasser, Datum</a:t>
            </a:r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Bild 6" descr="BALKEN_FOLIE2_NEU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6095118"/>
            <a:ext cx="9144000" cy="61553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20278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533398" y="2400300"/>
            <a:ext cx="8229600" cy="1428750"/>
          </a:xfrm>
        </p:spPr>
        <p:txBody>
          <a:bodyPr/>
          <a:lstStyle/>
          <a:p>
            <a:r>
              <a:rPr lang="de-DE" dirty="0" err="1" smtClean="0"/>
              <a:t>Competitive</a:t>
            </a:r>
            <a:r>
              <a:rPr lang="de-DE" dirty="0" smtClean="0"/>
              <a:t> </a:t>
            </a:r>
            <a:r>
              <a:rPr lang="de-DE" dirty="0" err="1" smtClean="0"/>
              <a:t>comparison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sz="2800" dirty="0" smtClean="0"/>
              <a:t>3-jaw-centric </a:t>
            </a:r>
            <a:r>
              <a:rPr lang="de-DE" sz="2800" dirty="0" err="1" smtClean="0"/>
              <a:t>gripper</a:t>
            </a:r>
            <a:r>
              <a:rPr lang="de-DE" sz="2800" dirty="0" smtClean="0"/>
              <a:t/>
            </a:r>
            <a:br>
              <a:rPr lang="de-DE" sz="2800" dirty="0" smtClean="0"/>
            </a:br>
            <a:r>
              <a:rPr lang="de-DE" sz="2800" dirty="0" err="1" smtClean="0"/>
              <a:t>with</a:t>
            </a:r>
            <a:r>
              <a:rPr lang="de-DE" sz="2800" dirty="0" smtClean="0"/>
              <a:t> large </a:t>
            </a:r>
            <a:r>
              <a:rPr lang="de-DE" sz="2800" dirty="0" err="1" smtClean="0"/>
              <a:t>stroke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14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533397" y="4029075"/>
            <a:ext cx="7153277" cy="648756"/>
          </a:xfrm>
        </p:spPr>
        <p:txBody>
          <a:bodyPr/>
          <a:lstStyle/>
          <a:p>
            <a:r>
              <a:rPr lang="de-DE" sz="4000" dirty="0" smtClean="0"/>
              <a:t>Schunk PZH+ / Sommer GD-</a:t>
            </a:r>
            <a:r>
              <a:rPr lang="de-DE" sz="4000" dirty="0" err="1" smtClean="0"/>
              <a:t>series</a:t>
            </a:r>
            <a:r>
              <a:rPr lang="de-DE" sz="4000" dirty="0" smtClean="0"/>
              <a:t> </a:t>
            </a:r>
            <a:endParaRPr lang="de-DE" sz="4000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68760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19288" y="6496052"/>
            <a:ext cx="6219712" cy="252000"/>
          </a:xfrm>
        </p:spPr>
        <p:txBody>
          <a:bodyPr/>
          <a:lstStyle/>
          <a:p>
            <a:r>
              <a:rPr lang="de-DE" sz="1100" dirty="0" err="1" smtClean="0"/>
              <a:t>Competitive</a:t>
            </a:r>
            <a:r>
              <a:rPr lang="de-DE" sz="1100" dirty="0" smtClean="0"/>
              <a:t> </a:t>
            </a:r>
            <a:r>
              <a:rPr lang="de-DE" sz="1100" dirty="0" err="1" smtClean="0"/>
              <a:t>comparison</a:t>
            </a:r>
            <a:r>
              <a:rPr lang="de-DE" sz="1100" dirty="0" smtClean="0"/>
              <a:t> 3-jaws-centric </a:t>
            </a:r>
            <a:r>
              <a:rPr lang="de-DE" sz="1100" dirty="0" err="1" smtClean="0"/>
              <a:t>gripper</a:t>
            </a:r>
            <a:r>
              <a:rPr lang="de-DE" sz="1100" dirty="0" smtClean="0"/>
              <a:t> </a:t>
            </a:r>
            <a:r>
              <a:rPr lang="de-DE" sz="1100" dirty="0" err="1" smtClean="0"/>
              <a:t>with</a:t>
            </a:r>
            <a:r>
              <a:rPr lang="de-DE" sz="1100" dirty="0" smtClean="0"/>
              <a:t> large </a:t>
            </a:r>
            <a:r>
              <a:rPr lang="de-DE" sz="1100" dirty="0" err="1" smtClean="0"/>
              <a:t>stroke</a:t>
            </a:r>
            <a:r>
              <a:rPr lang="de-DE" sz="1100" dirty="0" smtClean="0"/>
              <a:t> </a:t>
            </a:r>
          </a:p>
          <a:p>
            <a:r>
              <a:rPr lang="de-DE" sz="1100" dirty="0" smtClean="0"/>
              <a:t>R. Korte 14.05.2013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514172" y="4038600"/>
            <a:ext cx="2406493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rgbClr val="00446B"/>
                </a:solidFill>
              </a:rPr>
              <a:t>Sales </a:t>
            </a:r>
            <a:r>
              <a:rPr lang="de-DE" b="1" dirty="0" err="1" smtClean="0">
                <a:solidFill>
                  <a:srgbClr val="00446B"/>
                </a:solidFill>
              </a:rPr>
              <a:t>argument</a:t>
            </a:r>
            <a:r>
              <a:rPr lang="de-DE" b="1" dirty="0" err="1" smtClean="0">
                <a:solidFill>
                  <a:srgbClr val="00446B"/>
                </a:solidFill>
              </a:rPr>
              <a:t>s</a:t>
            </a:r>
            <a:r>
              <a:rPr lang="de-DE" b="1" dirty="0" smtClean="0">
                <a:solidFill>
                  <a:srgbClr val="00446B"/>
                </a:solidFill>
              </a:rPr>
              <a:t> </a:t>
            </a:r>
            <a:r>
              <a:rPr lang="de-DE" b="1" dirty="0" smtClean="0">
                <a:solidFill>
                  <a:srgbClr val="00446B"/>
                </a:solidFill>
              </a:rPr>
              <a:t>PZH</a:t>
            </a:r>
            <a:r>
              <a:rPr lang="de-DE" b="1" dirty="0" smtClean="0">
                <a:solidFill>
                  <a:srgbClr val="00446B"/>
                </a:solidFill>
              </a:rPr>
              <a:t>+ :</a:t>
            </a:r>
          </a:p>
          <a:p>
            <a:endParaRPr lang="de-DE" b="1" dirty="0" smtClean="0">
              <a:solidFill>
                <a:srgbClr val="00446B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de-DE" b="1" dirty="0" smtClean="0">
                <a:solidFill>
                  <a:srgbClr val="00446B"/>
                </a:solidFill>
              </a:rPr>
              <a:t> flat </a:t>
            </a:r>
            <a:r>
              <a:rPr lang="de-DE" b="1" dirty="0" err="1" smtClean="0">
                <a:solidFill>
                  <a:srgbClr val="00446B"/>
                </a:solidFill>
              </a:rPr>
              <a:t>version</a:t>
            </a:r>
            <a:endParaRPr lang="de-DE" b="1" dirty="0" smtClean="0">
              <a:solidFill>
                <a:srgbClr val="00446B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de-DE" b="1" dirty="0" smtClean="0">
                <a:solidFill>
                  <a:srgbClr val="00446B"/>
                </a:solidFill>
              </a:rPr>
              <a:t> </a:t>
            </a:r>
            <a:r>
              <a:rPr lang="de-DE" b="1" dirty="0" err="1" smtClean="0">
                <a:solidFill>
                  <a:srgbClr val="00446B"/>
                </a:solidFill>
              </a:rPr>
              <a:t>lower</a:t>
            </a:r>
            <a:r>
              <a:rPr lang="de-DE" b="1" dirty="0" smtClean="0">
                <a:solidFill>
                  <a:srgbClr val="00446B"/>
                </a:solidFill>
              </a:rPr>
              <a:t> </a:t>
            </a:r>
            <a:r>
              <a:rPr lang="de-DE" b="1" dirty="0" err="1" smtClean="0">
                <a:solidFill>
                  <a:srgbClr val="00446B"/>
                </a:solidFill>
              </a:rPr>
              <a:t>mass</a:t>
            </a:r>
            <a:endParaRPr lang="de-DE" b="1" dirty="0" smtClean="0">
              <a:solidFill>
                <a:srgbClr val="00446B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de-DE" b="1" dirty="0" smtClean="0">
                <a:solidFill>
                  <a:srgbClr val="00446B"/>
                </a:solidFill>
              </a:rPr>
              <a:t> </a:t>
            </a:r>
            <a:r>
              <a:rPr lang="de-DE" b="1" dirty="0" err="1" smtClean="0">
                <a:solidFill>
                  <a:srgbClr val="00446B"/>
                </a:solidFill>
              </a:rPr>
              <a:t>center</a:t>
            </a:r>
            <a:r>
              <a:rPr lang="de-DE" b="1" dirty="0" smtClean="0">
                <a:solidFill>
                  <a:srgbClr val="00446B"/>
                </a:solidFill>
              </a:rPr>
              <a:t> </a:t>
            </a:r>
            <a:r>
              <a:rPr lang="de-DE" b="1" dirty="0" err="1" smtClean="0">
                <a:solidFill>
                  <a:srgbClr val="00446B"/>
                </a:solidFill>
              </a:rPr>
              <a:t>bore</a:t>
            </a:r>
            <a:endParaRPr lang="de-DE" b="1" dirty="0" smtClean="0">
              <a:solidFill>
                <a:srgbClr val="00446B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de-DE" b="1" dirty="0" smtClean="0">
                <a:solidFill>
                  <a:srgbClr val="00446B"/>
                </a:solidFill>
              </a:rPr>
              <a:t> </a:t>
            </a:r>
            <a:r>
              <a:rPr lang="de-DE" b="1" dirty="0" err="1" smtClean="0">
                <a:solidFill>
                  <a:srgbClr val="00446B"/>
                </a:solidFill>
              </a:rPr>
              <a:t>higher</a:t>
            </a:r>
            <a:r>
              <a:rPr lang="de-DE" b="1" dirty="0" smtClean="0">
                <a:solidFill>
                  <a:srgbClr val="00446B"/>
                </a:solidFill>
              </a:rPr>
              <a:t> </a:t>
            </a:r>
            <a:r>
              <a:rPr lang="de-DE" b="1" dirty="0" smtClean="0">
                <a:solidFill>
                  <a:srgbClr val="00446B"/>
                </a:solidFill>
              </a:rPr>
              <a:t>power </a:t>
            </a:r>
            <a:r>
              <a:rPr lang="de-DE" b="1" dirty="0" err="1" smtClean="0">
                <a:solidFill>
                  <a:srgbClr val="00446B"/>
                </a:solidFill>
              </a:rPr>
              <a:t>density</a:t>
            </a:r>
            <a:endParaRPr lang="de-DE" b="1" dirty="0" smtClean="0">
              <a:solidFill>
                <a:srgbClr val="00446B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de-DE" b="1" dirty="0" smtClean="0">
                <a:solidFill>
                  <a:srgbClr val="00446B"/>
                </a:solidFill>
              </a:rPr>
              <a:t> multi-</a:t>
            </a:r>
            <a:r>
              <a:rPr lang="de-DE" b="1" dirty="0" err="1" smtClean="0">
                <a:solidFill>
                  <a:srgbClr val="00446B"/>
                </a:solidFill>
              </a:rPr>
              <a:t>tooth</a:t>
            </a:r>
            <a:r>
              <a:rPr lang="de-DE" b="1" dirty="0" smtClean="0">
                <a:solidFill>
                  <a:srgbClr val="00446B"/>
                </a:solidFill>
              </a:rPr>
              <a:t> </a:t>
            </a:r>
            <a:r>
              <a:rPr lang="de-DE" b="1" dirty="0" err="1" smtClean="0">
                <a:solidFill>
                  <a:srgbClr val="00446B"/>
                </a:solidFill>
              </a:rPr>
              <a:t>guidance</a:t>
            </a:r>
            <a:endParaRPr lang="de-DE" b="1" dirty="0" smtClean="0">
              <a:solidFill>
                <a:srgbClr val="00446B"/>
              </a:solidFill>
            </a:endParaRPr>
          </a:p>
          <a:p>
            <a:pPr>
              <a:buFont typeface="Arial" pitchFamily="34" charset="0"/>
              <a:buChar char="•"/>
            </a:pPr>
            <a:endParaRPr lang="de-DE" dirty="0" smtClean="0">
              <a:solidFill>
                <a:srgbClr val="00446B"/>
              </a:solidFill>
            </a:endParaRPr>
          </a:p>
          <a:p>
            <a:endParaRPr lang="de-DE" dirty="0">
              <a:solidFill>
                <a:srgbClr val="00446B"/>
              </a:solidFill>
            </a:endParaRPr>
          </a:p>
        </p:txBody>
      </p:sp>
      <p:pic>
        <p:nvPicPr>
          <p:cNvPr id="28680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77024" y="4343401"/>
            <a:ext cx="1647825" cy="149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1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08476" y="4098381"/>
            <a:ext cx="1701799" cy="1735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8" name="Tabelle 17"/>
          <p:cNvGraphicFramePr>
            <a:graphicFrameLocks noGrp="1"/>
          </p:cNvGraphicFramePr>
          <p:nvPr/>
        </p:nvGraphicFramePr>
        <p:xfrm>
          <a:off x="514170" y="420914"/>
          <a:ext cx="7810676" cy="3323773"/>
        </p:xfrm>
        <a:graphic>
          <a:graphicData uri="http://schemas.openxmlformats.org/drawingml/2006/table">
            <a:tbl>
              <a:tblPr/>
              <a:tblGrid>
                <a:gridCol w="1945374"/>
                <a:gridCol w="1235313"/>
                <a:gridCol w="661427"/>
                <a:gridCol w="661427"/>
                <a:gridCol w="661427"/>
                <a:gridCol w="661427"/>
                <a:gridCol w="661427"/>
                <a:gridCol w="661427"/>
                <a:gridCol w="661427"/>
              </a:tblGrid>
              <a:tr h="24481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Manufacturer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Schunk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Sommer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197731">
                <a:tc>
                  <a:txBody>
                    <a:bodyPr/>
                    <a:lstStyle/>
                    <a:p>
                      <a:pPr algn="l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95" marR="7595" marT="759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95" marR="7595" marT="759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95" marR="7595" marT="759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95" marR="7595" marT="759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95" marR="7595" marT="759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81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Description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PZH+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GD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188316">
                <a:tc>
                  <a:txBody>
                    <a:bodyPr/>
                    <a:lstStyle/>
                    <a:p>
                      <a:pPr algn="l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316">
                <a:tc>
                  <a:txBody>
                    <a:bodyPr/>
                    <a:lstStyle/>
                    <a:p>
                      <a:pPr algn="l" fontAlgn="b"/>
                      <a:r>
                        <a:rPr lang="de-DE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Size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75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530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540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560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316">
                <a:tc>
                  <a:txBody>
                    <a:bodyPr/>
                    <a:lstStyle/>
                    <a:p>
                      <a:pPr algn="l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316">
                <a:tc>
                  <a:txBody>
                    <a:bodyPr/>
                    <a:lstStyle/>
                    <a:p>
                      <a:pPr algn="l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Stroke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[mm]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75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316">
                <a:tc>
                  <a:txBody>
                    <a:bodyPr/>
                    <a:lstStyle/>
                    <a:p>
                      <a:pPr algn="l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Gripping force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[N]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375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900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2000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4200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1300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2480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2480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188316">
                <a:tc>
                  <a:txBody>
                    <a:bodyPr/>
                    <a:lstStyle/>
                    <a:p>
                      <a:pPr algn="l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External diameter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[mm]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168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230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360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518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248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340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420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316">
                <a:tc>
                  <a:txBody>
                    <a:bodyPr/>
                    <a:lstStyle/>
                    <a:p>
                      <a:pPr algn="l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Housing height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[mm]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44,5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59,3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85,5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119,1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316">
                <a:tc>
                  <a:txBody>
                    <a:bodyPr/>
                    <a:lstStyle/>
                    <a:p>
                      <a:pPr algn="l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Net mass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[kg]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1,5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3,9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12,5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7,4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316">
                <a:tc>
                  <a:txBody>
                    <a:bodyPr/>
                    <a:lstStyle/>
                    <a:p>
                      <a:pPr algn="l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Center bore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ja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ja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ja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ja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nein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nein 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nein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316">
                <a:tc>
                  <a:txBody>
                    <a:bodyPr/>
                    <a:lstStyle/>
                    <a:p>
                      <a:pPr algn="l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Synchronisation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toothed belt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cam disk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37663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Performance index                     (in relation to mass)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force x stroke / mass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5,00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6,92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8,00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9,55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5,27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5,22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5,13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63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Performance index                     (in relation to volume)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force x stroke / volume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7,6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10,96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11,49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12,55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11,37</a:t>
                      </a:r>
                    </a:p>
                  </a:txBody>
                  <a:tcPr marL="7595" marR="7595" marT="7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10,93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10,74</a:t>
                      </a:r>
                    </a:p>
                  </a:txBody>
                  <a:tcPr marL="7595" marR="7595" marT="75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2717_wettbewerbsvergleich_LO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 SCH_PPT_Vorlage_4-3_08021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p2717_wettbewerbsvergleich_LOG</Template>
  <TotalTime>0</TotalTime>
  <Words>169</Words>
  <Application>Microsoft Office PowerPoint</Application>
  <PresentationFormat>Bildschirmpräsentation (4:3)</PresentationFormat>
  <Paragraphs>132</Paragraphs>
  <Slides>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2</vt:i4>
      </vt:variant>
      <vt:variant>
        <vt:lpstr>Folientitel</vt:lpstr>
      </vt:variant>
      <vt:variant>
        <vt:i4>2</vt:i4>
      </vt:variant>
    </vt:vector>
  </HeadingPairs>
  <TitlesOfParts>
    <vt:vector size="4" baseType="lpstr">
      <vt:lpstr>p2717_wettbewerbsvergleich_LOG</vt:lpstr>
      <vt:lpstr> SCH_PPT_Vorlage_4-3_080212</vt:lpstr>
      <vt:lpstr>Competitive comparison 3-jaw-centric gripper with large stroke  </vt:lpstr>
      <vt:lpstr>Folie 2</vt:lpstr>
    </vt:vector>
  </TitlesOfParts>
  <Company>SCHUNK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Wettbewerbsvergleich Innengreifer</dc:title>
  <dc:creator>Student</dc:creator>
  <cp:lastModifiedBy>LUTZ</cp:lastModifiedBy>
  <cp:revision>90</cp:revision>
  <dcterms:created xsi:type="dcterms:W3CDTF">2012-10-08T08:41:46Z</dcterms:created>
  <dcterms:modified xsi:type="dcterms:W3CDTF">2013-06-18T09:33:15Z</dcterms:modified>
</cp:coreProperties>
</file>