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0" r:id="rId2"/>
    <p:sldId id="256" r:id="rId3"/>
    <p:sldId id="257" r:id="rId4"/>
    <p:sldId id="258" r:id="rId5"/>
    <p:sldId id="259" r:id="rId6"/>
  </p:sldIdLst>
  <p:sldSz cx="9144000" cy="6858000" type="screen4x3"/>
  <p:notesSz cx="7099300" cy="10234613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narthan  Senthil" initials="SG&amp;C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46B"/>
    <a:srgbClr val="3E3D40"/>
    <a:srgbClr val="E20000"/>
    <a:srgbClr val="1BBBE9"/>
    <a:srgbClr val="D7E2ED"/>
    <a:srgbClr val="003D6A"/>
  </p:clrMru>
  <p:extLst>
    <p:ext uri="{E76CE94A-603C-4142-B9EB-6D1370010A27}">
      <p14:discardImageEditData xmlns="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p14="http://schemas.microsoft.com/office/powerpoint/2010/main" xmlns:mv="urn:schemas-microsoft-com:mac:vml" xmlns:mc="http://schemas.openxmlformats.org/markup-compatibility/2006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65" autoAdjust="0"/>
    <p:restoredTop sz="99437" autoAdjust="0"/>
  </p:normalViewPr>
  <p:slideViewPr>
    <p:cSldViewPr snapToGrid="0" snapToObjects="1">
      <p:cViewPr>
        <p:scale>
          <a:sx n="75" d="100"/>
          <a:sy n="75" d="100"/>
        </p:scale>
        <p:origin x="-102" y="-780"/>
      </p:cViewPr>
      <p:guideLst>
        <p:guide orient="horz" pos="1085"/>
        <p:guide pos="40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405EF0E5-7573-904A-8AD2-3C4D4AB28462}" type="datetimeFigureOut">
              <a:rPr lang="de-DE" smtClean="0"/>
              <a:pPr/>
              <a:t>11.09.2013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CBD9633C-3AFD-B14F-BF51-76C9B354F05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799349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1959C942-6DF7-4645-A323-1FB2403B0B5A}" type="datetimeFigureOut">
              <a:rPr lang="de-DE" smtClean="0"/>
              <a:pPr/>
              <a:t>11.09.2013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2E218C4-41A8-684B-AF4F-B9D499E35F6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2956796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97778"/>
            <a:ext cx="8229600" cy="717022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4055531"/>
            <a:ext cx="5333999" cy="40640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865252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19988"/>
            <a:ext cx="4152902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3979331"/>
            <a:ext cx="4127499" cy="4656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2" name="Bildplatzhalter 6"/>
          <p:cNvSpPr>
            <a:spLocks noGrp="1"/>
          </p:cNvSpPr>
          <p:nvPr>
            <p:ph type="pic" sz="quarter" idx="11"/>
          </p:nvPr>
        </p:nvSpPr>
        <p:spPr>
          <a:xfrm>
            <a:off x="4876800" y="2616200"/>
            <a:ext cx="3683000" cy="36957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945245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7" y="2367488"/>
            <a:ext cx="7962903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1" y="3026831"/>
            <a:ext cx="7937500" cy="4402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4" name="Bildplatzhalter 6"/>
          <p:cNvSpPr>
            <a:spLocks noGrp="1"/>
          </p:cNvSpPr>
          <p:nvPr>
            <p:ph type="pic" sz="quarter" idx="11"/>
          </p:nvPr>
        </p:nvSpPr>
        <p:spPr>
          <a:xfrm>
            <a:off x="596901" y="3835400"/>
            <a:ext cx="7899399" cy="24765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4091346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61443" y="389470"/>
            <a:ext cx="8074557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15" name="Inhaltsplatzhalter 14"/>
          <p:cNvSpPr>
            <a:spLocks noGrp="1"/>
          </p:cNvSpPr>
          <p:nvPr>
            <p:ph sz="quarter" idx="10"/>
          </p:nvPr>
        </p:nvSpPr>
        <p:spPr>
          <a:xfrm>
            <a:off x="569910" y="1604434"/>
            <a:ext cx="8066089" cy="4279899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18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7" y="6496050"/>
            <a:ext cx="5911589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Short Presentation MGP-plus Precision Version, September 9, 2013</a:t>
            </a:r>
            <a:endParaRPr lang="de-DE" dirty="0" smtClean="0"/>
          </a:p>
        </p:txBody>
      </p:sp>
      <p:sp>
        <p:nvSpPr>
          <p:cNvPr id="1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831113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10"/>
          <p:cNvSpPr>
            <a:spLocks noGrp="1"/>
          </p:cNvSpPr>
          <p:nvPr>
            <p:ph sz="quarter" idx="11"/>
          </p:nvPr>
        </p:nvSpPr>
        <p:spPr>
          <a:xfrm>
            <a:off x="4762500" y="1604435"/>
            <a:ext cx="3941233" cy="4237566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None/>
              <a:defRPr sz="2000">
                <a:solidFill>
                  <a:srgbClr val="404040"/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rgbClr val="404040"/>
                </a:solidFill>
                <a:latin typeface="Calibri"/>
                <a:cs typeface="Calibri"/>
              </a:defRPr>
            </a:lvl2pPr>
            <a:lvl3pPr marL="914400" indent="0">
              <a:buNone/>
              <a:defRPr/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2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Short Presentation MGP-plus Precision Version, September 9, 2013</a:t>
            </a:r>
            <a:endParaRPr lang="de-DE" dirty="0" smtClean="0"/>
          </a:p>
        </p:txBody>
      </p:sp>
      <p:sp>
        <p:nvSpPr>
          <p:cNvPr id="2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561444" y="389470"/>
            <a:ext cx="8142290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9" name="Inhaltsplatzhalter 14"/>
          <p:cNvSpPr>
            <a:spLocks noGrp="1"/>
          </p:cNvSpPr>
          <p:nvPr>
            <p:ph sz="quarter" idx="12"/>
          </p:nvPr>
        </p:nvSpPr>
        <p:spPr>
          <a:xfrm>
            <a:off x="586844" y="1604434"/>
            <a:ext cx="3951289" cy="4237567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52936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/>
          <p:cNvSpPr txBox="1"/>
          <p:nvPr userDrawn="1"/>
        </p:nvSpPr>
        <p:spPr>
          <a:xfrm>
            <a:off x="304" y="6317852"/>
            <a:ext cx="91433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>
              <a:buNone/>
            </a:pPr>
            <a:r>
              <a:rPr lang="de-DE" sz="1400" b="0" i="0" dirty="0">
                <a:solidFill>
                  <a:srgbClr val="FFFFFF"/>
                </a:solidFill>
                <a:latin typeface="Calibri"/>
                <a:ea typeface="+mn-ea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6" name="Bild 5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7" name="Bild 6" descr="TOOLS_RS_NEU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3614734" y="4457701"/>
            <a:ext cx="1913922" cy="191392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686859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304" y="6324600"/>
            <a:ext cx="9143696" cy="5334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Short Presentation MGP-plus Precision Version, September 9, 2013</a:t>
            </a:r>
            <a:endParaRPr lang="de-DE" dirty="0" smtClean="0"/>
          </a:p>
        </p:txBody>
      </p:sp>
      <p:sp>
        <p:nvSpPr>
          <p:cNvPr id="11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7" name="Bild 6" descr="BALKEN_FOLIE2_NEU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 l="4846"/>
          <a:stretch>
            <a:fillRect/>
          </a:stretch>
        </p:blipFill>
        <p:spPr>
          <a:xfrm>
            <a:off x="0" y="6165375"/>
            <a:ext cx="9144000" cy="64688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202786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62" r:id="rId2"/>
    <p:sldLayoutId id="2147483663" r:id="rId3"/>
    <p:sldLayoutId id="2147483652" r:id="rId4"/>
    <p:sldLayoutId id="2147483660" r:id="rId5"/>
    <p:sldLayoutId id="2147483657" r:id="rId6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533398" y="3397778"/>
            <a:ext cx="8229600" cy="717022"/>
          </a:xfrm>
        </p:spPr>
        <p:txBody>
          <a:bodyPr/>
          <a:lstStyle/>
          <a:p>
            <a:pPr marL="84125">
              <a:lnSpc>
                <a:spcPts val="3200"/>
              </a:lnSpc>
              <a:spcAft>
                <a:spcPts val="1200"/>
              </a:spcAft>
            </a:pPr>
            <a:r>
              <a:rPr lang="de-DE" b="0" dirty="0" smtClean="0">
                <a:ea typeface="ＭＳ Ｐゴシック"/>
              </a:rPr>
              <a:t>Short </a:t>
            </a:r>
            <a:r>
              <a:rPr lang="de-DE" b="0" dirty="0" err="1" smtClean="0">
                <a:ea typeface="ＭＳ Ｐゴシック"/>
              </a:rPr>
              <a:t>presentation</a:t>
            </a:r>
            <a:endParaRPr lang="de-DE" dirty="0" smtClean="0">
              <a:solidFill>
                <a:srgbClr val="FFFFFF"/>
              </a:solidFill>
            </a:endParaRPr>
          </a:p>
        </p:txBody>
      </p:sp>
      <p:sp>
        <p:nvSpPr>
          <p:cNvPr id="14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558800" y="4055531"/>
            <a:ext cx="5333999" cy="406400"/>
          </a:xfrm>
        </p:spPr>
        <p:txBody>
          <a:bodyPr/>
          <a:lstStyle/>
          <a:p>
            <a:pPr marL="84125">
              <a:spcBef>
                <a:spcPct val="0"/>
              </a:spcBef>
              <a:spcAft>
                <a:spcPts val="1200"/>
              </a:spcAft>
            </a:pPr>
            <a:r>
              <a:rPr lang="de-DE" dirty="0" smtClean="0"/>
              <a:t>MPG-plus Precision Version</a:t>
            </a:r>
            <a:endParaRPr lang="de-DE" dirty="0"/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="" val="68760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1044688" y="6496050"/>
            <a:ext cx="4158248" cy="252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defTabSz="457200">
              <a:buNone/>
            </a:pPr>
            <a:r>
              <a:rPr lang="en-US" sz="1200" b="0" i="0" smtClean="0">
                <a:solidFill>
                  <a:srgbClr val="FFFFFF"/>
                </a:solidFill>
                <a:latin typeface="Calibri"/>
                <a:ea typeface="+mn-ea"/>
                <a:cs typeface="+mn-cs"/>
              </a:rPr>
              <a:t>Short Presentation MGP-plus Precision Version, September 9, 2013</a:t>
            </a:r>
            <a:endParaRPr lang="en-US" dirty="0" smtClean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l" defTabSz="457200">
              <a:buNone/>
            </a:pPr>
            <a:fld id="{67E460E2-A79B-FD4C-875F-CB1722C97EA1}" type="slidenum">
              <a:rPr lang="en-US" sz="1200" b="0" i="0" smtClean="0">
                <a:solidFill>
                  <a:srgbClr val="FFFFFF"/>
                </a:solidFill>
                <a:latin typeface="Calibri"/>
                <a:ea typeface="+mn-ea"/>
                <a:cs typeface="+mn-cs"/>
              </a:rPr>
              <a:pPr algn="l" defTabSz="457200">
                <a:buNone/>
              </a:pPr>
              <a:t>2</a:t>
            </a:fld>
            <a:endParaRPr lang="en-US"/>
          </a:p>
        </p:txBody>
      </p:sp>
      <p:sp>
        <p:nvSpPr>
          <p:cNvPr id="31746" name="Titel 2"/>
          <p:cNvSpPr>
            <a:spLocks noGrp="1"/>
          </p:cNvSpPr>
          <p:nvPr>
            <p:ph type="title"/>
          </p:nvPr>
        </p:nvSpPr>
        <p:spPr bwMode="auto">
          <a:noFill/>
          <a:ln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3200" b="1" i="0" dirty="0" smtClean="0">
                <a:solidFill>
                  <a:srgbClr val="00446B"/>
                </a:solidFill>
                <a:latin typeface="Calibri"/>
                <a:cs typeface="Calibri"/>
              </a:rPr>
              <a:t>MPG-plus </a:t>
            </a:r>
            <a:r>
              <a:rPr lang="en-US" dirty="0" smtClean="0"/>
              <a:t>Precision Version</a:t>
            </a:r>
            <a:r>
              <a:rPr lang="en-US" sz="3200" b="1" i="0" dirty="0" smtClean="0">
                <a:solidFill>
                  <a:srgbClr val="00446B"/>
                </a:solidFill>
                <a:latin typeface="Calibri"/>
                <a:cs typeface="Calibri"/>
              </a:rPr>
              <a:t/>
            </a:r>
            <a:br>
              <a:rPr lang="en-US" sz="3200" b="1" i="0" dirty="0" smtClean="0">
                <a:solidFill>
                  <a:srgbClr val="00446B"/>
                </a:solidFill>
                <a:latin typeface="Calibri"/>
                <a:cs typeface="Calibri"/>
              </a:rPr>
            </a:br>
            <a:r>
              <a:rPr lang="en-US" sz="2000" b="1" i="0" dirty="0" smtClean="0">
                <a:solidFill>
                  <a:srgbClr val="00446B"/>
                </a:solidFill>
                <a:latin typeface="Calibri"/>
                <a:cs typeface="Calibri"/>
              </a:rPr>
              <a:t>#1: The new standard in small parts handling</a:t>
            </a:r>
            <a:endParaRPr lang="en-US" sz="2000" b="1" i="0" dirty="0">
              <a:solidFill>
                <a:srgbClr val="00446B"/>
              </a:solidFill>
              <a:latin typeface="Calibri"/>
              <a:cs typeface="Calibri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4558198" y="1581373"/>
            <a:ext cx="4325284" cy="26161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defTabSz="4572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1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Unique selling points:</a:t>
            </a:r>
            <a:endParaRPr lang="en-US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  <a:cs typeface="Times New Roman" pitchFamily="18" charset="0"/>
            </a:endParaRPr>
          </a:p>
          <a:p>
            <a:pPr marL="174625" indent="-174625">
              <a:buFont typeface="Courier New" pitchFamily="49" charset="0"/>
              <a:buChar char="o"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Replacement accuracy</a:t>
            </a:r>
          </a:p>
          <a:p>
            <a:pPr marL="174625" indent="-174625">
              <a:buFont typeface="Courier New" pitchFamily="49" charset="0"/>
              <a:buChar char="o"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Clamping center – eccentricity</a:t>
            </a:r>
          </a:p>
          <a:p>
            <a:pPr marL="174625" indent="-174625">
              <a:buFont typeface="Courier New" pitchFamily="49" charset="0"/>
              <a:buChar char="o"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Equal height – gripper height</a:t>
            </a:r>
          </a:p>
          <a:p>
            <a:pPr marL="174625" indent="-174625">
              <a:buFont typeface="Courier New" pitchFamily="49" charset="0"/>
              <a:buChar char="o"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Base jaws offset from one another</a:t>
            </a:r>
          </a:p>
          <a:p>
            <a:pPr marL="261938" lvl="0" indent="-261938">
              <a:buFont typeface="Courier New" pitchFamily="49" charset="0"/>
              <a:buChar char="o"/>
            </a:pPr>
            <a:endParaRPr lang="en-US" sz="2400" b="1" i="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/>
              <a:ea typeface="+mn-ea"/>
              <a:cs typeface="Calibri"/>
            </a:endParaRPr>
          </a:p>
          <a:p>
            <a:pPr algn="l" defTabSz="457200">
              <a:spcAft>
                <a:spcPts val="600"/>
              </a:spcAft>
              <a:buNone/>
            </a:pPr>
            <a:r>
              <a:rPr lang="en-US" sz="2000" b="1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Calibri"/>
              </a:rPr>
              <a:t>Further product features:</a:t>
            </a:r>
          </a:p>
          <a:p>
            <a:pPr marL="174625" lvl="0" indent="-174625">
              <a:buFont typeface="Courier New" pitchFamily="49" charset="0"/>
              <a:buChar char="o"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See MPG-plus basic version</a:t>
            </a:r>
          </a:p>
        </p:txBody>
      </p:sp>
      <p:pic>
        <p:nvPicPr>
          <p:cNvPr id="31750" name="Grafik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19288" y="1443422"/>
            <a:ext cx="1488948" cy="2015756"/>
          </a:xfrm>
          <a:prstGeom prst="rect">
            <a:avLst/>
          </a:prstGeom>
          <a:solidFill>
            <a:srgbClr val="1BBBE9">
              <a:alpha val="89804"/>
            </a:srgbClr>
          </a:solidFill>
        </p:spPr>
      </p:pic>
      <p:pic>
        <p:nvPicPr>
          <p:cNvPr id="10" name="Grafik 9"/>
          <p:cNvPicPr/>
          <p:nvPr/>
        </p:nvPicPr>
        <p:blipFill>
          <a:blip r:embed="rId3" cstate="print"/>
          <a:srcRect l="41397" t="10526" r="19732" b="23474"/>
          <a:stretch>
            <a:fillRect/>
          </a:stretch>
        </p:blipFill>
        <p:spPr bwMode="auto">
          <a:xfrm>
            <a:off x="1115474" y="3703898"/>
            <a:ext cx="1523388" cy="2033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uppieren 22"/>
          <p:cNvGrpSpPr/>
          <p:nvPr/>
        </p:nvGrpSpPr>
        <p:grpSpPr>
          <a:xfrm>
            <a:off x="5696712" y="249735"/>
            <a:ext cx="3199046" cy="461665"/>
            <a:chOff x="5285232" y="268023"/>
            <a:chExt cx="3199046" cy="461665"/>
          </a:xfrm>
        </p:grpSpPr>
        <p:sp>
          <p:nvSpPr>
            <p:cNvPr id="24" name="Textfeld 23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smtClean="0">
                  <a:solidFill>
                    <a:schemeClr val="tx2"/>
                  </a:solidFill>
                </a:rPr>
                <a:t>Sucessor product</a:t>
              </a:r>
            </a:p>
          </p:txBody>
        </p:sp>
        <p:sp>
          <p:nvSpPr>
            <p:cNvPr id="25" name="Textfeld 24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smtClean="0">
                  <a:solidFill>
                    <a:schemeClr val="bg1"/>
                  </a:solidFill>
                </a:rPr>
                <a:t>New Sizes</a:t>
              </a:r>
            </a:p>
            <a:p>
              <a:pPr algn="ctr"/>
              <a:endParaRPr lang="en-US" sz="1200">
                <a:solidFill>
                  <a:schemeClr val="bg1"/>
                </a:solidFill>
              </a:endParaRPr>
            </a:p>
          </p:txBody>
        </p:sp>
        <p:sp>
          <p:nvSpPr>
            <p:cNvPr id="26" name="Textfeld 25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smtClean="0">
                  <a:solidFill>
                    <a:schemeClr val="tx2"/>
                  </a:solidFill>
                </a:rPr>
                <a:t>New Product</a:t>
              </a:r>
            </a:p>
            <a:p>
              <a:endParaRPr lang="en-US" sz="1200" smtClean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Titel 8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3200" b="1" i="0" dirty="0" smtClean="0">
                <a:solidFill>
                  <a:srgbClr val="00446B"/>
                </a:solidFill>
                <a:latin typeface="Calibri"/>
                <a:cs typeface="Calibri"/>
              </a:rPr>
              <a:t>MPG-plus </a:t>
            </a:r>
            <a:r>
              <a:rPr lang="en-US" dirty="0" smtClean="0"/>
              <a:t>Precision Version</a:t>
            </a:r>
            <a:r>
              <a:rPr lang="en-US" sz="3200" b="1" i="0" dirty="0" smtClean="0">
                <a:solidFill>
                  <a:srgbClr val="00446B"/>
                </a:solidFill>
                <a:latin typeface="Calibri"/>
                <a:cs typeface="Calibri"/>
              </a:rPr>
              <a:t/>
            </a:r>
            <a:br>
              <a:rPr lang="en-US" sz="3200" b="1" i="0" dirty="0" smtClean="0">
                <a:solidFill>
                  <a:srgbClr val="00446B"/>
                </a:solidFill>
                <a:latin typeface="Calibri"/>
                <a:cs typeface="Calibri"/>
              </a:rPr>
            </a:br>
            <a:r>
              <a:rPr lang="en-US" sz="2000" b="1" i="0" dirty="0" smtClean="0">
                <a:solidFill>
                  <a:srgbClr val="00446B"/>
                </a:solidFill>
                <a:latin typeface="Calibri"/>
                <a:cs typeface="Calibri"/>
              </a:rPr>
              <a:t>#1: The new standard in small parts handling</a:t>
            </a:r>
            <a:endParaRPr lang="en-US" sz="2000" b="1" i="0" dirty="0">
              <a:solidFill>
                <a:srgbClr val="00446B"/>
              </a:solidFill>
              <a:latin typeface="Calibri"/>
              <a:cs typeface="Calibri"/>
            </a:endParaRPr>
          </a:p>
        </p:txBody>
      </p:sp>
      <p:sp>
        <p:nvSpPr>
          <p:cNvPr id="5" name="Inhaltsplatzhalter 4"/>
          <p:cNvSpPr>
            <a:spLocks noGrp="1"/>
          </p:cNvSpPr>
          <p:nvPr>
            <p:ph sz="quarter" idx="10"/>
          </p:nvPr>
        </p:nvSpPr>
        <p:spPr>
          <a:xfrm>
            <a:off x="569910" y="1503850"/>
            <a:ext cx="8325848" cy="4279899"/>
          </a:xfrm>
        </p:spPr>
        <p:txBody>
          <a:bodyPr/>
          <a:lstStyle/>
          <a:p>
            <a:pPr marL="0" indent="-361920" algn="l" defTabSz="4572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b="1" i="0" dirty="0" smtClean="0">
                <a:latin typeface="Calibri"/>
                <a:ea typeface="+mn-ea"/>
                <a:cs typeface="Times New Roman"/>
              </a:rPr>
              <a:t>Customer value/selling points:</a:t>
            </a:r>
          </a:p>
          <a:p>
            <a:pPr marL="174625" lvl="0" indent="-174625">
              <a:lnSpc>
                <a:spcPct val="150000"/>
              </a:lnSpc>
              <a:buFont typeface="Courier New" pitchFamily="49" charset="0"/>
              <a:buChar char="o"/>
            </a:pPr>
            <a:r>
              <a:rPr lang="en-US" sz="1800" dirty="0" smtClean="0"/>
              <a:t>See MPG-plus</a:t>
            </a:r>
          </a:p>
          <a:p>
            <a:pPr marL="174625" lvl="0" indent="-174625">
              <a:lnSpc>
                <a:spcPct val="150000"/>
              </a:lnSpc>
              <a:buFont typeface="Courier New" pitchFamily="49" charset="0"/>
              <a:buChar char="o"/>
            </a:pPr>
            <a:r>
              <a:rPr lang="en-US" sz="1800" dirty="0" smtClean="0"/>
              <a:t>Plug-in and Play at max. accuracy</a:t>
            </a:r>
          </a:p>
          <a:p>
            <a:pPr marL="174625" lvl="0" indent="-174625">
              <a:lnSpc>
                <a:spcPct val="150000"/>
              </a:lnSpc>
              <a:buFont typeface="Courier New" pitchFamily="49" charset="0"/>
              <a:buChar char="o"/>
            </a:pPr>
            <a:r>
              <a:rPr lang="en-US" sz="1800" dirty="0" smtClean="0"/>
              <a:t>Equal height if several grippers are fastened next to each other on a plate</a:t>
            </a:r>
          </a:p>
          <a:p>
            <a:pPr marL="174625" lvl="0" indent="-174625">
              <a:lnSpc>
                <a:spcPct val="150000"/>
              </a:lnSpc>
              <a:buFont typeface="Courier New" pitchFamily="49" charset="0"/>
              <a:buChar char="o"/>
            </a:pPr>
            <a:r>
              <a:rPr lang="en-US" sz="1800" dirty="0" smtClean="0"/>
              <a:t>Reduced eccentricity when rotating a gripper due to a more precise clamping center</a:t>
            </a:r>
          </a:p>
          <a:p>
            <a:pPr marL="174625" lvl="0" indent="-174625">
              <a:lnSpc>
                <a:spcPct val="150000"/>
              </a:lnSpc>
              <a:buFont typeface="Courier New" pitchFamily="49" charset="0"/>
              <a:buChar char="o"/>
            </a:pPr>
            <a:r>
              <a:rPr lang="en-US" sz="1800" dirty="0" smtClean="0"/>
              <a:t>Parallelism of the fingers to the mounting surface therefore no/lower maintenance, retrofitting, and product launch costs, if the grippers are replaced</a:t>
            </a:r>
            <a:endParaRPr lang="en-US" sz="1800" dirty="0"/>
          </a:p>
        </p:txBody>
      </p:sp>
      <p:sp>
        <p:nvSpPr>
          <p:cNvPr id="32770" name="Fußzeilenplatzhalter 4"/>
          <p:cNvSpPr>
            <a:spLocks noGrp="1"/>
          </p:cNvSpPr>
          <p:nvPr>
            <p:ph type="ftr" sz="quarter" idx="3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defTabSz="457200">
              <a:buNone/>
            </a:pPr>
            <a:r>
              <a:rPr lang="en-US" sz="1200" b="0" i="0" smtClean="0">
                <a:solidFill>
                  <a:srgbClr val="FFFFFF"/>
                </a:solidFill>
                <a:latin typeface="Calibri"/>
                <a:ea typeface="+mn-ea"/>
                <a:cs typeface="+mn-cs"/>
              </a:rPr>
              <a:t>Short Presentation MGP-plus Precision Version, September 9, 2013</a:t>
            </a:r>
            <a:endParaRPr lang="en-US" sz="1200" b="0" i="0" dirty="0">
              <a:solidFill>
                <a:srgbClr val="FFFFFF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l" defTabSz="457200">
              <a:buNone/>
            </a:pPr>
            <a:fld id="{67E460E2-A79B-FD4C-875F-CB1722C97EA1}" type="slidenum">
              <a:rPr lang="en-US" sz="1200" b="0" i="0" smtClean="0">
                <a:solidFill>
                  <a:srgbClr val="FFFFFF"/>
                </a:solidFill>
                <a:latin typeface="Calibri"/>
                <a:ea typeface="+mn-ea"/>
                <a:cs typeface="+mn-cs"/>
              </a:rPr>
              <a:pPr algn="l" defTabSz="457200">
                <a:buNone/>
              </a:pPr>
              <a:t>3</a:t>
            </a:fld>
            <a:endParaRPr lang="en-US"/>
          </a:p>
        </p:txBody>
      </p:sp>
      <p:grpSp>
        <p:nvGrpSpPr>
          <p:cNvPr id="2" name="Gruppieren 10"/>
          <p:cNvGrpSpPr/>
          <p:nvPr/>
        </p:nvGrpSpPr>
        <p:grpSpPr>
          <a:xfrm>
            <a:off x="5696712" y="249735"/>
            <a:ext cx="3199046" cy="461665"/>
            <a:chOff x="5285232" y="268023"/>
            <a:chExt cx="3199046" cy="461665"/>
          </a:xfrm>
        </p:grpSpPr>
        <p:sp>
          <p:nvSpPr>
            <p:cNvPr id="12" name="Textfeld 11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smtClean="0">
                  <a:solidFill>
                    <a:schemeClr val="tx2"/>
                  </a:solidFill>
                </a:rPr>
                <a:t>Sucessor product</a:t>
              </a:r>
            </a:p>
          </p:txBody>
        </p:sp>
        <p:sp>
          <p:nvSpPr>
            <p:cNvPr id="13" name="Textfeld 12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smtClean="0">
                  <a:solidFill>
                    <a:schemeClr val="bg1"/>
                  </a:solidFill>
                </a:rPr>
                <a:t>New Sizes</a:t>
              </a:r>
            </a:p>
            <a:p>
              <a:pPr algn="ctr"/>
              <a:endParaRPr lang="en-US" sz="1200">
                <a:solidFill>
                  <a:schemeClr val="bg1"/>
                </a:solidFill>
              </a:endParaRPr>
            </a:p>
          </p:txBody>
        </p:sp>
        <p:sp>
          <p:nvSpPr>
            <p:cNvPr id="14" name="Textfeld 13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smtClean="0">
                  <a:solidFill>
                    <a:schemeClr val="tx2"/>
                  </a:solidFill>
                </a:rPr>
                <a:t>New Product</a:t>
              </a:r>
            </a:p>
            <a:p>
              <a:endParaRPr lang="en-US" sz="1200" smtClean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Titel 2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3200" b="1" i="0" smtClean="0">
                <a:solidFill>
                  <a:srgbClr val="00446B"/>
                </a:solidFill>
                <a:latin typeface="Calibri"/>
                <a:cs typeface="Calibri"/>
              </a:rPr>
              <a:t>MPG-plus </a:t>
            </a:r>
            <a:r>
              <a:rPr lang="en-US" smtClean="0"/>
              <a:t>Precision Version</a:t>
            </a:r>
            <a:r>
              <a:rPr lang="en-US" sz="3200" b="1" i="0" smtClean="0">
                <a:solidFill>
                  <a:srgbClr val="00446B"/>
                </a:solidFill>
                <a:latin typeface="Calibri"/>
                <a:cs typeface="Calibri"/>
              </a:rPr>
              <a:t/>
            </a:r>
            <a:br>
              <a:rPr lang="en-US" sz="3200" b="1" i="0" smtClean="0">
                <a:solidFill>
                  <a:srgbClr val="00446B"/>
                </a:solidFill>
                <a:latin typeface="Calibri"/>
                <a:cs typeface="Calibri"/>
              </a:rPr>
            </a:br>
            <a:r>
              <a:rPr lang="en-US" sz="2000" b="1" i="0" smtClean="0">
                <a:solidFill>
                  <a:srgbClr val="00446B"/>
                </a:solidFill>
                <a:latin typeface="Calibri"/>
                <a:cs typeface="Calibri"/>
              </a:rPr>
              <a:t>#1: The new standard in small parts handling</a:t>
            </a:r>
            <a:endParaRPr lang="en-US" sz="2000" smtClean="0">
              <a:solidFill>
                <a:schemeClr val="bg1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33796" name="Fußzeilenplatzhalter 4"/>
          <p:cNvSpPr>
            <a:spLocks noGrp="1"/>
          </p:cNvSpPr>
          <p:nvPr>
            <p:ph type="ftr" sz="quarter" idx="3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defTabSz="457200">
              <a:buNone/>
            </a:pPr>
            <a:r>
              <a:rPr lang="en-US" sz="1200" b="0" i="0" smtClean="0">
                <a:solidFill>
                  <a:srgbClr val="FFFFFF"/>
                </a:solidFill>
                <a:latin typeface="Calibri"/>
                <a:ea typeface="+mn-ea"/>
                <a:cs typeface="+mn-cs"/>
              </a:rPr>
              <a:t>Short Presentation MGP-plus Precision Version, September 9, 2013</a:t>
            </a:r>
            <a:endParaRPr lang="en-US" sz="1200" b="0" i="0" dirty="0">
              <a:solidFill>
                <a:srgbClr val="FFFFFF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19462" name="Textfeld 7"/>
          <p:cNvSpPr txBox="1">
            <a:spLocks noChangeArrowheads="1"/>
          </p:cNvSpPr>
          <p:nvPr/>
        </p:nvSpPr>
        <p:spPr bwMode="auto">
          <a:xfrm>
            <a:off x="3908921" y="1461008"/>
            <a:ext cx="4570412" cy="4278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lvl="1" indent="-342900" algn="l" defTabSz="4572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1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Basic technical functions:</a:t>
            </a:r>
          </a:p>
          <a:p>
            <a:pPr marL="182606" lvl="1" indent="-182606">
              <a:buClr>
                <a:schemeClr val="tx1">
                  <a:lumMod val="75000"/>
                  <a:lumOff val="25000"/>
                </a:schemeClr>
              </a:buClr>
              <a:buFont typeface="Courier New" pitchFamily="49" charset="0"/>
              <a:buChar char="o"/>
            </a:pPr>
            <a:r>
              <a:rPr lang="en-US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Sizes: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16, 20, 25, 32, 40, 50, 64</a:t>
            </a:r>
            <a:endParaRPr lang="en-US" b="0" i="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/>
              <a:ea typeface="+mn-ea"/>
              <a:cs typeface="Times New Roman"/>
            </a:endParaRPr>
          </a:p>
          <a:p>
            <a:pPr marL="182606" lvl="1" indent="-182606">
              <a:buClr>
                <a:schemeClr val="tx1">
                  <a:lumMod val="75000"/>
                  <a:lumOff val="25000"/>
                </a:schemeClr>
              </a:buClr>
              <a:buFont typeface="Courier New" pitchFamily="49" charset="0"/>
              <a:buChar char="o"/>
            </a:pPr>
            <a:r>
              <a:rPr lang="en-US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Weight: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0.03 kg ... 0.7 kg</a:t>
            </a:r>
            <a:endParaRPr lang="en-US" b="0" i="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/>
              <a:ea typeface="+mn-ea"/>
              <a:cs typeface="Times New Roman"/>
            </a:endParaRPr>
          </a:p>
          <a:p>
            <a:pPr marL="182606" lvl="1" indent="-182606">
              <a:buClr>
                <a:schemeClr val="tx1">
                  <a:lumMod val="75000"/>
                  <a:lumOff val="25000"/>
                </a:schemeClr>
              </a:buClr>
              <a:buFont typeface="Courier New" pitchFamily="49" charset="0"/>
              <a:buChar char="o"/>
            </a:pPr>
            <a:r>
              <a:rPr lang="en-US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Gripping force: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25 N ... 350 N</a:t>
            </a:r>
            <a:endParaRPr lang="en-US" b="0" i="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/>
              <a:ea typeface="+mn-ea"/>
              <a:cs typeface="Times New Roman"/>
            </a:endParaRPr>
          </a:p>
          <a:p>
            <a:pPr marL="182606" lvl="1" indent="-182606">
              <a:buClr>
                <a:schemeClr val="tx1">
                  <a:lumMod val="75000"/>
                  <a:lumOff val="25000"/>
                </a:schemeClr>
              </a:buClr>
              <a:buFont typeface="Courier New" pitchFamily="49" charset="0"/>
              <a:buChar char="o"/>
            </a:pPr>
            <a:r>
              <a:rPr lang="en-US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Stroke per finger: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1.5 mm ... 10mm</a:t>
            </a:r>
            <a:endParaRPr lang="en-US" b="0" i="0" dirty="0" smtClean="0">
              <a:solidFill>
                <a:schemeClr val="tx1">
                  <a:lumMod val="75000"/>
                  <a:lumOff val="25000"/>
                </a:schemeClr>
              </a:solidFill>
              <a:latin typeface="Calibri"/>
              <a:ea typeface="+mn-ea"/>
              <a:cs typeface="Times New Roman"/>
            </a:endParaRPr>
          </a:p>
          <a:p>
            <a:pPr marL="182606" lvl="1" indent="-182606">
              <a:buClr>
                <a:schemeClr val="tx1">
                  <a:lumMod val="75000"/>
                  <a:lumOff val="25000"/>
                </a:schemeClr>
              </a:buClr>
              <a:buFont typeface="Courier New" pitchFamily="49" charset="0"/>
              <a:buChar char="o"/>
            </a:pPr>
            <a:r>
              <a:rPr lang="en-US" b="0" i="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Workpiece</a:t>
            </a:r>
            <a:r>
              <a:rPr lang="en-US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 weight: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0.13 kg ... 1.25 kg</a:t>
            </a:r>
            <a:endParaRPr lang="en-US" b="1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  <a:cs typeface="Times New Roman" pitchFamily="18" charset="0"/>
            </a:endParaRPr>
          </a:p>
          <a:p>
            <a:pPr marL="182606" lvl="1" indent="-182606" algn="l" defTabSz="457200">
              <a:spcBef>
                <a:spcPts val="0"/>
              </a:spcBef>
              <a:spcAft>
                <a:spcPts val="0"/>
              </a:spcAft>
              <a:buNone/>
            </a:pPr>
            <a:endParaRPr lang="en-US" sz="2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  <a:cs typeface="Times New Roman" pitchFamily="18" charset="0"/>
            </a:endParaRPr>
          </a:p>
          <a:p>
            <a:pPr marL="182606" lvl="1" indent="-182606" algn="l" defTabSz="45720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b="1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ea typeface="+mn-ea"/>
                <a:cs typeface="Times New Roman"/>
              </a:rPr>
              <a:t>Complementary products:</a:t>
            </a:r>
          </a:p>
          <a:p>
            <a:pPr marL="174625" indent="-174625">
              <a:buFont typeface="Courier New" pitchFamily="49" charset="0"/>
              <a:buChar char="o"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MMS- P Magnetic switch</a:t>
            </a:r>
          </a:p>
          <a:p>
            <a:pPr marL="174625" lvl="0" indent="-174625">
              <a:buFont typeface="Courier New" pitchFamily="49" charset="0"/>
              <a:buChar char="o"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</a:rPr>
              <a:t>OAS – Optical distance and presence recognition sensor</a:t>
            </a:r>
          </a:p>
          <a:p>
            <a:pPr marL="174625" indent="-174625">
              <a:buFont typeface="Courier New" pitchFamily="49" charset="0"/>
              <a:buChar char="o"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</a:rPr>
              <a:t>INS Inductive monitoring</a:t>
            </a:r>
          </a:p>
          <a:p>
            <a:pPr marL="174625" lvl="0" indent="-174625">
              <a:buFont typeface="Courier New" pitchFamily="49" charset="0"/>
              <a:buChar char="o"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</a:rPr>
              <a:t>FPS Flexible position sensor</a:t>
            </a:r>
          </a:p>
          <a:p>
            <a:pPr marL="174625" indent="-174625">
              <a:buFont typeface="Courier New" pitchFamily="49" charset="0"/>
              <a:buChar char="o"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</a:rPr>
              <a:t>Valve box for MPG-plus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l" defTabSz="457200">
              <a:buNone/>
            </a:pPr>
            <a:fld id="{67E460E2-A79B-FD4C-875F-CB1722C97EA1}" type="slidenum">
              <a:rPr lang="en-US" sz="1200" b="0" i="0" smtClean="0">
                <a:solidFill>
                  <a:srgbClr val="FFFFFF"/>
                </a:solidFill>
                <a:latin typeface="Calibri"/>
                <a:ea typeface="+mn-ea"/>
                <a:cs typeface="+mn-cs"/>
              </a:rPr>
              <a:pPr algn="l" defTabSz="457200">
                <a:buNone/>
              </a:pPr>
              <a:t>4</a:t>
            </a:fld>
            <a:endParaRPr lang="en-US"/>
          </a:p>
        </p:txBody>
      </p:sp>
      <p:grpSp>
        <p:nvGrpSpPr>
          <p:cNvPr id="2" name="Gruppieren 13"/>
          <p:cNvGrpSpPr/>
          <p:nvPr/>
        </p:nvGrpSpPr>
        <p:grpSpPr>
          <a:xfrm>
            <a:off x="5696712" y="249735"/>
            <a:ext cx="3199046" cy="461665"/>
            <a:chOff x="5285232" y="268023"/>
            <a:chExt cx="3199046" cy="461665"/>
          </a:xfrm>
        </p:grpSpPr>
        <p:sp>
          <p:nvSpPr>
            <p:cNvPr id="15" name="Textfeld 14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smtClean="0">
                  <a:solidFill>
                    <a:schemeClr val="tx2"/>
                  </a:solidFill>
                </a:rPr>
                <a:t>Sucessor product</a:t>
              </a:r>
            </a:p>
          </p:txBody>
        </p:sp>
        <p:sp>
          <p:nvSpPr>
            <p:cNvPr id="16" name="Textfeld 15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smtClean="0">
                  <a:solidFill>
                    <a:schemeClr val="bg1"/>
                  </a:solidFill>
                </a:rPr>
                <a:t>New Sizes</a:t>
              </a:r>
            </a:p>
            <a:p>
              <a:pPr algn="ctr"/>
              <a:endParaRPr lang="en-US" sz="1200">
                <a:solidFill>
                  <a:schemeClr val="bg1"/>
                </a:solidFill>
              </a:endParaRPr>
            </a:p>
          </p:txBody>
        </p:sp>
        <p:sp>
          <p:nvSpPr>
            <p:cNvPr id="17" name="Textfeld 16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200" smtClean="0">
                  <a:solidFill>
                    <a:schemeClr val="tx2"/>
                  </a:solidFill>
                </a:rPr>
                <a:t>New Product</a:t>
              </a:r>
            </a:p>
            <a:p>
              <a:endParaRPr lang="en-US" sz="1200" smtClean="0"/>
            </a:p>
          </p:txBody>
        </p:sp>
      </p:grpSp>
      <p:pic>
        <p:nvPicPr>
          <p:cNvPr id="11" name="Picture 2" descr="http://www.schunk.int/pimexport/IM0004029.jpg"/>
          <p:cNvPicPr>
            <a:picLocks noChangeAspect="1" noChangeArrowheads="1"/>
          </p:cNvPicPr>
          <p:nvPr/>
        </p:nvPicPr>
        <p:blipFill>
          <a:blip r:embed="rId2"/>
          <a:srcRect l="15524" t="5729" r="18613" b="6963"/>
          <a:stretch>
            <a:fillRect/>
          </a:stretch>
        </p:blipFill>
        <p:spPr bwMode="auto">
          <a:xfrm>
            <a:off x="874710" y="1596474"/>
            <a:ext cx="2445490" cy="2612834"/>
          </a:xfrm>
          <a:prstGeom prst="rect">
            <a:avLst/>
          </a:prstGeom>
          <a:noFill/>
        </p:spPr>
      </p:pic>
      <p:sp>
        <p:nvSpPr>
          <p:cNvPr id="12" name="Rechteck 11"/>
          <p:cNvSpPr/>
          <p:nvPr/>
        </p:nvSpPr>
        <p:spPr>
          <a:xfrm>
            <a:off x="1044687" y="4419749"/>
            <a:ext cx="184787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lvl="0" indent="-180975">
              <a:buFont typeface="+mj-lt"/>
              <a:buAutoNum type="arabicPeriod"/>
            </a:pPr>
            <a:r>
              <a:rPr 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Base jaw</a:t>
            </a:r>
            <a:endParaRPr lang="en-US" sz="1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180975" lvl="0" indent="-180975">
              <a:buFont typeface="+mj-lt"/>
              <a:buAutoNum type="arabicPeriod"/>
            </a:pPr>
            <a:r>
              <a:rPr 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Wedge-hook design</a:t>
            </a:r>
            <a:endParaRPr lang="en-US" sz="1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180975" lvl="0" indent="-180975">
              <a:buFont typeface="+mj-lt"/>
              <a:buAutoNum type="arabicPeriod"/>
            </a:pPr>
            <a:r>
              <a:rPr 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Cross roller guide</a:t>
            </a:r>
            <a:endParaRPr lang="en-US" sz="1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180975" lvl="0" indent="-180975">
              <a:buFont typeface="+mj-lt"/>
              <a:buAutoNum type="arabicPeriod"/>
            </a:pPr>
            <a:r>
              <a:rPr 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Sensor system</a:t>
            </a:r>
            <a:endParaRPr lang="en-US" sz="1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180975" lvl="0" indent="-180975">
              <a:buFont typeface="+mj-lt"/>
              <a:buAutoNum type="arabicPeriod"/>
            </a:pPr>
            <a:r>
              <a:rPr 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Oval piston drive</a:t>
            </a:r>
            <a:endParaRPr lang="en-US" sz="1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180975" lvl="0" indent="-180975">
              <a:buFont typeface="+mj-lt"/>
              <a:buAutoNum type="arabicPeriod"/>
            </a:pPr>
            <a:r>
              <a:rPr 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Housing</a:t>
            </a:r>
            <a:endParaRPr lang="en-US" sz="1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 3" descr="LOGOBALKEN_NEU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mc="http://schemas.openxmlformats.org/markup-compatibility/2006" xmlns:mv="urn:schemas-microsoft-com:mac:vml"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120410_Titel_title_PGN-plus_singleline_headlin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20120410_Titel_title_PGN-plus_singleline_headline</Template>
  <TotalTime>0</TotalTime>
  <Words>247</Words>
  <Application>Microsoft Office PowerPoint</Application>
  <PresentationFormat>Bildschirmpräsentation (4:3)</PresentationFormat>
  <Paragraphs>53</Paragraphs>
  <Slides>5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20120410_Titel_title_PGN-plus_singleline_headline</vt:lpstr>
      <vt:lpstr>Short presentation</vt:lpstr>
      <vt:lpstr>MPG-plus Precision Version #1: The new standard in small parts handling</vt:lpstr>
      <vt:lpstr>MPG-plus Precision Version #1: The new standard in small parts handling</vt:lpstr>
      <vt:lpstr>MPG-plus Precision Version #1: The new standard in small parts handling</vt:lpstr>
      <vt:lpstr>Folie 5</vt:lpstr>
    </vt:vector>
  </TitlesOfParts>
  <Company>SCHUNK GmbH &amp; Co. KG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LUTZ</dc:creator>
  <cp:lastModifiedBy> .</cp:lastModifiedBy>
  <cp:revision>1161</cp:revision>
  <dcterms:created xsi:type="dcterms:W3CDTF">2012-04-16T06:22:40Z</dcterms:created>
  <dcterms:modified xsi:type="dcterms:W3CDTF">2013-09-11T07:49:36Z</dcterms:modified>
</cp:coreProperties>
</file>