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0" r:id="rId2"/>
    <p:sldId id="277" r:id="rId3"/>
    <p:sldId id="278" r:id="rId4"/>
    <p:sldId id="343" r:id="rId5"/>
    <p:sldId id="344" r:id="rId6"/>
  </p:sldIdLst>
  <p:sldSz cx="9144000" cy="6858000" type="screen4x3"/>
  <p:notesSz cx="6648450" cy="98504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arthan  Senthil" initials="SG&amp;CK" lastIdx="1" clrIdx="0"/>
  <p:cmAuthor id="1" name="Tim Sibold" initials="SG&amp;CK" lastIdx="1" clrIdx="1"/>
  <p:cmAuthor id="2" name="Jakob Khoury" initials="JK" lastIdx="9" clrIdx="2"/>
  <p:cmAuthor id="3" name=" ." initials="D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6B"/>
    <a:srgbClr val="3E3D40"/>
    <a:srgbClr val="E20000"/>
    <a:srgbClr val="009EE0"/>
    <a:srgbClr val="1BBBE9"/>
    <a:srgbClr val="99CCFF"/>
    <a:srgbClr val="D7E2ED"/>
    <a:srgbClr val="003D6A"/>
  </p:clrMru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69" autoAdjust="0"/>
    <p:restoredTop sz="94519" autoAdjust="0"/>
  </p:normalViewPr>
  <p:slideViewPr>
    <p:cSldViewPr snapToGrid="0" snapToObjects="1">
      <p:cViewPr>
        <p:scale>
          <a:sx n="70" d="100"/>
          <a:sy n="70" d="100"/>
        </p:scale>
        <p:origin x="-2340" y="-906"/>
      </p:cViewPr>
      <p:guideLst>
        <p:guide orient="horz" pos="1085"/>
        <p:guide pos="4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65916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09.09.2013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65916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09.09.2013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738188"/>
            <a:ext cx="4924425" cy="3694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4845" y="4678958"/>
            <a:ext cx="5318760" cy="443269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65916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97778"/>
            <a:ext cx="8229600" cy="717022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4055531"/>
            <a:ext cx="5333999" cy="40640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86525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19988"/>
            <a:ext cx="4152902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3979331"/>
            <a:ext cx="4127499" cy="4656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1"/>
          </p:nvPr>
        </p:nvSpPr>
        <p:spPr>
          <a:xfrm>
            <a:off x="4876800" y="2616200"/>
            <a:ext cx="3683000" cy="36957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94524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7" y="2367488"/>
            <a:ext cx="7962903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1" y="3026831"/>
            <a:ext cx="7937500" cy="4402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11"/>
          </p:nvPr>
        </p:nvSpPr>
        <p:spPr>
          <a:xfrm>
            <a:off x="596901" y="3835400"/>
            <a:ext cx="7899399" cy="24765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09134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363538" indent="-363538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5911589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Kurzpräsentation MPG-plus Präzisionsversion, 09.09.2013</a:t>
            </a:r>
            <a:endParaRPr lang="de-DE" dirty="0" smtClean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83111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1"/>
          </p:nvPr>
        </p:nvSpPr>
        <p:spPr>
          <a:xfrm>
            <a:off x="4762500" y="1604435"/>
            <a:ext cx="3941233" cy="423756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None/>
              <a:defRPr sz="2000">
                <a:solidFill>
                  <a:srgbClr val="404040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404040"/>
                </a:solidFill>
                <a:latin typeface="Calibri"/>
                <a:cs typeface="Calibri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Kurzpräsentation MPG-plus Präzisionsversion, 09.09.2013</a:t>
            </a:r>
            <a:endParaRPr lang="de-DE" dirty="0" smtClean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61444" y="389470"/>
            <a:ext cx="8142290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9" name="Inhaltsplatzhalter 14"/>
          <p:cNvSpPr>
            <a:spLocks noGrp="1"/>
          </p:cNvSpPr>
          <p:nvPr>
            <p:ph sz="quarter" idx="12"/>
          </p:nvPr>
        </p:nvSpPr>
        <p:spPr>
          <a:xfrm>
            <a:off x="586844" y="1604434"/>
            <a:ext cx="3951289" cy="42375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5293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68685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04" y="6324600"/>
            <a:ext cx="9143696" cy="5334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Kurzpräsentation MPG-plus Präzisionsversion, 09.09.2013</a:t>
            </a:r>
            <a:endParaRPr lang="de-DE" dirty="0" smtClean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BALKEN_FOLIE2_NEU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4846"/>
          <a:stretch>
            <a:fillRect/>
          </a:stretch>
        </p:blipFill>
        <p:spPr>
          <a:xfrm>
            <a:off x="0" y="6165375"/>
            <a:ext cx="9144000" cy="6468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2" r:id="rId2"/>
    <p:sldLayoutId id="2147483663" r:id="rId3"/>
    <p:sldLayoutId id="2147483652" r:id="rId4"/>
    <p:sldLayoutId id="2147483660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PGN_ppt_1Ze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9" y="280"/>
            <a:ext cx="9144000" cy="5647764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7" name="Bild 16" descr="Fusszeile.png"/>
          <p:cNvPicPr>
            <a:picLocks noChangeAspect="1"/>
          </p:cNvPicPr>
          <p:nvPr/>
        </p:nvPicPr>
        <p:blipFill>
          <a:blip r:embed="rId4"/>
          <a:srcRect l="495" r="153"/>
          <a:stretch>
            <a:fillRect/>
          </a:stretch>
        </p:blipFill>
        <p:spPr>
          <a:xfrm>
            <a:off x="1" y="5379486"/>
            <a:ext cx="9143390" cy="1374092"/>
          </a:xfrm>
          <a:prstGeom prst="rect">
            <a:avLst/>
          </a:prstGeom>
        </p:spPr>
      </p:pic>
      <p:sp>
        <p:nvSpPr>
          <p:cNvPr id="18" name="Titel 1"/>
          <p:cNvSpPr txBox="1">
            <a:spLocks/>
          </p:cNvSpPr>
          <p:nvPr/>
        </p:nvSpPr>
        <p:spPr>
          <a:xfrm>
            <a:off x="474734" y="4586110"/>
            <a:ext cx="9144000" cy="68509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200" dirty="0" smtClean="0">
                <a:solidFill>
                  <a:schemeClr val="bg1"/>
                </a:solidFill>
                <a:ea typeface="ＭＳ Ｐゴシック" charset="-128"/>
              </a:rPr>
              <a:t>Kurzpräsentation</a:t>
            </a:r>
            <a:endParaRPr lang="de-DE" sz="3000" dirty="0" smtClean="0">
              <a:solidFill>
                <a:srgbClr val="FFFFFF"/>
              </a:solidFill>
            </a:endParaRPr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474734" y="5045433"/>
            <a:ext cx="4181931" cy="482596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dirty="0" smtClean="0">
                <a:solidFill>
                  <a:srgbClr val="FFFFFF"/>
                </a:solidFill>
              </a:rPr>
              <a:t>MGP-plus  Präzisionsversion</a:t>
            </a:r>
            <a:r>
              <a:rPr lang="de-DE" sz="1500" dirty="0" smtClean="0">
                <a:solidFill>
                  <a:srgbClr val="FFFFFF"/>
                </a:solidFill>
              </a:rPr>
              <a:t> </a:t>
            </a:r>
            <a:endParaRPr lang="de-DE" sz="1500" dirty="0" smtClean="0">
              <a:solidFill>
                <a:srgbClr val="FFFFFF"/>
              </a:solidFill>
            </a:endParaRPr>
          </a:p>
        </p:txBody>
      </p:sp>
      <p:sp>
        <p:nvSpPr>
          <p:cNvPr id="20" name="Titel 1"/>
          <p:cNvSpPr txBox="1">
            <a:spLocks/>
          </p:cNvSpPr>
          <p:nvPr/>
        </p:nvSpPr>
        <p:spPr>
          <a:xfrm>
            <a:off x="474735" y="6096005"/>
            <a:ext cx="3236488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b="1" dirty="0" smtClean="0">
                <a:solidFill>
                  <a:schemeClr val="bg1"/>
                </a:solidFill>
                <a:latin typeface="Calibri"/>
                <a:cs typeface="Calibri"/>
              </a:rPr>
              <a:t>Superior </a:t>
            </a:r>
            <a:r>
              <a:rPr lang="de-DE" sz="1500" b="1" dirty="0" err="1" smtClean="0">
                <a:solidFill>
                  <a:schemeClr val="bg1"/>
                </a:solidFill>
                <a:latin typeface="Calibri"/>
                <a:cs typeface="Calibri"/>
              </a:rPr>
              <a:t>Clamping</a:t>
            </a:r>
            <a:r>
              <a:rPr lang="de-DE" sz="1500" b="1" dirty="0" smtClean="0">
                <a:solidFill>
                  <a:schemeClr val="bg1"/>
                </a:solidFill>
                <a:latin typeface="Calibri"/>
                <a:cs typeface="Calibri"/>
              </a:rPr>
              <a:t> and </a:t>
            </a:r>
            <a:r>
              <a:rPr lang="de-DE" sz="1500" b="1" dirty="0" err="1" smtClean="0">
                <a:solidFill>
                  <a:schemeClr val="bg1"/>
                </a:solidFill>
                <a:latin typeface="Calibri"/>
                <a:cs typeface="Calibri"/>
              </a:rPr>
              <a:t>Gripping</a:t>
            </a:r>
            <a:endParaRPr lang="de-DE" sz="1500" b="1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876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1044688" y="6496050"/>
            <a:ext cx="4158248" cy="25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Kurzpräsentation MPG-plus Präzisionsversion, 09.09.2013</a:t>
            </a:r>
            <a:endParaRPr lang="de-DE" dirty="0" smtClean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31746" name="Titel 2"/>
          <p:cNvSpPr>
            <a:spLocks noGrp="1"/>
          </p:cNvSpPr>
          <p:nvPr>
            <p:ph type="title"/>
          </p:nvPr>
        </p:nvSpPr>
        <p:spPr bwMode="auto">
          <a:xfrm>
            <a:off x="561444" y="268023"/>
            <a:ext cx="8142290" cy="960702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MPG-plus </a:t>
            </a:r>
            <a:r>
              <a:rPr lang="de-DE" dirty="0" smtClean="0"/>
              <a:t>Präzisionsversion</a:t>
            </a:r>
            <a:r>
              <a:rPr lang="de-DE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de-DE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de-DE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#1: Der neue Maßstab im Kleinteilehandling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611941" y="1443422"/>
            <a:ext cx="5091793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2000" b="1" dirty="0" smtClean="0">
                <a:latin typeface="+mj-lt"/>
                <a:cs typeface="Times New Roman" pitchFamily="18" charset="0"/>
              </a:rPr>
              <a:t>Alleinstellungsmerkmale:</a:t>
            </a:r>
            <a:endParaRPr lang="de-DE" sz="2000" dirty="0" smtClean="0"/>
          </a:p>
          <a:p>
            <a:pPr marL="174625" lvl="0" indent="-174625">
              <a:lnSpc>
                <a:spcPct val="150000"/>
              </a:lnSpc>
              <a:buFont typeface="Courier New" pitchFamily="49" charset="0"/>
              <a:buChar char="o"/>
            </a:pPr>
            <a:r>
              <a:rPr lang="de-DE" dirty="0" smtClean="0"/>
              <a:t>Austauschgenauigkeit</a:t>
            </a:r>
          </a:p>
          <a:p>
            <a:pPr marL="174625" lvl="0" indent="-174625">
              <a:lnSpc>
                <a:spcPct val="150000"/>
              </a:lnSpc>
              <a:buFont typeface="Courier New" pitchFamily="49" charset="0"/>
              <a:buChar char="o"/>
            </a:pPr>
            <a:r>
              <a:rPr lang="de-DE" dirty="0" smtClean="0"/>
              <a:t>Spannmitte – Exzentrizität</a:t>
            </a:r>
          </a:p>
          <a:p>
            <a:pPr marL="174625" indent="-174625">
              <a:lnSpc>
                <a:spcPct val="150000"/>
              </a:lnSpc>
              <a:buFont typeface="Courier New" pitchFamily="49" charset="0"/>
              <a:buChar char="o"/>
            </a:pPr>
            <a:r>
              <a:rPr lang="de-DE" dirty="0" smtClean="0"/>
              <a:t>Höhengleichheit – Greiferhöhe</a:t>
            </a:r>
          </a:p>
          <a:p>
            <a:pPr marL="174625" indent="-174625">
              <a:lnSpc>
                <a:spcPct val="150000"/>
              </a:lnSpc>
              <a:buFont typeface="Courier New" pitchFamily="49" charset="0"/>
              <a:buChar char="o"/>
            </a:pPr>
            <a:r>
              <a:rPr lang="de-DE" dirty="0" smtClean="0"/>
              <a:t>Grundbackenversatz zueinander</a:t>
            </a:r>
            <a:r>
              <a:rPr lang="de-DE" sz="2400" dirty="0" smtClean="0"/>
              <a:t/>
            </a:r>
            <a:br>
              <a:rPr lang="de-DE" sz="2400" dirty="0" smtClean="0"/>
            </a:br>
            <a:endParaRPr lang="de-DE" sz="2400" dirty="0" smtClean="0"/>
          </a:p>
          <a:p>
            <a:pPr marL="174625" indent="-174625">
              <a:lnSpc>
                <a:spcPct val="150000"/>
              </a:lnSpc>
              <a:spcAft>
                <a:spcPts val="600"/>
              </a:spcAft>
              <a:defRPr/>
            </a:pPr>
            <a:r>
              <a:rPr lang="de-DE" sz="2000" b="1" dirty="0" smtClean="0">
                <a:latin typeface="Calibri"/>
                <a:cs typeface="Calibri"/>
              </a:rPr>
              <a:t>Weitere </a:t>
            </a:r>
            <a:r>
              <a:rPr lang="de-DE" sz="2000" b="1" dirty="0">
                <a:latin typeface="Calibri"/>
                <a:cs typeface="Calibri"/>
              </a:rPr>
              <a:t>Produktmerkmale:</a:t>
            </a:r>
          </a:p>
          <a:p>
            <a:pPr marL="174625" lvl="0" indent="-174625">
              <a:lnSpc>
                <a:spcPct val="150000"/>
              </a:lnSpc>
              <a:buFont typeface="Courier New" pitchFamily="49" charset="0"/>
              <a:buChar char="o"/>
            </a:pPr>
            <a:r>
              <a:rPr lang="de-DE" dirty="0" smtClean="0"/>
              <a:t>Siehe MPG-plus Basisvariante</a:t>
            </a:r>
            <a:endParaRPr lang="de-DE" dirty="0">
              <a:latin typeface="Calibri"/>
              <a:cs typeface="Calibri"/>
            </a:endParaRPr>
          </a:p>
        </p:txBody>
      </p:sp>
      <p:pic>
        <p:nvPicPr>
          <p:cNvPr id="31750" name="Grafik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" y="1443422"/>
            <a:ext cx="1488948" cy="2015756"/>
          </a:xfrm>
          <a:prstGeom prst="rect">
            <a:avLst/>
          </a:prstGeom>
          <a:solidFill>
            <a:srgbClr val="1BBBE9">
              <a:alpha val="89804"/>
            </a:srgbClr>
          </a:solidFill>
        </p:spPr>
      </p:pic>
      <p:pic>
        <p:nvPicPr>
          <p:cNvPr id="10" name="Grafik 9"/>
          <p:cNvPicPr/>
          <p:nvPr/>
        </p:nvPicPr>
        <p:blipFill>
          <a:blip r:embed="rId3" cstate="print"/>
          <a:srcRect l="41397" t="10526" r="19732" b="23474"/>
          <a:stretch>
            <a:fillRect/>
          </a:stretch>
        </p:blipFill>
        <p:spPr bwMode="auto">
          <a:xfrm>
            <a:off x="689460" y="3717985"/>
            <a:ext cx="1523388" cy="203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Gruppieren 25"/>
          <p:cNvGrpSpPr/>
          <p:nvPr/>
        </p:nvGrpSpPr>
        <p:grpSpPr>
          <a:xfrm>
            <a:off x="5696712" y="249735"/>
            <a:ext cx="3199046" cy="461665"/>
            <a:chOff x="5285232" y="268023"/>
            <a:chExt cx="3199046" cy="461665"/>
          </a:xfrm>
        </p:grpSpPr>
        <p:sp>
          <p:nvSpPr>
            <p:cNvPr id="22" name="Textfeld 21"/>
            <p:cNvSpPr txBox="1"/>
            <p:nvPr/>
          </p:nvSpPr>
          <p:spPr>
            <a:xfrm>
              <a:off x="638251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tx2"/>
                  </a:solidFill>
                </a:rPr>
                <a:t>Nachfolge-</a:t>
              </a:r>
              <a:r>
                <a:rPr lang="de-DE" sz="1200" dirty="0" err="1" smtClean="0">
                  <a:solidFill>
                    <a:schemeClr val="tx2"/>
                  </a:solidFill>
                </a:rPr>
                <a:t>produkt</a:t>
              </a:r>
              <a:endParaRPr lang="de-DE" sz="12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7460150" y="268023"/>
              <a:ext cx="1024128" cy="461665"/>
            </a:xfrm>
            <a:prstGeom prst="rect">
              <a:avLst/>
            </a:prstGeom>
            <a:solidFill>
              <a:schemeClr val="tx2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bg1"/>
                  </a:solidFill>
                </a:rPr>
                <a:t>Baureihen-</a:t>
              </a:r>
              <a:r>
                <a:rPr lang="de-DE" sz="1200" dirty="0" err="1" smtClean="0">
                  <a:solidFill>
                    <a:schemeClr val="bg1"/>
                  </a:solidFill>
                </a:rPr>
                <a:t>erweiterung</a:t>
              </a:r>
              <a:endParaRPr lang="de-DE" sz="12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528523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tx2"/>
                  </a:solidFill>
                </a:rPr>
                <a:t>Neuprodukt</a:t>
              </a:r>
            </a:p>
            <a:p>
              <a:endParaRPr lang="de-DE" sz="12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569910" y="1503850"/>
            <a:ext cx="8066089" cy="4279899"/>
          </a:xfrm>
        </p:spPr>
        <p:txBody>
          <a:bodyPr/>
          <a:lstStyle/>
          <a:p>
            <a:pPr indent="-3619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b="1" dirty="0" smtClean="0">
                <a:solidFill>
                  <a:schemeClr val="tx1"/>
                </a:solidFill>
                <a:cs typeface="Times New Roman" pitchFamily="18" charset="0"/>
              </a:rPr>
              <a:t>Kundenmehrwert / Verkaufsargumentation:</a:t>
            </a:r>
          </a:p>
          <a:p>
            <a:pPr marL="177800" lvl="0" indent="-177800">
              <a:lnSpc>
                <a:spcPct val="150000"/>
              </a:lnSpc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Siehe MPG-plus</a:t>
            </a:r>
          </a:p>
          <a:p>
            <a:pPr marL="177800" lvl="0" indent="-177800">
              <a:lnSpc>
                <a:spcPct val="150000"/>
              </a:lnSpc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Plug In </a:t>
            </a:r>
            <a:r>
              <a:rPr lang="de-DE" sz="1800" dirty="0" err="1" smtClean="0">
                <a:solidFill>
                  <a:schemeClr val="tx1"/>
                </a:solidFill>
              </a:rPr>
              <a:t>and</a:t>
            </a:r>
            <a:r>
              <a:rPr lang="de-DE" sz="1800" dirty="0" smtClean="0">
                <a:solidFill>
                  <a:schemeClr val="tx1"/>
                </a:solidFill>
              </a:rPr>
              <a:t> Play bei max. Genauigkeit</a:t>
            </a:r>
          </a:p>
          <a:p>
            <a:pPr marL="177800" lvl="0" indent="-177800">
              <a:lnSpc>
                <a:spcPct val="150000"/>
              </a:lnSpc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Höhengleichheit bei mehreren Greifern nebeneinander auf einer Platte</a:t>
            </a:r>
          </a:p>
          <a:p>
            <a:pPr marL="177800" lvl="0" indent="-177800">
              <a:lnSpc>
                <a:spcPct val="150000"/>
              </a:lnSpc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Geringere Exzentrizität beim Drehen/Schwenken der Greifer durch genauere Spannmitte</a:t>
            </a:r>
          </a:p>
          <a:p>
            <a:pPr marL="177800" lvl="0" indent="-177800">
              <a:lnSpc>
                <a:spcPct val="150000"/>
              </a:lnSpc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Parallelität der Finger zur Anschraubfläche dadurch keine/kleinere Instandhaltungs-/Umrüst-/Einfahrkosten beim Ersetzen von Greifern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32770" name="Fußzeilenplatzhalter 4"/>
          <p:cNvSpPr>
            <a:spLocks noGrp="1"/>
          </p:cNvSpPr>
          <p:nvPr>
            <p:ph type="ftr" sz="quarter" idx="3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Kurzpräsentation MPG-plus Präzisionsversion, 09.09.2013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5" name="Titel 2"/>
          <p:cNvSpPr txBox="1">
            <a:spLocks/>
          </p:cNvSpPr>
          <p:nvPr/>
        </p:nvSpPr>
        <p:spPr bwMode="auto">
          <a:xfrm>
            <a:off x="561444" y="268023"/>
            <a:ext cx="8142290" cy="96070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smtClean="0">
                <a:ln>
                  <a:noFill/>
                </a:ln>
                <a:solidFill>
                  <a:srgbClr val="00446B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MPG-plus </a:t>
            </a:r>
            <a:r>
              <a:rPr kumimoji="0" lang="de-DE" sz="3200" b="1" i="0" u="none" strike="noStrike" kern="1200" cap="none" spc="0" normalizeH="0" baseline="0" noProof="0" smtClean="0">
                <a:ln>
                  <a:noFill/>
                </a:ln>
                <a:solidFill>
                  <a:srgbClr val="00446B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Präzisionsversion</a:t>
            </a:r>
            <a:r>
              <a:rPr kumimoji="0" lang="de-DE" sz="3200" b="1" i="0" u="none" strike="noStrike" kern="1200" cap="none" spc="0" normalizeH="0" baseline="0" noProof="0" smtClean="0">
                <a:ln>
                  <a:noFill/>
                </a:ln>
                <a:solidFill>
                  <a:srgbClr val="00446B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kumimoji="0" lang="de-DE" sz="3200" b="1" i="0" u="none" strike="noStrike" kern="1200" cap="none" spc="0" normalizeH="0" baseline="0" noProof="0" smtClean="0">
                <a:ln>
                  <a:noFill/>
                </a:ln>
                <a:solidFill>
                  <a:srgbClr val="00446B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de-DE" sz="2000" b="1" i="0" u="none" strike="noStrike" kern="1200" cap="none" spc="0" normalizeH="0" baseline="0" noProof="0" smtClean="0">
                <a:ln>
                  <a:noFill/>
                </a:ln>
                <a:solidFill>
                  <a:srgbClr val="00446B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#1: Der neue Maßstab im Kleinteilehandling</a:t>
            </a:r>
            <a:endParaRPr kumimoji="0" lang="de-DE" sz="2000" b="1" i="0" u="none" strike="noStrike" kern="1200" cap="none" spc="0" normalizeH="0" baseline="0" noProof="0" dirty="0" smtClean="0">
              <a:ln>
                <a:noFill/>
              </a:ln>
              <a:solidFill>
                <a:srgbClr val="00446B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pSp>
        <p:nvGrpSpPr>
          <p:cNvPr id="16" name="Gruppieren 15"/>
          <p:cNvGrpSpPr/>
          <p:nvPr/>
        </p:nvGrpSpPr>
        <p:grpSpPr>
          <a:xfrm>
            <a:off x="5696712" y="249735"/>
            <a:ext cx="3199046" cy="461665"/>
            <a:chOff x="5285232" y="268023"/>
            <a:chExt cx="3199046" cy="461665"/>
          </a:xfrm>
        </p:grpSpPr>
        <p:sp>
          <p:nvSpPr>
            <p:cNvPr id="17" name="Textfeld 16"/>
            <p:cNvSpPr txBox="1"/>
            <p:nvPr/>
          </p:nvSpPr>
          <p:spPr>
            <a:xfrm>
              <a:off x="638251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tx2"/>
                  </a:solidFill>
                </a:rPr>
                <a:t>Nachfolge-</a:t>
              </a:r>
              <a:r>
                <a:rPr lang="de-DE" sz="1200" dirty="0" err="1" smtClean="0">
                  <a:solidFill>
                    <a:schemeClr val="tx2"/>
                  </a:solidFill>
                </a:rPr>
                <a:t>produkt</a:t>
              </a:r>
              <a:endParaRPr lang="de-DE" sz="12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7460150" y="268023"/>
              <a:ext cx="1024128" cy="461665"/>
            </a:xfrm>
            <a:prstGeom prst="rect">
              <a:avLst/>
            </a:prstGeom>
            <a:solidFill>
              <a:schemeClr val="tx2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bg1"/>
                  </a:solidFill>
                </a:rPr>
                <a:t>Baureihen-</a:t>
              </a:r>
              <a:r>
                <a:rPr lang="de-DE" sz="1200" dirty="0" err="1" smtClean="0">
                  <a:solidFill>
                    <a:schemeClr val="bg1"/>
                  </a:solidFill>
                </a:rPr>
                <a:t>erweiterung</a:t>
              </a:r>
              <a:endParaRPr lang="de-DE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528523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tx2"/>
                  </a:solidFill>
                </a:rPr>
                <a:t>Neuprodukt</a:t>
              </a:r>
            </a:p>
            <a:p>
              <a:endParaRPr lang="de-DE" sz="12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Fußzeilenplatzhalter 4"/>
          <p:cNvSpPr>
            <a:spLocks noGrp="1"/>
          </p:cNvSpPr>
          <p:nvPr>
            <p:ph type="ftr" sz="quarter" idx="3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Kurzpräsentation MPG-plus Präzisionsversion, 09.09.2013</a:t>
            </a:r>
            <a:endParaRPr lang="de-DE" dirty="0" smtClean="0"/>
          </a:p>
        </p:txBody>
      </p:sp>
      <p:sp>
        <p:nvSpPr>
          <p:cNvPr id="19462" name="Textfeld 7"/>
          <p:cNvSpPr txBox="1">
            <a:spLocks noChangeArrowheads="1"/>
          </p:cNvSpPr>
          <p:nvPr/>
        </p:nvSpPr>
        <p:spPr bwMode="auto">
          <a:xfrm>
            <a:off x="3257550" y="1228725"/>
            <a:ext cx="607695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1" indent="-342900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2000" b="1" dirty="0">
                <a:latin typeface="+mj-lt"/>
                <a:cs typeface="Times New Roman" pitchFamily="18" charset="0"/>
              </a:rPr>
              <a:t>Technische Basisfunktionen</a:t>
            </a:r>
            <a:r>
              <a:rPr lang="de-DE" sz="2000" b="1" dirty="0" smtClean="0">
                <a:latin typeface="+mj-lt"/>
                <a:cs typeface="Times New Roman" pitchFamily="18" charset="0"/>
              </a:rPr>
              <a:t>:</a:t>
            </a:r>
          </a:p>
          <a:p>
            <a:pPr marL="182563" lvl="1" indent="-182563">
              <a:buFont typeface="Courier New" pitchFamily="49" charset="0"/>
              <a:buChar char="o"/>
              <a:defRPr/>
            </a:pPr>
            <a:r>
              <a:rPr lang="de-DE" dirty="0" smtClean="0">
                <a:cs typeface="Times New Roman" pitchFamily="18" charset="0"/>
              </a:rPr>
              <a:t>Baugrößen: 16, 20, 25, 32, 40, 50, 64</a:t>
            </a:r>
          </a:p>
          <a:p>
            <a:pPr marL="182563" lvl="1" indent="-182563">
              <a:buFont typeface="Courier New" pitchFamily="49" charset="0"/>
              <a:buChar char="o"/>
              <a:defRPr/>
            </a:pPr>
            <a:r>
              <a:rPr lang="de-DE" dirty="0" smtClean="0">
                <a:cs typeface="Times New Roman" pitchFamily="18" charset="0"/>
              </a:rPr>
              <a:t>Eigenmasse: 0,03 kg ... 0,7 kg</a:t>
            </a:r>
          </a:p>
          <a:p>
            <a:pPr marL="182563" lvl="1" indent="-182563">
              <a:buFont typeface="Courier New" pitchFamily="49" charset="0"/>
              <a:buChar char="o"/>
              <a:defRPr/>
            </a:pPr>
            <a:r>
              <a:rPr lang="de-DE" dirty="0" smtClean="0">
                <a:cs typeface="Times New Roman" pitchFamily="18" charset="0"/>
              </a:rPr>
              <a:t>Greifkraft: 25 N ... 350 N</a:t>
            </a:r>
          </a:p>
          <a:p>
            <a:pPr marL="182563" lvl="1" indent="-182563">
              <a:buFont typeface="Courier New" pitchFamily="49" charset="0"/>
              <a:buChar char="o"/>
              <a:defRPr/>
            </a:pPr>
            <a:r>
              <a:rPr lang="de-DE" dirty="0" smtClean="0">
                <a:cs typeface="Times New Roman" pitchFamily="18" charset="0"/>
              </a:rPr>
              <a:t>Hub pro Finger: 1,5 mm ... 10 mm</a:t>
            </a:r>
          </a:p>
          <a:p>
            <a:pPr marL="182563" lvl="1" indent="-182563">
              <a:buFont typeface="Courier New" pitchFamily="49" charset="0"/>
              <a:buChar char="o"/>
              <a:defRPr/>
            </a:pPr>
            <a:r>
              <a:rPr lang="de-DE" dirty="0" smtClean="0">
                <a:cs typeface="Times New Roman" pitchFamily="18" charset="0"/>
              </a:rPr>
              <a:t>Werkstückgewicht: 0,13 kg ... 1,25 kg</a:t>
            </a:r>
            <a:endParaRPr lang="de-DE" b="1" dirty="0" smtClean="0">
              <a:latin typeface="+mj-lt"/>
              <a:cs typeface="Times New Roman" pitchFamily="18" charset="0"/>
            </a:endParaRPr>
          </a:p>
          <a:p>
            <a:pPr marL="182563" lvl="1" indent="-182563">
              <a:spcBef>
                <a:spcPts val="0"/>
              </a:spcBef>
              <a:spcAft>
                <a:spcPts val="0"/>
              </a:spcAft>
              <a:defRPr/>
            </a:pPr>
            <a:endParaRPr lang="de-DE" sz="2400" b="1" dirty="0" smtClean="0">
              <a:latin typeface="+mj-lt"/>
              <a:cs typeface="Times New Roman" pitchFamily="18" charset="0"/>
            </a:endParaRPr>
          </a:p>
          <a:p>
            <a:pPr marL="182563" lvl="1" indent="-182563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2000" b="1" dirty="0" smtClean="0">
                <a:latin typeface="+mj-lt"/>
                <a:cs typeface="Times New Roman" pitchFamily="18" charset="0"/>
              </a:rPr>
              <a:t>Komplementärprodukte</a:t>
            </a:r>
            <a:r>
              <a:rPr lang="de-DE" sz="2000" b="1" dirty="0">
                <a:latin typeface="+mj-lt"/>
                <a:cs typeface="Times New Roman" pitchFamily="18" charset="0"/>
              </a:rPr>
              <a:t>:</a:t>
            </a:r>
          </a:p>
          <a:p>
            <a:pPr marL="182563" lvl="1" indent="-182563">
              <a:buFont typeface="Courier New" pitchFamily="49" charset="0"/>
              <a:buChar char="o"/>
              <a:defRPr/>
            </a:pPr>
            <a:r>
              <a:rPr lang="de-DE" dirty="0" smtClean="0">
                <a:cs typeface="Times New Roman" pitchFamily="18" charset="0"/>
              </a:rPr>
              <a:t>MMS- P Magnetschalter</a:t>
            </a:r>
          </a:p>
          <a:p>
            <a:pPr marL="182563" lvl="1" indent="-182563">
              <a:buFont typeface="Courier New" pitchFamily="49" charset="0"/>
              <a:buChar char="o"/>
              <a:defRPr/>
            </a:pPr>
            <a:r>
              <a:rPr lang="de-DE" dirty="0" smtClean="0">
                <a:cs typeface="Times New Roman" pitchFamily="18" charset="0"/>
              </a:rPr>
              <a:t>OAS – Optischer Abstands- und Anwesenheitssensor</a:t>
            </a:r>
          </a:p>
          <a:p>
            <a:pPr marL="182563" lvl="1" indent="-182563">
              <a:buFont typeface="Courier New" pitchFamily="49" charset="0"/>
              <a:buChar char="o"/>
              <a:defRPr/>
            </a:pPr>
            <a:r>
              <a:rPr lang="de-DE" dirty="0" smtClean="0">
                <a:cs typeface="Times New Roman" pitchFamily="18" charset="0"/>
              </a:rPr>
              <a:t>IN Induktive Abfrage</a:t>
            </a:r>
          </a:p>
          <a:p>
            <a:pPr marL="182563" lvl="1" indent="-182563">
              <a:buFont typeface="Courier New" pitchFamily="49" charset="0"/>
              <a:buChar char="o"/>
              <a:defRPr/>
            </a:pPr>
            <a:r>
              <a:rPr lang="de-DE" dirty="0" smtClean="0">
                <a:cs typeface="Times New Roman" pitchFamily="18" charset="0"/>
              </a:rPr>
              <a:t>FPS Flexibler Positionssensor</a:t>
            </a:r>
          </a:p>
          <a:p>
            <a:pPr marL="182563" lvl="1" indent="-182563">
              <a:buFont typeface="Courier New" pitchFamily="49" charset="0"/>
              <a:buChar char="o"/>
              <a:defRPr/>
            </a:pPr>
            <a:r>
              <a:rPr lang="de-DE" dirty="0" smtClean="0">
                <a:cs typeface="Times New Roman" pitchFamily="18" charset="0"/>
              </a:rPr>
              <a:t>Ventilbox für MPG-plus</a:t>
            </a:r>
            <a:endParaRPr lang="de-DE" dirty="0">
              <a:cs typeface="Times New Roman" pitchFamily="18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9" name="Textfeld 7"/>
          <p:cNvSpPr txBox="1">
            <a:spLocks noChangeArrowheads="1"/>
          </p:cNvSpPr>
          <p:nvPr/>
        </p:nvSpPr>
        <p:spPr bwMode="auto">
          <a:xfrm>
            <a:off x="698477" y="4039737"/>
            <a:ext cx="19764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buFont typeface="+mj-lt"/>
              <a:buAutoNum type="arabicPeriod"/>
            </a:pPr>
            <a:r>
              <a:rPr lang="de-DE" sz="1400" b="1" dirty="0" smtClean="0"/>
              <a:t>Grundbacke</a:t>
            </a:r>
          </a:p>
          <a:p>
            <a:pPr marL="180975" indent="-180975">
              <a:buFont typeface="+mj-lt"/>
              <a:buAutoNum type="arabicPeriod"/>
            </a:pPr>
            <a:r>
              <a:rPr lang="de-DE" sz="1400" b="1" dirty="0" smtClean="0"/>
              <a:t>Keilhakenprinzip</a:t>
            </a:r>
          </a:p>
          <a:p>
            <a:pPr marL="180975" indent="-180975">
              <a:buFont typeface="+mj-lt"/>
              <a:buAutoNum type="arabicPeriod"/>
            </a:pPr>
            <a:r>
              <a:rPr lang="de-DE" sz="1400" b="1" dirty="0" smtClean="0"/>
              <a:t>Kreuzrollenführung</a:t>
            </a:r>
          </a:p>
          <a:p>
            <a:pPr marL="180975" indent="-180975">
              <a:buFont typeface="+mj-lt"/>
              <a:buAutoNum type="arabicPeriod"/>
            </a:pPr>
            <a:r>
              <a:rPr lang="de-DE" sz="1400" b="1" dirty="0" smtClean="0"/>
              <a:t>Sensorik</a:t>
            </a:r>
          </a:p>
          <a:p>
            <a:pPr marL="180975" indent="-180975">
              <a:buFont typeface="+mj-lt"/>
              <a:buAutoNum type="arabicPeriod"/>
            </a:pPr>
            <a:r>
              <a:rPr lang="de-DE" sz="1400" b="1" dirty="0" smtClean="0"/>
              <a:t>Ovalkolbenantrieb</a:t>
            </a:r>
          </a:p>
          <a:p>
            <a:pPr marL="180975" indent="-180975">
              <a:buFont typeface="+mj-lt"/>
              <a:buAutoNum type="arabicPeriod"/>
            </a:pPr>
            <a:r>
              <a:rPr lang="de-DE" sz="1400" b="1" dirty="0" smtClean="0"/>
              <a:t>Gehäuse</a:t>
            </a:r>
            <a:endParaRPr lang="de-DE" sz="1400" b="1" dirty="0"/>
          </a:p>
        </p:txBody>
      </p:sp>
      <p:pic>
        <p:nvPicPr>
          <p:cNvPr id="135170" name="Picture 2" descr="http://www.schunk.int/pimexport/IM0004029.jpg"/>
          <p:cNvPicPr>
            <a:picLocks noChangeAspect="1" noChangeArrowheads="1"/>
          </p:cNvPicPr>
          <p:nvPr/>
        </p:nvPicPr>
        <p:blipFill>
          <a:blip r:embed="rId2"/>
          <a:srcRect l="15524" t="5729" r="18613" b="6963"/>
          <a:stretch>
            <a:fillRect/>
          </a:stretch>
        </p:blipFill>
        <p:spPr bwMode="auto">
          <a:xfrm>
            <a:off x="561444" y="1228725"/>
            <a:ext cx="2445490" cy="2612834"/>
          </a:xfrm>
          <a:prstGeom prst="rect">
            <a:avLst/>
          </a:prstGeom>
          <a:noFill/>
        </p:spPr>
      </p:pic>
      <p:sp>
        <p:nvSpPr>
          <p:cNvPr id="16" name="Titel 2"/>
          <p:cNvSpPr>
            <a:spLocks noGrp="1"/>
          </p:cNvSpPr>
          <p:nvPr>
            <p:ph type="title"/>
          </p:nvPr>
        </p:nvSpPr>
        <p:spPr bwMode="auto">
          <a:xfrm>
            <a:off x="561444" y="268023"/>
            <a:ext cx="8142290" cy="960702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MPG-plus </a:t>
            </a:r>
            <a:r>
              <a:rPr lang="de-DE" dirty="0" smtClean="0"/>
              <a:t>Präzisionsversion</a:t>
            </a:r>
            <a:r>
              <a:rPr lang="de-DE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de-DE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de-DE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#1: Der neue Maßstab im Kleinteilehandling</a:t>
            </a:r>
          </a:p>
        </p:txBody>
      </p:sp>
      <p:grpSp>
        <p:nvGrpSpPr>
          <p:cNvPr id="17" name="Gruppieren 16"/>
          <p:cNvGrpSpPr/>
          <p:nvPr/>
        </p:nvGrpSpPr>
        <p:grpSpPr>
          <a:xfrm>
            <a:off x="5696712" y="249735"/>
            <a:ext cx="3199046" cy="461665"/>
            <a:chOff x="5285232" y="268023"/>
            <a:chExt cx="3199046" cy="461665"/>
          </a:xfrm>
        </p:grpSpPr>
        <p:sp>
          <p:nvSpPr>
            <p:cNvPr id="18" name="Textfeld 17"/>
            <p:cNvSpPr txBox="1"/>
            <p:nvPr/>
          </p:nvSpPr>
          <p:spPr>
            <a:xfrm>
              <a:off x="638251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tx2"/>
                  </a:solidFill>
                </a:rPr>
                <a:t>Nachfolge-</a:t>
              </a:r>
              <a:r>
                <a:rPr lang="de-DE" sz="1200" dirty="0" err="1" smtClean="0">
                  <a:solidFill>
                    <a:schemeClr val="tx2"/>
                  </a:solidFill>
                </a:rPr>
                <a:t>produkt</a:t>
              </a:r>
              <a:endParaRPr lang="de-DE" sz="12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7460150" y="268023"/>
              <a:ext cx="1024128" cy="461665"/>
            </a:xfrm>
            <a:prstGeom prst="rect">
              <a:avLst/>
            </a:prstGeom>
            <a:solidFill>
              <a:schemeClr val="tx2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bg1"/>
                  </a:solidFill>
                </a:rPr>
                <a:t>Baureihen-</a:t>
              </a:r>
              <a:r>
                <a:rPr lang="de-DE" sz="1200" dirty="0" err="1" smtClean="0">
                  <a:solidFill>
                    <a:schemeClr val="bg1"/>
                  </a:solidFill>
                </a:rPr>
                <a:t>erweiterung</a:t>
              </a:r>
              <a:endParaRPr lang="de-DE" sz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528523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tx2"/>
                  </a:solidFill>
                </a:rPr>
                <a:t>Neuprodukt</a:t>
              </a:r>
            </a:p>
            <a:p>
              <a:endParaRPr lang="de-DE" sz="12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SCHLUSSCHART_LEHMAN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" y="0"/>
            <a:ext cx="9133268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561357" y="6239216"/>
            <a:ext cx="2370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4" name="Bild 3" descr="LOGOBALKEN_NE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5" name="Bild 4" descr="TOOLS_RS_NEU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233" y="5223117"/>
            <a:ext cx="1376290" cy="1376290"/>
          </a:xfrm>
          <a:prstGeom prst="rect">
            <a:avLst/>
          </a:prstGeom>
        </p:spPr>
      </p:pic>
      <p:pic>
        <p:nvPicPr>
          <p:cNvPr id="6" name="Bild 5" descr="Lehmann_Unterschrift_ weiß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9850" y="5686267"/>
            <a:ext cx="1692507" cy="73437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694779" y="6156940"/>
            <a:ext cx="237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00" b="1" dirty="0" smtClean="0">
                <a:solidFill>
                  <a:srgbClr val="FFFFFF"/>
                </a:solidFill>
                <a:cs typeface="Calibri"/>
              </a:rPr>
              <a:t>Jens Lehmann, </a:t>
            </a:r>
            <a:r>
              <a:rPr lang="en-US" sz="900" dirty="0" smtClean="0">
                <a:solidFill>
                  <a:srgbClr val="FFFFFF"/>
                </a:solidFill>
                <a:cs typeface="Calibri"/>
              </a:rPr>
              <a:t>a German goalkeeper legend,</a:t>
            </a:r>
          </a:p>
          <a:p>
            <a:pPr lvl="0"/>
            <a:r>
              <a:rPr lang="en-US" sz="900" dirty="0" smtClean="0">
                <a:solidFill>
                  <a:srgbClr val="FFFFFF"/>
                </a:solidFill>
                <a:cs typeface="Calibri"/>
              </a:rPr>
              <a:t>brand ambassador for SCHUNK since 2012</a:t>
            </a:r>
            <a:endParaRPr lang="de-DE" sz="900" dirty="0" smtClean="0">
              <a:solidFill>
                <a:srgbClr val="FFFFFF"/>
              </a:solidFill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20410_Titel_title_PGN-plus_singleline_head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20120410_Titel_title_PGN-plus_singleline_headline</Template>
  <TotalTime>0</TotalTime>
  <Words>189</Words>
  <Application>Microsoft Office PowerPoint</Application>
  <PresentationFormat>Bildschirmpräsentation (4:3)</PresentationFormat>
  <Paragraphs>58</Paragraphs>
  <Slides>5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20120410_Titel_title_PGN-plus_singleline_headline</vt:lpstr>
      <vt:lpstr>Folie 1</vt:lpstr>
      <vt:lpstr>MPG-plus Präzisionsversion #1: Der neue Maßstab im Kleinteilehandling</vt:lpstr>
      <vt:lpstr>Folie 3</vt:lpstr>
      <vt:lpstr>MPG-plus Präzisionsversion #1: Der neue Maßstab im Kleinteilehandling</vt:lpstr>
      <vt:lpstr>Folie 5</vt:lpstr>
    </vt:vector>
  </TitlesOfParts>
  <Company>SCHUNK GmbH &amp; Co. KG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LUTZ</dc:creator>
  <cp:lastModifiedBy> .</cp:lastModifiedBy>
  <cp:revision>1469</cp:revision>
  <dcterms:created xsi:type="dcterms:W3CDTF">2012-04-16T06:22:40Z</dcterms:created>
  <dcterms:modified xsi:type="dcterms:W3CDTF">2013-09-09T08:12:51Z</dcterms:modified>
</cp:coreProperties>
</file>