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90" r:id="rId2"/>
    <p:sldId id="606" r:id="rId3"/>
    <p:sldId id="607" r:id="rId4"/>
    <p:sldId id="608" r:id="rId5"/>
    <p:sldId id="491" r:id="rId6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1BBBE9"/>
    <a:srgbClr val="D7E2ED"/>
    <a:srgbClr val="3E3D40"/>
    <a:srgbClr val="003D6A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8" autoAdjust="0"/>
    <p:restoredTop sz="99437" autoAdjust="0"/>
  </p:normalViewPr>
  <p:slideViewPr>
    <p:cSldViewPr snapToGrid="0" snapToObjects="1">
      <p:cViewPr>
        <p:scale>
          <a:sx n="66" d="100"/>
          <a:sy n="66" d="100"/>
        </p:scale>
        <p:origin x="-2598" y="-112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5EF0E5-7573-904A-8AD2-3C4D4AB28462}" type="datetimeFigureOut">
              <a:rPr lang="de-DE" smtClean="0"/>
              <a:pPr/>
              <a:t>09.09.2013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59C942-6DF7-4645-A323-1FB2403B0B5A}" type="datetimeFigureOut">
              <a:rPr lang="de-DE" smtClean="0"/>
              <a:pPr/>
              <a:t>09.09.2013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CGH, September 9, 2013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CGH, September 9, 2013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None/>
            </a:pPr>
            <a:r>
              <a:rPr lang="de-DE" sz="1400" b="0" i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CGH, September 9, 2013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3398" y="3397778"/>
            <a:ext cx="8229600" cy="717022"/>
          </a:xfrm>
        </p:spPr>
        <p:txBody>
          <a:bodyPr/>
          <a:lstStyle/>
          <a:p>
            <a:pPr marL="84125">
              <a:lnSpc>
                <a:spcPts val="3200"/>
              </a:lnSpc>
              <a:spcAft>
                <a:spcPts val="1200"/>
              </a:spcAft>
            </a:pPr>
            <a:r>
              <a:rPr lang="de-DE" b="0" dirty="0" smtClean="0"/>
              <a:t>Short </a:t>
            </a:r>
            <a:r>
              <a:rPr lang="de-DE" b="0" dirty="0" err="1" smtClean="0"/>
              <a:t>presentation</a:t>
            </a:r>
            <a:r>
              <a:rPr lang="de-DE" b="0" dirty="0" smtClean="0"/>
              <a:t/>
            </a:r>
            <a:br>
              <a:rPr lang="de-DE" b="0" dirty="0" smtClean="0"/>
            </a:br>
            <a:endParaRPr lang="de-DE" dirty="0" smtClean="0">
              <a:solidFill>
                <a:srgbClr val="FFFFFF"/>
              </a:solidFill>
            </a:endParaRP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58800" y="4055531"/>
            <a:ext cx="5333999" cy="406400"/>
          </a:xfrm>
        </p:spPr>
        <p:txBody>
          <a:bodyPr/>
          <a:lstStyle/>
          <a:p>
            <a:pPr marL="84125">
              <a:spcBef>
                <a:spcPct val="0"/>
              </a:spcBef>
              <a:spcAft>
                <a:spcPts val="1200"/>
              </a:spcAft>
            </a:pPr>
            <a:r>
              <a:rPr lang="de-DE" dirty="0" smtClean="0"/>
              <a:t>CGH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4158248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457200">
              <a:buNone/>
            </a:pPr>
            <a:r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Short Presentation CGH, September 9, 2013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defTabSz="457200">
              <a:buNone/>
            </a:pPr>
            <a:fld id="{67E460E2-A79B-FD4C-875F-CB1722C97EA1}" type="slidenum">
              <a:rPr lang="de-DE" sz="1200" b="0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pPr algn="l" defTabSz="457200">
                <a:buNone/>
              </a:pPr>
              <a:t>2</a:t>
            </a:fld>
            <a:endParaRPr lang="de-DE" dirty="0"/>
          </a:p>
        </p:txBody>
      </p:sp>
      <p:sp>
        <p:nvSpPr>
          <p:cNvPr id="31746" name="Titel 2"/>
          <p:cNvSpPr>
            <a:spLocks noGrp="1"/>
          </p:cNvSpPr>
          <p:nvPr>
            <p:ph type="title"/>
          </p:nvPr>
        </p:nvSpPr>
        <p:spPr bwMode="auto">
          <a:xfrm>
            <a:off x="561444" y="389470"/>
            <a:ext cx="8582556" cy="96070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200" b="1" i="0" dirty="0" smtClean="0">
                <a:solidFill>
                  <a:srgbClr val="00446B"/>
                </a:solidFill>
                <a:latin typeface="Calibri"/>
                <a:cs typeface="Calibri"/>
              </a:rPr>
              <a:t>CGH</a:t>
            </a:r>
            <a:r>
              <a:rPr lang="de-DE" sz="3200" b="1" i="0" dirty="0">
                <a:solidFill>
                  <a:srgbClr val="00446B"/>
                </a:solidFill>
                <a:latin typeface="Calibri"/>
                <a:cs typeface="Calibri"/>
              </a:rPr>
              <a:t/>
            </a:r>
            <a:br>
              <a:rPr lang="de-DE" sz="3200" b="1" i="0" dirty="0">
                <a:solidFill>
                  <a:srgbClr val="00446B"/>
                </a:solidFill>
                <a:latin typeface="Calibri"/>
                <a:cs typeface="Calibri"/>
              </a:rPr>
            </a:br>
            <a:r>
              <a:rPr lang="de-DE" sz="2000" b="1" i="0" dirty="0">
                <a:solidFill>
                  <a:srgbClr val="00446B"/>
                </a:solidFill>
                <a:latin typeface="Calibri"/>
                <a:cs typeface="Calibri"/>
              </a:rPr>
              <a:t>#1: </a:t>
            </a:r>
            <a:r>
              <a:rPr lang="en-US" sz="2000" dirty="0" smtClean="0"/>
              <a:t>First standardized lightweight gripper with carbon-fiber reinforced plastic</a:t>
            </a:r>
            <a:endParaRPr lang="de-DE" sz="2000" b="1" i="0" dirty="0">
              <a:solidFill>
                <a:srgbClr val="00446B"/>
              </a:solidFill>
              <a:latin typeface="Calibri"/>
              <a:cs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996699" y="1653943"/>
            <a:ext cx="589906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938" lvl="0" indent="-261938"/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Features: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1938" lvl="0" indent="-261938"/>
            <a:endParaRPr lang="en-US" dirty="0" smtClean="0">
              <a:solidFill>
                <a:srgbClr val="FF0000"/>
              </a:solidFill>
            </a:endParaRPr>
          </a:p>
          <a:p>
            <a:pPr marL="261938" lvl="0" indent="-261938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Pneumatic long stroke gripper with rolling element guidance, toothed belt synchronization, and integrated end position damping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1938" indent="-261938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Due to the higher E-module, it achieves a higher bending and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torsional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stiffness than aluminum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1938" indent="-261938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housings is made of carbon-fiber reinforced plastic, </a:t>
            </a:r>
          </a:p>
          <a:p>
            <a:pPr marL="261938" indent="-261938"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and is manufactured in an RTM process 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1938" indent="-261938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Stress-related fiber orientation (no fiber mats)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1938" indent="-261938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Combination of low weight and high mechanical strength </a:t>
            </a:r>
          </a:p>
          <a:p>
            <a:pPr marL="261938" indent="-261938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Moment decoupling due to pivot bolts in the base jaw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22" name="Textfeld 21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446B"/>
                  </a:solidFill>
                </a:rPr>
                <a:t>New Sizes</a:t>
              </a:r>
            </a:p>
            <a:p>
              <a:pPr algn="ctr"/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New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Product</a:t>
              </a:r>
              <a:endParaRPr lang="de-DE" sz="1200" dirty="0" smtClean="0">
                <a:solidFill>
                  <a:schemeClr val="bg1"/>
                </a:solidFill>
              </a:endParaRPr>
            </a:p>
            <a:p>
              <a:endParaRPr lang="de-DE" sz="1200" dirty="0" smtClean="0"/>
            </a:p>
          </p:txBody>
        </p:sp>
      </p:grp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27" y="1828800"/>
            <a:ext cx="2593969" cy="192404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27" y="4712779"/>
            <a:ext cx="2521189" cy="81914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el 8"/>
          <p:cNvSpPr>
            <a:spLocks noGrp="1"/>
          </p:cNvSpPr>
          <p:nvPr>
            <p:ph type="title"/>
          </p:nvPr>
        </p:nvSpPr>
        <p:spPr bwMode="auto">
          <a:xfrm>
            <a:off x="561443" y="389470"/>
            <a:ext cx="8334315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4400" dirty="0" smtClean="0"/>
              <a:t>CGH</a:t>
            </a:r>
            <a:br>
              <a:rPr lang="de-DE" sz="4400" dirty="0" smtClean="0"/>
            </a:br>
            <a:r>
              <a:rPr lang="de-DE" sz="2000" dirty="0" smtClean="0"/>
              <a:t>#1: </a:t>
            </a:r>
            <a:r>
              <a:rPr lang="en-US" sz="2000" dirty="0" smtClean="0"/>
              <a:t>First standardized lightweight gripper with carbon-fiber reinforced plastic</a:t>
            </a:r>
            <a:endParaRPr lang="de-DE" sz="2000" b="1" i="0" dirty="0">
              <a:solidFill>
                <a:srgbClr val="00446B"/>
              </a:solidFill>
              <a:latin typeface="Calibri"/>
              <a:cs typeface="Calibri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69910" y="1503850"/>
            <a:ext cx="8325848" cy="4279899"/>
          </a:xfrm>
        </p:spPr>
        <p:txBody>
          <a:bodyPr/>
          <a:lstStyle/>
          <a:p>
            <a:pPr marL="0" indent="-36192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i="0" dirty="0">
                <a:latin typeface="Calibri"/>
                <a:ea typeface="+mn-ea"/>
                <a:cs typeface="Times New Roman"/>
              </a:rPr>
              <a:t>Customer </a:t>
            </a:r>
            <a:r>
              <a:rPr lang="de-DE" sz="2000" b="1" i="0" dirty="0" err="1">
                <a:latin typeface="Calibri"/>
                <a:ea typeface="+mn-ea"/>
                <a:cs typeface="Times New Roman"/>
              </a:rPr>
              <a:t>value</a:t>
            </a:r>
            <a:r>
              <a:rPr lang="de-DE" sz="2000" b="1" i="0" dirty="0">
                <a:latin typeface="Calibri"/>
                <a:ea typeface="+mn-ea"/>
                <a:cs typeface="Times New Roman"/>
              </a:rPr>
              <a:t>/</a:t>
            </a:r>
            <a:r>
              <a:rPr lang="de-DE" sz="2000" b="1" i="0" dirty="0" err="1">
                <a:latin typeface="Calibri"/>
                <a:ea typeface="+mn-ea"/>
                <a:cs typeface="Times New Roman"/>
              </a:rPr>
              <a:t>selling</a:t>
            </a:r>
            <a:r>
              <a:rPr lang="de-DE" sz="2000" b="1" i="0" dirty="0">
                <a:latin typeface="Calibri"/>
                <a:ea typeface="+mn-ea"/>
                <a:cs typeface="Times New Roman"/>
              </a:rPr>
              <a:t> </a:t>
            </a:r>
            <a:r>
              <a:rPr lang="de-DE" sz="2000" b="1" i="0" dirty="0" err="1">
                <a:latin typeface="Calibri"/>
                <a:ea typeface="+mn-ea"/>
                <a:cs typeface="Times New Roman"/>
              </a:rPr>
              <a:t>points</a:t>
            </a:r>
            <a:endParaRPr lang="de-DE" sz="2000" b="1" i="0" dirty="0">
              <a:latin typeface="Calibri"/>
              <a:ea typeface="+mn-ea"/>
              <a:cs typeface="Times New Roman"/>
            </a:endParaRPr>
          </a:p>
          <a:p>
            <a:pPr marL="174625" lvl="0" indent="-174625">
              <a:buFont typeface="Courier New" pitchFamily="49" charset="0"/>
              <a:buChar char="o"/>
            </a:pPr>
            <a:r>
              <a:rPr lang="en-US" dirty="0" smtClean="0"/>
              <a:t>Higher dynamics is achieved than with aluminum housings for shorter cycle times, smaller robots, and a higher productivity. </a:t>
            </a:r>
            <a:endParaRPr lang="de-DE" dirty="0" smtClean="0"/>
          </a:p>
          <a:p>
            <a:pPr marL="174625" indent="-174625">
              <a:buFont typeface="Courier New" pitchFamily="49" charset="0"/>
              <a:buChar char="o"/>
            </a:pPr>
            <a:r>
              <a:rPr lang="en-US" dirty="0" smtClean="0"/>
              <a:t> Use of very long fingers possible </a:t>
            </a:r>
            <a:endParaRPr lang="de-DE" dirty="0" smtClean="0"/>
          </a:p>
          <a:p>
            <a:pPr marL="174625" indent="-174625">
              <a:buFont typeface="Courier New" pitchFamily="49" charset="0"/>
              <a:buChar char="o"/>
            </a:pPr>
            <a:r>
              <a:rPr lang="en-US" dirty="0" smtClean="0"/>
              <a:t> Approximately constant gripping force along the finger length</a:t>
            </a:r>
            <a:endParaRPr lang="de-DE" dirty="0" smtClean="0"/>
          </a:p>
          <a:p>
            <a:pPr marL="174625" indent="-174625">
              <a:buFont typeface="Courier New" pitchFamily="49" charset="0"/>
              <a:buChar char="o"/>
            </a:pPr>
            <a:r>
              <a:rPr lang="en-US" dirty="0" smtClean="0"/>
              <a:t>The stroke can be separately adjusted for opening and closing. It is used for reducing cycle times, and helps to save compressed air</a:t>
            </a:r>
            <a:endParaRPr lang="de-DE" dirty="0" smtClean="0"/>
          </a:p>
          <a:p>
            <a:pPr marL="174625" indent="-174625">
              <a:buFont typeface="Courier New" pitchFamily="49" charset="0"/>
              <a:buChar char="o"/>
            </a:pPr>
            <a:r>
              <a:rPr lang="en-US" dirty="0" smtClean="0"/>
              <a:t> With the ISO flange, it can be directly adapted to the robot flange</a:t>
            </a:r>
            <a:endParaRPr lang="de-DE" dirty="0" smtClean="0"/>
          </a:p>
          <a:p>
            <a:pPr marL="174625" indent="-174625"/>
            <a:r>
              <a:rPr lang="en-US" dirty="0" smtClean="0">
                <a:solidFill>
                  <a:srgbClr val="FF0000"/>
                </a:solidFill>
              </a:rPr>
              <a:t> 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2770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457200">
              <a:buNone/>
            </a:pPr>
            <a:r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Short Presentation CGH, September 9, 2013</a:t>
            </a:r>
            <a:endParaRPr lang="de-DE" sz="1200" b="0" i="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defTabSz="457200">
              <a:buNone/>
            </a:pPr>
            <a:fld id="{67E460E2-A79B-FD4C-875F-CB1722C97EA1}" type="slidenum">
              <a:rPr lang="de-DE" sz="1200" b="0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pPr algn="l" defTabSz="457200">
                <a:buNone/>
              </a:pPr>
              <a:t>3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1" name="Textfeld 10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446B"/>
                  </a:solidFill>
                </a:rPr>
                <a:t>New Sizes</a:t>
              </a:r>
            </a:p>
            <a:p>
              <a:pPr algn="ctr"/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New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Product</a:t>
              </a:r>
              <a:endParaRPr lang="de-DE" sz="1200" dirty="0" smtClean="0">
                <a:solidFill>
                  <a:schemeClr val="bg1"/>
                </a:solidFill>
              </a:endParaRP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el 2"/>
          <p:cNvSpPr>
            <a:spLocks noGrp="1"/>
          </p:cNvSpPr>
          <p:nvPr>
            <p:ph type="title"/>
          </p:nvPr>
        </p:nvSpPr>
        <p:spPr bwMode="auto">
          <a:xfrm>
            <a:off x="561443" y="389470"/>
            <a:ext cx="8334315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4400" dirty="0" smtClean="0"/>
              <a:t>CGH</a:t>
            </a:r>
            <a:br>
              <a:rPr lang="de-DE" sz="4400" dirty="0" smtClean="0"/>
            </a:br>
            <a:r>
              <a:rPr lang="de-DE" sz="2000" dirty="0" smtClean="0"/>
              <a:t>#1: </a:t>
            </a:r>
            <a:r>
              <a:rPr lang="en-US" sz="2000" dirty="0" smtClean="0"/>
              <a:t>First standardized lightweight gripper with carbon-fiber reinforced plastic</a:t>
            </a:r>
            <a:endParaRPr lang="de-DE" sz="20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796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457200">
              <a:buNone/>
            </a:pPr>
            <a:r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Short Presentation CGH, September 9, 2013</a:t>
            </a:r>
            <a:endParaRPr lang="de-DE" sz="1200" b="0" i="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462" name="Textfeld 7"/>
          <p:cNvSpPr txBox="1">
            <a:spLocks noChangeArrowheads="1"/>
          </p:cNvSpPr>
          <p:nvPr/>
        </p:nvSpPr>
        <p:spPr bwMode="auto">
          <a:xfrm>
            <a:off x="4764088" y="1461008"/>
            <a:ext cx="457041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 algn="l" defTabSz="4572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Basic </a:t>
            </a:r>
            <a:r>
              <a:rPr lang="de-DE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technical</a:t>
            </a:r>
            <a:r>
              <a:rPr lang="de-DE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 </a:t>
            </a:r>
            <a:r>
              <a:rPr lang="de-DE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functions</a:t>
            </a:r>
            <a:r>
              <a:rPr lang="de-DE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:</a:t>
            </a:r>
          </a:p>
          <a:p>
            <a:pPr marL="174625" lvl="0" indent="-174625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80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625" indent="-174625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Mass: 11,65 kg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625" indent="-174625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Gripping force: 2500 N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625" indent="-174625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Stroke per finger: 0…160 mm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625" indent="-174625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Workpiece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weight: 12,8 kg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625" indent="-174625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Finger length up to 1000 mm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625" lvl="1" indent="-174625" algn="l" defTabSz="457200">
              <a:spcBef>
                <a:spcPts val="0"/>
              </a:spcBef>
              <a:spcAft>
                <a:spcPts val="0"/>
              </a:spcAft>
              <a:buNone/>
            </a:pPr>
            <a:endParaRPr lang="de-DE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  <a:p>
            <a:pPr marL="174625" lvl="1" indent="-174625" algn="l" defTabSz="4572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Complementary</a:t>
            </a:r>
            <a:r>
              <a:rPr lang="de-DE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 </a:t>
            </a:r>
            <a:r>
              <a:rPr lang="de-DE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products</a:t>
            </a:r>
            <a:r>
              <a:rPr lang="de-DE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:</a:t>
            </a:r>
          </a:p>
          <a:p>
            <a:pPr marL="261938" lvl="0" indent="-261938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Adapter flange ADF (similar to LEG, 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1938" indent="-261938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PZH-SF 350, etc.)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1938" lvl="0" indent="-261938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Quick-Change System SWS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1938" lvl="0" indent="-261938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Rotary Feed-Through DDF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1938" indent="-261938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Sensors IN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defTabSz="457200">
              <a:buNone/>
            </a:pPr>
            <a:fld id="{67E460E2-A79B-FD4C-875F-CB1722C97EA1}" type="slidenum">
              <a:rPr lang="de-DE" sz="1200" b="0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pPr algn="l" defTabSz="457200">
                <a:buNone/>
              </a:pPr>
              <a:t>4</a:t>
            </a:fld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3" name="Textfeld 12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446B"/>
                  </a:solidFill>
                </a:rPr>
                <a:t>New Sizes</a:t>
              </a:r>
            </a:p>
            <a:p>
              <a:pPr algn="ctr"/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New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Product</a:t>
              </a:r>
              <a:endParaRPr lang="de-DE" sz="1200" dirty="0" smtClean="0">
                <a:solidFill>
                  <a:schemeClr val="bg1"/>
                </a:solidFill>
              </a:endParaRPr>
            </a:p>
            <a:p>
              <a:endParaRPr lang="de-DE" sz="1200" dirty="0" smtClean="0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72" y="1874520"/>
            <a:ext cx="2585685" cy="186689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7" name="Textfeld 16"/>
          <p:cNvSpPr txBox="1"/>
          <p:nvPr/>
        </p:nvSpPr>
        <p:spPr>
          <a:xfrm>
            <a:off x="813816" y="4123944"/>
            <a:ext cx="2465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Housing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jaw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Roller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guide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Belt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drive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Profile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damper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Stroke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adjustment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148</Words>
  <Application>Microsoft Office PowerPoint</Application>
  <PresentationFormat>Bildschirmpräsentation (4:3)</PresentationFormat>
  <Paragraphs>56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Short presentation </vt:lpstr>
      <vt:lpstr>CGH #1: First standardized lightweight gripper with carbon-fiber reinforced plastic</vt:lpstr>
      <vt:lpstr>CGH #1: First standardized lightweight gripper with carbon-fiber reinforced plastic</vt:lpstr>
      <vt:lpstr>CGH #1: First standardized lightweight gripper with carbon-fiber reinforced plastic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 .</cp:lastModifiedBy>
  <cp:revision>922</cp:revision>
  <dcterms:created xsi:type="dcterms:W3CDTF">2012-04-16T06:22:40Z</dcterms:created>
  <dcterms:modified xsi:type="dcterms:W3CDTF">2013-09-09T14:35:41Z</dcterms:modified>
</cp:coreProperties>
</file>