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0" r:id="rId2"/>
    <p:sldId id="540" r:id="rId3"/>
    <p:sldId id="541" r:id="rId4"/>
    <p:sldId id="542" r:id="rId5"/>
    <p:sldId id="486" r:id="rId6"/>
  </p:sldIdLst>
  <p:sldSz cx="9144000" cy="6858000" type="screen4x3"/>
  <p:notesSz cx="6648450" cy="98504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arthan  Senthil" initials="SG&amp;CK" lastIdx="1" clrIdx="0"/>
  <p:cmAuthor id="1" name="Tim Sibold" initials="SG&amp;C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6B"/>
    <a:srgbClr val="009EE0"/>
    <a:srgbClr val="1BBBE9"/>
    <a:srgbClr val="99CCFF"/>
    <a:srgbClr val="E20000"/>
    <a:srgbClr val="D7E2ED"/>
    <a:srgbClr val="3E3D40"/>
    <a:srgbClr val="003D6A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4" autoAdjust="0"/>
    <p:restoredTop sz="94519" autoAdjust="0"/>
  </p:normalViewPr>
  <p:slideViewPr>
    <p:cSldViewPr snapToGrid="0" snapToObjects="1">
      <p:cViewPr varScale="1">
        <p:scale>
          <a:sx n="104" d="100"/>
          <a:sy n="104" d="100"/>
        </p:scale>
        <p:origin x="-1362" y="-36"/>
      </p:cViewPr>
      <p:guideLst>
        <p:guide orient="horz" pos="1085"/>
        <p:guide pos="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08.04.2013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08.04.2013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38188"/>
            <a:ext cx="4924425" cy="3694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4845" y="4678958"/>
            <a:ext cx="5318760" cy="443269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652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4524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913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363538" indent="-363538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Kurzpräsentation CGH, 21.03.2013</a:t>
            </a:r>
            <a:endParaRPr lang="de-DE" dirty="0" smtClean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83111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Kurzpräsentation CGH, 21.03.2013</a:t>
            </a:r>
            <a:endParaRPr lang="de-DE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5293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6868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324600"/>
            <a:ext cx="9143696" cy="5334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Kurzpräsentation CGH, 21.03.2013</a:t>
            </a:r>
            <a:endParaRPr lang="de-DE" dirty="0" smtClean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 l="4846"/>
          <a:stretch>
            <a:fillRect/>
          </a:stretch>
        </p:blipFill>
        <p:spPr>
          <a:xfrm>
            <a:off x="0" y="6165375"/>
            <a:ext cx="9144000" cy="64688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3" r:id="rId3"/>
    <p:sldLayoutId id="2147483652" r:id="rId4"/>
    <p:sldLayoutId id="2147483660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PGN_ppt_1Zei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" y="280"/>
            <a:ext cx="9144000" cy="5647764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Bild 16" descr="Fusszeile.png"/>
          <p:cNvPicPr>
            <a:picLocks noChangeAspect="1"/>
          </p:cNvPicPr>
          <p:nvPr/>
        </p:nvPicPr>
        <p:blipFill>
          <a:blip r:embed="rId3"/>
          <a:srcRect l="495" r="153"/>
          <a:stretch>
            <a:fillRect/>
          </a:stretch>
        </p:blipFill>
        <p:spPr>
          <a:xfrm>
            <a:off x="1" y="5379486"/>
            <a:ext cx="9143390" cy="1374092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474734" y="4750702"/>
            <a:ext cx="9144000" cy="68509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200" dirty="0" smtClean="0">
                <a:solidFill>
                  <a:schemeClr val="bg1"/>
                </a:solidFill>
                <a:ea typeface="ＭＳ Ｐゴシック" charset="-128"/>
              </a:rPr>
              <a:t>Kurzpräsentation </a:t>
            </a: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200" dirty="0" smtClean="0">
                <a:solidFill>
                  <a:schemeClr val="bg1"/>
                </a:solidFill>
                <a:ea typeface="ＭＳ Ｐゴシック" charset="-128"/>
              </a:rPr>
              <a:t>CGH</a:t>
            </a:r>
            <a:endParaRPr lang="de-DE" sz="3000" dirty="0" smtClean="0">
              <a:solidFill>
                <a:srgbClr val="FFFFFF"/>
              </a:solidFill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474734" y="5045433"/>
            <a:ext cx="4181931" cy="482596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474735" y="6096005"/>
            <a:ext cx="3236488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Superior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Clamping</a:t>
            </a: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 and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Gripping</a:t>
            </a:r>
            <a:endParaRPr lang="de-DE" sz="15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6876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044688" y="6496050"/>
            <a:ext cx="4158248" cy="25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Kurzpräsentation CGH, 21.03.2013</a:t>
            </a:r>
            <a:endParaRPr lang="de-DE" dirty="0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1746" name="Titel 2"/>
          <p:cNvSpPr>
            <a:spLocks noGrp="1"/>
          </p:cNvSpPr>
          <p:nvPr>
            <p:ph type="title"/>
          </p:nvPr>
        </p:nvSpPr>
        <p:spPr bwMode="auto">
          <a:xfrm>
            <a:off x="561444" y="268023"/>
            <a:ext cx="8142290" cy="960702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CGH</a:t>
            </a:r>
            <a:br>
              <a:rPr lang="de-DE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#1: </a:t>
            </a:r>
            <a:r>
              <a:rPr lang="de-DE" sz="2000" dirty="0" smtClean="0"/>
              <a:t>Erster standardisierter  </a:t>
            </a:r>
            <a:r>
              <a:rPr lang="de-DE" sz="2000" dirty="0" err="1" smtClean="0"/>
              <a:t>Leichtbaugreifer</a:t>
            </a:r>
            <a:r>
              <a:rPr lang="de-DE" sz="2000" dirty="0" smtClean="0"/>
              <a:t> mit CFK-Gehäuse</a:t>
            </a:r>
            <a:endParaRPr lang="de-DE" sz="20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062514" y="1363663"/>
            <a:ext cx="6081486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2563">
              <a:defRPr/>
            </a:pPr>
            <a:endParaRPr lang="de-DE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>
              <a:spcAft>
                <a:spcPts val="600"/>
              </a:spcAft>
              <a:defRPr/>
            </a:pP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Produktmerkmale:</a:t>
            </a:r>
            <a:endParaRPr lang="de-DE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261938" indent="-261938"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Pneumatischer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Großhubgreifer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mit Wälzkörperführungen       und Zahnriemensynchronisierung und integrierte   Endlagendämpfung</a:t>
            </a:r>
          </a:p>
          <a:p>
            <a:pPr marL="261938" lvl="0" indent="-261938"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Aufgrund des höheren E-Moduls verfügt er über eine  höhere Biege- und Torsionssteifigkeit als Aluminium </a:t>
            </a:r>
          </a:p>
          <a:p>
            <a:pPr marL="261938" lvl="0" indent="-261938">
              <a:buFont typeface="Courier New" pitchFamily="49" charset="0"/>
              <a:buChar char="o"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 RTM-Verfahren hergestelltes Gehäuse aus CFK</a:t>
            </a:r>
          </a:p>
          <a:p>
            <a:pPr marL="261938" lvl="0" indent="-261938">
              <a:buFont typeface="Courier New" pitchFamily="49" charset="0"/>
              <a:buChar char="o"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Beanspruchungsgerechte Faserorientierung (keine Fasermatten)</a:t>
            </a:r>
          </a:p>
          <a:p>
            <a:pPr marL="261938" indent="-261938">
              <a:buFont typeface="Courier New" pitchFamily="49" charset="0"/>
              <a:buChar char="o"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Kombination von geringem Gewicht und hoher mechanischer Belastbarkeit</a:t>
            </a:r>
          </a:p>
          <a:p>
            <a:pPr marL="261938" indent="-261938">
              <a:buFont typeface="Courier New" pitchFamily="49" charset="0"/>
              <a:buChar char="o"/>
            </a:pP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Momentenentkopplung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durch Gelenkbolzen in der Grundbacke</a:t>
            </a:r>
          </a:p>
          <a:p>
            <a:pPr lvl="0"/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smtClean="0">
                <a:solidFill>
                  <a:srgbClr val="FF0000"/>
                </a:solidFill>
              </a:rPr>
              <a:t> </a:t>
            </a:r>
          </a:p>
          <a:p>
            <a:pPr lvl="0">
              <a:buFont typeface="Courier New" pitchFamily="49" charset="0"/>
              <a:buChar char="o"/>
            </a:pPr>
            <a:endParaRPr lang="de-DE" dirty="0" smtClean="0"/>
          </a:p>
          <a:p>
            <a:r>
              <a:rPr lang="de-DE" dirty="0" smtClean="0"/>
              <a:t> </a:t>
            </a:r>
          </a:p>
          <a:p>
            <a:pPr lvl="0"/>
            <a:r>
              <a:rPr lang="de-DE" dirty="0" smtClean="0"/>
              <a:t> 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  <a:defRPr/>
            </a:pPr>
            <a:endParaRPr lang="de-DE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14" name="Textfeld 13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Nachfolge-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produkt</a:t>
              </a:r>
              <a:endParaRPr lang="de-DE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rgbClr val="00446B"/>
                  </a:solidFill>
                </a:rPr>
                <a:t>Baureihen-</a:t>
              </a:r>
              <a:r>
                <a:rPr lang="de-DE" sz="1200" dirty="0" err="1" smtClean="0">
                  <a:solidFill>
                    <a:srgbClr val="00446B"/>
                  </a:solidFill>
                </a:rPr>
                <a:t>erweiterung</a:t>
              </a:r>
              <a:endParaRPr lang="de-DE" sz="1200" dirty="0">
                <a:solidFill>
                  <a:srgbClr val="00446B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solidFill>
              <a:srgbClr val="00446B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Neuprodukt</a:t>
              </a:r>
            </a:p>
            <a:p>
              <a:endParaRPr lang="de-DE" sz="1200" dirty="0" smtClean="0"/>
            </a:p>
          </p:txBody>
        </p:sp>
      </p:grp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27" y="1504950"/>
            <a:ext cx="2593969" cy="192404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107" y="4233672"/>
            <a:ext cx="2521189" cy="81914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itel 8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CGH</a:t>
            </a:r>
            <a:br>
              <a:rPr lang="de-DE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#1: </a:t>
            </a:r>
            <a:r>
              <a:rPr lang="de-DE" sz="2000" dirty="0" smtClean="0"/>
              <a:t>Erster standardisierter  </a:t>
            </a:r>
            <a:r>
              <a:rPr lang="de-DE" sz="2000" dirty="0" err="1" smtClean="0"/>
              <a:t>Leichtbaugreifer</a:t>
            </a:r>
            <a:r>
              <a:rPr lang="de-DE" sz="2000" dirty="0" smtClean="0"/>
              <a:t> mit CFK-Gehäuse</a:t>
            </a:r>
            <a:endParaRPr lang="de-DE" sz="20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569910" y="1503850"/>
            <a:ext cx="8066089" cy="4279899"/>
          </a:xfrm>
        </p:spPr>
        <p:txBody>
          <a:bodyPr/>
          <a:lstStyle/>
          <a:p>
            <a:pPr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b="1" dirty="0" smtClean="0">
                <a:cs typeface="Times New Roman" pitchFamily="18" charset="0"/>
              </a:rPr>
              <a:t>Kundenmehrwert / Verkaufsargumentation</a:t>
            </a:r>
          </a:p>
          <a:p>
            <a:pPr marL="363538" lvl="0" indent="-276225">
              <a:buFont typeface="Courier New" pitchFamily="49" charset="0"/>
              <a:buChar char="o"/>
            </a:pPr>
            <a:r>
              <a:rPr lang="de-DE" dirty="0" smtClean="0"/>
              <a:t>Noch höhere Dynamik als bei Aluminiumgehäusen für kürzeste Zykluszeiten, kleinere Roboter und für die höchste Produktivität</a:t>
            </a:r>
          </a:p>
          <a:p>
            <a:pPr marL="363538" lvl="0" indent="-276225">
              <a:buFont typeface="Courier New" pitchFamily="49" charset="0"/>
              <a:buChar char="o"/>
            </a:pPr>
            <a:r>
              <a:rPr lang="de-DE" dirty="0" smtClean="0"/>
              <a:t>Sehr lange Finger möglich</a:t>
            </a:r>
          </a:p>
          <a:p>
            <a:pPr marL="363538" lvl="0" indent="-276225">
              <a:buFont typeface="Courier New" pitchFamily="49" charset="0"/>
              <a:buChar char="o"/>
            </a:pPr>
            <a:r>
              <a:rPr lang="de-DE" dirty="0" smtClean="0"/>
              <a:t>Annähernd konstante Greifkraft über der Fingerlänge durch Profilschienenführung</a:t>
            </a:r>
          </a:p>
          <a:p>
            <a:pPr marL="363538" indent="-276225">
              <a:buFont typeface="Courier New" pitchFamily="49" charset="0"/>
              <a:buChar char="o"/>
            </a:pPr>
            <a:r>
              <a:rPr lang="de-DE" dirty="0" smtClean="0"/>
              <a:t>Separat einstellbarer Hub für Öffnen und Schließen zur Reduzierung der  Zykluszeit und Druckluftersparnis</a:t>
            </a:r>
          </a:p>
          <a:p>
            <a:pPr marL="363538" indent="-276225">
              <a:buFont typeface="Courier New" pitchFamily="49" charset="0"/>
              <a:buChar char="o"/>
            </a:pPr>
            <a:r>
              <a:rPr lang="de-DE" dirty="0" smtClean="0"/>
              <a:t>Mit ISO-Flansch direkt adaptierbar an Roboterflansch</a:t>
            </a:r>
          </a:p>
          <a:p>
            <a:pPr marL="363538" lvl="0" indent="-276225"/>
            <a:endParaRPr lang="de-DE" dirty="0" smtClean="0">
              <a:solidFill>
                <a:srgbClr val="FF0000"/>
              </a:solidFill>
            </a:endParaRPr>
          </a:p>
          <a:p>
            <a:pPr marL="363538" indent="-276225"/>
            <a:r>
              <a:rPr lang="de-DE" dirty="0" smtClean="0">
                <a:solidFill>
                  <a:srgbClr val="FF0000"/>
                </a:solidFill>
              </a:rPr>
              <a:t> </a:t>
            </a:r>
          </a:p>
          <a:p>
            <a:pPr lvl="0">
              <a:buFont typeface="Courier New" pitchFamily="49" charset="0"/>
              <a:buChar char="o"/>
            </a:pPr>
            <a:endParaRPr lang="de-DE" dirty="0" smtClean="0"/>
          </a:p>
        </p:txBody>
      </p:sp>
      <p:sp>
        <p:nvSpPr>
          <p:cNvPr id="32770" name="Fußzeilenplatzhalter 4"/>
          <p:cNvSpPr>
            <a:spLocks noGrp="1"/>
          </p:cNvSpPr>
          <p:nvPr>
            <p:ph type="ftr" sz="quarter" idx="3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Kurzpräsentation CGH, 21.03.2013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3</a:t>
            </a:fld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11" name="Textfeld 10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Nachfolge-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produkt</a:t>
              </a:r>
              <a:endParaRPr lang="de-DE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rgbClr val="00446B"/>
                  </a:solidFill>
                </a:rPr>
                <a:t>Baureihen-</a:t>
              </a:r>
              <a:r>
                <a:rPr lang="de-DE" sz="1200" dirty="0" err="1" smtClean="0">
                  <a:solidFill>
                    <a:srgbClr val="00446B"/>
                  </a:solidFill>
                </a:rPr>
                <a:t>erweiterung</a:t>
              </a:r>
              <a:endParaRPr lang="de-DE" sz="1200" dirty="0">
                <a:solidFill>
                  <a:srgbClr val="00446B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solidFill>
              <a:srgbClr val="00446B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Neuprodukt</a:t>
              </a:r>
            </a:p>
            <a:p>
              <a:endParaRPr lang="de-DE" sz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el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CGH</a:t>
            </a:r>
            <a:br>
              <a:rPr lang="de-DE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#1: </a:t>
            </a:r>
            <a:r>
              <a:rPr lang="de-DE" sz="2000" dirty="0" smtClean="0"/>
              <a:t>Erster standardisierter  </a:t>
            </a:r>
            <a:r>
              <a:rPr lang="de-DE" sz="2000" dirty="0" err="1" smtClean="0"/>
              <a:t>Leichtbaugreifer</a:t>
            </a:r>
            <a:r>
              <a:rPr lang="de-DE" sz="2000" dirty="0" smtClean="0"/>
              <a:t> mit CFK-Gehäuse</a:t>
            </a:r>
            <a:endParaRPr lang="de-DE" sz="2000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3796" name="Fußzeilenplatzhalter 4"/>
          <p:cNvSpPr>
            <a:spLocks noGrp="1"/>
          </p:cNvSpPr>
          <p:nvPr>
            <p:ph type="ftr" sz="quarter" idx="3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Kurzpräsentation CGH, 21.03.2013</a:t>
            </a:r>
            <a:endParaRPr lang="de-DE" dirty="0" smtClean="0"/>
          </a:p>
        </p:txBody>
      </p:sp>
      <p:sp>
        <p:nvSpPr>
          <p:cNvPr id="19462" name="Textfeld 7"/>
          <p:cNvSpPr txBox="1">
            <a:spLocks noChangeArrowheads="1"/>
          </p:cNvSpPr>
          <p:nvPr/>
        </p:nvSpPr>
        <p:spPr bwMode="auto">
          <a:xfrm>
            <a:off x="4508786" y="1461008"/>
            <a:ext cx="4570412" cy="444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Technische Basisfunktionen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:</a:t>
            </a:r>
          </a:p>
          <a:p>
            <a:pPr marL="182563" lvl="1" indent="-182563">
              <a:buFont typeface="Courier New" pitchFamily="49" charset="0"/>
              <a:buChar char="o"/>
              <a:defRPr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Baugrößen: 80</a:t>
            </a:r>
          </a:p>
          <a:p>
            <a:pPr marL="182563" lvl="1" indent="-182563">
              <a:buFont typeface="Courier New" pitchFamily="49" charset="0"/>
              <a:buChar char="o"/>
              <a:defRPr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Eigenmasse: 11,65 kg</a:t>
            </a:r>
          </a:p>
          <a:p>
            <a:pPr marL="182563" lvl="1" indent="-182563">
              <a:buFont typeface="Courier New" pitchFamily="49" charset="0"/>
              <a:buChar char="o"/>
              <a:defRPr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Greifkraft: 2500 N</a:t>
            </a:r>
          </a:p>
          <a:p>
            <a:pPr marL="182563" lvl="1" indent="-182563">
              <a:buFont typeface="Courier New" pitchFamily="49" charset="0"/>
              <a:buChar char="o"/>
              <a:defRPr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Hub pro Finger: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0…160 mm</a:t>
            </a:r>
            <a:endParaRPr lang="de-DE" sz="20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182563" lvl="1" indent="-182563">
              <a:buFont typeface="Courier New" pitchFamily="49" charset="0"/>
              <a:buChar char="o"/>
              <a:defRPr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Werkstückgewicht: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12,8 kg</a:t>
            </a:r>
          </a:p>
          <a:p>
            <a:pPr marL="182563" lvl="1" indent="-182563">
              <a:buFont typeface="Courier New" pitchFamily="49" charset="0"/>
              <a:buChar char="o"/>
              <a:defRPr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Fingerlänge bis zu 1000 mm</a:t>
            </a:r>
          </a:p>
          <a:p>
            <a:pPr lvl="0"/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0"/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Komplementärprodukte:</a:t>
            </a:r>
          </a:p>
          <a:p>
            <a:pPr marL="174625" lvl="0" indent="-174625">
              <a:buFont typeface="Courier New" pitchFamily="49" charset="0"/>
              <a:buChar char="o"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Adapterflansch ADF (wie bei LEG,       PZH-SF 350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etc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</a:t>
            </a:r>
          </a:p>
          <a:p>
            <a:pPr lvl="0">
              <a:buFont typeface="Courier New" pitchFamily="49" charset="0"/>
              <a:buChar char="o"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Schnellwechselsystem SWS</a:t>
            </a:r>
          </a:p>
          <a:p>
            <a:pPr lvl="0">
              <a:buFont typeface="Courier New" pitchFamily="49" charset="0"/>
              <a:buChar char="o"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Drehdurchführungen DDF</a:t>
            </a:r>
          </a:p>
          <a:p>
            <a:pPr>
              <a:buFont typeface="Courier New" pitchFamily="49" charset="0"/>
              <a:buChar char="o"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Sensoren IN</a:t>
            </a:r>
            <a:endParaRPr lang="de-DE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4</a:t>
            </a:fld>
            <a:endParaRPr lang="de-DE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17" name="Textfeld 16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Nachfolge-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produkt</a:t>
              </a:r>
              <a:endParaRPr lang="de-DE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rgbClr val="00446B"/>
                  </a:solidFill>
                </a:rPr>
                <a:t>Baureihen-</a:t>
              </a:r>
              <a:r>
                <a:rPr lang="de-DE" sz="1200" dirty="0" err="1" smtClean="0">
                  <a:solidFill>
                    <a:srgbClr val="00446B"/>
                  </a:solidFill>
                </a:rPr>
                <a:t>erweiterung</a:t>
              </a:r>
              <a:endParaRPr lang="de-DE" sz="1200" dirty="0">
                <a:solidFill>
                  <a:srgbClr val="00446B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solidFill>
              <a:srgbClr val="00446B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Neuprodukt</a:t>
              </a:r>
            </a:p>
            <a:p>
              <a:endParaRPr lang="de-DE" sz="1200" dirty="0" smtClean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72" y="1874520"/>
            <a:ext cx="2585685" cy="186689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4" name="Textfeld 13"/>
          <p:cNvSpPr txBox="1"/>
          <p:nvPr/>
        </p:nvSpPr>
        <p:spPr>
          <a:xfrm>
            <a:off x="813816" y="4123944"/>
            <a:ext cx="24653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de-DE" sz="1200" b="1" dirty="0" smtClean="0"/>
              <a:t>Gehäuse</a:t>
            </a:r>
          </a:p>
          <a:p>
            <a:pPr marL="228600" lvl="0" indent="-228600">
              <a:buFont typeface="+mj-lt"/>
              <a:buAutoNum type="arabicPeriod"/>
            </a:pPr>
            <a:r>
              <a:rPr lang="de-DE" sz="1200" b="1" dirty="0" smtClean="0"/>
              <a:t>Grundbacke</a:t>
            </a:r>
          </a:p>
          <a:p>
            <a:pPr marL="228600" lvl="0" indent="-228600">
              <a:buFont typeface="+mj-lt"/>
              <a:buAutoNum type="arabicPeriod"/>
            </a:pPr>
            <a:r>
              <a:rPr lang="de-DE" sz="1200" b="1" dirty="0" smtClean="0"/>
              <a:t>Wälzführung</a:t>
            </a:r>
          </a:p>
          <a:p>
            <a:pPr marL="228600" lvl="0" indent="-228600">
              <a:buFont typeface="+mj-lt"/>
              <a:buAutoNum type="arabicPeriod"/>
            </a:pPr>
            <a:r>
              <a:rPr lang="de-DE" sz="1200" b="1" dirty="0" smtClean="0"/>
              <a:t>Zahnriemenantrieb</a:t>
            </a:r>
          </a:p>
          <a:p>
            <a:pPr marL="228600" lvl="0" indent="-228600">
              <a:buFont typeface="+mj-lt"/>
              <a:buAutoNum type="arabicPeriod"/>
            </a:pPr>
            <a:r>
              <a:rPr lang="de-DE" sz="1200" b="1" dirty="0" smtClean="0"/>
              <a:t>Strukturdämpfer</a:t>
            </a:r>
          </a:p>
          <a:p>
            <a:pPr marL="228600" lvl="0" indent="-228600">
              <a:buFont typeface="+mj-lt"/>
              <a:buAutoNum type="arabicPeriod"/>
            </a:pPr>
            <a:r>
              <a:rPr lang="de-DE" sz="1200" b="1" dirty="0" smtClean="0"/>
              <a:t>Hubverstellung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SCHLUSSCHART_LEHMA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" y="0"/>
            <a:ext cx="9133268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61357" y="6239216"/>
            <a:ext cx="2370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" name="Bild 3" descr="LOGOBALKEN_NE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5" name="Bild 4" descr="TOOLS_RS_NE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233" y="5223117"/>
            <a:ext cx="1376290" cy="1376290"/>
          </a:xfrm>
          <a:prstGeom prst="rect">
            <a:avLst/>
          </a:prstGeom>
        </p:spPr>
      </p:pic>
      <p:pic>
        <p:nvPicPr>
          <p:cNvPr id="6" name="Bild 5" descr="Lehmann_Unterschrift_ weiß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9850" y="5686267"/>
            <a:ext cx="1692507" cy="73437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94779" y="6156940"/>
            <a:ext cx="237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b="1" dirty="0" smtClean="0">
                <a:solidFill>
                  <a:srgbClr val="FFFFFF"/>
                </a:solidFill>
                <a:cs typeface="Calibri"/>
              </a:rPr>
              <a:t>Jens Lehmann, </a:t>
            </a:r>
            <a:r>
              <a:rPr lang="en-US" sz="900" dirty="0" smtClean="0">
                <a:solidFill>
                  <a:srgbClr val="FFFFFF"/>
                </a:solidFill>
                <a:cs typeface="Calibri"/>
              </a:rPr>
              <a:t>a German goalkeeper legend,</a:t>
            </a:r>
          </a:p>
          <a:p>
            <a:pPr lvl="0"/>
            <a:r>
              <a:rPr lang="en-US" sz="900" dirty="0" smtClean="0">
                <a:solidFill>
                  <a:srgbClr val="FFFFFF"/>
                </a:solidFill>
                <a:cs typeface="Calibri"/>
              </a:rPr>
              <a:t>brand ambassador for SCHUNK since 2012</a:t>
            </a:r>
            <a:endParaRPr lang="de-DE" sz="900" dirty="0" smtClean="0">
              <a:solidFill>
                <a:srgbClr val="FFFFFF"/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0410_Titel_title_PGN-plus_singleline_hea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20120410_Titel_title_PGN-plus_singleline_headline</Template>
  <TotalTime>0</TotalTime>
  <Words>210</Words>
  <Application>Microsoft Office PowerPoint</Application>
  <PresentationFormat>Bildschirmpräsentation (4:3)</PresentationFormat>
  <Paragraphs>65</Paragraphs>
  <Slides>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20120410_Titel_title_PGN-plus_singleline_headline</vt:lpstr>
      <vt:lpstr>Folie 1</vt:lpstr>
      <vt:lpstr>CGH #1: Erster standardisierter  Leichtbaugreifer mit CFK-Gehäuse</vt:lpstr>
      <vt:lpstr>CGH #1: Erster standardisierter  Leichtbaugreifer mit CFK-Gehäuse</vt:lpstr>
      <vt:lpstr>CGH #1: Erster standardisierter  Leichtbaugreifer mit CFK-Gehäuse</vt:lpstr>
      <vt:lpstr>Folie 5</vt:lpstr>
    </vt:vector>
  </TitlesOfParts>
  <Company>SCHUNK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LUTZ</dc:creator>
  <cp:lastModifiedBy>LUTZ</cp:lastModifiedBy>
  <cp:revision>1033</cp:revision>
  <dcterms:created xsi:type="dcterms:W3CDTF">2012-04-16T06:22:40Z</dcterms:created>
  <dcterms:modified xsi:type="dcterms:W3CDTF">2013-04-08T09:15:08Z</dcterms:modified>
</cp:coreProperties>
</file>