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handoutMasterIdLst>
    <p:handoutMasterId r:id="rId11"/>
  </p:handoutMasterIdLst>
  <p:sldIdLst>
    <p:sldId id="279" r:id="rId2"/>
    <p:sldId id="269" r:id="rId3"/>
    <p:sldId id="281" r:id="rId4"/>
    <p:sldId id="262" r:id="rId5"/>
    <p:sldId id="274" r:id="rId6"/>
    <p:sldId id="284" r:id="rId7"/>
    <p:sldId id="275" r:id="rId8"/>
    <p:sldId id="283" r:id="rId9"/>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42" d="100"/>
          <a:sy n="142" d="100"/>
        </p:scale>
        <p:origin x="714" y="120"/>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10.08.2021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10.08.2021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Durchführen I Drehdurchführung für Roboter I DDF 2</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DDF 2</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10.08.2021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DDF 2</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Drehdurchführung für Roboter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Drehdurchführung für Roboter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Durchführung von Pneumatik und elektrischen Signalen - kombiniert oder einzeln auch bei endloser Drehung.</a:t>
            </a:r>
            <a:endParaRPr lang="de-DE" sz="1013" b="1">
              <a:solidFill>
                <a:srgbClr val="003D6A"/>
              </a:solidFill>
            </a:endParaRPr>
          </a:p>
          <a:p>
            <a:endParaRPr lang="de-DE" sz="1013" b="1">
              <a:solidFill>
                <a:srgbClr val="00446B"/>
              </a:solidFill>
            </a:endParaRPr>
          </a:p>
          <a:p>
            <a:r>
              <a:rPr lang="de-DE" sz="1013" b="1">
                <a:solidFill>
                  <a:srgbClr val="00446B"/>
                </a:solidFill>
              </a:rPr>
              <a:t>Mit einer max. Drehzahl von 120</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Zur Durchführung von elektrischen Signalen und Pneumatik für den Einsatz am Roboter auch bei endloser Drehung</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700" b="1">
                <a:solidFill>
                  <a:schemeClr val="bg1"/>
                </a:solidFill>
              </a:rPr>
              <a:t>Leistungsstark. Flexibel. Energieeffizient.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95898"/>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ISO-Flansch</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71283"/>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Momentenabstützung</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0351" y="2643758"/>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dirty="0">
                  <a:solidFill>
                    <a:srgbClr val="003D6A"/>
                  </a:solidFill>
                </a:rPr>
                <a:t>Gehäuse</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323890"/>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dirty="0" err="1">
                  <a:solidFill>
                    <a:srgbClr val="003D6A"/>
                  </a:solidFill>
                </a:rPr>
                <a:t>Pneumatikdurchführung</a:t>
              </a:r>
              <a:r>
                <a:rPr lang="de-DE" sz="1200" b="1" dirty="0">
                  <a:solidFill>
                    <a:srgbClr val="003D6A"/>
                  </a:solidFill>
                </a:rPr>
                <a:t>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36453"/>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dirty="0">
                  <a:solidFill>
                    <a:srgbClr val="003D6A"/>
                  </a:solidFill>
                </a:rPr>
                <a:t>Schleifring</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310898" y="1766977"/>
            <a:ext cx="4464745" cy="828000"/>
          </a:xfrm>
          <a:prstGeom prst="rect">
            <a:avLst/>
          </a:prstGeom>
          <a:noFill/>
        </p:spPr>
        <p:txBody>
          <a:bodyPr wrap="square" rtlCol="0">
            <a:normAutofit fontScale="92500"/>
          </a:bodyPr>
          <a:lstStyle/>
          <a:p>
            <a:r>
              <a:rPr lang="de-DE" sz="700" dirty="0">
                <a:solidFill>
                  <a:srgbClr val="003D6A"/>
                </a:solidFill>
              </a:rPr>
              <a:t>Die DDF 2 ermöglicht eine Endlosdrehbewegung der Roboterhandachse, ohne dass sich Schläuche und Kabel um die Achse wickeln. Integrierte </a:t>
            </a:r>
            <a:r>
              <a:rPr lang="de-DE" sz="700" dirty="0" err="1">
                <a:solidFill>
                  <a:srgbClr val="003D6A"/>
                </a:solidFill>
              </a:rPr>
              <a:t>Pneumatikdurchführungen</a:t>
            </a:r>
            <a:r>
              <a:rPr lang="de-DE" sz="700" dirty="0">
                <a:solidFill>
                  <a:srgbClr val="003D6A"/>
                </a:solidFill>
              </a:rPr>
              <a:t> mit hohem Durchfluss und Schleifringkontakte versorgen das Werkzeug auch bei höheren Drehzahlen mit Energie.</a:t>
            </a:r>
          </a:p>
          <a:p>
            <a:r>
              <a:rPr lang="de-DE" sz="700" dirty="0">
                <a:solidFill>
                  <a:srgbClr val="003D6A"/>
                </a:solidFill>
              </a:rPr>
              <a:t>Der integrierte ISO-Flansch wird am Flansch des Roboters montiert. Ein Ring umschließt die Welle. Über eine </a:t>
            </a:r>
            <a:r>
              <a:rPr lang="de-DE" sz="700" dirty="0" err="1">
                <a:solidFill>
                  <a:srgbClr val="003D6A"/>
                </a:solidFill>
              </a:rPr>
              <a:t>Momentenabstützung</a:t>
            </a:r>
            <a:r>
              <a:rPr lang="de-DE" sz="700" dirty="0">
                <a:solidFill>
                  <a:srgbClr val="003D6A"/>
                </a:solidFill>
              </a:rPr>
              <a:t> wird der Ring mit einem nichtdrehenden Teil des Roboters verbunden. Beim Drehen des Roboterflansches dreht sich die Welle im Ring.</a:t>
            </a:r>
          </a:p>
          <a:p>
            <a:r>
              <a:rPr lang="de-DE" sz="700" dirty="0">
                <a:solidFill>
                  <a:srgbClr val="003D6A"/>
                </a:solidFill>
              </a:rPr>
              <a:t>Ein in der Welle und im Ring integrierter Schleifring überträgt dabei bis zu zehn elektrische Signale vom feststehenden Ring in die sich drehende Welle. Neben elektrischen Signalen werden bis zu vier pneumatische Leitungen durchgeführt.</a:t>
            </a:r>
          </a:p>
          <a:p>
            <a:endParaRPr lang="de-DE" sz="700" dirty="0">
              <a:solidFill>
                <a:srgbClr val="003D6A"/>
              </a:solidFill>
            </a:endParaRP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71936"/>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Stahlwelle</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grpSp>
        <p:nvGrpSpPr>
          <p:cNvPr id="41" name="Gruppieren 40"/>
          <p:cNvGrpSpPr/>
          <p:nvPr/>
        </p:nvGrpSpPr>
        <p:grpSpPr>
          <a:xfrm>
            <a:off x="4326310" y="3989672"/>
            <a:ext cx="4422042" cy="276999"/>
            <a:chOff x="332602" y="1772816"/>
            <a:chExt cx="6202904" cy="369332"/>
          </a:xfrm>
        </p:grpSpPr>
        <p:sp>
          <p:nvSpPr>
            <p:cNvPr id="42" name="Textfeld 41"/>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dirty="0">
                  <a:solidFill>
                    <a:srgbClr val="003D6A"/>
                  </a:solidFill>
                </a:rPr>
                <a:t>Wälzlagerung</a:t>
              </a:r>
            </a:p>
          </p:txBody>
        </p:sp>
        <p:grpSp>
          <p:nvGrpSpPr>
            <p:cNvPr id="43" name="Gruppieren 42"/>
            <p:cNvGrpSpPr/>
            <p:nvPr/>
          </p:nvGrpSpPr>
          <p:grpSpPr>
            <a:xfrm>
              <a:off x="332602" y="1782196"/>
              <a:ext cx="318475" cy="338555"/>
              <a:chOff x="326038" y="789663"/>
              <a:chExt cx="318475" cy="338555"/>
            </a:xfrm>
          </p:grpSpPr>
          <p:sp>
            <p:nvSpPr>
              <p:cNvPr id="4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5" name="Textfeld 44"/>
              <p:cNvSpPr txBox="1"/>
              <p:nvPr/>
            </p:nvSpPr>
            <p:spPr>
              <a:xfrm>
                <a:off x="326038" y="789663"/>
                <a:ext cx="318475" cy="338555"/>
              </a:xfrm>
              <a:prstGeom prst="rect">
                <a:avLst/>
              </a:prstGeom>
              <a:noFill/>
            </p:spPr>
            <p:txBody>
              <a:bodyPr wrap="square" rtlCol="0">
                <a:spAutoFit/>
              </a:bodyPr>
              <a:lstStyle/>
              <a:p>
                <a:r>
                  <a:rPr lang="de-DE" sz="1050" b="1">
                    <a:solidFill>
                      <a:schemeClr val="bg1"/>
                    </a:solidFill>
                  </a:rPr>
                  <a:t>7</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Kombinierte Pneumatik- und Elektrodurchführung </a:t>
            </a:r>
            <a:r>
              <a:rPr lang="de-DE" sz="1200">
                <a:solidFill>
                  <a:srgbClr val="003D6A"/>
                </a:solidFill>
              </a:rPr>
              <a:t>zur umfassenden Versorgung Ihres Greifsystems/Werkzeugs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ISO-Flanschbild </a:t>
            </a:r>
            <a:r>
              <a:rPr lang="de-DE" sz="1200">
                <a:solidFill>
                  <a:srgbClr val="003D6A"/>
                </a:solidFill>
              </a:rPr>
              <a:t>für die einfache Montage an die meisten Robotertypen ohne zusätzliche Adapterplatten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Komplette Baureihe mit 12 Baugrößen </a:t>
            </a:r>
            <a:r>
              <a:rPr lang="de-DE" sz="1200">
                <a:solidFill>
                  <a:srgbClr val="003D6A"/>
                </a:solidFill>
              </a:rPr>
              <a:t>für die optimale Größenauswahl</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Elektrostecker </a:t>
            </a:r>
            <a:r>
              <a:rPr lang="de-DE" sz="1200">
                <a:solidFill>
                  <a:srgbClr val="003D6A"/>
                </a:solidFill>
              </a:rPr>
              <a:t>für den einfachen Austausch bei Kabelbruch am Roboterarm oder am Greifer</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Welle aus Stahl </a:t>
            </a:r>
            <a:r>
              <a:rPr lang="de-DE" sz="1200">
                <a:solidFill>
                  <a:srgbClr val="003D6A"/>
                </a:solidFill>
              </a:rPr>
              <a:t>angepasste Leistungsdaten für moderne Robotertypen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Drei Varianten in einer Einheit </a:t>
            </a:r>
            <a:r>
              <a:rPr lang="de-DE" sz="1200">
                <a:solidFill>
                  <a:srgbClr val="003D6A"/>
                </a:solidFill>
              </a:rPr>
              <a:t>Durchleitung von Pneumatik und elektrischen Signalen einzeln oder in Kombination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Neu entwickelte, leichtgängige und besonders langlebige Dichtungen </a:t>
            </a:r>
            <a:r>
              <a:rPr lang="de-DE" sz="1200">
                <a:solidFill>
                  <a:srgbClr val="003D6A"/>
                </a:solidFill>
              </a:rPr>
              <a:t>sorgen für ein geringes Los- und Dauerdrehmoment, sodass kleinere und damit wirtschaftlichere Antriebe eingesetzt werden können und besonders behutsame Drehbewegungen möglich sind</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dirty="0">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158164092"/>
              </p:ext>
            </p:extLst>
          </p:nvPr>
        </p:nvGraphicFramePr>
        <p:xfrm>
          <a:off x="251520" y="1275606"/>
          <a:ext cx="8784970" cy="2790540"/>
        </p:xfrm>
        <a:graphic>
          <a:graphicData uri="http://schemas.openxmlformats.org/drawingml/2006/table">
            <a:tbl>
              <a:tblPr firstRow="1" bandRow="1">
                <a:effectLst/>
                <a:tableStyleId>{2D5ABB26-0587-4C30-8999-92F81FD0307C}</a:tableStyleId>
              </a:tblPr>
              <a:tblGrid>
                <a:gridCol w="64807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21700">
                  <a:extLst>
                    <a:ext uri="{9D8B030D-6E8A-4147-A177-3AD203B41FA5}">
                      <a16:colId xmlns:a16="http://schemas.microsoft.com/office/drawing/2014/main" val="20003"/>
                    </a:ext>
                  </a:extLst>
                </a:gridCol>
                <a:gridCol w="878497">
                  <a:extLst>
                    <a:ext uri="{9D8B030D-6E8A-4147-A177-3AD203B41FA5}">
                      <a16:colId xmlns:a16="http://schemas.microsoft.com/office/drawing/2014/main" val="20004"/>
                    </a:ext>
                  </a:extLst>
                </a:gridCol>
                <a:gridCol w="648075">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gridCol w="1008112">
                  <a:extLst>
                    <a:ext uri="{9D8B030D-6E8A-4147-A177-3AD203B41FA5}">
                      <a16:colId xmlns:a16="http://schemas.microsoft.com/office/drawing/2014/main" val="20008"/>
                    </a:ext>
                  </a:extLst>
                </a:gridCol>
                <a:gridCol w="720074">
                  <a:extLst>
                    <a:ext uri="{9D8B030D-6E8A-4147-A177-3AD203B41FA5}">
                      <a16:colId xmlns:a16="http://schemas.microsoft.com/office/drawing/2014/main" val="20009"/>
                    </a:ext>
                  </a:extLst>
                </a:gridCol>
              </a:tblGrid>
              <a:tr h="253080">
                <a:tc gridSpan="10">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dirty="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Empfohlenes Handlinggewicht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Max. Antriebsdrehzahl</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Max. Drehgeschwindigkeit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Nenndrehmoment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Drehwinkel</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Losdrehmoment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Anzahl Fluiddurchführungen</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Anzahl Elektrodurchführungen</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900" b="0" kern="1200" dirty="0">
                          <a:solidFill>
                            <a:srgbClr val="003D6A"/>
                          </a:solidFill>
                          <a:latin typeface="+mn-lt"/>
                          <a:ea typeface="+mn-ea"/>
                          <a:cs typeface="+mn-cs"/>
                        </a:rPr>
                        <a:t>Eigenmasse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[1/min]</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[°/s]</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[Nm]</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[Nm]</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dirty="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120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720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0.8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1.3</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0.45 .. 0.5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120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720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0.75 .. 0.9</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4935435"/>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040-1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dirty="0">
                          <a:solidFill>
                            <a:srgbClr val="003D6A"/>
                          </a:solidFill>
                          <a:latin typeface="+mn-lt"/>
                          <a:ea typeface="+mn-ea"/>
                          <a:cs typeface="+mn-cs"/>
                        </a:rPr>
                        <a:t>2</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8181253"/>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120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720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1 .. 1.5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1.3 .. 2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0.45 .. 0.95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353862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050-1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110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2.1</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2271825"/>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2.2</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111914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5.9</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526162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080-1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150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90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540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dirty="0">
                          <a:solidFill>
                            <a:srgbClr val="003D6A"/>
                          </a:solidFill>
                          <a:latin typeface="+mn-lt"/>
                          <a:ea typeface="+mn-ea"/>
                          <a:cs typeface="+mn-cs"/>
                        </a:rPr>
                        <a:t>13.1</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3355305"/>
                  </a:ext>
                </a:extLst>
              </a:tr>
            </a:tbl>
          </a:graphicData>
        </a:graphic>
      </p:graphicFrame>
    </p:spTree>
    <p:extLst>
      <p:ext uri="{BB962C8B-B14F-4D97-AF65-F5344CB8AC3E}">
        <p14:creationId xmlns:p14="http://schemas.microsoft.com/office/powerpoint/2010/main" val="258164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dirty="0">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1499738886"/>
              </p:ext>
            </p:extLst>
          </p:nvPr>
        </p:nvGraphicFramePr>
        <p:xfrm>
          <a:off x="251520" y="1275606"/>
          <a:ext cx="8784970" cy="1876140"/>
        </p:xfrm>
        <a:graphic>
          <a:graphicData uri="http://schemas.openxmlformats.org/drawingml/2006/table">
            <a:tbl>
              <a:tblPr firstRow="1" bandRow="1">
                <a:effectLst/>
                <a:tableStyleId>{2D5ABB26-0587-4C30-8999-92F81FD0307C}</a:tableStyleId>
              </a:tblPr>
              <a:tblGrid>
                <a:gridCol w="64807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21700">
                  <a:extLst>
                    <a:ext uri="{9D8B030D-6E8A-4147-A177-3AD203B41FA5}">
                      <a16:colId xmlns:a16="http://schemas.microsoft.com/office/drawing/2014/main" val="20003"/>
                    </a:ext>
                  </a:extLst>
                </a:gridCol>
                <a:gridCol w="878497">
                  <a:extLst>
                    <a:ext uri="{9D8B030D-6E8A-4147-A177-3AD203B41FA5}">
                      <a16:colId xmlns:a16="http://schemas.microsoft.com/office/drawing/2014/main" val="20004"/>
                    </a:ext>
                  </a:extLst>
                </a:gridCol>
                <a:gridCol w="648075">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gridCol w="1008112">
                  <a:extLst>
                    <a:ext uri="{9D8B030D-6E8A-4147-A177-3AD203B41FA5}">
                      <a16:colId xmlns:a16="http://schemas.microsoft.com/office/drawing/2014/main" val="20008"/>
                    </a:ext>
                  </a:extLst>
                </a:gridCol>
                <a:gridCol w="720074">
                  <a:extLst>
                    <a:ext uri="{9D8B030D-6E8A-4147-A177-3AD203B41FA5}">
                      <a16:colId xmlns:a16="http://schemas.microsoft.com/office/drawing/2014/main" val="20009"/>
                    </a:ext>
                  </a:extLst>
                </a:gridCol>
              </a:tblGrid>
              <a:tr h="253080">
                <a:tc gridSpan="10">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dirty="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Empfohlenes Handlinggewicht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Max. Antriebsdrehzahl</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Max. Drehgeschwindigkeit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Nenndrehmoment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Drehwinkel</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Losdrehmoment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Anzahl Fluiddurchführungen</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Anzahl Elektrodurchführungen</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900" b="0" kern="1200" dirty="0">
                          <a:solidFill>
                            <a:srgbClr val="003D6A"/>
                          </a:solidFill>
                          <a:latin typeface="+mn-lt"/>
                          <a:ea typeface="+mn-ea"/>
                          <a:cs typeface="+mn-cs"/>
                        </a:rPr>
                        <a:t>Eigenmasse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[1/min]</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[°/s]</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[Nm]</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[Nm]</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dirty="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dirty="0">
                          <a:solidFill>
                            <a:srgbClr val="003D6A"/>
                          </a:solidFill>
                          <a:latin typeface="+mn-lt"/>
                          <a:ea typeface="+mn-ea"/>
                          <a:cs typeface="+mn-cs"/>
                        </a:rPr>
                        <a:t>6.1</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334470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100-1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175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90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540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13.3</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4416893"/>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90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540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13.9</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08525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160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250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90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540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dirty="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dirty="0">
                          <a:solidFill>
                            <a:srgbClr val="003D6A"/>
                          </a:solidFill>
                          <a:latin typeface="+mn-lt"/>
                          <a:ea typeface="+mn-ea"/>
                          <a:cs typeface="+mn-cs"/>
                        </a:rPr>
                        <a:t>14.2</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451147"/>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508</Words>
  <Application>Microsoft Office PowerPoint</Application>
  <PresentationFormat>Bildschirmpräsentation (16:9)</PresentationFormat>
  <Paragraphs>201</Paragraphs>
  <Slides>8</Slides>
  <Notes>1</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2021-08-10T09:01:20Z</dcterms:modified>
</cp:coreProperties>
</file>