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490" r:id="rId2"/>
    <p:sldId id="610" r:id="rId3"/>
    <p:sldId id="611" r:id="rId4"/>
    <p:sldId id="612" r:id="rId5"/>
    <p:sldId id="491" r:id="rId6"/>
  </p:sldIdLst>
  <p:sldSz cx="9144000" cy="6858000" type="screen4x3"/>
  <p:notesSz cx="7099300" cy="10234613"/>
  <p:defaultTextStyle>
    <a:defPPr>
      <a:defRPr lang="de-D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anarthan  Senthil" initials="SG&amp;CK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46B"/>
    <a:srgbClr val="1BBBE9"/>
    <a:srgbClr val="D7E2ED"/>
    <a:srgbClr val="3E3D40"/>
    <a:srgbClr val="003D6A"/>
  </p:clrMru>
  <p:extLst>
    <p:ext uri="{E76CE94A-603C-4142-B9EB-6D1370010A27}">
      <p14:discardImageEditData xmlns:mc="http://schemas.openxmlformats.org/markup-compatibility/2006" xmlns:mv="urn:schemas-microsoft-com:mac:vml" xmlns:p14="http://schemas.microsoft.com/office/powerpoint/2010/main" xmlns="" val="0"/>
    </p:ext>
    <p:ext uri="{D31A062A-798A-4329-ABDD-BBA856620510}">
      <p14:defaultImageDpi xmlns:mc="http://schemas.openxmlformats.org/markup-compatibility/2006" xmlns:mv="urn:schemas-microsoft-com:mac:vml"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17" autoAdjust="0"/>
    <p:restoredTop sz="99437" autoAdjust="0"/>
  </p:normalViewPr>
  <p:slideViewPr>
    <p:cSldViewPr snapToGrid="0" snapToObjects="1">
      <p:cViewPr>
        <p:scale>
          <a:sx n="66" d="100"/>
          <a:sy n="66" d="100"/>
        </p:scale>
        <p:origin x="-210" y="-1032"/>
      </p:cViewPr>
      <p:guideLst>
        <p:guide orient="horz" pos="1085"/>
        <p:guide pos="40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405EF0E5-7573-904A-8AD2-3C4D4AB28462}" type="datetimeFigureOut">
              <a:rPr lang="de-DE" smtClean="0"/>
              <a:pPr/>
              <a:t>11.09.2013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CBD9633C-3AFD-B14F-BF51-76C9B354F05A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17993495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1959C942-6DF7-4645-A323-1FB2403B0B5A}" type="datetimeFigureOut">
              <a:rPr lang="de-DE" smtClean="0"/>
              <a:pPr/>
              <a:t>11.09.2013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22E218C4-41A8-684B-AF4F-B9D499E35F6B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229567962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3398" y="3397778"/>
            <a:ext cx="8229600" cy="717022"/>
          </a:xfrm>
          <a:prstGeom prst="rect">
            <a:avLst/>
          </a:prstGeom>
          <a:ln>
            <a:noFill/>
          </a:ln>
        </p:spPr>
        <p:txBody>
          <a:bodyPr/>
          <a:lstStyle>
            <a:lvl1pPr algn="l">
              <a:defRPr sz="40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 smtClean="0"/>
              <a:t>Präsentationstitel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0" y="4055531"/>
            <a:ext cx="5333999" cy="406400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dirty="0" smtClean="0"/>
              <a:t>Unterüberschrift der Präsentation</a:t>
            </a:r>
          </a:p>
        </p:txBody>
      </p:sp>
      <p:pic>
        <p:nvPicPr>
          <p:cNvPr id="7" name="Bild 6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3865252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3398" y="3319988"/>
            <a:ext cx="4152902" cy="659344"/>
          </a:xfrm>
          <a:prstGeom prst="rect">
            <a:avLst/>
          </a:prstGeom>
          <a:ln>
            <a:noFill/>
          </a:ln>
        </p:spPr>
        <p:txBody>
          <a:bodyPr/>
          <a:lstStyle>
            <a:lvl1pPr algn="l">
              <a:defRPr sz="40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 smtClean="0"/>
              <a:t>Präsentationstitel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0" y="3979331"/>
            <a:ext cx="4127499" cy="465669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sz="20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dirty="0" smtClean="0"/>
              <a:t>Unterüberschrift der Präsentation</a:t>
            </a:r>
          </a:p>
        </p:txBody>
      </p:sp>
      <p:sp>
        <p:nvSpPr>
          <p:cNvPr id="12" name="Bildplatzhalter 6"/>
          <p:cNvSpPr>
            <a:spLocks noGrp="1"/>
          </p:cNvSpPr>
          <p:nvPr>
            <p:ph type="pic" sz="quarter" idx="11"/>
          </p:nvPr>
        </p:nvSpPr>
        <p:spPr>
          <a:xfrm>
            <a:off x="4876800" y="2616200"/>
            <a:ext cx="3683000" cy="3695700"/>
          </a:xfrm>
          <a:prstGeom prst="rect">
            <a:avLst/>
          </a:prstGeom>
        </p:spPr>
        <p:txBody>
          <a:bodyPr vert="horz"/>
          <a:lstStyle/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pic>
        <p:nvPicPr>
          <p:cNvPr id="7" name="Bild 6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3945245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3397" y="2367488"/>
            <a:ext cx="7962903" cy="659344"/>
          </a:xfrm>
          <a:prstGeom prst="rect">
            <a:avLst/>
          </a:prstGeom>
          <a:ln>
            <a:noFill/>
          </a:ln>
        </p:spPr>
        <p:txBody>
          <a:bodyPr/>
          <a:lstStyle>
            <a:lvl1pPr algn="l">
              <a:defRPr sz="40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 smtClean="0"/>
              <a:t>Präsentationstitel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1" y="3026831"/>
            <a:ext cx="7937500" cy="440269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sz="20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dirty="0" smtClean="0"/>
              <a:t>Unterüberschrift der Präsentation</a:t>
            </a:r>
          </a:p>
        </p:txBody>
      </p:sp>
      <p:sp>
        <p:nvSpPr>
          <p:cNvPr id="14" name="Bildplatzhalter 6"/>
          <p:cNvSpPr>
            <a:spLocks noGrp="1"/>
          </p:cNvSpPr>
          <p:nvPr>
            <p:ph type="pic" sz="quarter" idx="11"/>
          </p:nvPr>
        </p:nvSpPr>
        <p:spPr>
          <a:xfrm>
            <a:off x="596901" y="3835400"/>
            <a:ext cx="7899399" cy="2476500"/>
          </a:xfrm>
          <a:prstGeom prst="rect">
            <a:avLst/>
          </a:prstGeom>
        </p:spPr>
        <p:txBody>
          <a:bodyPr vert="horz"/>
          <a:lstStyle/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pic>
        <p:nvPicPr>
          <p:cNvPr id="7" name="Bild 6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4091346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61443" y="389470"/>
            <a:ext cx="8074557" cy="960702"/>
          </a:xfrm>
          <a:prstGeom prst="rect">
            <a:avLst/>
          </a:prstGeom>
        </p:spPr>
        <p:txBody>
          <a:bodyPr anchor="b"/>
          <a:lstStyle>
            <a:lvl1pPr algn="l">
              <a:defRPr sz="3200" b="1" i="0">
                <a:solidFill>
                  <a:srgbClr val="00446B"/>
                </a:solidFill>
                <a:latin typeface="Calibri"/>
                <a:cs typeface="Calibri"/>
              </a:defRPr>
            </a:lvl1pPr>
          </a:lstStyle>
          <a:p>
            <a:r>
              <a:rPr lang="de-DE" dirty="0" smtClean="0"/>
              <a:t>Überschrift Powerpoint-Folie</a:t>
            </a:r>
            <a:endParaRPr lang="de-DE" dirty="0"/>
          </a:p>
        </p:txBody>
      </p:sp>
      <p:sp>
        <p:nvSpPr>
          <p:cNvPr id="15" name="Inhaltsplatzhalter 14"/>
          <p:cNvSpPr>
            <a:spLocks noGrp="1"/>
          </p:cNvSpPr>
          <p:nvPr>
            <p:ph sz="quarter" idx="10"/>
          </p:nvPr>
        </p:nvSpPr>
        <p:spPr>
          <a:xfrm>
            <a:off x="569910" y="1604434"/>
            <a:ext cx="8066089" cy="4279899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550"/>
              </a:spcBef>
              <a:buFontTx/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1pPr>
            <a:lvl2pPr marL="177800" indent="-177800">
              <a:lnSpc>
                <a:spcPts val="2400"/>
              </a:lnSpc>
              <a:spcBef>
                <a:spcPts val="550"/>
              </a:spcBef>
              <a:buClr>
                <a:srgbClr val="003D6A"/>
              </a:buClr>
              <a:buFont typeface="Arial"/>
              <a:buChar char="•"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2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</p:txBody>
      </p:sp>
      <p:sp>
        <p:nvSpPr>
          <p:cNvPr id="18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7" y="6496050"/>
            <a:ext cx="5911589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Short presentation FTL, September 9, 2013</a:t>
            </a:r>
            <a:endParaRPr lang="de-DE" dirty="0" smtClean="0"/>
          </a:p>
        </p:txBody>
      </p:sp>
      <p:sp>
        <p:nvSpPr>
          <p:cNvPr id="19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496052"/>
            <a:ext cx="758961" cy="2519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7E460E2-A79B-FD4C-875F-CB1722C97EA1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2831113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+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Inhaltsplatzhalter 10"/>
          <p:cNvSpPr>
            <a:spLocks noGrp="1"/>
          </p:cNvSpPr>
          <p:nvPr>
            <p:ph sz="quarter" idx="11"/>
          </p:nvPr>
        </p:nvSpPr>
        <p:spPr>
          <a:xfrm>
            <a:off x="4762500" y="1604435"/>
            <a:ext cx="3941233" cy="4237566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550"/>
              </a:spcBef>
              <a:buNone/>
              <a:defRPr sz="2000">
                <a:solidFill>
                  <a:srgbClr val="404040"/>
                </a:solidFill>
                <a:latin typeface="Calibri"/>
                <a:cs typeface="Calibri"/>
              </a:defRPr>
            </a:lvl1pPr>
            <a:lvl2pPr marL="177800" indent="-177800">
              <a:lnSpc>
                <a:spcPts val="2400"/>
              </a:lnSpc>
              <a:spcBef>
                <a:spcPts val="550"/>
              </a:spcBef>
              <a:buClr>
                <a:srgbClr val="003D6A"/>
              </a:buClr>
              <a:buFont typeface="Arial"/>
              <a:buChar char="•"/>
              <a:defRPr sz="2000">
                <a:solidFill>
                  <a:srgbClr val="404040"/>
                </a:solidFill>
                <a:latin typeface="Calibri"/>
                <a:cs typeface="Calibri"/>
              </a:defRPr>
            </a:lvl2pPr>
            <a:lvl3pPr marL="914400" indent="0">
              <a:buNone/>
              <a:defRPr/>
            </a:lvl3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</p:txBody>
      </p:sp>
      <p:sp>
        <p:nvSpPr>
          <p:cNvPr id="2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8" y="6496050"/>
            <a:ext cx="2503508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Short presentation FTL, September 9, 2013</a:t>
            </a:r>
            <a:endParaRPr lang="de-DE" dirty="0" smtClean="0"/>
          </a:p>
        </p:txBody>
      </p:sp>
      <p:sp>
        <p:nvSpPr>
          <p:cNvPr id="2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496052"/>
            <a:ext cx="758961" cy="2519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7E460E2-A79B-FD4C-875F-CB1722C97EA1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561444" y="389470"/>
            <a:ext cx="8142290" cy="960702"/>
          </a:xfrm>
          <a:prstGeom prst="rect">
            <a:avLst/>
          </a:prstGeom>
        </p:spPr>
        <p:txBody>
          <a:bodyPr anchor="b"/>
          <a:lstStyle>
            <a:lvl1pPr algn="l">
              <a:defRPr sz="3200" b="1" i="0">
                <a:solidFill>
                  <a:srgbClr val="00446B"/>
                </a:solidFill>
                <a:latin typeface="Calibri"/>
                <a:cs typeface="Calibri"/>
              </a:defRPr>
            </a:lvl1pPr>
          </a:lstStyle>
          <a:p>
            <a:r>
              <a:rPr lang="de-DE" dirty="0" smtClean="0"/>
              <a:t>Überschrift Powerpoint-Folie</a:t>
            </a:r>
            <a:endParaRPr lang="de-DE" dirty="0"/>
          </a:p>
        </p:txBody>
      </p:sp>
      <p:sp>
        <p:nvSpPr>
          <p:cNvPr id="9" name="Inhaltsplatzhalter 14"/>
          <p:cNvSpPr>
            <a:spLocks noGrp="1"/>
          </p:cNvSpPr>
          <p:nvPr>
            <p:ph sz="quarter" idx="12"/>
          </p:nvPr>
        </p:nvSpPr>
        <p:spPr>
          <a:xfrm>
            <a:off x="586844" y="1604434"/>
            <a:ext cx="3951289" cy="4237567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550"/>
              </a:spcBef>
              <a:buFontTx/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1pPr>
            <a:lvl2pPr marL="177800" indent="-177800">
              <a:lnSpc>
                <a:spcPts val="2400"/>
              </a:lnSpc>
              <a:spcBef>
                <a:spcPts val="550"/>
              </a:spcBef>
              <a:buClr>
                <a:srgbClr val="003D6A"/>
              </a:buClr>
              <a:buFont typeface="Arial"/>
              <a:buChar char="•"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2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152936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luss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Textfeld 11"/>
          <p:cNvSpPr txBox="1"/>
          <p:nvPr userDrawn="1"/>
        </p:nvSpPr>
        <p:spPr>
          <a:xfrm>
            <a:off x="304" y="6317852"/>
            <a:ext cx="91433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>
              <a:buNone/>
            </a:pPr>
            <a:r>
              <a:rPr lang="de-DE" sz="1400" b="0" i="0">
                <a:solidFill>
                  <a:srgbClr val="FFFFFF"/>
                </a:solidFill>
                <a:latin typeface="Calibri"/>
                <a:ea typeface="+mn-ea"/>
                <a:cs typeface="Calibri"/>
              </a:rPr>
              <a:t>www.schunk.com</a:t>
            </a:r>
            <a:endParaRPr lang="de-DE" sz="1400" dirty="0" smtClean="0">
              <a:solidFill>
                <a:srgbClr val="FFFFFF"/>
              </a:solidFill>
              <a:latin typeface="Calibri"/>
              <a:cs typeface="Calibri"/>
            </a:endParaRPr>
          </a:p>
        </p:txBody>
      </p:sp>
      <p:pic>
        <p:nvPicPr>
          <p:cNvPr id="6" name="Bild 5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  <p:pic>
        <p:nvPicPr>
          <p:cNvPr id="7" name="Bild 6" descr="TOOLS_RS_NEU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614734" y="4457701"/>
            <a:ext cx="1913922" cy="1913922"/>
          </a:xfrm>
          <a:prstGeom prst="rect">
            <a:avLst/>
          </a:prstGeom>
        </p:spPr>
      </p:pic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3686859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304" y="6324600"/>
            <a:ext cx="9143696" cy="5334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8" y="6496050"/>
            <a:ext cx="2503508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Short presentation FTL, September 9, 2013</a:t>
            </a:r>
            <a:endParaRPr lang="de-DE" dirty="0" smtClean="0"/>
          </a:p>
        </p:txBody>
      </p:sp>
      <p:sp>
        <p:nvSpPr>
          <p:cNvPr id="11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496052"/>
            <a:ext cx="758961" cy="2519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7E460E2-A79B-FD4C-875F-CB1722C97EA1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7" name="Bild 6" descr="BALKEN_FOLIE2_NEU.pn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="" val="0"/>
              </a:ext>
            </a:extLst>
          </a:blip>
          <a:srcRect l="4846"/>
          <a:stretch>
            <a:fillRect/>
          </a:stretch>
        </p:blipFill>
        <p:spPr>
          <a:xfrm>
            <a:off x="0" y="6165375"/>
            <a:ext cx="9144000" cy="646883"/>
          </a:xfrm>
          <a:prstGeom prst="rect">
            <a:avLst/>
          </a:prstGeom>
        </p:spPr>
      </p:pic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3202786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62" r:id="rId2"/>
    <p:sldLayoutId id="2147483663" r:id="rId3"/>
    <p:sldLayoutId id="2147483652" r:id="rId4"/>
    <p:sldLayoutId id="2147483660" r:id="rId5"/>
    <p:sldLayoutId id="2147483657" r:id="rId6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1"/>
          <p:cNvSpPr>
            <a:spLocks noGrp="1"/>
          </p:cNvSpPr>
          <p:nvPr>
            <p:ph type="title"/>
          </p:nvPr>
        </p:nvSpPr>
        <p:spPr>
          <a:xfrm>
            <a:off x="533398" y="3397778"/>
            <a:ext cx="8229600" cy="717022"/>
          </a:xfrm>
        </p:spPr>
        <p:txBody>
          <a:bodyPr/>
          <a:lstStyle/>
          <a:p>
            <a:pPr marL="84125">
              <a:lnSpc>
                <a:spcPts val="3200"/>
              </a:lnSpc>
              <a:spcAft>
                <a:spcPts val="1200"/>
              </a:spcAft>
            </a:pPr>
            <a:r>
              <a:rPr lang="de-DE" b="0" dirty="0" smtClean="0">
                <a:ea typeface="ＭＳ Ｐゴシック"/>
              </a:rPr>
              <a:t>Short </a:t>
            </a:r>
            <a:r>
              <a:rPr lang="de-DE" b="0" dirty="0" err="1" smtClean="0">
                <a:ea typeface="ＭＳ Ｐゴシック"/>
              </a:rPr>
              <a:t>presentation</a:t>
            </a:r>
            <a:endParaRPr lang="de-DE" dirty="0" smtClean="0">
              <a:solidFill>
                <a:srgbClr val="FFFFFF"/>
              </a:solidFill>
            </a:endParaRPr>
          </a:p>
        </p:txBody>
      </p:sp>
      <p:sp>
        <p:nvSpPr>
          <p:cNvPr id="14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558800" y="4055531"/>
            <a:ext cx="5333999" cy="406400"/>
          </a:xfrm>
        </p:spPr>
        <p:txBody>
          <a:bodyPr/>
          <a:lstStyle/>
          <a:p>
            <a:pPr marL="84125">
              <a:spcBef>
                <a:spcPct val="0"/>
              </a:spcBef>
              <a:spcAft>
                <a:spcPts val="1200"/>
              </a:spcAft>
            </a:pPr>
            <a:r>
              <a:rPr lang="de-DE" dirty="0" smtClean="0"/>
              <a:t>FTL</a:t>
            </a:r>
            <a:endParaRPr lang="de-DE" dirty="0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687602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Inhaltsplatzhalter 9"/>
          <p:cNvSpPr>
            <a:spLocks noGrp="1"/>
          </p:cNvSpPr>
          <p:nvPr>
            <p:ph sz="quarter" idx="11"/>
          </p:nvPr>
        </p:nvSpPr>
        <p:spPr>
          <a:xfrm>
            <a:off x="3964360" y="1613579"/>
            <a:ext cx="4929222" cy="4237566"/>
          </a:xfrm>
        </p:spPr>
        <p:txBody>
          <a:bodyPr rIns="0"/>
          <a:lstStyle/>
          <a:p>
            <a:r>
              <a:rPr lang="en-US" b="1" dirty="0" smtClean="0"/>
              <a:t> </a:t>
            </a:r>
            <a:r>
              <a:rPr 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Unique Selling Points:</a:t>
            </a:r>
            <a:endParaRPr lang="de-DE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Courier New" pitchFamily="49" charset="0"/>
              <a:buChar char="o"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 Electronics integrated in the sensor</a:t>
            </a:r>
            <a:endParaRPr lang="de-DE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0">
              <a:buFont typeface="Courier New" pitchFamily="49" charset="0"/>
              <a:buChar char="o"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3x overload protection</a:t>
            </a:r>
            <a:endParaRPr lang="de-DE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 </a:t>
            </a:r>
          </a:p>
          <a:p>
            <a:r>
              <a:rPr 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Further Features:</a:t>
            </a:r>
            <a:endParaRPr lang="de-DE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Courier New" pitchFamily="49" charset="0"/>
              <a:buChar char="o"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 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Measurement </a:t>
            </a: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range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Fxyz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: 150 N</a:t>
            </a:r>
          </a:p>
          <a:p>
            <a:pPr>
              <a:buFont typeface="Courier New" pitchFamily="49" charset="0"/>
              <a:buChar char="o"/>
            </a:pP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 Measurement </a:t>
            </a: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range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Mxyz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: 3 </a:t>
            </a: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Nm</a:t>
            </a:r>
            <a:endParaRPr lang="de-DE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Courier New" pitchFamily="49" charset="0"/>
              <a:buChar char="o"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 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Communicaton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: CAN-Bus or RS232</a:t>
            </a:r>
            <a:endParaRPr lang="de-DE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Courier New" pitchFamily="49" charset="0"/>
              <a:buChar char="o"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 6 independent load ranges</a:t>
            </a:r>
            <a:endParaRPr lang="de-DE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Courier New" pitchFamily="49" charset="0"/>
              <a:buChar char="o"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 Power: 12 - 24 V DC</a:t>
            </a:r>
            <a:endParaRPr lang="de-DE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Courier New" pitchFamily="49" charset="0"/>
              <a:buChar char="o"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Price 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on request</a:t>
            </a:r>
            <a:endParaRPr lang="de-DE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 </a:t>
            </a:r>
            <a:r>
              <a:rPr 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 </a:t>
            </a:r>
            <a:endParaRPr lang="de-DE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dirty="0" smtClean="0"/>
              <a:t> </a:t>
            </a:r>
            <a:endParaRPr lang="de-DE" dirty="0"/>
          </a:p>
        </p:txBody>
      </p:sp>
      <p:sp>
        <p:nvSpPr>
          <p:cNvPr id="57347" name="Fußzeilenplatzhalter 4"/>
          <p:cNvSpPr>
            <a:spLocks noGrp="1"/>
          </p:cNvSpPr>
          <p:nvPr>
            <p:ph type="ftr" sz="quarter" idx="3"/>
          </p:nvPr>
        </p:nvSpPr>
        <p:spPr bwMode="auto">
          <a:xfrm>
            <a:off x="1044688" y="6496050"/>
            <a:ext cx="3993656" cy="252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l" defTabSz="457200">
              <a:buNone/>
            </a:pPr>
            <a:r>
              <a:rPr lang="en-US" sz="1200" b="0" i="0" smtClean="0">
                <a:solidFill>
                  <a:srgbClr val="FFFFFF"/>
                </a:solidFill>
                <a:latin typeface="Calibri"/>
                <a:ea typeface="+mn-ea"/>
                <a:cs typeface="+mn-cs"/>
              </a:rPr>
              <a:t>Short presentation FTL, September 9, 2013</a:t>
            </a:r>
            <a:endParaRPr lang="de-DE" dirty="0" smtClean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algn="l" defTabSz="457200">
              <a:buNone/>
            </a:pPr>
            <a:fld id="{67E460E2-A79B-FD4C-875F-CB1722C97EA1}" type="slidenum">
              <a:rPr lang="de-DE" sz="1200" b="0" i="0">
                <a:solidFill>
                  <a:srgbClr val="FFFFFF"/>
                </a:solidFill>
                <a:latin typeface="Calibri"/>
                <a:ea typeface="+mn-ea"/>
                <a:cs typeface="+mn-cs"/>
              </a:rPr>
              <a:pPr algn="l" defTabSz="457200">
                <a:buNone/>
              </a:pPr>
              <a:t>2</a:t>
            </a:fld>
            <a:endParaRPr lang="de-DE" dirty="0"/>
          </a:p>
        </p:txBody>
      </p:sp>
      <p:sp>
        <p:nvSpPr>
          <p:cNvPr id="57346" name="Titel 2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sz="3200" b="1" i="0" dirty="0" smtClean="0">
                <a:solidFill>
                  <a:srgbClr val="003D6A"/>
                </a:solidFill>
                <a:latin typeface="Calibri"/>
                <a:ea typeface="Calibri"/>
                <a:cs typeface="Calibri"/>
              </a:rPr>
              <a:t>FTL -75</a:t>
            </a:r>
            <a:r>
              <a:rPr lang="de-DE" sz="3200" b="1" i="0" dirty="0">
                <a:solidFill>
                  <a:srgbClr val="003D6A"/>
                </a:solidFill>
                <a:latin typeface="Calibri"/>
                <a:ea typeface="Calibri"/>
                <a:cs typeface="Calibri"/>
              </a:rPr>
              <a:t/>
            </a:r>
            <a:br>
              <a:rPr lang="de-DE" sz="3200" b="1" i="0" dirty="0">
                <a:solidFill>
                  <a:srgbClr val="003D6A"/>
                </a:solidFill>
                <a:latin typeface="Calibri"/>
                <a:ea typeface="Calibri"/>
                <a:cs typeface="Calibri"/>
              </a:rPr>
            </a:br>
            <a:r>
              <a:rPr lang="de-DE" sz="2000" b="1" i="0" dirty="0">
                <a:solidFill>
                  <a:srgbClr val="003D6A"/>
                </a:solidFill>
                <a:latin typeface="Calibri"/>
                <a:ea typeface="Calibri"/>
                <a:cs typeface="Calibri"/>
              </a:rPr>
              <a:t>#1: </a:t>
            </a:r>
            <a:r>
              <a:rPr lang="en-US" sz="2000" dirty="0" smtClean="0"/>
              <a:t>Force-torque sensor for simple applications</a:t>
            </a:r>
            <a:endParaRPr lang="de-DE" sz="2000" dirty="0"/>
          </a:p>
        </p:txBody>
      </p:sp>
      <p:sp>
        <p:nvSpPr>
          <p:cNvPr id="57349" name="Rectangle 2"/>
          <p:cNvSpPr>
            <a:spLocks noChangeArrowheads="1"/>
          </p:cNvSpPr>
          <p:nvPr/>
        </p:nvSpPr>
        <p:spPr bwMode="auto">
          <a:xfrm>
            <a:off x="0" y="44450"/>
            <a:ext cx="184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de-DE">
              <a:latin typeface="Calibri" pitchFamily="34" charset="0"/>
            </a:endParaRPr>
          </a:p>
        </p:txBody>
      </p:sp>
      <p:grpSp>
        <p:nvGrpSpPr>
          <p:cNvPr id="2" name="Gruppieren 10"/>
          <p:cNvGrpSpPr/>
          <p:nvPr/>
        </p:nvGrpSpPr>
        <p:grpSpPr>
          <a:xfrm>
            <a:off x="5696712" y="249735"/>
            <a:ext cx="3199046" cy="461665"/>
            <a:chOff x="5285232" y="268023"/>
            <a:chExt cx="3199046" cy="461665"/>
          </a:xfrm>
        </p:grpSpPr>
        <p:sp>
          <p:nvSpPr>
            <p:cNvPr id="13" name="Textfeld 12"/>
            <p:cNvSpPr txBox="1"/>
            <p:nvPr/>
          </p:nvSpPr>
          <p:spPr>
            <a:xfrm>
              <a:off x="6382512" y="268023"/>
              <a:ext cx="1024128" cy="461665"/>
            </a:xfrm>
            <a:prstGeom prst="rect">
              <a:avLst/>
            </a:prstGeom>
            <a:noFill/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1200" dirty="0" err="1" smtClean="0">
                  <a:solidFill>
                    <a:schemeClr val="tx2"/>
                  </a:solidFill>
                </a:rPr>
                <a:t>Sucessor</a:t>
              </a:r>
              <a:r>
                <a:rPr lang="de-DE" sz="1200" dirty="0" smtClean="0">
                  <a:solidFill>
                    <a:schemeClr val="tx2"/>
                  </a:solidFill>
                </a:rPr>
                <a:t> </a:t>
              </a:r>
              <a:r>
                <a:rPr lang="de-DE" sz="1200" dirty="0" err="1" smtClean="0">
                  <a:solidFill>
                    <a:schemeClr val="tx2"/>
                  </a:solidFill>
                </a:rPr>
                <a:t>product</a:t>
              </a:r>
              <a:endParaRPr lang="de-DE" sz="1200" dirty="0" smtClean="0">
                <a:solidFill>
                  <a:schemeClr val="tx2"/>
                </a:solidFill>
              </a:endParaRPr>
            </a:p>
          </p:txBody>
        </p:sp>
        <p:sp>
          <p:nvSpPr>
            <p:cNvPr id="14" name="Textfeld 13"/>
            <p:cNvSpPr txBox="1"/>
            <p:nvPr/>
          </p:nvSpPr>
          <p:spPr>
            <a:xfrm>
              <a:off x="7460150" y="268023"/>
              <a:ext cx="1024128" cy="461665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1200" dirty="0" smtClean="0">
                  <a:solidFill>
                    <a:srgbClr val="00446B"/>
                  </a:solidFill>
                </a:rPr>
                <a:t>New Sizes</a:t>
              </a:r>
            </a:p>
            <a:p>
              <a:pPr algn="ctr"/>
              <a:endParaRPr lang="de-DE" sz="1200" dirty="0">
                <a:solidFill>
                  <a:schemeClr val="bg1"/>
                </a:solidFill>
              </a:endParaRPr>
            </a:p>
          </p:txBody>
        </p:sp>
        <p:sp>
          <p:nvSpPr>
            <p:cNvPr id="15" name="Textfeld 14"/>
            <p:cNvSpPr txBox="1"/>
            <p:nvPr/>
          </p:nvSpPr>
          <p:spPr>
            <a:xfrm>
              <a:off x="5285232" y="268023"/>
              <a:ext cx="1024128" cy="461665"/>
            </a:xfrm>
            <a:prstGeom prst="rect">
              <a:avLst/>
            </a:prstGeom>
            <a:solidFill>
              <a:srgbClr val="00446B"/>
            </a:solidFill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chemeClr val="bg1"/>
                  </a:solidFill>
                </a:rPr>
                <a:t>New </a:t>
              </a:r>
              <a:r>
                <a:rPr lang="de-DE" sz="1200" dirty="0" err="1" smtClean="0">
                  <a:solidFill>
                    <a:schemeClr val="bg1"/>
                  </a:solidFill>
                </a:rPr>
                <a:t>Product</a:t>
              </a:r>
              <a:endParaRPr lang="de-DE" sz="1200" dirty="0" smtClean="0">
                <a:solidFill>
                  <a:schemeClr val="bg1"/>
                </a:solidFill>
              </a:endParaRPr>
            </a:p>
            <a:p>
              <a:endParaRPr lang="de-DE" sz="1200" dirty="0" smtClean="0"/>
            </a:p>
          </p:txBody>
        </p:sp>
      </p:grpSp>
      <p:pic>
        <p:nvPicPr>
          <p:cNvPr id="11" name="Grafik 10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6543" y="1727199"/>
            <a:ext cx="2773000" cy="2307772"/>
          </a:xfrm>
          <a:prstGeom prst="rect">
            <a:avLst/>
          </a:prstGeom>
          <a:noFill/>
          <a:ln w="1">
            <a:noFill/>
            <a:miter lim="800000"/>
            <a:headEnd/>
            <a:tailEnd type="none" w="med" len="med"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itel 2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dirty="0" smtClean="0">
                <a:solidFill>
                  <a:srgbClr val="003D6A"/>
                </a:solidFill>
                <a:ea typeface="Calibri"/>
              </a:rPr>
              <a:t>FTL -75</a:t>
            </a:r>
            <a:r>
              <a:rPr lang="de-DE" sz="4400" dirty="0" smtClean="0">
                <a:solidFill>
                  <a:srgbClr val="003D6A"/>
                </a:solidFill>
                <a:ea typeface="Calibri"/>
              </a:rPr>
              <a:t/>
            </a:r>
            <a:br>
              <a:rPr lang="de-DE" sz="4400" dirty="0" smtClean="0">
                <a:solidFill>
                  <a:srgbClr val="003D6A"/>
                </a:solidFill>
                <a:ea typeface="Calibri"/>
              </a:rPr>
            </a:br>
            <a:r>
              <a:rPr lang="de-DE" sz="2000" dirty="0" smtClean="0">
                <a:solidFill>
                  <a:srgbClr val="003D6A"/>
                </a:solidFill>
                <a:ea typeface="Calibri"/>
              </a:rPr>
              <a:t>#1: </a:t>
            </a:r>
            <a:r>
              <a:rPr lang="en-US" sz="2000" dirty="0" smtClean="0"/>
              <a:t>Force-torque sensor for simple applications</a:t>
            </a:r>
            <a:endParaRPr lang="de-DE" sz="2000" dirty="0" smtClean="0">
              <a:solidFill>
                <a:srgbClr val="003D6A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5" name="Inhaltsplatzhalter 4"/>
          <p:cNvSpPr>
            <a:spLocks noGrp="1"/>
          </p:cNvSpPr>
          <p:nvPr>
            <p:ph sz="quarter" idx="10"/>
          </p:nvPr>
        </p:nvSpPr>
        <p:spPr>
          <a:xfrm>
            <a:off x="569910" y="1604434"/>
            <a:ext cx="8574090" cy="4279899"/>
          </a:xfrm>
        </p:spPr>
        <p:txBody>
          <a:bodyPr/>
          <a:lstStyle/>
          <a:p>
            <a:pPr marL="0" indent="0" algn="l" defTabSz="457200">
              <a:spcBef>
                <a:spcPct val="20000"/>
              </a:spcBef>
              <a:spcAft>
                <a:spcPts val="600"/>
              </a:spcAft>
              <a:buNone/>
            </a:pPr>
            <a:r>
              <a:rPr lang="de-DE" sz="2000" b="1" i="0" dirty="0">
                <a:latin typeface="Calibri"/>
                <a:ea typeface="+mn-ea"/>
                <a:cs typeface="Calibri"/>
              </a:rPr>
              <a:t>Customer value/selling points</a:t>
            </a:r>
            <a:r>
              <a:rPr lang="de-DE" sz="2000" b="0" i="0" dirty="0">
                <a:latin typeface="Calibri"/>
                <a:ea typeface="+mn-ea"/>
                <a:cs typeface="Calibri"/>
              </a:rPr>
              <a:t> </a:t>
            </a:r>
          </a:p>
          <a:p>
            <a:pPr lvl="0">
              <a:buFont typeface="Courier New" pitchFamily="49" charset="0"/>
              <a:buChar char="o"/>
            </a:pPr>
            <a:r>
              <a:rPr lang="en-US" dirty="0" smtClean="0"/>
              <a:t>The proper bus connection for a variety of applications</a:t>
            </a:r>
            <a:endParaRPr lang="de-DE" dirty="0" smtClean="0"/>
          </a:p>
          <a:p>
            <a:pPr>
              <a:buFont typeface="Courier New" pitchFamily="49" charset="0"/>
              <a:buChar char="o"/>
            </a:pPr>
            <a:r>
              <a:rPr lang="en-US" b="1" dirty="0" smtClean="0"/>
              <a:t> </a:t>
            </a:r>
            <a:r>
              <a:rPr lang="en-US" dirty="0" smtClean="0"/>
              <a:t>6 independent load ranges for full comprehensive sensor</a:t>
            </a:r>
            <a:endParaRPr lang="de-DE" dirty="0" smtClean="0"/>
          </a:p>
          <a:p>
            <a:pPr>
              <a:buFont typeface="Courier New" pitchFamily="49" charset="0"/>
              <a:buChar char="o"/>
            </a:pPr>
            <a:r>
              <a:rPr lang="en-US" b="1" dirty="0" smtClean="0"/>
              <a:t> </a:t>
            </a:r>
            <a:r>
              <a:rPr lang="en-US" dirty="0" smtClean="0"/>
              <a:t>Real-time measurement / data output for highly dynamic control concepts</a:t>
            </a:r>
            <a:endParaRPr lang="de-DE" dirty="0" smtClean="0"/>
          </a:p>
          <a:p>
            <a:pPr>
              <a:buFont typeface="Courier New" pitchFamily="49" charset="0"/>
              <a:buChar char="o"/>
            </a:pPr>
            <a:r>
              <a:rPr lang="en-US" b="1" dirty="0" smtClean="0"/>
              <a:t> </a:t>
            </a:r>
            <a:r>
              <a:rPr lang="en-US" dirty="0" smtClean="0"/>
              <a:t>Easy implementation via CAN-Bus</a:t>
            </a:r>
            <a:endParaRPr lang="de-DE" dirty="0" smtClean="0"/>
          </a:p>
          <a:p>
            <a:pPr>
              <a:buFont typeface="Courier New" pitchFamily="49" charset="0"/>
              <a:buChar char="o"/>
            </a:pPr>
            <a:r>
              <a:rPr lang="en-US" b="1" dirty="0" smtClean="0"/>
              <a:t> </a:t>
            </a:r>
            <a:r>
              <a:rPr lang="en-US" dirty="0" smtClean="0"/>
              <a:t>overload protection for safe functionality</a:t>
            </a:r>
            <a:endParaRPr lang="de-DE" dirty="0" smtClean="0"/>
          </a:p>
          <a:p>
            <a:pPr>
              <a:buFont typeface="Courier New" pitchFamily="49" charset="0"/>
              <a:buChar char="o"/>
            </a:pPr>
            <a:r>
              <a:rPr lang="en-US" b="1" dirty="0" smtClean="0"/>
              <a:t> </a:t>
            </a:r>
            <a:r>
              <a:rPr lang="en-US" dirty="0" smtClean="0"/>
              <a:t>temperature compensation for reliable measurement results</a:t>
            </a:r>
            <a:endParaRPr lang="de-DE" sz="2000" b="0" i="0" dirty="0">
              <a:latin typeface="Calibri"/>
              <a:ea typeface="+mn-ea"/>
              <a:cs typeface="Calibri"/>
            </a:endParaRPr>
          </a:p>
        </p:txBody>
      </p:sp>
      <p:sp>
        <p:nvSpPr>
          <p:cNvPr id="58371" name="Fußzeilenplatzhalter 4"/>
          <p:cNvSpPr>
            <a:spLocks noGrp="1"/>
          </p:cNvSpPr>
          <p:nvPr>
            <p:ph type="ftr" sz="quarter" idx="3"/>
          </p:nvPr>
        </p:nvSpPr>
        <p:spPr bwMode="auto"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l" defTabSz="457200">
              <a:buNone/>
            </a:pPr>
            <a:r>
              <a:rPr lang="en-US" sz="1200" b="0" i="0" smtClean="0">
                <a:solidFill>
                  <a:srgbClr val="FFFFFF"/>
                </a:solidFill>
                <a:latin typeface="Calibri"/>
                <a:ea typeface="+mn-ea"/>
                <a:cs typeface="+mn-cs"/>
              </a:rPr>
              <a:t>Short presentation FTL, September 9, 2013</a:t>
            </a:r>
            <a:endParaRPr lang="de-DE" sz="1200" b="0" i="0">
              <a:solidFill>
                <a:srgbClr val="FFFFFF"/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algn="l" defTabSz="457200">
              <a:buNone/>
            </a:pPr>
            <a:fld id="{67E460E2-A79B-FD4C-875F-CB1722C97EA1}" type="slidenum">
              <a:rPr lang="de-DE" sz="1200" b="0" i="0">
                <a:solidFill>
                  <a:srgbClr val="FFFFFF"/>
                </a:solidFill>
                <a:latin typeface="Calibri"/>
                <a:ea typeface="+mn-ea"/>
                <a:cs typeface="+mn-cs"/>
              </a:rPr>
              <a:pPr algn="l" defTabSz="457200">
                <a:buNone/>
              </a:pPr>
              <a:t>3</a:t>
            </a:fld>
            <a:endParaRPr lang="de-DE" dirty="0"/>
          </a:p>
        </p:txBody>
      </p:sp>
      <p:grpSp>
        <p:nvGrpSpPr>
          <p:cNvPr id="2" name="Gruppieren 6"/>
          <p:cNvGrpSpPr/>
          <p:nvPr/>
        </p:nvGrpSpPr>
        <p:grpSpPr>
          <a:xfrm>
            <a:off x="5696712" y="249735"/>
            <a:ext cx="3199046" cy="461665"/>
            <a:chOff x="5285232" y="268023"/>
            <a:chExt cx="3199046" cy="461665"/>
          </a:xfrm>
        </p:grpSpPr>
        <p:sp>
          <p:nvSpPr>
            <p:cNvPr id="8" name="Textfeld 7"/>
            <p:cNvSpPr txBox="1"/>
            <p:nvPr/>
          </p:nvSpPr>
          <p:spPr>
            <a:xfrm>
              <a:off x="6382512" y="268023"/>
              <a:ext cx="1024128" cy="461665"/>
            </a:xfrm>
            <a:prstGeom prst="rect">
              <a:avLst/>
            </a:prstGeom>
            <a:noFill/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1200" dirty="0" err="1" smtClean="0">
                  <a:solidFill>
                    <a:schemeClr val="tx2"/>
                  </a:solidFill>
                </a:rPr>
                <a:t>Sucessor</a:t>
              </a:r>
              <a:r>
                <a:rPr lang="de-DE" sz="1200" dirty="0" smtClean="0">
                  <a:solidFill>
                    <a:schemeClr val="tx2"/>
                  </a:solidFill>
                </a:rPr>
                <a:t> </a:t>
              </a:r>
              <a:r>
                <a:rPr lang="de-DE" sz="1200" dirty="0" err="1" smtClean="0">
                  <a:solidFill>
                    <a:schemeClr val="tx2"/>
                  </a:solidFill>
                </a:rPr>
                <a:t>product</a:t>
              </a:r>
              <a:endParaRPr lang="de-DE" sz="1200" dirty="0" smtClean="0">
                <a:solidFill>
                  <a:schemeClr val="tx2"/>
                </a:solidFill>
              </a:endParaRPr>
            </a:p>
          </p:txBody>
        </p:sp>
        <p:sp>
          <p:nvSpPr>
            <p:cNvPr id="9" name="Textfeld 8"/>
            <p:cNvSpPr txBox="1"/>
            <p:nvPr/>
          </p:nvSpPr>
          <p:spPr>
            <a:xfrm>
              <a:off x="7460150" y="268023"/>
              <a:ext cx="1024128" cy="461665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1200" dirty="0" smtClean="0">
                  <a:solidFill>
                    <a:srgbClr val="00446B"/>
                  </a:solidFill>
                </a:rPr>
                <a:t>New Sizes</a:t>
              </a:r>
            </a:p>
            <a:p>
              <a:pPr algn="ctr"/>
              <a:endParaRPr lang="de-DE" sz="1200" dirty="0">
                <a:solidFill>
                  <a:schemeClr val="bg1"/>
                </a:solidFill>
              </a:endParaRPr>
            </a:p>
          </p:txBody>
        </p:sp>
        <p:sp>
          <p:nvSpPr>
            <p:cNvPr id="10" name="Textfeld 9"/>
            <p:cNvSpPr txBox="1"/>
            <p:nvPr/>
          </p:nvSpPr>
          <p:spPr>
            <a:xfrm>
              <a:off x="5285232" y="268023"/>
              <a:ext cx="1024128" cy="461665"/>
            </a:xfrm>
            <a:prstGeom prst="rect">
              <a:avLst/>
            </a:prstGeom>
            <a:solidFill>
              <a:srgbClr val="00446B"/>
            </a:solidFill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chemeClr val="bg1"/>
                  </a:solidFill>
                </a:rPr>
                <a:t>New </a:t>
              </a:r>
              <a:r>
                <a:rPr lang="de-DE" sz="1200" dirty="0" err="1" smtClean="0">
                  <a:solidFill>
                    <a:schemeClr val="bg1"/>
                  </a:solidFill>
                </a:rPr>
                <a:t>Product</a:t>
              </a:r>
              <a:endParaRPr lang="de-DE" sz="1200" dirty="0" smtClean="0">
                <a:solidFill>
                  <a:schemeClr val="bg1"/>
                </a:solidFill>
              </a:endParaRPr>
            </a:p>
            <a:p>
              <a:endParaRPr lang="de-DE" sz="1200" dirty="0" smtClean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Inhaltsplatzhalter 9"/>
          <p:cNvSpPr>
            <a:spLocks noGrp="1"/>
          </p:cNvSpPr>
          <p:nvPr>
            <p:ph sz="quarter" idx="11"/>
          </p:nvPr>
        </p:nvSpPr>
        <p:spPr>
          <a:xfrm>
            <a:off x="4148788" y="1613579"/>
            <a:ext cx="4048240" cy="4237566"/>
          </a:xfrm>
        </p:spPr>
        <p:txBody>
          <a:bodyPr/>
          <a:lstStyle/>
          <a:p>
            <a:pPr marL="342900" lvl="1" indent="-342900" algn="l" defTabSz="4572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de-DE" sz="2000" b="1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Basic </a:t>
            </a:r>
            <a:r>
              <a:rPr lang="de-DE" sz="2000" b="1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technical</a:t>
            </a:r>
            <a:r>
              <a:rPr lang="de-DE" sz="2000" b="1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 </a:t>
            </a:r>
            <a:r>
              <a:rPr lang="de-DE" sz="2000" b="1" i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functions</a:t>
            </a:r>
            <a:r>
              <a:rPr lang="de-DE" sz="2000" b="1" i="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:</a:t>
            </a:r>
          </a:p>
          <a:p>
            <a:pPr marL="261938" lvl="0" indent="-261938">
              <a:buFont typeface="Courier New" pitchFamily="49" charset="0"/>
              <a:buChar char="o"/>
            </a:pP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Size: 75</a:t>
            </a:r>
            <a:endParaRPr lang="de-DE" sz="32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261938" indent="-261938">
              <a:buFont typeface="Courier New" pitchFamily="49" charset="0"/>
              <a:buChar char="o"/>
            </a:pP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 Measurement </a:t>
            </a: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range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Fxyz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: 150 N</a:t>
            </a:r>
            <a:endParaRPr lang="de-DE" sz="32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261938" indent="-261938">
              <a:buFont typeface="Courier New" pitchFamily="49" charset="0"/>
              <a:buChar char="o"/>
            </a:pP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 Measurement </a:t>
            </a: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range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Mxyz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: 3 </a:t>
            </a: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Nm</a:t>
            </a:r>
            <a:endParaRPr lang="de-DE" sz="32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261938" indent="-261938">
              <a:buFont typeface="Courier New" pitchFamily="49" charset="0"/>
              <a:buChar char="o"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Sampling rate (internal / Bus): 1.5 kHz / 100 Hz</a:t>
            </a:r>
            <a:endParaRPr lang="de-DE" sz="32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261938" indent="-261938">
              <a:buFont typeface="Courier New" pitchFamily="49" charset="0"/>
              <a:buChar char="o"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 Resolution of AD converter: 12 bit</a:t>
            </a:r>
            <a:endParaRPr lang="de-DE" sz="32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261938" indent="-261938">
              <a:buFont typeface="Courier New" pitchFamily="49" charset="0"/>
              <a:buChar char="o"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 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Power </a:t>
            </a: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supply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: 12 – 24 V DC</a:t>
            </a:r>
            <a:endParaRPr lang="de-DE" sz="32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174625" indent="-174625"/>
            <a:r>
              <a:rPr lang="de-DE" dirty="0" smtClean="0">
                <a:solidFill>
                  <a:srgbClr val="FF0000"/>
                </a:solidFill>
              </a:rPr>
              <a:t> </a:t>
            </a:r>
            <a:endParaRPr lang="de-DE" sz="3200" dirty="0" smtClean="0">
              <a:solidFill>
                <a:srgbClr val="FF0000"/>
              </a:solidFill>
            </a:endParaRPr>
          </a:p>
          <a:p>
            <a:r>
              <a:rPr lang="de-DE" dirty="0" smtClean="0">
                <a:solidFill>
                  <a:srgbClr val="FF0000"/>
                </a:solidFill>
              </a:rPr>
              <a:t> </a:t>
            </a:r>
            <a:endParaRPr lang="de-DE" sz="2000" b="1" i="0" dirty="0">
              <a:solidFill>
                <a:srgbClr val="FF0000"/>
              </a:solidFill>
              <a:latin typeface="Calibri"/>
              <a:ea typeface="+mn-ea"/>
              <a:cs typeface="Times New Roman"/>
            </a:endParaRPr>
          </a:p>
          <a:p>
            <a:pPr marL="0" indent="265085" algn="l" defTabSz="457200">
              <a:lnSpc>
                <a:spcPct val="100000"/>
              </a:lnSpc>
              <a:spcBef>
                <a:spcPts val="0"/>
              </a:spcBef>
            </a:pPr>
            <a:endParaRPr lang="de-DE" dirty="0" smtClean="0">
              <a:solidFill>
                <a:srgbClr val="FF0000"/>
              </a:solidFill>
            </a:endParaRPr>
          </a:p>
        </p:txBody>
      </p:sp>
      <p:sp>
        <p:nvSpPr>
          <p:cNvPr id="57347" name="Fußzeilenplatzhalter 4"/>
          <p:cNvSpPr>
            <a:spLocks noGrp="1"/>
          </p:cNvSpPr>
          <p:nvPr>
            <p:ph type="ftr" sz="quarter" idx="3"/>
          </p:nvPr>
        </p:nvSpPr>
        <p:spPr bwMode="auto">
          <a:xfrm>
            <a:off x="1044688" y="6496050"/>
            <a:ext cx="3993656" cy="252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l" defTabSz="457200">
              <a:buNone/>
            </a:pPr>
            <a:r>
              <a:rPr lang="en-US" sz="1200" b="0" i="0" smtClean="0">
                <a:solidFill>
                  <a:srgbClr val="FFFFFF"/>
                </a:solidFill>
                <a:latin typeface="Calibri"/>
                <a:ea typeface="+mn-ea"/>
                <a:cs typeface="+mn-cs"/>
              </a:rPr>
              <a:t>Short presentation FTL, September 9, 2013</a:t>
            </a:r>
            <a:endParaRPr lang="de-DE" dirty="0" smtClean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algn="l" defTabSz="457200">
              <a:buNone/>
            </a:pPr>
            <a:fld id="{67E460E2-A79B-FD4C-875F-CB1722C97EA1}" type="slidenum">
              <a:rPr lang="de-DE" sz="1200" b="0" i="0">
                <a:solidFill>
                  <a:srgbClr val="FFFFFF"/>
                </a:solidFill>
                <a:latin typeface="Calibri"/>
                <a:ea typeface="+mn-ea"/>
                <a:cs typeface="+mn-cs"/>
              </a:rPr>
              <a:pPr algn="l" defTabSz="457200">
                <a:buNone/>
              </a:pPr>
              <a:t>4</a:t>
            </a:fld>
            <a:endParaRPr lang="de-DE" dirty="0"/>
          </a:p>
        </p:txBody>
      </p:sp>
      <p:sp>
        <p:nvSpPr>
          <p:cNvPr id="57346" name="Titel 2"/>
          <p:cNvSpPr>
            <a:spLocks noGrp="1"/>
          </p:cNvSpPr>
          <p:nvPr>
            <p:ph type="title"/>
          </p:nvPr>
        </p:nvSpPr>
        <p:spPr bwMode="auto">
          <a:xfrm>
            <a:off x="561444" y="412750"/>
            <a:ext cx="8142290" cy="96070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dirty="0" smtClean="0">
                <a:solidFill>
                  <a:srgbClr val="003D6A"/>
                </a:solidFill>
                <a:ea typeface="Calibri"/>
              </a:rPr>
              <a:t>FTL -75</a:t>
            </a:r>
            <a:r>
              <a:rPr lang="de-DE" sz="2000" dirty="0" smtClean="0">
                <a:solidFill>
                  <a:srgbClr val="003D6A"/>
                </a:solidFill>
                <a:ea typeface="Calibri"/>
              </a:rPr>
              <a:t/>
            </a:r>
            <a:br>
              <a:rPr lang="de-DE" sz="2000" dirty="0" smtClean="0">
                <a:solidFill>
                  <a:srgbClr val="003D6A"/>
                </a:solidFill>
                <a:ea typeface="Calibri"/>
              </a:rPr>
            </a:br>
            <a:r>
              <a:rPr lang="de-DE" sz="2000" dirty="0" smtClean="0">
                <a:solidFill>
                  <a:srgbClr val="003D6A"/>
                </a:solidFill>
                <a:ea typeface="Calibri"/>
              </a:rPr>
              <a:t>#1: </a:t>
            </a:r>
            <a:r>
              <a:rPr lang="en-US" sz="2000" dirty="0" smtClean="0"/>
              <a:t>Force-torque sensor for simple applications</a:t>
            </a:r>
            <a:endParaRPr lang="de-DE" sz="2000" dirty="0" smtClean="0">
              <a:solidFill>
                <a:srgbClr val="003D6A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57349" name="Rectangle 2"/>
          <p:cNvSpPr>
            <a:spLocks noChangeArrowheads="1"/>
          </p:cNvSpPr>
          <p:nvPr/>
        </p:nvSpPr>
        <p:spPr bwMode="auto">
          <a:xfrm>
            <a:off x="0" y="44450"/>
            <a:ext cx="184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de-DE">
              <a:latin typeface="Calibri" pitchFamily="34" charset="0"/>
            </a:endParaRPr>
          </a:p>
        </p:txBody>
      </p:sp>
      <p:sp>
        <p:nvSpPr>
          <p:cNvPr id="11" name="Textfeld 10"/>
          <p:cNvSpPr txBox="1"/>
          <p:nvPr/>
        </p:nvSpPr>
        <p:spPr>
          <a:xfrm>
            <a:off x="853293" y="3678857"/>
            <a:ext cx="359111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endParaRPr lang="de-DE" sz="1200" b="1" dirty="0">
              <a:solidFill>
                <a:srgbClr val="FF0000"/>
              </a:solidFill>
            </a:endParaRPr>
          </a:p>
        </p:txBody>
      </p:sp>
      <p:grpSp>
        <p:nvGrpSpPr>
          <p:cNvPr id="2" name="Gruppieren 12"/>
          <p:cNvGrpSpPr/>
          <p:nvPr/>
        </p:nvGrpSpPr>
        <p:grpSpPr>
          <a:xfrm>
            <a:off x="5696712" y="249735"/>
            <a:ext cx="3199046" cy="461665"/>
            <a:chOff x="5285232" y="268023"/>
            <a:chExt cx="3199046" cy="461665"/>
          </a:xfrm>
        </p:grpSpPr>
        <p:sp>
          <p:nvSpPr>
            <p:cNvPr id="14" name="Textfeld 13"/>
            <p:cNvSpPr txBox="1"/>
            <p:nvPr/>
          </p:nvSpPr>
          <p:spPr>
            <a:xfrm>
              <a:off x="6382512" y="268023"/>
              <a:ext cx="1024128" cy="461665"/>
            </a:xfrm>
            <a:prstGeom prst="rect">
              <a:avLst/>
            </a:prstGeom>
            <a:noFill/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1200" dirty="0" err="1" smtClean="0">
                  <a:solidFill>
                    <a:schemeClr val="tx2"/>
                  </a:solidFill>
                </a:rPr>
                <a:t>Sucessor</a:t>
              </a:r>
              <a:r>
                <a:rPr lang="de-DE" sz="1200" dirty="0" smtClean="0">
                  <a:solidFill>
                    <a:schemeClr val="tx2"/>
                  </a:solidFill>
                </a:rPr>
                <a:t> </a:t>
              </a:r>
              <a:r>
                <a:rPr lang="de-DE" sz="1200" dirty="0" err="1" smtClean="0">
                  <a:solidFill>
                    <a:schemeClr val="tx2"/>
                  </a:solidFill>
                </a:rPr>
                <a:t>product</a:t>
              </a:r>
              <a:endParaRPr lang="de-DE" sz="1200" dirty="0" smtClean="0">
                <a:solidFill>
                  <a:schemeClr val="tx2"/>
                </a:solidFill>
              </a:endParaRPr>
            </a:p>
          </p:txBody>
        </p:sp>
        <p:sp>
          <p:nvSpPr>
            <p:cNvPr id="15" name="Textfeld 14"/>
            <p:cNvSpPr txBox="1"/>
            <p:nvPr/>
          </p:nvSpPr>
          <p:spPr>
            <a:xfrm>
              <a:off x="7460150" y="268023"/>
              <a:ext cx="1024128" cy="461665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1200" dirty="0" smtClean="0">
                  <a:solidFill>
                    <a:srgbClr val="00446B"/>
                  </a:solidFill>
                </a:rPr>
                <a:t>New Sizes</a:t>
              </a:r>
            </a:p>
            <a:p>
              <a:pPr algn="ctr"/>
              <a:endParaRPr lang="de-DE" sz="1200" dirty="0">
                <a:solidFill>
                  <a:schemeClr val="bg1"/>
                </a:solidFill>
              </a:endParaRPr>
            </a:p>
          </p:txBody>
        </p:sp>
        <p:sp>
          <p:nvSpPr>
            <p:cNvPr id="16" name="Textfeld 15"/>
            <p:cNvSpPr txBox="1"/>
            <p:nvPr/>
          </p:nvSpPr>
          <p:spPr>
            <a:xfrm>
              <a:off x="5285232" y="268023"/>
              <a:ext cx="1024128" cy="461665"/>
            </a:xfrm>
            <a:prstGeom prst="rect">
              <a:avLst/>
            </a:prstGeom>
            <a:solidFill>
              <a:srgbClr val="00446B"/>
            </a:solidFill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chemeClr val="bg1"/>
                  </a:solidFill>
                </a:rPr>
                <a:t>New </a:t>
              </a:r>
              <a:r>
                <a:rPr lang="de-DE" sz="1200" dirty="0" err="1" smtClean="0">
                  <a:solidFill>
                    <a:schemeClr val="bg1"/>
                  </a:solidFill>
                </a:rPr>
                <a:t>Product</a:t>
              </a:r>
              <a:endParaRPr lang="de-DE" sz="1200" dirty="0" smtClean="0">
                <a:solidFill>
                  <a:schemeClr val="bg1"/>
                </a:solidFill>
              </a:endParaRPr>
            </a:p>
            <a:p>
              <a:endParaRPr lang="de-DE" sz="1200" dirty="0" smtClean="0"/>
            </a:p>
          </p:txBody>
        </p:sp>
      </p:grpSp>
      <p:pic>
        <p:nvPicPr>
          <p:cNvPr id="13" name="Grafik 12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19288" y="1815256"/>
            <a:ext cx="2391569" cy="2257014"/>
          </a:xfrm>
          <a:prstGeom prst="rect">
            <a:avLst/>
          </a:prstGeom>
          <a:noFill/>
          <a:ln w="1">
            <a:noFill/>
            <a:miter lim="800000"/>
            <a:headEnd/>
            <a:tailEnd type="none" w="med" len="med"/>
          </a:ln>
          <a:effectLst/>
        </p:spPr>
      </p:pic>
      <p:sp>
        <p:nvSpPr>
          <p:cNvPr id="17" name="Textfeld 16"/>
          <p:cNvSpPr txBox="1"/>
          <p:nvPr/>
        </p:nvSpPr>
        <p:spPr>
          <a:xfrm>
            <a:off x="561444" y="4789714"/>
            <a:ext cx="35873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lvl="0" indent="-228600">
              <a:buFont typeface="+mj-lt"/>
              <a:buAutoNum type="arabicPeriod"/>
            </a:pPr>
            <a:r>
              <a:rPr lang="de-DE" sz="1200" dirty="0" smtClean="0"/>
              <a:t>Electronic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 smtClean="0"/>
              <a:t>High signal-to-noise ratio</a:t>
            </a:r>
            <a:endParaRPr lang="de-DE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 3" descr="LOGOBALKEN_NEU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20120410_Titel_title_PGN-plus_singleline_headlin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20120410_Titel_title_PGN-plus_singleline_headline</Template>
  <TotalTime>0</TotalTime>
  <Words>85</Words>
  <Application>Microsoft Office PowerPoint</Application>
  <PresentationFormat>Bildschirmpräsentation (4:3)</PresentationFormat>
  <Paragraphs>51</Paragraphs>
  <Slides>5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6" baseType="lpstr">
      <vt:lpstr>20120410_Titel_title_PGN-plus_singleline_headline</vt:lpstr>
      <vt:lpstr>Short presentation</vt:lpstr>
      <vt:lpstr>FTL -75 #1: Force-torque sensor for simple applications</vt:lpstr>
      <vt:lpstr>FTL -75 #1: Force-torque sensor for simple applications</vt:lpstr>
      <vt:lpstr>FTL -75 #1: Force-torque sensor for simple applications</vt:lpstr>
      <vt:lpstr>Folie 5</vt:lpstr>
    </vt:vector>
  </TitlesOfParts>
  <Company>SCHUNK GmbH &amp; Co. KG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LUTZ</dc:creator>
  <cp:lastModifiedBy> .</cp:lastModifiedBy>
  <cp:revision>921</cp:revision>
  <dcterms:created xsi:type="dcterms:W3CDTF">2012-04-16T06:22:40Z</dcterms:created>
  <dcterms:modified xsi:type="dcterms:W3CDTF">2013-09-11T07:44:10Z</dcterms:modified>
</cp:coreProperties>
</file>