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4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5">
          <p15:clr>
            <a:srgbClr val="A4A3A4"/>
          </p15:clr>
        </p15:guide>
        <p15:guide id="2" pos="4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9" clrIdx="2"/>
  <p:cmAuthor id="3" name=" .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009EE0"/>
    <a:srgbClr val="1BBBE9"/>
    <a:srgbClr val="99CCFF"/>
    <a:srgbClr val="D7E2ED"/>
    <a:srgbClr val="003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519" autoAdjust="0"/>
  </p:normalViewPr>
  <p:slideViewPr>
    <p:cSldViewPr snapToGrid="0" snapToObjects="1">
      <p:cViewPr varScale="1">
        <p:scale>
          <a:sx n="54" d="100"/>
          <a:sy n="54" d="100"/>
        </p:scale>
        <p:origin x="1620" y="4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Kurzpräsentation PHL, 09.09.2013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Kurzpräsentation PHL, 09.09.2013</a:t>
            </a:r>
            <a:endParaRPr lang="de-DE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Kurzpräsentation PHL, 09.09.2013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>
                <a:solidFill>
                  <a:srgbClr val="FFFFFF"/>
                </a:solidFill>
              </a:rPr>
              <a:t>PHL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60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1"/>
          </p:nvPr>
        </p:nvSpPr>
        <p:spPr>
          <a:xfrm>
            <a:off x="3657600" y="1350172"/>
            <a:ext cx="5046133" cy="44918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cs typeface="Times New Roman" pitchFamily="18" charset="0"/>
              </a:rPr>
              <a:t>Alleinstellungsmerkmale:</a:t>
            </a:r>
            <a:endParaRPr lang="de-DE" dirty="0">
              <a:solidFill>
                <a:schemeClr val="tx1"/>
              </a:solidFill>
              <a:cs typeface="Times New Roman" pitchFamily="18" charset="0"/>
            </a:endParaRP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Modularer Aufbau - Ein Antrieb - 2 Abtriebe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Abtrieb Wälz- oder umgekehrte Vielzahnführung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Wälzführung 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Wirkungsgrad + 20%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Wälzführung 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gleiche Kraft über Fingerlänge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Vielzahnführung 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  <a:sym typeface="Wingdings"/>
              </a:rPr>
              <a:t>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besonders robust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de-DE" sz="1800" dirty="0">
              <a:solidFill>
                <a:schemeClr val="tx1"/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cs typeface="Times New Roman" pitchFamily="18" charset="0"/>
              </a:rPr>
              <a:t>Weitere Produktmerkmale: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Basierend auf Aluminium-Strangpress-Profil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Greifkrafterhaltung über Feder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Backenadaption für Backen in Linie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Abfrage über induktive oder Magnetfeld – Sensoren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de-DE" sz="1800" dirty="0" err="1">
                <a:solidFill>
                  <a:schemeClr val="tx1"/>
                </a:solidFill>
                <a:cs typeface="Times New Roman" pitchFamily="18" charset="0"/>
              </a:rPr>
              <a:t>Vitonversion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für Umgebungstemperatur bis  130 ° oder aggressive Umgebungsbedingungen</a:t>
            </a:r>
          </a:p>
          <a:p>
            <a:endParaRPr lang="de-DE" dirty="0"/>
          </a:p>
        </p:txBody>
      </p:sp>
      <p:sp>
        <p:nvSpPr>
          <p:cNvPr id="3481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02108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Kurzpräsentation PHL, 09.09.2013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4818" name="Titel 2"/>
          <p:cNvSpPr>
            <a:spLocks noGrp="1"/>
          </p:cNvSpPr>
          <p:nvPr>
            <p:ph type="title"/>
          </p:nvPr>
        </p:nvSpPr>
        <p:spPr bwMode="auto">
          <a:xfrm>
            <a:off x="561444" y="231049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PHL</a:t>
            </a:r>
            <a:b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#1: Der modularste </a:t>
            </a:r>
            <a:r>
              <a:rPr lang="de-DE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Großhubgreifer</a:t>
            </a:r>
            <a:r>
              <a:rPr lang="de-D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am Markt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165" y="4084638"/>
            <a:ext cx="27051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44" y="1914367"/>
            <a:ext cx="2802326" cy="147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7" name="Textfeld 16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>
                  <a:solidFill>
                    <a:schemeClr val="tx2"/>
                  </a:solidFill>
                </a:rPr>
                <a:t>produkt</a:t>
              </a:r>
              <a:endParaRPr lang="de-DE" sz="12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PHL</a:t>
            </a:r>
            <a:br>
              <a:rPr lang="de-DE" dirty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#1</a:t>
            </a:r>
            <a:r>
              <a:rPr lang="de-DE" sz="2000" dirty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Der modularste </a:t>
            </a:r>
            <a:r>
              <a:rPr lang="de-DE" sz="2000" dirty="0" err="1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Großhubgreifer</a:t>
            </a:r>
            <a:r>
              <a:rPr lang="de-DE" sz="2000" dirty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am Markt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cs typeface="Times New Roman" pitchFamily="18" charset="0"/>
              </a:rPr>
              <a:t>Kundenmehrwert / Verkaufsargumentation:</a:t>
            </a:r>
            <a:endParaRPr lang="de-DE" dirty="0">
              <a:solidFill>
                <a:schemeClr val="tx1"/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Wälzgelagerter Abtrieb 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für größere Fingerlängen und verbesserten Wirkungsgrad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Gleitgelagerter Abtrieb 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für Anwendungen mit Stoßgefahr - besonders robuste Führung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Modulares Baukonzept 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für maximale Flexibilität - Im Sonder ist jeder Hub mit minimaler </a:t>
            </a:r>
            <a:r>
              <a:rPr lang="de-DE" sz="1800" dirty="0" err="1">
                <a:solidFill>
                  <a:schemeClr val="tx1"/>
                </a:solidFill>
                <a:cs typeface="Times New Roman" pitchFamily="18" charset="0"/>
              </a:rPr>
              <a:t>Baulänge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machbar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Führung je nach Kundeneinsatz (Preis-Leistungs-Verhältnis)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Erhöhter Wirkungsgrad bei Wälzlagerführung 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höhere Energieeffizienz und geringere Energiekosten</a:t>
            </a:r>
          </a:p>
          <a:p>
            <a:endParaRPr lang="de-DE" dirty="0"/>
          </a:p>
        </p:txBody>
      </p:sp>
      <p:sp>
        <p:nvSpPr>
          <p:cNvPr id="35843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Kurzpräsentation PHL, 09.09.2013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" name="Gruppieren 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8" name="Textfeld 7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>
                  <a:solidFill>
                    <a:schemeClr val="tx2"/>
                  </a:solidFill>
                </a:rPr>
                <a:t>produkt</a:t>
              </a:r>
              <a:endParaRPr lang="de-DE" sz="12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1"/>
          </p:nvPr>
        </p:nvSpPr>
        <p:spPr>
          <a:xfrm>
            <a:off x="4631140" y="1350172"/>
            <a:ext cx="4274621" cy="4491829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b="1" dirty="0">
                <a:solidFill>
                  <a:schemeClr val="tx1"/>
                </a:solidFill>
                <a:cs typeface="Times New Roman" pitchFamily="18" charset="0"/>
              </a:rPr>
              <a:t>Technische Basisfunktionen: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Baugrößen: 25, 32, 40, 50, 63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Eigenmasse: 1,5 kg … 21 kg 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Greifkraft: 390 N … 3290 N 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Öffnungshub pro Finger: 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    30 mm … 160 mm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Werkstückgewicht: 2,0 kg … 16,6 kg</a:t>
            </a:r>
            <a:endParaRPr lang="de-DE" sz="18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defRPr/>
            </a:pPr>
            <a:endParaRPr lang="de-DE" sz="18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b="1" dirty="0">
                <a:solidFill>
                  <a:schemeClr val="tx1"/>
                </a:solidFill>
                <a:cs typeface="Times New Roman" pitchFamily="18" charset="0"/>
              </a:rPr>
              <a:t>Komplementärprodukte: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Ablösung PFH</a:t>
            </a:r>
          </a:p>
          <a:p>
            <a:pPr marL="182563" lvl="1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sz="1800" dirty="0">
                <a:solidFill>
                  <a:schemeClr val="tx1"/>
                </a:solidFill>
                <a:cs typeface="Times New Roman" pitchFamily="18" charset="0"/>
              </a:rPr>
              <a:t>Sensoren IN, MMS</a:t>
            </a:r>
          </a:p>
          <a:p>
            <a:endParaRPr lang="de-DE" dirty="0"/>
          </a:p>
        </p:txBody>
      </p:sp>
      <p:sp>
        <p:nvSpPr>
          <p:cNvPr id="3481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02108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/>
              <a:t>Kurzpräsentation PHL, 09.09.2013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4818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PHL</a:t>
            </a:r>
            <a:b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#1: Der modularste </a:t>
            </a:r>
            <a:r>
              <a:rPr lang="de-DE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Großhubgreifer</a:t>
            </a:r>
            <a:r>
              <a:rPr lang="de-D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am Markt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444" y="1350172"/>
            <a:ext cx="3290542" cy="174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495364" y="3292665"/>
            <a:ext cx="4570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de-DE" sz="1400" b="1" dirty="0"/>
              <a:t>Grundbacken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/>
              <a:t>Gehäuse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/>
              <a:t>Profilschienenführung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/>
              <a:t>Kinematik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/>
              <a:t>Schmutzabdeckung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/>
              <a:t>Sensorik</a:t>
            </a:r>
          </a:p>
        </p:txBody>
      </p:sp>
      <p:grpSp>
        <p:nvGrpSpPr>
          <p:cNvPr id="2" name="Gruppieren 7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0" name="Textfeld 9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>
                  <a:solidFill>
                    <a:schemeClr val="tx2"/>
                  </a:solidFill>
                </a:rPr>
                <a:t>produkt</a:t>
              </a:r>
              <a:endParaRPr lang="de-DE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/>
            </a:p>
          </p:txBody>
        </p:sp>
      </p:grpSp>
      <p:pic>
        <p:nvPicPr>
          <p:cNvPr id="16" name="Picture 2" descr="http://www.schunk.int/schip/salestoolbox/bilder/new_produkt_klein.png"/>
          <p:cNvPicPr>
            <a:picLocks noChangeAspect="1" noChangeArrowheads="1"/>
          </p:cNvPicPr>
          <p:nvPr/>
        </p:nvPicPr>
        <p:blipFill>
          <a:blip r:embed="rId3"/>
          <a:srcRect l="34085"/>
          <a:stretch>
            <a:fillRect/>
          </a:stretch>
        </p:blipFill>
        <p:spPr bwMode="auto">
          <a:xfrm>
            <a:off x="6492630" y="1899268"/>
            <a:ext cx="301362" cy="152400"/>
          </a:xfrm>
          <a:prstGeom prst="rect">
            <a:avLst/>
          </a:prstGeom>
          <a:noFill/>
        </p:spPr>
      </p:pic>
      <p:pic>
        <p:nvPicPr>
          <p:cNvPr id="17" name="Picture 2" descr="http://www.schunk.int/schip/salestoolbox/bilder/new_produkt_klein.png"/>
          <p:cNvPicPr>
            <a:picLocks noChangeAspect="1" noChangeArrowheads="1"/>
          </p:cNvPicPr>
          <p:nvPr/>
        </p:nvPicPr>
        <p:blipFill>
          <a:blip r:embed="rId3"/>
          <a:srcRect l="34085"/>
          <a:stretch>
            <a:fillRect/>
          </a:stretch>
        </p:blipFill>
        <p:spPr bwMode="auto">
          <a:xfrm>
            <a:off x="7257497" y="1899268"/>
            <a:ext cx="301362" cy="15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244</Words>
  <Application>Microsoft Office PowerPoint</Application>
  <PresentationFormat>Bildschirmpräsentation (4:3)</PresentationFormat>
  <Paragraphs>61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20120410_Titel_title_PGN-plus_singleline_headline</vt:lpstr>
      <vt:lpstr>PowerPoint-Präsentation</vt:lpstr>
      <vt:lpstr>PHL #1: Der modularste Großhubgreifer am Markt</vt:lpstr>
      <vt:lpstr>PHL #1: Der modularste Großhubgreifer am Markt</vt:lpstr>
      <vt:lpstr>PHL #1: Der modularste Großhubgreifer am Markt</vt:lpstr>
      <vt:lpstr>PowerPoint-Präsentation</vt:lpstr>
    </vt:vector>
  </TitlesOfParts>
  <Company>SCHUNK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Scholl, Janina</cp:lastModifiedBy>
  <cp:revision>1468</cp:revision>
  <dcterms:created xsi:type="dcterms:W3CDTF">2012-04-16T06:22:40Z</dcterms:created>
  <dcterms:modified xsi:type="dcterms:W3CDTF">2021-08-10T07:17:09Z</dcterms:modified>
</cp:coreProperties>
</file>