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78" r:id="rId4"/>
    <p:sldId id="277" r:id="rId5"/>
    <p:sldId id="279" r:id="rId6"/>
    <p:sldId id="281" r:id="rId7"/>
    <p:sldId id="282" r:id="rId8"/>
    <p:sldId id="280" r:id="rId9"/>
    <p:sldId id="283" r:id="rId10"/>
    <p:sldId id="286" r:id="rId11"/>
    <p:sldId id="284" r:id="rId12"/>
    <p:sldId id="276" r:id="rId13"/>
  </p:sldIdLst>
  <p:sldSz cx="9144000" cy="6858000" type="screen4x3"/>
  <p:notesSz cx="6648450" cy="98504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6A"/>
    <a:srgbClr val="00446B"/>
    <a:srgbClr val="4A7EBB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3" autoAdjust="0"/>
    <p:restoredTop sz="94601" autoAdjust="0"/>
  </p:normalViewPr>
  <p:slideViewPr>
    <p:cSldViewPr snapToGrid="0">
      <p:cViewPr>
        <p:scale>
          <a:sx n="100" d="100"/>
          <a:sy n="100" d="100"/>
        </p:scale>
        <p:origin x="-2010" y="-312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917" y="0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10.01.2013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56207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917" y="9356207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7" y="0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10.01.2013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56207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7" y="9356207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7140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Datum/title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author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609105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Datum/title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author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imappl.schunk.int/daten/Archiv/Image/2012/4/20/IM0010075/IM0010075.TIF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 descr="PGN_ppt_1Ze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" y="280"/>
            <a:ext cx="9143999" cy="564776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Bild 9" descr="Fusszeile.png"/>
          <p:cNvPicPr>
            <a:picLocks noChangeAspect="1"/>
          </p:cNvPicPr>
          <p:nvPr/>
        </p:nvPicPr>
        <p:blipFill>
          <a:blip r:embed="rId3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SRH-Plus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Detail Technical </a:t>
            </a:r>
            <a:r>
              <a:rPr lang="de-DE" sz="1500" dirty="0" err="1" smtClean="0">
                <a:solidFill>
                  <a:srgbClr val="FFFFFF"/>
                </a:solidFill>
              </a:rPr>
              <a:t>Presentation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http://pimappl.schunk.int/preview/SCHUNK/Image/IM0010075.jpg">
            <a:hlinkClick r:id="rId2"/>
          </p:cNvPr>
          <p:cNvPicPr/>
          <p:nvPr/>
        </p:nvPicPr>
        <p:blipFill>
          <a:blip r:embed="rId3"/>
          <a:srcRect l="18527" t="6427" r="16877"/>
          <a:stretch>
            <a:fillRect/>
          </a:stretch>
        </p:blipFill>
        <p:spPr bwMode="auto">
          <a:xfrm>
            <a:off x="1415332" y="1001864"/>
            <a:ext cx="2726899" cy="269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5038344" y="1412411"/>
            <a:ext cx="3842819" cy="4616914"/>
          </a:xfrm>
        </p:spPr>
        <p:txBody>
          <a:bodyPr/>
          <a:lstStyle/>
          <a:p>
            <a:pPr marL="354056" lvl="1" indent="-354056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1" i="0" dirty="0">
                <a:solidFill>
                  <a:srgbClr val="003D6A"/>
                </a:solidFill>
                <a:latin typeface="Calibri"/>
                <a:ea typeface="+mn-ea"/>
                <a:cs typeface="Times New Roman"/>
              </a:rPr>
              <a:t>Basic </a:t>
            </a:r>
            <a:r>
              <a:rPr lang="de-DE" sz="2000" b="1" i="0" dirty="0" err="1">
                <a:solidFill>
                  <a:srgbClr val="003D6A"/>
                </a:solidFill>
                <a:latin typeface="Calibri"/>
                <a:ea typeface="+mn-ea"/>
                <a:cs typeface="Times New Roman"/>
              </a:rPr>
              <a:t>technical</a:t>
            </a:r>
            <a:r>
              <a:rPr lang="de-DE" sz="2000" b="1" i="0" dirty="0">
                <a:solidFill>
                  <a:srgbClr val="003D6A"/>
                </a:solidFill>
                <a:latin typeface="Calibri"/>
                <a:ea typeface="+mn-ea"/>
                <a:cs typeface="Times New Roman"/>
              </a:rPr>
              <a:t> </a:t>
            </a:r>
            <a:r>
              <a:rPr lang="de-DE" sz="2000" b="1" i="0" dirty="0" err="1">
                <a:solidFill>
                  <a:srgbClr val="003D6A"/>
                </a:solidFill>
                <a:latin typeface="Calibri"/>
                <a:ea typeface="+mn-ea"/>
                <a:cs typeface="Times New Roman"/>
              </a:rPr>
              <a:t>functions</a:t>
            </a:r>
            <a:r>
              <a:rPr lang="de-DE" sz="2000" b="1" i="0" dirty="0">
                <a:solidFill>
                  <a:srgbClr val="003D6A"/>
                </a:solidFill>
                <a:latin typeface="Calibri"/>
                <a:ea typeface="+mn-ea"/>
                <a:cs typeface="Times New Roman"/>
              </a:rPr>
              <a:t>: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ourier New"/>
              <a:buChar char="o"/>
            </a:pPr>
            <a:r>
              <a:rPr lang="de-DE" sz="2000" b="0" i="0" dirty="0" smtClean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Size: </a:t>
            </a:r>
            <a:r>
              <a:rPr lang="de-DE" sz="2000" b="0" i="0" dirty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20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ourier New"/>
              <a:buChar char="o"/>
            </a:pPr>
            <a:endParaRPr lang="de-DE" sz="2000" b="0" i="0" dirty="0" smtClean="0">
              <a:solidFill>
                <a:srgbClr val="003D6A"/>
              </a:solidFill>
              <a:latin typeface="Calibri"/>
              <a:ea typeface="+mn-ea"/>
              <a:cs typeface="Calibri"/>
            </a:endParaRP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ourier New"/>
              <a:buChar char="o"/>
            </a:pPr>
            <a:r>
              <a:rPr lang="de-DE" sz="2000" b="0" i="0" dirty="0" err="1" smtClean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Weight</a:t>
            </a:r>
            <a:r>
              <a:rPr lang="de-DE" sz="2000" b="0" i="0" dirty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: </a:t>
            </a:r>
            <a:r>
              <a:rPr lang="de-DE" sz="2000" b="0" i="0" dirty="0" smtClean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2.1 </a:t>
            </a:r>
            <a:r>
              <a:rPr lang="de-DE" sz="2000" b="0" i="0" dirty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kg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ourier New"/>
              <a:buChar char="o"/>
            </a:pPr>
            <a:endParaRPr lang="de-DE" sz="2000" b="0" i="0" dirty="0" smtClean="0">
              <a:solidFill>
                <a:srgbClr val="003D6A"/>
              </a:solidFill>
              <a:latin typeface="Calibri"/>
              <a:ea typeface="+mn-ea"/>
              <a:cs typeface="Calibri"/>
            </a:endParaRP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ourier New"/>
              <a:buChar char="o"/>
            </a:pPr>
            <a:r>
              <a:rPr lang="de-DE" sz="2000" b="0" i="0" dirty="0" smtClean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Axial </a:t>
            </a:r>
            <a:r>
              <a:rPr lang="de-DE" sz="2000" b="0" i="0" dirty="0" err="1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force</a:t>
            </a:r>
            <a:r>
              <a:rPr lang="de-DE" sz="2000" b="0" i="0" dirty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: 800 N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ourier New"/>
              <a:buChar char="o"/>
            </a:pPr>
            <a:endParaRPr lang="de-DE" sz="2000" b="0" i="0" dirty="0" smtClean="0">
              <a:solidFill>
                <a:srgbClr val="003D6A"/>
              </a:solidFill>
              <a:latin typeface="Calibri"/>
              <a:ea typeface="+mn-ea"/>
              <a:cs typeface="Calibri"/>
            </a:endParaRP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ourier New"/>
              <a:buChar char="o"/>
            </a:pPr>
            <a:r>
              <a:rPr lang="de-DE" sz="2000" b="0" i="0" dirty="0" err="1" smtClean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Torque</a:t>
            </a:r>
            <a:r>
              <a:rPr lang="de-DE" sz="2000" b="0" i="0" dirty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: </a:t>
            </a:r>
            <a:r>
              <a:rPr lang="de-DE" sz="2000" b="0" i="0" dirty="0" smtClean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3.0 </a:t>
            </a:r>
            <a:r>
              <a:rPr lang="de-DE" sz="2000" b="0" i="0" dirty="0" err="1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Nm</a:t>
            </a:r>
            <a:r>
              <a:rPr lang="de-DE" sz="2000" b="0" i="0" dirty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 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ourier New"/>
              <a:buChar char="o"/>
            </a:pPr>
            <a:endParaRPr lang="de-DE" sz="2000" b="0" i="0" dirty="0" smtClean="0">
              <a:solidFill>
                <a:srgbClr val="003D6A"/>
              </a:solidFill>
              <a:latin typeface="Calibri"/>
              <a:ea typeface="+mn-ea"/>
              <a:cs typeface="Calibri"/>
            </a:endParaRP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ourier New"/>
              <a:buChar char="o"/>
            </a:pPr>
            <a:r>
              <a:rPr lang="de-DE" sz="2000" b="0" i="0" dirty="0" err="1" smtClean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Cycles</a:t>
            </a:r>
            <a:r>
              <a:rPr lang="de-DE" sz="2000" b="0" i="0" dirty="0" smtClean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de-DE" sz="2000" b="0" i="0" dirty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per </a:t>
            </a:r>
            <a:r>
              <a:rPr lang="de-DE" sz="2000" b="0" i="0" dirty="0" err="1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hour</a:t>
            </a:r>
            <a:r>
              <a:rPr lang="de-DE" sz="2000" b="0" i="0" dirty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de-DE" sz="2000" b="0" i="0" dirty="0" err="1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for</a:t>
            </a:r>
            <a:r>
              <a:rPr lang="de-DE" sz="2000" b="0" i="0" dirty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 SRH-plus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0" i="0" dirty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20-S </a:t>
            </a:r>
            <a:r>
              <a:rPr lang="de-DE" sz="2000" b="0" i="0" dirty="0" err="1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up</a:t>
            </a:r>
            <a:r>
              <a:rPr lang="de-DE" sz="2000" b="0" i="0" dirty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de-DE" sz="2000" b="0" i="0" dirty="0" err="1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to</a:t>
            </a:r>
            <a:r>
              <a:rPr lang="de-DE" sz="2000" b="0" i="0" dirty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de-DE" sz="2000" b="0" i="0" dirty="0" smtClean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3600 </a:t>
            </a:r>
            <a:r>
              <a:rPr lang="de-DE" sz="2000" b="0" i="0" dirty="0" err="1" smtClean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cycles</a:t>
            </a:r>
            <a:r>
              <a:rPr lang="de-DE" sz="2000" b="0" i="0" dirty="0" smtClean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/</a:t>
            </a:r>
            <a:r>
              <a:rPr lang="de-DE" sz="2000" b="0" i="0" dirty="0" err="1" smtClean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hour</a:t>
            </a:r>
            <a:endParaRPr lang="de-DE" sz="2000" b="0" i="0" dirty="0">
              <a:solidFill>
                <a:srgbClr val="003D6A"/>
              </a:solidFill>
              <a:latin typeface="Calibri"/>
              <a:ea typeface="+mn-ea"/>
              <a:cs typeface="Calibri"/>
            </a:endParaRP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ourier New"/>
              <a:buChar char="o"/>
            </a:pPr>
            <a:endParaRPr lang="de-DE" sz="2000" b="0" i="0" dirty="0" smtClean="0">
              <a:solidFill>
                <a:srgbClr val="003D6A"/>
              </a:solidFill>
              <a:latin typeface="Calibri"/>
              <a:ea typeface="+mn-ea"/>
              <a:cs typeface="Calibri"/>
            </a:endParaRP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ourier New"/>
              <a:buChar char="o"/>
            </a:pPr>
            <a:r>
              <a:rPr lang="de-DE" sz="2000" b="0" i="0" dirty="0" err="1" smtClean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Swiveling</a:t>
            </a:r>
            <a:r>
              <a:rPr lang="de-DE" sz="2000" b="0" i="0" dirty="0" smtClean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de-DE" sz="2000" b="0" i="0" dirty="0" err="1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times</a:t>
            </a:r>
            <a:r>
              <a:rPr lang="de-DE" sz="2000" b="0" i="0" dirty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de-DE" sz="2000" b="0" i="0" dirty="0" err="1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for</a:t>
            </a:r>
            <a:r>
              <a:rPr lang="de-DE" sz="2000" b="0" i="0" dirty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 SRH-plus 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0" i="0" dirty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20-S </a:t>
            </a:r>
            <a:r>
              <a:rPr lang="de-DE" sz="2000" b="0" i="0" dirty="0" err="1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up</a:t>
            </a:r>
            <a:r>
              <a:rPr lang="de-DE" sz="2000" b="0" i="0" dirty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de-DE" sz="2000" b="0" i="0" dirty="0" err="1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to</a:t>
            </a:r>
            <a:r>
              <a:rPr lang="de-DE" sz="2000" b="0" i="0" dirty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de-DE" sz="2000" b="0" i="0" dirty="0" smtClean="0">
                <a:solidFill>
                  <a:srgbClr val="003D6A"/>
                </a:solidFill>
                <a:latin typeface="Calibri"/>
                <a:ea typeface="+mn-ea"/>
                <a:cs typeface="Calibri"/>
              </a:rPr>
              <a:t>0.3 s</a:t>
            </a:r>
            <a:endParaRPr lang="de-DE" sz="2000" b="0" i="0" dirty="0">
              <a:solidFill>
                <a:srgbClr val="003D6A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5734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3993656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defTabSz="457200">
              <a:buNone/>
            </a:pPr>
            <a:r>
              <a:rPr lang="en-US" sz="1200" b="0" i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SRH-plus 20-S, Short presentation, May 8, 2012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defTabSz="457200">
              <a:buNone/>
            </a:pPr>
            <a:fld id="{67E460E2-A79B-FD4C-875F-CB1722C97EA1}" type="slidenum">
              <a:rPr lang="de-DE" sz="1200" b="0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pPr algn="l" defTabSz="457200">
                <a:buNone/>
              </a:pPr>
              <a:t>10</a:t>
            </a:fld>
            <a:endParaRPr lang="de-DE" dirty="0"/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59218" y="3296092"/>
            <a:ext cx="4389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60" indent="-180960" algn="l" defTabSz="457200">
              <a:buFont typeface="Calibri"/>
              <a:buAutoNum type="arabicPeriod"/>
            </a:pPr>
            <a:r>
              <a:rPr lang="de-DE" sz="12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Drive side</a:t>
            </a:r>
            <a:endParaRPr lang="de-DE" sz="1200" b="1" dirty="0" smtClean="0">
              <a:solidFill>
                <a:srgbClr val="003D6A"/>
              </a:solidFill>
            </a:endParaRPr>
          </a:p>
          <a:p>
            <a:pPr marL="180960" indent="-180960" algn="l" defTabSz="457200">
              <a:buNone/>
            </a:pPr>
            <a:r>
              <a:rPr lang="de-DE" sz="12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    For mounting end actuators, such as grippers</a:t>
            </a:r>
            <a:endParaRPr lang="de-DE" sz="1200" dirty="0" smtClean="0">
              <a:solidFill>
                <a:srgbClr val="003D6A"/>
              </a:solidFill>
            </a:endParaRPr>
          </a:p>
          <a:p>
            <a:pPr marL="180960" indent="-180960" algn="l" defTabSz="457200">
              <a:buFont typeface="Calibri"/>
              <a:buAutoNum type="arabicPeriod" startAt="2"/>
            </a:pPr>
            <a:r>
              <a:rPr lang="de-DE" sz="12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Media feed-through</a:t>
            </a:r>
          </a:p>
          <a:p>
            <a:pPr marL="180960" indent="-180960" algn="l" defTabSz="457200">
              <a:buNone/>
            </a:pPr>
            <a:r>
              <a:rPr lang="de-DE" sz="12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     Air feed-through from static to dynamic</a:t>
            </a:r>
          </a:p>
          <a:p>
            <a:pPr marL="180960" indent="-180960" algn="l" defTabSz="457200">
              <a:buFont typeface="Calibri"/>
              <a:buAutoNum type="arabicPeriod" startAt="3"/>
            </a:pPr>
            <a:r>
              <a:rPr lang="de-DE" sz="12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Electrical feed-through</a:t>
            </a:r>
          </a:p>
          <a:p>
            <a:pPr marL="180960" indent="-180960" algn="l" defTabSz="457200">
              <a:buNone/>
            </a:pPr>
            <a:r>
              <a:rPr lang="de-DE" sz="12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     Completely integrated for transmission of sensor</a:t>
            </a:r>
          </a:p>
          <a:p>
            <a:pPr marL="180960" indent="-180960" algn="l" defTabSz="457200">
              <a:buNone/>
            </a:pPr>
            <a:r>
              <a:rPr lang="de-DE" sz="12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     signals, actuator signals and energy</a:t>
            </a:r>
          </a:p>
          <a:p>
            <a:pPr marL="180960" indent="-180960" algn="l" defTabSz="457200">
              <a:buFont typeface="Calibri"/>
              <a:buAutoNum type="arabicPeriod" startAt="4"/>
            </a:pPr>
            <a:r>
              <a:rPr lang="de-DE" sz="1600" b="1" i="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Shock absorber with elastomer dampening</a:t>
            </a:r>
          </a:p>
          <a:p>
            <a:pPr marL="180960" indent="-180960" algn="l" defTabSz="457200">
              <a:buNone/>
            </a:pPr>
            <a:r>
              <a:rPr lang="de-DE" sz="1600" b="0" i="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     Highly dynamic energy is absorbed by shock absorber,  remaining dampening is via elastomer</a:t>
            </a:r>
            <a:endParaRPr lang="de-DE" sz="1600" dirty="0" smtClean="0">
              <a:solidFill>
                <a:srgbClr val="FF0000"/>
              </a:solidFill>
            </a:endParaRPr>
          </a:p>
          <a:p>
            <a:pPr marL="180960" indent="-180960" algn="l" defTabSz="457200">
              <a:buFont typeface="Calibri"/>
              <a:buAutoNum type="arabicPeriod" startAt="5"/>
            </a:pPr>
            <a:r>
              <a:rPr lang="de-DE" sz="12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Absorber stroke adjustment</a:t>
            </a:r>
          </a:p>
          <a:p>
            <a:pPr marL="180960" indent="-180960" algn="l" defTabSz="457200">
              <a:buNone/>
            </a:pPr>
            <a:r>
              <a:rPr lang="de-DE" sz="12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     The usable absorber stroke can be varied </a:t>
            </a:r>
            <a:r>
              <a:rPr lang="pl-PL" sz="1200" b="0" i="0" dirty="0" smtClean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</a:t>
            </a:r>
            <a:br>
              <a:rPr lang="pl-PL" sz="1200" b="0" i="0" dirty="0" smtClean="0">
                <a:solidFill>
                  <a:srgbClr val="003D6A"/>
                </a:solidFill>
                <a:latin typeface="Calibri"/>
                <a:ea typeface="+mn-ea"/>
                <a:cs typeface="+mn-cs"/>
              </a:rPr>
            </a:br>
            <a:r>
              <a:rPr lang="pl-PL" sz="1200" b="0" i="0" dirty="0" smtClean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1200" b="0" i="0" dirty="0" smtClean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according </a:t>
            </a:r>
            <a:r>
              <a:rPr lang="de-DE" sz="12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to the load</a:t>
            </a:r>
          </a:p>
          <a:p>
            <a:pPr algn="l" defTabSz="457200">
              <a:buNone/>
            </a:pPr>
            <a:endParaRPr lang="de-DE" sz="1200" dirty="0">
              <a:solidFill>
                <a:srgbClr val="003D6A"/>
              </a:solidFill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074557" cy="960702"/>
          </a:xfrm>
        </p:spPr>
        <p:txBody>
          <a:bodyPr/>
          <a:lstStyle/>
          <a:p>
            <a:r>
              <a:rPr lang="de-DE" dirty="0" smtClean="0"/>
              <a:t>SRH-plus 20-S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SRH-plus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Präsentationstitel, Verfasser, Datum/title of presentation, author, date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2050" name="Picture 2" descr="http://www.schunk.int/pimexport/IM0001675.jpg"/>
          <p:cNvPicPr>
            <a:picLocks noChangeAspect="1" noChangeArrowheads="1"/>
          </p:cNvPicPr>
          <p:nvPr/>
        </p:nvPicPr>
        <p:blipFill>
          <a:blip r:embed="rId2"/>
          <a:srcRect l="10233" t="6736" r="9778" b="4018"/>
          <a:stretch>
            <a:fillRect/>
          </a:stretch>
        </p:blipFill>
        <p:spPr bwMode="auto">
          <a:xfrm>
            <a:off x="1802211" y="1314450"/>
            <a:ext cx="5017689" cy="451485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5524500" y="4143375"/>
            <a:ext cx="361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de-DE" dirty="0" err="1" smtClean="0">
                <a:solidFill>
                  <a:srgbClr val="00446B"/>
                </a:solidFill>
              </a:rPr>
              <a:t>Two</a:t>
            </a:r>
            <a:r>
              <a:rPr lang="de-DE" dirty="0" smtClean="0">
                <a:solidFill>
                  <a:srgbClr val="00446B"/>
                </a:solidFill>
              </a:rPr>
              <a:t> JGP 2-finger </a:t>
            </a:r>
            <a:r>
              <a:rPr lang="de-DE" dirty="0" err="1" smtClean="0">
                <a:solidFill>
                  <a:srgbClr val="00446B"/>
                </a:solidFill>
              </a:rPr>
              <a:t>grippers</a:t>
            </a:r>
            <a:r>
              <a:rPr lang="de-DE" dirty="0" smtClean="0">
                <a:solidFill>
                  <a:srgbClr val="00446B"/>
                </a:solidFill>
              </a:rPr>
              <a:t> </a:t>
            </a:r>
            <a:r>
              <a:rPr lang="de-DE" dirty="0" err="1" smtClean="0">
                <a:solidFill>
                  <a:srgbClr val="00446B"/>
                </a:solidFill>
              </a:rPr>
              <a:t>with</a:t>
            </a:r>
            <a:r>
              <a:rPr lang="de-DE" dirty="0" smtClean="0">
                <a:solidFill>
                  <a:srgbClr val="00446B"/>
                </a:solidFill>
              </a:rPr>
              <a:t> </a:t>
            </a:r>
            <a:r>
              <a:rPr lang="de-DE" dirty="0" err="1" smtClean="0">
                <a:solidFill>
                  <a:srgbClr val="00446B"/>
                </a:solidFill>
              </a:rPr>
              <a:t>workpiece</a:t>
            </a:r>
            <a:r>
              <a:rPr lang="de-DE" dirty="0" smtClean="0">
                <a:solidFill>
                  <a:srgbClr val="00446B"/>
                </a:solidFill>
              </a:rPr>
              <a:t> </a:t>
            </a:r>
            <a:r>
              <a:rPr lang="de-DE" dirty="0" err="1" smtClean="0">
                <a:solidFill>
                  <a:srgbClr val="00446B"/>
                </a:solidFill>
              </a:rPr>
              <a:t>specific</a:t>
            </a:r>
            <a:r>
              <a:rPr lang="de-DE" dirty="0" smtClean="0">
                <a:solidFill>
                  <a:srgbClr val="00446B"/>
                </a:solidFill>
              </a:rPr>
              <a:t> </a:t>
            </a:r>
            <a:r>
              <a:rPr lang="de-DE" dirty="0" err="1" smtClean="0">
                <a:solidFill>
                  <a:srgbClr val="00446B"/>
                </a:solidFill>
              </a:rPr>
              <a:t>fingers</a:t>
            </a:r>
            <a:endParaRPr lang="de-DE" dirty="0" smtClean="0">
              <a:solidFill>
                <a:srgbClr val="00446B"/>
              </a:solidFill>
            </a:endParaRPr>
          </a:p>
          <a:p>
            <a:pPr marL="342900" indent="-342900">
              <a:buAutoNum type="arabicParenBoth"/>
            </a:pPr>
            <a:r>
              <a:rPr lang="de-DE" dirty="0" smtClean="0">
                <a:solidFill>
                  <a:srgbClr val="00446B"/>
                </a:solidFill>
              </a:rPr>
              <a:t>SRH+ </a:t>
            </a:r>
            <a:r>
              <a:rPr lang="de-DE" dirty="0" err="1" smtClean="0">
                <a:solidFill>
                  <a:srgbClr val="00446B"/>
                </a:solidFill>
              </a:rPr>
              <a:t>swivel</a:t>
            </a:r>
            <a:r>
              <a:rPr lang="de-DE" dirty="0" smtClean="0">
                <a:solidFill>
                  <a:srgbClr val="00446B"/>
                </a:solidFill>
              </a:rPr>
              <a:t> </a:t>
            </a:r>
            <a:r>
              <a:rPr lang="de-DE" dirty="0" err="1" smtClean="0">
                <a:solidFill>
                  <a:srgbClr val="00446B"/>
                </a:solidFill>
              </a:rPr>
              <a:t>head</a:t>
            </a:r>
            <a:endParaRPr lang="de-DE" dirty="0" smtClean="0">
              <a:solidFill>
                <a:srgbClr val="00446B"/>
              </a:solidFill>
            </a:endParaRPr>
          </a:p>
          <a:p>
            <a:pPr marL="342900" indent="-342900">
              <a:buAutoNum type="arabicParenBoth"/>
            </a:pPr>
            <a:r>
              <a:rPr lang="de-DE" dirty="0" err="1" smtClean="0">
                <a:solidFill>
                  <a:srgbClr val="00446B"/>
                </a:solidFill>
              </a:rPr>
              <a:t>Workpiece</a:t>
            </a:r>
            <a:endParaRPr lang="en-US" dirty="0">
              <a:solidFill>
                <a:srgbClr val="00446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="1" dirty="0" smtClean="0">
                <a:solidFill>
                  <a:srgbClr val="FFFFFF"/>
                </a:solidFill>
                <a:cs typeface="Calibri"/>
              </a:rPr>
              <a:t>Jens Lehmann, </a:t>
            </a:r>
            <a:r>
              <a:rPr lang="en-US" sz="900" dirty="0" smtClean="0">
                <a:solidFill>
                  <a:srgbClr val="FFFFFF"/>
                </a:solidFill>
                <a:cs typeface="Calibri"/>
              </a:rPr>
              <a:t>a German goalkeeper legend,</a:t>
            </a:r>
          </a:p>
          <a:p>
            <a:pPr lvl="0"/>
            <a:r>
              <a:rPr lang="en-US" sz="900" dirty="0" smtClean="0">
                <a:solidFill>
                  <a:srgbClr val="FFFFFF"/>
                </a:solidFill>
                <a:cs typeface="Calibri"/>
              </a:rPr>
              <a:t>brand ambassador for SCHUNK since 2012</a:t>
            </a:r>
            <a:endParaRPr lang="de-DE" sz="900" dirty="0" smtClean="0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0"/>
          </p:nvPr>
        </p:nvSpPr>
        <p:spPr>
          <a:xfrm>
            <a:off x="569911" y="1657599"/>
            <a:ext cx="3544890" cy="2323851"/>
          </a:xfrm>
        </p:spPr>
        <p:txBody>
          <a:bodyPr/>
          <a:lstStyle/>
          <a:p>
            <a:pPr marL="265113" indent="-265113">
              <a:buFont typeface="Wingdings" pitchFamily="2" charset="2"/>
              <a:buChar char="Ø"/>
            </a:pPr>
            <a:r>
              <a:rPr lang="de-DE" dirty="0" err="1" smtClean="0">
                <a:solidFill>
                  <a:srgbClr val="00446B"/>
                </a:solidFill>
              </a:rPr>
              <a:t>Functionality</a:t>
            </a:r>
            <a:endParaRPr lang="de-DE" dirty="0" smtClean="0">
              <a:solidFill>
                <a:srgbClr val="00446B"/>
              </a:solidFill>
            </a:endParaRPr>
          </a:p>
          <a:p>
            <a:pPr marL="265113" indent="-265113">
              <a:buFont typeface="Wingdings" pitchFamily="2" charset="2"/>
              <a:buChar char="Ø"/>
            </a:pPr>
            <a:r>
              <a:rPr lang="de-DE" dirty="0" err="1" smtClean="0">
                <a:solidFill>
                  <a:srgbClr val="00446B"/>
                </a:solidFill>
              </a:rPr>
              <a:t>Variations</a:t>
            </a:r>
            <a:endParaRPr lang="de-DE" dirty="0" smtClean="0">
              <a:solidFill>
                <a:srgbClr val="00446B"/>
              </a:solidFill>
            </a:endParaRPr>
          </a:p>
          <a:p>
            <a:pPr marL="265113" indent="-265113">
              <a:buFont typeface="Wingdings" pitchFamily="2" charset="2"/>
              <a:buChar char="Ø"/>
            </a:pPr>
            <a:r>
              <a:rPr lang="de-DE" dirty="0" smtClean="0">
                <a:solidFill>
                  <a:srgbClr val="00446B"/>
                </a:solidFill>
              </a:rPr>
              <a:t>Shock Absorbers</a:t>
            </a:r>
          </a:p>
          <a:p>
            <a:pPr marL="265113" indent="-265113">
              <a:buFont typeface="Wingdings" pitchFamily="2" charset="2"/>
              <a:buChar char="Ø"/>
            </a:pPr>
            <a:r>
              <a:rPr lang="de-DE" dirty="0" smtClean="0">
                <a:solidFill>
                  <a:srgbClr val="00446B"/>
                </a:solidFill>
              </a:rPr>
              <a:t>Sensors</a:t>
            </a:r>
          </a:p>
          <a:p>
            <a:pPr marL="265113" indent="-265113">
              <a:buFont typeface="Wingdings" pitchFamily="2" charset="2"/>
              <a:buChar char="Ø"/>
            </a:pPr>
            <a:r>
              <a:rPr lang="de-DE" dirty="0" smtClean="0">
                <a:solidFill>
                  <a:srgbClr val="00446B"/>
                </a:solidFill>
              </a:rPr>
              <a:t>SRH-plus 20-S</a:t>
            </a:r>
          </a:p>
          <a:p>
            <a:pPr marL="265113" indent="-265113">
              <a:buFont typeface="Wingdings" pitchFamily="2" charset="2"/>
              <a:buChar char="Ø"/>
            </a:pPr>
            <a:r>
              <a:rPr lang="de-DE" dirty="0" err="1" smtClean="0">
                <a:solidFill>
                  <a:srgbClr val="00446B"/>
                </a:solidFill>
              </a:rPr>
              <a:t>Application</a:t>
            </a:r>
            <a:r>
              <a:rPr lang="de-DE" dirty="0" smtClean="0">
                <a:solidFill>
                  <a:srgbClr val="00446B"/>
                </a:solidFill>
              </a:rPr>
              <a:t> </a:t>
            </a:r>
            <a:r>
              <a:rPr lang="de-DE" dirty="0" err="1" smtClean="0">
                <a:solidFill>
                  <a:srgbClr val="00446B"/>
                </a:solidFill>
              </a:rPr>
              <a:t>Example</a:t>
            </a:r>
            <a:endParaRPr lang="de-DE" dirty="0">
              <a:solidFill>
                <a:srgbClr val="00446B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6334520" cy="252000"/>
          </a:xfrm>
        </p:spPr>
        <p:txBody>
          <a:bodyPr/>
          <a:lstStyle/>
          <a:p>
            <a:r>
              <a:rPr lang="de-DE" dirty="0" smtClean="0"/>
              <a:t>SRH-plus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SRH-Plus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SRH-plus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6386" name="Picture 2" descr="http://www.schunk.int/pimexport/IM0010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4791" y="1243584"/>
            <a:ext cx="4611498" cy="4985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SRH-plus </a:t>
            </a:r>
            <a:r>
              <a:rPr lang="de-DE" dirty="0" smtClean="0"/>
              <a:t>Funktionsprinzip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SRH-plus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026" name="Picture 2" descr="http://www.schunk.int/pimexport/IM000462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00"/>
            <a:ext cx="5480304" cy="4419600"/>
          </a:xfrm>
          <a:prstGeom prst="rect">
            <a:avLst/>
          </a:prstGeom>
          <a:noFill/>
        </p:spPr>
      </p:pic>
      <p:sp>
        <p:nvSpPr>
          <p:cNvPr id="7" name="Textfeld 7"/>
          <p:cNvSpPr txBox="1">
            <a:spLocks noChangeArrowheads="1"/>
          </p:cNvSpPr>
          <p:nvPr/>
        </p:nvSpPr>
        <p:spPr bwMode="auto">
          <a:xfrm>
            <a:off x="5219700" y="1641036"/>
            <a:ext cx="3816350" cy="3908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r>
              <a:rPr lang="de-DE" sz="1800" dirty="0" err="1" smtClean="0">
                <a:solidFill>
                  <a:srgbClr val="00446B"/>
                </a:solidFill>
                <a:latin typeface="Calibri" pitchFamily="34" charset="0"/>
              </a:rPr>
              <a:t>Abtriebsseite</a:t>
            </a:r>
            <a:endParaRPr lang="de-DE" sz="1800" dirty="0" smtClean="0">
              <a:solidFill>
                <a:srgbClr val="00446B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endParaRPr lang="de-DE" sz="1800" dirty="0">
              <a:solidFill>
                <a:srgbClr val="00446B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r>
              <a:rPr lang="de-DE" sz="1800" dirty="0" smtClean="0">
                <a:solidFill>
                  <a:srgbClr val="00446B"/>
                </a:solidFill>
                <a:latin typeface="Calibri" pitchFamily="34" charset="0"/>
              </a:rPr>
              <a:t>Mediendurchführung MDF</a:t>
            </a:r>
            <a:endParaRPr lang="de-DE" sz="1800" dirty="0" smtClean="0">
              <a:solidFill>
                <a:srgbClr val="00446B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endParaRPr lang="de-DE" sz="1800" dirty="0">
              <a:solidFill>
                <a:srgbClr val="00446B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r>
              <a:rPr lang="de-DE" sz="1800" dirty="0" smtClean="0">
                <a:solidFill>
                  <a:srgbClr val="00446B"/>
                </a:solidFill>
                <a:latin typeface="Calibri" pitchFamily="34" charset="0"/>
              </a:rPr>
              <a:t>Elektrische Durchführung EDF</a:t>
            </a:r>
            <a:endParaRPr lang="de-DE" sz="1800" dirty="0" smtClean="0">
              <a:solidFill>
                <a:srgbClr val="00446B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endParaRPr lang="de-DE" sz="1800" dirty="0">
              <a:solidFill>
                <a:srgbClr val="00446B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r>
              <a:rPr lang="de-DE" sz="1800" dirty="0" err="1" smtClean="0">
                <a:solidFill>
                  <a:srgbClr val="00446B"/>
                </a:solidFill>
                <a:latin typeface="Calibri" pitchFamily="34" charset="0"/>
              </a:rPr>
              <a:t>Gehäusestecker</a:t>
            </a:r>
            <a:r>
              <a:rPr lang="de-DE" sz="1800" dirty="0" smtClean="0">
                <a:solidFill>
                  <a:srgbClr val="00446B"/>
                </a:solidFill>
                <a:latin typeface="Calibri" pitchFamily="34" charset="0"/>
              </a:rPr>
              <a:t> für </a:t>
            </a:r>
            <a:r>
              <a:rPr lang="de-DE" sz="1800" dirty="0" smtClean="0">
                <a:solidFill>
                  <a:srgbClr val="00446B"/>
                </a:solidFill>
                <a:latin typeface="Calibri" pitchFamily="34" charset="0"/>
              </a:rPr>
              <a:t>EDF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endParaRPr lang="de-DE" sz="1800" dirty="0">
              <a:solidFill>
                <a:srgbClr val="00446B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r>
              <a:rPr lang="de-DE" sz="1800" dirty="0" smtClean="0">
                <a:solidFill>
                  <a:srgbClr val="00446B"/>
                </a:solidFill>
                <a:latin typeface="Calibri" pitchFamily="34" charset="0"/>
              </a:rPr>
              <a:t>Verteilerplatine</a:t>
            </a:r>
            <a:endParaRPr lang="de-DE" sz="1800" dirty="0" smtClean="0">
              <a:solidFill>
                <a:srgbClr val="00446B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endParaRPr lang="de-DE" sz="1800" dirty="0">
              <a:solidFill>
                <a:srgbClr val="00446B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r>
              <a:rPr lang="de-DE" sz="1800" dirty="0" smtClean="0">
                <a:solidFill>
                  <a:srgbClr val="00446B"/>
                </a:solidFill>
                <a:latin typeface="Calibri" pitchFamily="34" charset="0"/>
              </a:rPr>
              <a:t>Ritzel-Zahnstange-Antrieb</a:t>
            </a:r>
            <a:endParaRPr lang="de-DE" sz="1800" dirty="0">
              <a:solidFill>
                <a:srgbClr val="00446B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SRH-Plus </a:t>
            </a:r>
            <a:r>
              <a:rPr lang="de-DE" dirty="0" smtClean="0"/>
              <a:t>Variationen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SRH-plus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8798"/>
            <a:ext cx="9144000" cy="35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260327" y="4876731"/>
            <a:ext cx="5389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3D6A"/>
                </a:solidFill>
              </a:rPr>
              <a:t>W=	</a:t>
            </a:r>
            <a:r>
              <a:rPr lang="de-DE" dirty="0" smtClean="0">
                <a:solidFill>
                  <a:srgbClr val="003D6A"/>
                </a:solidFill>
              </a:rPr>
              <a:t>Weiche Stoßdämpfer</a:t>
            </a:r>
            <a:endParaRPr lang="de-DE" dirty="0" smtClean="0">
              <a:solidFill>
                <a:srgbClr val="003D6A"/>
              </a:solidFill>
            </a:endParaRPr>
          </a:p>
          <a:p>
            <a:r>
              <a:rPr lang="de-DE" dirty="0" smtClean="0">
                <a:solidFill>
                  <a:srgbClr val="003D6A"/>
                </a:solidFill>
              </a:rPr>
              <a:t>H= 	</a:t>
            </a:r>
            <a:r>
              <a:rPr lang="de-DE" dirty="0" smtClean="0">
                <a:solidFill>
                  <a:srgbClr val="003D6A"/>
                </a:solidFill>
              </a:rPr>
              <a:t>Harte Stoßdämpfer</a:t>
            </a:r>
            <a:endParaRPr lang="de-DE" dirty="0" smtClean="0">
              <a:solidFill>
                <a:srgbClr val="003D6A"/>
              </a:solidFill>
            </a:endParaRPr>
          </a:p>
          <a:p>
            <a:r>
              <a:rPr lang="de-DE" dirty="0" smtClean="0">
                <a:solidFill>
                  <a:srgbClr val="003D6A"/>
                </a:solidFill>
              </a:rPr>
              <a:t>CB=	</a:t>
            </a:r>
            <a:r>
              <a:rPr lang="de-DE" dirty="0" smtClean="0">
                <a:solidFill>
                  <a:srgbClr val="003D6A"/>
                </a:solidFill>
              </a:rPr>
              <a:t>Mittelbohrung Version</a:t>
            </a:r>
            <a:endParaRPr lang="de-DE" dirty="0" smtClean="0">
              <a:solidFill>
                <a:srgbClr val="003D6A"/>
              </a:solidFill>
            </a:endParaRPr>
          </a:p>
          <a:p>
            <a:r>
              <a:rPr lang="de-DE" dirty="0" smtClean="0">
                <a:solidFill>
                  <a:srgbClr val="003D6A"/>
                </a:solidFill>
              </a:rPr>
              <a:t>M8=	</a:t>
            </a:r>
            <a:r>
              <a:rPr lang="de-DE" dirty="0" smtClean="0">
                <a:solidFill>
                  <a:srgbClr val="003D6A"/>
                </a:solidFill>
              </a:rPr>
              <a:t>Anschluss Größe für Sensor </a:t>
            </a:r>
            <a:r>
              <a:rPr lang="de-DE" dirty="0" err="1" smtClean="0">
                <a:solidFill>
                  <a:srgbClr val="003D6A"/>
                </a:solidFill>
              </a:rPr>
              <a:t>durchführung</a:t>
            </a:r>
            <a:endParaRPr lang="de-DE" dirty="0" smtClean="0">
              <a:solidFill>
                <a:srgbClr val="003D6A"/>
              </a:solidFill>
            </a:endParaRPr>
          </a:p>
          <a:p>
            <a:r>
              <a:rPr lang="de-DE" dirty="0" smtClean="0">
                <a:solidFill>
                  <a:srgbClr val="003D6A"/>
                </a:solidFill>
              </a:rPr>
              <a:t>-A=	</a:t>
            </a:r>
            <a:r>
              <a:rPr lang="de-DE" dirty="0" smtClean="0">
                <a:solidFill>
                  <a:srgbClr val="003D6A"/>
                </a:solidFill>
              </a:rPr>
              <a:t>Axialer Kabelanschluss Version</a:t>
            </a:r>
            <a:endParaRPr lang="en-US" dirty="0">
              <a:solidFill>
                <a:srgbClr val="003D6A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364300" y="1358798"/>
            <a:ext cx="819512" cy="3526559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10747 -2.59259E-6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47 -2.59259E-6 L 0.21927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27 -2.59259E-6 L 0.32326 -2.592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27 -2.59259E-6 L 0.43837 -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37 -2.59259E-6 L 0.5415 -2.59259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SRH-plus </a:t>
            </a:r>
            <a:r>
              <a:rPr lang="de-DE" dirty="0" smtClean="0"/>
              <a:t>Variationen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SRH-plus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6" name="Picture 2" descr="http://www.schunk.int/pimexport/IM0010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91" y="1543050"/>
            <a:ext cx="2246374" cy="2428512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647701" y="4114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446B"/>
                </a:solidFill>
              </a:rPr>
              <a:t>Standard Version</a:t>
            </a:r>
            <a:endParaRPr lang="en-US" dirty="0">
              <a:solidFill>
                <a:srgbClr val="00446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33" t="9186" r="10046" b="16011"/>
          <a:stretch>
            <a:fillRect/>
          </a:stretch>
        </p:blipFill>
        <p:spPr bwMode="auto">
          <a:xfrm>
            <a:off x="3009900" y="1295400"/>
            <a:ext cx="6134100" cy="396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Gerade Verbindung 10"/>
          <p:cNvCxnSpPr/>
          <p:nvPr/>
        </p:nvCxnSpPr>
        <p:spPr>
          <a:xfrm rot="5400000">
            <a:off x="457200" y="3886200"/>
            <a:ext cx="4762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933826" y="5534025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446B"/>
                </a:solidFill>
              </a:rPr>
              <a:t>-A Version; </a:t>
            </a:r>
            <a:r>
              <a:rPr lang="de-DE" b="1" dirty="0" smtClean="0">
                <a:solidFill>
                  <a:srgbClr val="003D6A"/>
                </a:solidFill>
              </a:rPr>
              <a:t>Axialer Kabelanschluss </a:t>
            </a:r>
            <a:endParaRPr lang="en-US" b="1" dirty="0">
              <a:solidFill>
                <a:srgbClr val="00446B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324225" y="1304925"/>
            <a:ext cx="2114550" cy="141922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8210550" y="1190625"/>
            <a:ext cx="923925" cy="1600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754" t="5767" r="11047" b="6278"/>
          <a:stretch>
            <a:fillRect/>
          </a:stretch>
        </p:blipFill>
        <p:spPr bwMode="auto">
          <a:xfrm>
            <a:off x="3248024" y="1299435"/>
            <a:ext cx="5476875" cy="424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SRH-plus </a:t>
            </a:r>
            <a:r>
              <a:rPr lang="de-DE" dirty="0" smtClean="0"/>
              <a:t>Variationen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SRH-plus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6" name="Picture 2" descr="http://www.schunk.int/pimexport/IM00101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991" y="1543050"/>
            <a:ext cx="2246374" cy="2428512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647701" y="4114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446B"/>
                </a:solidFill>
              </a:rPr>
              <a:t>Standard Version</a:t>
            </a:r>
            <a:endParaRPr lang="en-US" dirty="0">
              <a:solidFill>
                <a:srgbClr val="00446B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 rot="5400000">
            <a:off x="457200" y="3886200"/>
            <a:ext cx="4762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838092" y="5534025"/>
            <a:ext cx="6296384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446B"/>
                </a:solidFill>
              </a:rPr>
              <a:t>CB Version; </a:t>
            </a:r>
            <a:r>
              <a:rPr lang="de-DE" b="1" dirty="0" smtClean="0">
                <a:solidFill>
                  <a:srgbClr val="00446B"/>
                </a:solidFill>
              </a:rPr>
              <a:t>Mittelbohrung Version</a:t>
            </a:r>
            <a:endParaRPr lang="de-DE" b="1" dirty="0" smtClean="0">
              <a:solidFill>
                <a:srgbClr val="00446B"/>
              </a:solidFill>
            </a:endParaRPr>
          </a:p>
          <a:p>
            <a:pPr algn="ctr"/>
            <a:r>
              <a:rPr lang="de-DE" sz="1550" dirty="0" smtClean="0">
                <a:solidFill>
                  <a:schemeClr val="tx2">
                    <a:lumMod val="75000"/>
                  </a:schemeClr>
                </a:solidFill>
              </a:rPr>
              <a:t>Die CB-Version ist </a:t>
            </a:r>
            <a:r>
              <a:rPr lang="de-DE" sz="1550" b="1" i="1" u="sng" dirty="0" smtClean="0">
                <a:solidFill>
                  <a:schemeClr val="tx2">
                    <a:lumMod val="75000"/>
                  </a:schemeClr>
                </a:solidFill>
              </a:rPr>
              <a:t>nicht</a:t>
            </a:r>
            <a:r>
              <a:rPr lang="de-DE" sz="1550" dirty="0" smtClean="0">
                <a:solidFill>
                  <a:schemeClr val="tx2">
                    <a:lumMod val="75000"/>
                  </a:schemeClr>
                </a:solidFill>
              </a:rPr>
              <a:t> mit </a:t>
            </a:r>
            <a:r>
              <a:rPr lang="de-DE" sz="1550" dirty="0" smtClean="0">
                <a:solidFill>
                  <a:schemeClr val="tx2">
                    <a:lumMod val="75000"/>
                  </a:schemeClr>
                </a:solidFill>
              </a:rPr>
              <a:t>integrierte Elektrodurchführung „</a:t>
            </a:r>
            <a:r>
              <a:rPr lang="de-DE" sz="1550" dirty="0" smtClean="0">
                <a:solidFill>
                  <a:schemeClr val="tx2">
                    <a:lumMod val="75000"/>
                  </a:schemeClr>
                </a:solidFill>
              </a:rPr>
              <a:t>EDF“ möglich</a:t>
            </a:r>
            <a:endParaRPr lang="en-US" sz="155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105650" y="1562100"/>
            <a:ext cx="1781175" cy="17811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5105400" y="4400550"/>
            <a:ext cx="1190625" cy="11906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SRH-plus </a:t>
            </a:r>
            <a:r>
              <a:rPr lang="de-DE" dirty="0" smtClean="0"/>
              <a:t>Stoßdämpfer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SRH-plus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9675" y="1370327"/>
            <a:ext cx="6715125" cy="458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Gerade Verbindung 11"/>
          <p:cNvCxnSpPr/>
          <p:nvPr/>
        </p:nvCxnSpPr>
        <p:spPr>
          <a:xfrm>
            <a:off x="2398144" y="3416060"/>
            <a:ext cx="19668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rot="5400000">
            <a:off x="3204714" y="4196751"/>
            <a:ext cx="15786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>
            <a:off x="3079631" y="2892724"/>
            <a:ext cx="1063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SRH-plus </a:t>
            </a:r>
            <a:r>
              <a:rPr lang="de-DE" dirty="0" err="1" smtClean="0"/>
              <a:t>Sensorik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SRH-plus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57174" y="1376660"/>
            <a:ext cx="3743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</a:pPr>
            <a:r>
              <a:rPr lang="de-DE" i="1" dirty="0" err="1" smtClean="0">
                <a:solidFill>
                  <a:srgbClr val="00446B"/>
                </a:solidFill>
              </a:rPr>
              <a:t>Electronische</a:t>
            </a:r>
            <a:r>
              <a:rPr lang="de-DE" i="1" dirty="0" smtClean="0">
                <a:solidFill>
                  <a:srgbClr val="00446B"/>
                </a:solidFill>
              </a:rPr>
              <a:t> Magnetschalter</a:t>
            </a:r>
            <a:endParaRPr lang="de-DE" i="1" dirty="0" smtClean="0">
              <a:solidFill>
                <a:srgbClr val="00446B"/>
              </a:solidFill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de-DE" dirty="0" smtClean="0">
                <a:solidFill>
                  <a:srgbClr val="00446B"/>
                </a:solidFill>
              </a:rPr>
              <a:t>Magnete auf der Kolben</a:t>
            </a:r>
            <a:endParaRPr lang="de-DE" dirty="0" smtClean="0">
              <a:solidFill>
                <a:srgbClr val="00446B"/>
              </a:solidFill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de-DE" dirty="0" err="1" smtClean="0">
                <a:solidFill>
                  <a:srgbClr val="00446B"/>
                </a:solidFill>
              </a:rPr>
              <a:t>Endlagen</a:t>
            </a:r>
            <a:r>
              <a:rPr lang="de-DE" dirty="0" smtClean="0">
                <a:solidFill>
                  <a:srgbClr val="00446B"/>
                </a:solidFill>
              </a:rPr>
              <a:t> Abfrage</a:t>
            </a:r>
            <a:endParaRPr lang="de-DE" dirty="0" smtClean="0">
              <a:solidFill>
                <a:srgbClr val="00446B"/>
              </a:solidFill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de-DE" dirty="0" smtClean="0">
                <a:solidFill>
                  <a:srgbClr val="00446B"/>
                </a:solidFill>
              </a:rPr>
              <a:t>MMS Sensoren</a:t>
            </a:r>
            <a:endParaRPr lang="de-DE" dirty="0" smtClean="0">
              <a:solidFill>
                <a:srgbClr val="00446B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65998" y="4753000"/>
            <a:ext cx="2968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Induktive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Näherungsschalter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Anbausatz notwendig</a:t>
            </a:r>
            <a:endParaRPr lang="de-DE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Endlagen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Abfrage</a:t>
            </a:r>
            <a:endParaRPr lang="de-DE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Sensoren</a:t>
            </a:r>
            <a:endParaRPr lang="de-DE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60" t="10446" r="25507" b="7201"/>
          <a:stretch>
            <a:fillRect/>
          </a:stretch>
        </p:blipFill>
        <p:spPr bwMode="auto">
          <a:xfrm>
            <a:off x="219075" y="2428875"/>
            <a:ext cx="35147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25" t="11538" r="23777" b="13179"/>
          <a:stretch>
            <a:fillRect/>
          </a:stretch>
        </p:blipFill>
        <p:spPr bwMode="auto">
          <a:xfrm>
            <a:off x="4765377" y="1257300"/>
            <a:ext cx="4248150" cy="354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 rot="5400000">
            <a:off x="1800225" y="3781425"/>
            <a:ext cx="5010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423_Titel_title_PGN-plus_two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20120423_Titel_title_PGN-plus_twoline_headline</Template>
  <TotalTime>0</TotalTime>
  <Words>320</Words>
  <Application>Microsoft Office PowerPoint</Application>
  <PresentationFormat>Bildschirmpräsentation (4:3)</PresentationFormat>
  <Paragraphs>100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20120423_Titel_title_PGN-plus_twoline_headline</vt:lpstr>
      <vt:lpstr>Folie 1</vt:lpstr>
      <vt:lpstr>Contents</vt:lpstr>
      <vt:lpstr>SRH-Plus</vt:lpstr>
      <vt:lpstr>SRH-plus Funktionsprinzip</vt:lpstr>
      <vt:lpstr>SRH-Plus Variationen</vt:lpstr>
      <vt:lpstr>SRH-plus Variationen</vt:lpstr>
      <vt:lpstr>SRH-plus Variationen</vt:lpstr>
      <vt:lpstr>SRH-plus Stoßdämpfer</vt:lpstr>
      <vt:lpstr>SRH-plus Sensorik</vt:lpstr>
      <vt:lpstr>SRH-plus 20-S</vt:lpstr>
      <vt:lpstr>SRH-plus Application Example</vt:lpstr>
      <vt:lpstr>Folie 12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Brian Painting</dc:creator>
  <cp:lastModifiedBy>Brian Painting</cp:lastModifiedBy>
  <cp:revision>39</cp:revision>
  <dcterms:created xsi:type="dcterms:W3CDTF">2012-10-31T07:44:33Z</dcterms:created>
  <dcterms:modified xsi:type="dcterms:W3CDTF">2013-01-10T15:15:59Z</dcterms:modified>
</cp:coreProperties>
</file>