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70" r:id="rId2"/>
    <p:sldId id="279" r:id="rId3"/>
    <p:sldId id="280" r:id="rId4"/>
    <p:sldId id="281" r:id="rId5"/>
    <p:sldId id="282" r:id="rId6"/>
    <p:sldId id="283" r:id="rId7"/>
    <p:sldId id="309" r:id="rId8"/>
    <p:sldId id="305" r:id="rId9"/>
    <p:sldId id="308" r:id="rId10"/>
    <p:sldId id="304" r:id="rId11"/>
    <p:sldId id="306" r:id="rId12"/>
    <p:sldId id="307" r:id="rId13"/>
    <p:sldId id="303" r:id="rId14"/>
    <p:sldId id="284" r:id="rId15"/>
    <p:sldId id="287" r:id="rId16"/>
    <p:sldId id="285" r:id="rId17"/>
    <p:sldId id="286" r:id="rId18"/>
    <p:sldId id="289" r:id="rId19"/>
    <p:sldId id="290" r:id="rId20"/>
    <p:sldId id="291" r:id="rId21"/>
    <p:sldId id="293" r:id="rId22"/>
    <p:sldId id="292" r:id="rId23"/>
    <p:sldId id="294" r:id="rId24"/>
    <p:sldId id="298" r:id="rId25"/>
    <p:sldId id="278" r:id="rId26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46B"/>
    <a:srgbClr val="003D6A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601" autoAdjust="0"/>
  </p:normalViewPr>
  <p:slideViewPr>
    <p:cSldViewPr snapToGrid="0">
      <p:cViewPr>
        <p:scale>
          <a:sx n="90" d="100"/>
          <a:sy n="90" d="100"/>
        </p:scale>
        <p:origin x="-1524" y="-402"/>
      </p:cViewPr>
      <p:guideLst>
        <p:guide orient="horz" pos="1085"/>
        <p:guide pos="4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3156" y="-90"/>
      </p:cViewPr>
      <p:guideLst>
        <p:guide orient="horz" pos="2880"/>
        <p:guide pos="216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CHUNK01\HPW\BENUTZER\PAINTING\Desktop\Mappe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de-DE"/>
  <c:chart>
    <c:autoTitleDeleted val="1"/>
    <c:plotArea>
      <c:layout/>
      <c:lineChart>
        <c:grouping val="standard"/>
        <c:ser>
          <c:idx val="0"/>
          <c:order val="0"/>
          <c:tx>
            <c:strRef>
              <c:f>Tabelle1!$B$1</c:f>
              <c:strCache>
                <c:ptCount val="1"/>
                <c:pt idx="0">
                  <c:v>Torque (Nm)</c:v>
                </c:pt>
              </c:strCache>
            </c:strRef>
          </c:tx>
          <c:spPr>
            <a:effectLst/>
          </c:spPr>
          <c:marker>
            <c:symbol val="diamond"/>
            <c:size val="7"/>
            <c:spPr>
              <a:solidFill>
                <a:srgbClr val="FF0000"/>
              </a:solidFill>
              <a:ln w="25400">
                <a:solidFill>
                  <a:srgbClr val="FF0000"/>
                </a:solidFill>
              </a:ln>
              <a:effectLst/>
            </c:spPr>
          </c:marker>
          <c:cat>
            <c:strRef>
              <c:f>Tabelle1!$A$2:$A$12</c:f>
              <c:strCache>
                <c:ptCount val="11"/>
                <c:pt idx="0">
                  <c:v>SRU-plus 20</c:v>
                </c:pt>
                <c:pt idx="1">
                  <c:v>SRU-plus 25-EDF</c:v>
                </c:pt>
                <c:pt idx="2">
                  <c:v>SRU-plus 25</c:v>
                </c:pt>
                <c:pt idx="3">
                  <c:v>SRU-plus 30-EDF</c:v>
                </c:pt>
                <c:pt idx="4">
                  <c:v>SRU-plus 30</c:v>
                </c:pt>
                <c:pt idx="5">
                  <c:v>SRU-plus 35-EDF</c:v>
                </c:pt>
                <c:pt idx="6">
                  <c:v>SRU-plus 35</c:v>
                </c:pt>
                <c:pt idx="7">
                  <c:v>SRU-plus 40-EDF</c:v>
                </c:pt>
                <c:pt idx="8">
                  <c:v>SRU-plus 40</c:v>
                </c:pt>
                <c:pt idx="9">
                  <c:v>SRU-plus 50-EDF</c:v>
                </c:pt>
                <c:pt idx="10">
                  <c:v>SRU-plus 50</c:v>
                </c:pt>
              </c:strCache>
            </c:strRef>
          </c:cat>
          <c:val>
            <c:numRef>
              <c:f>Tabelle1!$B$2:$B$12</c:f>
              <c:numCache>
                <c:formatCode>General</c:formatCode>
                <c:ptCount val="11"/>
                <c:pt idx="0">
                  <c:v>2.0499999999999998</c:v>
                </c:pt>
                <c:pt idx="1">
                  <c:v>4.5999999999999996</c:v>
                </c:pt>
                <c:pt idx="2">
                  <c:v>5</c:v>
                </c:pt>
                <c:pt idx="3">
                  <c:v>9</c:v>
                </c:pt>
                <c:pt idx="4">
                  <c:v>9.5</c:v>
                </c:pt>
                <c:pt idx="5">
                  <c:v>13.4</c:v>
                </c:pt>
                <c:pt idx="6">
                  <c:v>14</c:v>
                </c:pt>
                <c:pt idx="7">
                  <c:v>19.2</c:v>
                </c:pt>
                <c:pt idx="8">
                  <c:v>20</c:v>
                </c:pt>
                <c:pt idx="9">
                  <c:v>50.3</c:v>
                </c:pt>
                <c:pt idx="10">
                  <c:v>52</c:v>
                </c:pt>
              </c:numCache>
            </c:numRef>
          </c:val>
        </c:ser>
        <c:dropLines>
          <c:spPr>
            <a:ln>
              <a:prstDash val="dash"/>
            </a:ln>
          </c:spPr>
        </c:dropLines>
        <c:marker val="1"/>
        <c:axId val="85460096"/>
        <c:axId val="85461632"/>
      </c:lineChart>
      <c:catAx>
        <c:axId val="85460096"/>
        <c:scaling>
          <c:orientation val="minMax"/>
        </c:scaling>
        <c:axPos val="b"/>
        <c:majorTickMark val="none"/>
        <c:tickLblPos val="none"/>
        <c:crossAx val="85461632"/>
        <c:crosses val="autoZero"/>
        <c:auto val="1"/>
        <c:lblAlgn val="ctr"/>
        <c:lblOffset val="100"/>
      </c:catAx>
      <c:valAx>
        <c:axId val="8546163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pPr>
                <a:r>
                  <a:rPr lang="en-US" sz="1600">
                    <a:solidFill>
                      <a:schemeClr val="accent1">
                        <a:lumMod val="75000"/>
                      </a:schemeClr>
                    </a:solidFill>
                  </a:rPr>
                  <a:t>Torque [Nm]</a:t>
                </a:r>
              </a:p>
            </c:rich>
          </c:tx>
          <c:layout/>
        </c:title>
        <c:numFmt formatCode="General" sourceLinked="1"/>
        <c:tickLblPos val="nextTo"/>
        <c:crossAx val="85460096"/>
        <c:crosses val="autoZero"/>
        <c:crossBetween val="between"/>
        <c:majorUnit val="5"/>
      </c:valAx>
    </c:plotArea>
    <c:plotVisOnly val="1"/>
  </c:chart>
  <c:spPr>
    <a:solidFill>
      <a:schemeClr val="bg1"/>
    </a:solidFill>
    <a:ln w="25400" cap="flat" cmpd="sng" algn="ctr">
      <a:solidFill>
        <a:srgbClr val="00446B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de-DE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29.11.2012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29.11.2012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25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97778"/>
            <a:ext cx="8229600" cy="71702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 smtClean="0"/>
              <a:t>Präsentationstitel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4055531"/>
            <a:ext cx="5333999" cy="406400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Unterüberschrift der Präsentation</a:t>
            </a:r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86525242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19988"/>
            <a:ext cx="4152902" cy="6593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 smtClean="0"/>
              <a:t>Präsentationstitel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3979331"/>
            <a:ext cx="4127499" cy="465669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Unterüberschrift der Präsentation</a:t>
            </a:r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1"/>
          </p:nvPr>
        </p:nvSpPr>
        <p:spPr>
          <a:xfrm>
            <a:off x="4876800" y="2616200"/>
            <a:ext cx="3683000" cy="36957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94524563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7" y="2367488"/>
            <a:ext cx="7962903" cy="6593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 smtClean="0"/>
              <a:t>Präsentationstitel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1" y="3026831"/>
            <a:ext cx="7937500" cy="440269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Unterüberschrift der Präsentation</a:t>
            </a:r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11"/>
          </p:nvPr>
        </p:nvSpPr>
        <p:spPr>
          <a:xfrm>
            <a:off x="596901" y="3835400"/>
            <a:ext cx="7899399" cy="24765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409134674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Technical </a:t>
            </a:r>
            <a:r>
              <a:rPr lang="de-DE" dirty="0" err="1" smtClean="0"/>
              <a:t>Presentation</a:t>
            </a:r>
            <a:r>
              <a:rPr lang="de-DE" dirty="0" smtClean="0"/>
              <a:t>, B. Painting, November 2012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283111305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1"/>
          </p:nvPr>
        </p:nvSpPr>
        <p:spPr>
          <a:xfrm>
            <a:off x="4762500" y="1604435"/>
            <a:ext cx="3941233" cy="423756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None/>
              <a:defRPr sz="2000">
                <a:solidFill>
                  <a:srgbClr val="404040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404040"/>
                </a:solidFill>
                <a:latin typeface="Calibri"/>
                <a:cs typeface="Calibri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2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561444" y="389470"/>
            <a:ext cx="8142290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9" name="Inhaltsplatzhalter 14"/>
          <p:cNvSpPr>
            <a:spLocks noGrp="1"/>
          </p:cNvSpPr>
          <p:nvPr>
            <p:ph sz="quarter" idx="12"/>
          </p:nvPr>
        </p:nvSpPr>
        <p:spPr>
          <a:xfrm>
            <a:off x="586844" y="1604434"/>
            <a:ext cx="3951289" cy="4237567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Technical </a:t>
            </a:r>
            <a:r>
              <a:rPr lang="de-DE" dirty="0" err="1" smtClean="0"/>
              <a:t>Presentation</a:t>
            </a:r>
            <a:r>
              <a:rPr lang="de-DE" dirty="0" smtClean="0"/>
              <a:t>, B. Painting, November 2012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5293624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04" y="6317852"/>
            <a:ext cx="9143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400" dirty="0" err="1" smtClean="0">
                <a:solidFill>
                  <a:srgbClr val="FFFFFF"/>
                </a:solidFill>
                <a:latin typeface="Calibri"/>
                <a:cs typeface="Calibri"/>
              </a:rPr>
              <a:t>www.schunk.com</a:t>
            </a:r>
            <a:endParaRPr lang="de-DE" sz="1400" dirty="0" smtClean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6" name="Bild 5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  <p:pic>
        <p:nvPicPr>
          <p:cNvPr id="7" name="Bild 6" descr="TOOLS_RS_NEU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4734" y="4457701"/>
            <a:ext cx="1913922" cy="191392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68685974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04" y="6324600"/>
            <a:ext cx="9143696" cy="5334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Präsentationstitel, Verfasser, Datum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BALKEN_FOLIE2_NEU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rcRect l="4846"/>
          <a:stretch>
            <a:fillRect/>
          </a:stretch>
        </p:blipFill>
        <p:spPr>
          <a:xfrm>
            <a:off x="0" y="6165375"/>
            <a:ext cx="9144000" cy="64688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2" r:id="rId2"/>
    <p:sldLayoutId id="2147483663" r:id="rId3"/>
    <p:sldLayoutId id="2147483652" r:id="rId4"/>
    <p:sldLayoutId id="2147483660" r:id="rId5"/>
    <p:sldLayoutId id="2147483657" r:id="rId6"/>
  </p:sldLayoutIdLst>
  <p:transition/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PGN_ppt_1Zei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" y="280"/>
            <a:ext cx="9144000" cy="5647764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Bild 16" descr="Fusszeile.png"/>
          <p:cNvPicPr>
            <a:picLocks noChangeAspect="1"/>
          </p:cNvPicPr>
          <p:nvPr/>
        </p:nvPicPr>
        <p:blipFill>
          <a:blip r:embed="rId3"/>
          <a:srcRect l="495" r="153"/>
          <a:stretch>
            <a:fillRect/>
          </a:stretch>
        </p:blipFill>
        <p:spPr>
          <a:xfrm>
            <a:off x="1" y="5379486"/>
            <a:ext cx="9143390" cy="1374092"/>
          </a:xfrm>
          <a:prstGeom prst="rect">
            <a:avLst/>
          </a:prstGeom>
        </p:spPr>
      </p:pic>
      <p:sp>
        <p:nvSpPr>
          <p:cNvPr id="20" name="Titel 1"/>
          <p:cNvSpPr txBox="1">
            <a:spLocks/>
          </p:cNvSpPr>
          <p:nvPr/>
        </p:nvSpPr>
        <p:spPr>
          <a:xfrm>
            <a:off x="474735" y="6096005"/>
            <a:ext cx="3236488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b="1" dirty="0" smtClean="0">
                <a:solidFill>
                  <a:schemeClr val="bg1"/>
                </a:solidFill>
                <a:latin typeface="Calibri"/>
                <a:cs typeface="Calibri"/>
              </a:rPr>
              <a:t>Superior </a:t>
            </a:r>
            <a:r>
              <a:rPr lang="de-DE" sz="1500" b="1" dirty="0" err="1" smtClean="0">
                <a:solidFill>
                  <a:schemeClr val="bg1"/>
                </a:solidFill>
                <a:latin typeface="Calibri"/>
                <a:cs typeface="Calibri"/>
              </a:rPr>
              <a:t>Clamping</a:t>
            </a:r>
            <a:r>
              <a:rPr lang="de-DE" sz="1500" b="1" dirty="0" smtClean="0">
                <a:solidFill>
                  <a:schemeClr val="bg1"/>
                </a:solidFill>
                <a:latin typeface="Calibri"/>
                <a:cs typeface="Calibri"/>
              </a:rPr>
              <a:t> and </a:t>
            </a:r>
            <a:r>
              <a:rPr lang="de-DE" sz="1500" b="1" dirty="0" err="1" smtClean="0">
                <a:solidFill>
                  <a:schemeClr val="bg1"/>
                </a:solidFill>
                <a:latin typeface="Calibri"/>
                <a:cs typeface="Calibri"/>
              </a:rPr>
              <a:t>Gripping</a:t>
            </a:r>
            <a:endParaRPr lang="de-DE" sz="1500" b="1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6513" y="4586288"/>
            <a:ext cx="9144000" cy="68421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marL="84138" algn="l">
              <a:lnSpc>
                <a:spcPts val="3200"/>
              </a:lnSpc>
              <a:spcAft>
                <a:spcPts val="1200"/>
              </a:spcAft>
              <a:defRPr/>
            </a:pPr>
            <a:r>
              <a:rPr lang="de-DE" sz="3000" b="1" dirty="0" smtClean="0">
                <a:solidFill>
                  <a:srgbClr val="FFFFFF"/>
                </a:solidFill>
                <a:latin typeface="Calibri" pitchFamily="34" charset="0"/>
              </a:rPr>
              <a:t>SRU-plus</a:t>
            </a:r>
            <a:endParaRPr lang="de-DE" sz="3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0164" y="5045075"/>
            <a:ext cx="3681060" cy="482600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marL="84138" algn="l">
              <a:spcAft>
                <a:spcPts val="1200"/>
              </a:spcAft>
              <a:defRPr/>
            </a:pPr>
            <a:r>
              <a:rPr lang="de-DE" sz="1500" dirty="0" smtClean="0">
                <a:solidFill>
                  <a:srgbClr val="FFFFFF"/>
                </a:solidFill>
                <a:latin typeface="Calibri" pitchFamily="34" charset="0"/>
              </a:rPr>
              <a:t>Technical </a:t>
            </a:r>
            <a:r>
              <a:rPr lang="de-DE" sz="1500" dirty="0" err="1" smtClean="0">
                <a:solidFill>
                  <a:srgbClr val="FFFFFF"/>
                </a:solidFill>
                <a:latin typeface="Calibri" pitchFamily="34" charset="0"/>
              </a:rPr>
              <a:t>Presentation</a:t>
            </a:r>
            <a:endParaRPr lang="de-DE" sz="1500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687602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hteck 36"/>
          <p:cNvSpPr/>
          <p:nvPr/>
        </p:nvSpPr>
        <p:spPr>
          <a:xfrm>
            <a:off x="521208" y="2912471"/>
            <a:ext cx="28803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446B"/>
                </a:solidFill>
              </a:rPr>
              <a:t>The property of a distribution of mass in space that measures its resistance to rotational acceleration about an axis.</a:t>
            </a:r>
            <a:endParaRPr lang="en-US" dirty="0">
              <a:solidFill>
                <a:srgbClr val="00446B"/>
              </a:solidFill>
            </a:endParaRPr>
          </a:p>
        </p:txBody>
      </p:sp>
      <p:pic>
        <p:nvPicPr>
          <p:cNvPr id="38916" name="Picture 4" descr="http://cache2.allpostersimages.com/p/LRG/38/3840/TEJYF00Z/poster/female-figure-skater-preforming-a-spin.jpg"/>
          <p:cNvPicPr>
            <a:picLocks noChangeAspect="1" noChangeArrowheads="1"/>
          </p:cNvPicPr>
          <p:nvPr/>
        </p:nvPicPr>
        <p:blipFill>
          <a:blip r:embed="rId2"/>
          <a:srcRect l="8378" r="8396"/>
          <a:stretch>
            <a:fillRect/>
          </a:stretch>
        </p:blipFill>
        <p:spPr bwMode="auto">
          <a:xfrm>
            <a:off x="531626" y="1419511"/>
            <a:ext cx="2892056" cy="4626428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Moment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Inertia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SRU-plus Technical Presentation, B. Painting, November 2012</a:t>
            </a:r>
            <a:endParaRPr lang="de-DE" dirty="0" smtClean="0"/>
          </a:p>
        </p:txBody>
      </p:sp>
      <p:grpSp>
        <p:nvGrpSpPr>
          <p:cNvPr id="35" name="Gruppieren 34"/>
          <p:cNvGrpSpPr/>
          <p:nvPr/>
        </p:nvGrpSpPr>
        <p:grpSpPr>
          <a:xfrm>
            <a:off x="1945760" y="2101850"/>
            <a:ext cx="781337" cy="1364362"/>
            <a:chOff x="1945760" y="2101850"/>
            <a:chExt cx="781337" cy="1364362"/>
          </a:xfrm>
        </p:grpSpPr>
        <p:cxnSp>
          <p:nvCxnSpPr>
            <p:cNvPr id="9" name="Gerade Verbindung 8"/>
            <p:cNvCxnSpPr/>
            <p:nvPr/>
          </p:nvCxnSpPr>
          <p:spPr>
            <a:xfrm rot="5400000">
              <a:off x="1263579" y="2784031"/>
              <a:ext cx="1364362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 rot="5400000">
              <a:off x="2048148" y="2783976"/>
              <a:ext cx="1357897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/>
            <p:cNvCxnSpPr/>
            <p:nvPr/>
          </p:nvCxnSpPr>
          <p:spPr>
            <a:xfrm>
              <a:off x="1949450" y="2727325"/>
              <a:ext cx="768350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/>
            <p:cNvSpPr txBox="1"/>
            <p:nvPr/>
          </p:nvSpPr>
          <p:spPr>
            <a:xfrm>
              <a:off x="2060952" y="2181649"/>
              <a:ext cx="4708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600" dirty="0" err="1" smtClean="0">
                  <a:solidFill>
                    <a:srgbClr val="FF0000"/>
                  </a:solidFill>
                  <a:latin typeface="Mistral" pitchFamily="66" charset="0"/>
                  <a:cs typeface="MV Boli" pitchFamily="2"/>
                </a:rPr>
                <a:t>l</a:t>
              </a:r>
              <a:r>
                <a:rPr lang="de-DE" sz="2200" baseline="-25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</a:t>
              </a:r>
              <a:endParaRPr lang="en-US" sz="22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8918" name="Picture 6" descr="http://media.lehighvalleylive.com/sports_impact/photo/figure-skater-2cd0936972ef054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5783" y="2904615"/>
            <a:ext cx="4782185" cy="3150763"/>
          </a:xfrm>
          <a:prstGeom prst="rect">
            <a:avLst/>
          </a:prstGeom>
          <a:noFill/>
        </p:spPr>
      </p:pic>
      <p:grpSp>
        <p:nvGrpSpPr>
          <p:cNvPr id="36" name="Gruppieren 35"/>
          <p:cNvGrpSpPr/>
          <p:nvPr/>
        </p:nvGrpSpPr>
        <p:grpSpPr>
          <a:xfrm>
            <a:off x="4612762" y="3787882"/>
            <a:ext cx="2536985" cy="1364362"/>
            <a:chOff x="4612762" y="3815314"/>
            <a:chExt cx="2536985" cy="1364362"/>
          </a:xfrm>
        </p:grpSpPr>
        <p:cxnSp>
          <p:nvCxnSpPr>
            <p:cNvPr id="26" name="Gerade Verbindung 25"/>
            <p:cNvCxnSpPr/>
            <p:nvPr/>
          </p:nvCxnSpPr>
          <p:spPr>
            <a:xfrm rot="5400000">
              <a:off x="3930581" y="4497495"/>
              <a:ext cx="1364362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/>
          </p:nvCxnSpPr>
          <p:spPr>
            <a:xfrm rot="5400000">
              <a:off x="6470799" y="4497440"/>
              <a:ext cx="1357896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/>
            <p:cNvCxnSpPr/>
            <p:nvPr/>
          </p:nvCxnSpPr>
          <p:spPr>
            <a:xfrm>
              <a:off x="4617720" y="4442377"/>
              <a:ext cx="2522730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/>
            <p:cNvSpPr txBox="1"/>
            <p:nvPr/>
          </p:nvSpPr>
          <p:spPr>
            <a:xfrm>
              <a:off x="5678930" y="3895113"/>
              <a:ext cx="4708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600" dirty="0" err="1" smtClean="0">
                  <a:solidFill>
                    <a:srgbClr val="FF0000"/>
                  </a:solidFill>
                  <a:latin typeface="Mistral" pitchFamily="66" charset="0"/>
                  <a:cs typeface="MV Boli" pitchFamily="2"/>
                </a:rPr>
                <a:t>l</a:t>
              </a:r>
              <a:r>
                <a:rPr lang="de-DE" sz="2200" baseline="-25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L</a:t>
              </a:r>
              <a:endParaRPr lang="en-US" sz="22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4" name="Textfeld 33"/>
          <p:cNvSpPr txBox="1"/>
          <p:nvPr/>
        </p:nvSpPr>
        <p:spPr>
          <a:xfrm>
            <a:off x="4110734" y="1261872"/>
            <a:ext cx="3194462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57188" indent="-357188"/>
            <a:r>
              <a:rPr lang="de-DE" sz="2400" dirty="0" smtClean="0">
                <a:solidFill>
                  <a:srgbClr val="003D6A"/>
                </a:solidFill>
              </a:rPr>
              <a:t>J</a:t>
            </a:r>
            <a:r>
              <a:rPr lang="de-DE" sz="2400" baseline="-25000" dirty="0" smtClean="0">
                <a:solidFill>
                  <a:srgbClr val="003D6A"/>
                </a:solidFill>
              </a:rPr>
              <a:t>1</a:t>
            </a:r>
            <a:r>
              <a:rPr lang="de-DE" sz="2400" dirty="0" smtClean="0">
                <a:solidFill>
                  <a:srgbClr val="003D6A"/>
                </a:solidFill>
              </a:rPr>
              <a:t>=	J</a:t>
            </a:r>
            <a:r>
              <a:rPr lang="de-DE" sz="2400" baseline="-25000" dirty="0" smtClean="0">
                <a:solidFill>
                  <a:srgbClr val="003D6A"/>
                </a:solidFill>
              </a:rPr>
              <a:t>0</a:t>
            </a:r>
            <a:r>
              <a:rPr lang="de-DE" sz="2400" dirty="0" smtClean="0">
                <a:solidFill>
                  <a:srgbClr val="003D6A"/>
                </a:solidFill>
              </a:rPr>
              <a:t>+m*</a:t>
            </a:r>
            <a:r>
              <a:rPr lang="de-DE" sz="2400" dirty="0" smtClean="0">
                <a:solidFill>
                  <a:srgbClr val="003D6A"/>
                </a:solidFill>
                <a:latin typeface="Mistral" pitchFamily="66" charset="0"/>
              </a:rPr>
              <a:t>l</a:t>
            </a:r>
            <a:r>
              <a:rPr lang="de-DE" sz="2400" baseline="30000" dirty="0" smtClean="0">
                <a:solidFill>
                  <a:srgbClr val="003D6A"/>
                </a:solidFill>
              </a:rPr>
              <a:t>2</a:t>
            </a:r>
          </a:p>
          <a:p>
            <a:pPr marL="357188" indent="-357188"/>
            <a:r>
              <a:rPr lang="de-DE" sz="2000" dirty="0" smtClean="0">
                <a:solidFill>
                  <a:srgbClr val="003D6A"/>
                </a:solidFill>
              </a:rPr>
              <a:t>J</a:t>
            </a:r>
            <a:r>
              <a:rPr lang="de-DE" sz="2000" baseline="-25000" dirty="0" smtClean="0">
                <a:solidFill>
                  <a:srgbClr val="003D6A"/>
                </a:solidFill>
              </a:rPr>
              <a:t>1</a:t>
            </a:r>
            <a:r>
              <a:rPr lang="de-DE" sz="2000" dirty="0" smtClean="0">
                <a:solidFill>
                  <a:srgbClr val="003D6A"/>
                </a:solidFill>
              </a:rPr>
              <a:t>= 	Final </a:t>
            </a:r>
            <a:r>
              <a:rPr lang="de-DE" sz="2000" dirty="0" err="1" smtClean="0">
                <a:solidFill>
                  <a:srgbClr val="003D6A"/>
                </a:solidFill>
              </a:rPr>
              <a:t>moment</a:t>
            </a:r>
            <a:r>
              <a:rPr lang="de-DE" sz="2000" dirty="0" smtClean="0">
                <a:solidFill>
                  <a:srgbClr val="003D6A"/>
                </a:solidFill>
              </a:rPr>
              <a:t> </a:t>
            </a:r>
            <a:r>
              <a:rPr lang="de-DE" sz="2000" dirty="0" err="1" smtClean="0">
                <a:solidFill>
                  <a:srgbClr val="003D6A"/>
                </a:solidFill>
              </a:rPr>
              <a:t>of</a:t>
            </a:r>
            <a:r>
              <a:rPr lang="de-DE" sz="2000" dirty="0" smtClean="0">
                <a:solidFill>
                  <a:srgbClr val="003D6A"/>
                </a:solidFill>
              </a:rPr>
              <a:t> </a:t>
            </a:r>
            <a:r>
              <a:rPr lang="de-DE" sz="2000" dirty="0" err="1" smtClean="0">
                <a:solidFill>
                  <a:srgbClr val="003D6A"/>
                </a:solidFill>
              </a:rPr>
              <a:t>inertia</a:t>
            </a:r>
            <a:endParaRPr lang="de-DE" sz="2000" dirty="0" smtClean="0">
              <a:solidFill>
                <a:srgbClr val="003D6A"/>
              </a:solidFill>
            </a:endParaRPr>
          </a:p>
          <a:p>
            <a:pPr marL="357188" indent="-357188"/>
            <a:r>
              <a:rPr lang="de-DE" sz="2000" dirty="0" smtClean="0">
                <a:solidFill>
                  <a:srgbClr val="003D6A"/>
                </a:solidFill>
              </a:rPr>
              <a:t>J</a:t>
            </a:r>
            <a:r>
              <a:rPr lang="de-DE" sz="2000" baseline="-25000" dirty="0" smtClean="0">
                <a:solidFill>
                  <a:srgbClr val="003D6A"/>
                </a:solidFill>
              </a:rPr>
              <a:t>0</a:t>
            </a:r>
            <a:r>
              <a:rPr lang="de-DE" sz="2000" dirty="0" smtClean="0">
                <a:solidFill>
                  <a:srgbClr val="003D6A"/>
                </a:solidFill>
              </a:rPr>
              <a:t>=	Initial Moment </a:t>
            </a:r>
            <a:r>
              <a:rPr lang="de-DE" sz="2000" dirty="0" err="1" smtClean="0">
                <a:solidFill>
                  <a:srgbClr val="003D6A"/>
                </a:solidFill>
              </a:rPr>
              <a:t>of</a:t>
            </a:r>
            <a:r>
              <a:rPr lang="de-DE" sz="2000" dirty="0" smtClean="0">
                <a:solidFill>
                  <a:srgbClr val="003D6A"/>
                </a:solidFill>
              </a:rPr>
              <a:t> </a:t>
            </a:r>
            <a:r>
              <a:rPr lang="de-DE" sz="2000" dirty="0" err="1" smtClean="0">
                <a:solidFill>
                  <a:srgbClr val="003D6A"/>
                </a:solidFill>
              </a:rPr>
              <a:t>inertia</a:t>
            </a:r>
            <a:endParaRPr lang="de-DE" sz="2000" dirty="0" smtClean="0">
              <a:solidFill>
                <a:srgbClr val="003D6A"/>
              </a:solidFill>
            </a:endParaRPr>
          </a:p>
          <a:p>
            <a:pPr marL="357188" indent="-357188"/>
            <a:r>
              <a:rPr lang="de-DE" sz="2000" dirty="0" smtClean="0">
                <a:solidFill>
                  <a:srgbClr val="003D6A"/>
                </a:solidFill>
              </a:rPr>
              <a:t>m=	</a:t>
            </a:r>
            <a:r>
              <a:rPr lang="de-DE" sz="2000" dirty="0" err="1" smtClean="0">
                <a:solidFill>
                  <a:srgbClr val="003D6A"/>
                </a:solidFill>
              </a:rPr>
              <a:t>mass</a:t>
            </a:r>
            <a:endParaRPr lang="de-DE" sz="2000" dirty="0" smtClean="0">
              <a:solidFill>
                <a:srgbClr val="003D6A"/>
              </a:solidFill>
            </a:endParaRPr>
          </a:p>
          <a:p>
            <a:pPr marL="357188" indent="-357188"/>
            <a:r>
              <a:rPr lang="de-DE" sz="2000" dirty="0" smtClean="0">
                <a:solidFill>
                  <a:srgbClr val="003D6A"/>
                </a:solidFill>
                <a:latin typeface="Mistral" pitchFamily="66" charset="0"/>
              </a:rPr>
              <a:t>l</a:t>
            </a:r>
            <a:r>
              <a:rPr lang="de-DE" sz="2000" dirty="0" smtClean="0">
                <a:solidFill>
                  <a:srgbClr val="003D6A"/>
                </a:solidFill>
              </a:rPr>
              <a:t>=	</a:t>
            </a:r>
            <a:r>
              <a:rPr lang="de-DE" sz="2000" dirty="0" err="1" smtClean="0">
                <a:solidFill>
                  <a:srgbClr val="003D6A"/>
                </a:solidFill>
              </a:rPr>
              <a:t>radius</a:t>
            </a:r>
            <a:endParaRPr lang="en-US" sz="2000" dirty="0">
              <a:solidFill>
                <a:srgbClr val="003D6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Moment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Inertia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SRU-plus Technical Presentation, B. Painting, November 2012</a:t>
            </a:r>
            <a:endParaRPr lang="de-DE" dirty="0" smtClean="0"/>
          </a:p>
        </p:txBody>
      </p:sp>
      <p:grpSp>
        <p:nvGrpSpPr>
          <p:cNvPr id="29" name="Gruppieren 28"/>
          <p:cNvGrpSpPr/>
          <p:nvPr/>
        </p:nvGrpSpPr>
        <p:grpSpPr>
          <a:xfrm>
            <a:off x="159752" y="1819656"/>
            <a:ext cx="919240" cy="2313431"/>
            <a:chOff x="1220456" y="1819656"/>
            <a:chExt cx="919240" cy="2313431"/>
          </a:xfrm>
        </p:grpSpPr>
        <p:sp>
          <p:nvSpPr>
            <p:cNvPr id="9" name="Nach rechts gekrümmter Pfeil 8"/>
            <p:cNvSpPr/>
            <p:nvPr/>
          </p:nvSpPr>
          <p:spPr>
            <a:xfrm>
              <a:off x="1220456" y="3277540"/>
              <a:ext cx="919240" cy="855547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2" name="Gerade Verbindung 11"/>
            <p:cNvCxnSpPr/>
            <p:nvPr/>
          </p:nvCxnSpPr>
          <p:spPr>
            <a:xfrm rot="5400000">
              <a:off x="701040" y="2798064"/>
              <a:ext cx="195681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1" name="Gerade Verbindung 20"/>
          <p:cNvCxnSpPr/>
          <p:nvPr/>
        </p:nvCxnSpPr>
        <p:spPr>
          <a:xfrm rot="5400000">
            <a:off x="2059686" y="3764661"/>
            <a:ext cx="500557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hteck 30"/>
          <p:cNvSpPr/>
          <p:nvPr/>
        </p:nvSpPr>
        <p:spPr>
          <a:xfrm>
            <a:off x="250855" y="4487918"/>
            <a:ext cx="195277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>
                <a:solidFill>
                  <a:srgbClr val="003D6A"/>
                </a:solidFill>
              </a:rPr>
              <a:t>Assume</a:t>
            </a:r>
            <a:r>
              <a:rPr lang="de-DE" dirty="0" smtClean="0">
                <a:solidFill>
                  <a:srgbClr val="003D6A"/>
                </a:solidFill>
              </a:rPr>
              <a:t> J</a:t>
            </a:r>
            <a:r>
              <a:rPr lang="de-DE" baseline="-25000" dirty="0" smtClean="0">
                <a:solidFill>
                  <a:srgbClr val="003D6A"/>
                </a:solidFill>
              </a:rPr>
              <a:t>0</a:t>
            </a:r>
            <a:r>
              <a:rPr lang="de-DE" dirty="0" smtClean="0">
                <a:solidFill>
                  <a:srgbClr val="003D6A"/>
                </a:solidFill>
              </a:rPr>
              <a:t>=0.02</a:t>
            </a:r>
          </a:p>
          <a:p>
            <a:r>
              <a:rPr lang="de-DE" dirty="0" smtClean="0">
                <a:solidFill>
                  <a:srgbClr val="003D6A"/>
                </a:solidFill>
              </a:rPr>
              <a:t>J</a:t>
            </a:r>
            <a:r>
              <a:rPr lang="de-DE" baseline="-25000" dirty="0" smtClean="0">
                <a:solidFill>
                  <a:srgbClr val="003D6A"/>
                </a:solidFill>
              </a:rPr>
              <a:t>1</a:t>
            </a:r>
            <a:r>
              <a:rPr lang="de-DE" dirty="0" smtClean="0">
                <a:solidFill>
                  <a:srgbClr val="003D6A"/>
                </a:solidFill>
              </a:rPr>
              <a:t>=J</a:t>
            </a:r>
            <a:r>
              <a:rPr lang="de-DE" baseline="-25000" dirty="0" smtClean="0">
                <a:solidFill>
                  <a:srgbClr val="003D6A"/>
                </a:solidFill>
              </a:rPr>
              <a:t>0</a:t>
            </a:r>
            <a:r>
              <a:rPr lang="de-DE" dirty="0" smtClean="0">
                <a:solidFill>
                  <a:srgbClr val="003D6A"/>
                </a:solidFill>
              </a:rPr>
              <a:t>+m*</a:t>
            </a:r>
            <a:r>
              <a:rPr lang="de-DE" dirty="0" smtClean="0">
                <a:solidFill>
                  <a:srgbClr val="003D6A"/>
                </a:solidFill>
                <a:latin typeface="Mistral" pitchFamily="66" charset="0"/>
              </a:rPr>
              <a:t>l</a:t>
            </a:r>
            <a:r>
              <a:rPr lang="de-DE" baseline="30000" dirty="0" smtClean="0">
                <a:solidFill>
                  <a:srgbClr val="003D6A"/>
                </a:solidFill>
              </a:rPr>
              <a:t>2</a:t>
            </a:r>
          </a:p>
          <a:p>
            <a:r>
              <a:rPr lang="de-DE" dirty="0" smtClean="0">
                <a:solidFill>
                  <a:srgbClr val="003D6A"/>
                </a:solidFill>
              </a:rPr>
              <a:t>J</a:t>
            </a:r>
            <a:r>
              <a:rPr lang="de-DE" baseline="-25000" dirty="0" smtClean="0">
                <a:solidFill>
                  <a:srgbClr val="003D6A"/>
                </a:solidFill>
              </a:rPr>
              <a:t>1</a:t>
            </a:r>
            <a:r>
              <a:rPr lang="de-DE" dirty="0" smtClean="0">
                <a:solidFill>
                  <a:srgbClr val="003D6A"/>
                </a:solidFill>
              </a:rPr>
              <a:t>=0.02+(1+0.7)*0</a:t>
            </a:r>
            <a:r>
              <a:rPr lang="de-DE" baseline="30000" dirty="0" smtClean="0">
                <a:solidFill>
                  <a:srgbClr val="003D6A"/>
                </a:solidFill>
              </a:rPr>
              <a:t>2</a:t>
            </a:r>
          </a:p>
          <a:p>
            <a:r>
              <a:rPr lang="de-DE" dirty="0" smtClean="0">
                <a:solidFill>
                  <a:srgbClr val="003D6A"/>
                </a:solidFill>
              </a:rPr>
              <a:t>J</a:t>
            </a:r>
            <a:r>
              <a:rPr lang="de-DE" baseline="-25000" dirty="0" smtClean="0">
                <a:solidFill>
                  <a:srgbClr val="003D6A"/>
                </a:solidFill>
              </a:rPr>
              <a:t>1</a:t>
            </a:r>
            <a:r>
              <a:rPr lang="de-DE" dirty="0" smtClean="0">
                <a:solidFill>
                  <a:srgbClr val="003D6A"/>
                </a:solidFill>
              </a:rPr>
              <a:t>=0.02 kg*m</a:t>
            </a:r>
            <a:r>
              <a:rPr lang="de-DE" baseline="30000" dirty="0" smtClean="0">
                <a:solidFill>
                  <a:srgbClr val="003D6A"/>
                </a:solidFill>
              </a:rPr>
              <a:t>2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1258824" y="2255520"/>
            <a:ext cx="304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3D6A"/>
                </a:solidFill>
              </a:rPr>
              <a:t>Workpiece</a:t>
            </a:r>
            <a:r>
              <a:rPr lang="de-DE" dirty="0" smtClean="0">
                <a:solidFill>
                  <a:srgbClr val="003D6A"/>
                </a:solidFill>
              </a:rPr>
              <a:t> = 1 kg</a:t>
            </a:r>
          </a:p>
          <a:p>
            <a:r>
              <a:rPr lang="de-DE" dirty="0" smtClean="0">
                <a:solidFill>
                  <a:srgbClr val="003D6A"/>
                </a:solidFill>
              </a:rPr>
              <a:t>PGN+80-1 </a:t>
            </a:r>
            <a:r>
              <a:rPr lang="de-DE" dirty="0" err="1" smtClean="0">
                <a:solidFill>
                  <a:srgbClr val="003D6A"/>
                </a:solidFill>
              </a:rPr>
              <a:t>with</a:t>
            </a:r>
            <a:r>
              <a:rPr lang="de-DE" dirty="0" smtClean="0">
                <a:solidFill>
                  <a:srgbClr val="003D6A"/>
                </a:solidFill>
              </a:rPr>
              <a:t> </a:t>
            </a:r>
            <a:r>
              <a:rPr lang="de-DE" dirty="0" err="1" smtClean="0">
                <a:solidFill>
                  <a:srgbClr val="003D6A"/>
                </a:solidFill>
              </a:rPr>
              <a:t>fingers</a:t>
            </a:r>
            <a:r>
              <a:rPr lang="de-DE" dirty="0" smtClean="0">
                <a:solidFill>
                  <a:srgbClr val="003D6A"/>
                </a:solidFill>
              </a:rPr>
              <a:t> = 0.7 kg</a:t>
            </a:r>
          </a:p>
          <a:p>
            <a:r>
              <a:rPr lang="de-DE" sz="2000" dirty="0" smtClean="0">
                <a:solidFill>
                  <a:srgbClr val="003D6A"/>
                </a:solidFill>
                <a:latin typeface="Mistral" pitchFamily="66" charset="0"/>
              </a:rPr>
              <a:t>l</a:t>
            </a:r>
            <a:r>
              <a:rPr lang="de-DE" dirty="0" smtClean="0">
                <a:solidFill>
                  <a:srgbClr val="003D6A"/>
                </a:solidFill>
              </a:rPr>
              <a:t>=0</a:t>
            </a:r>
            <a:endParaRPr lang="en-US" dirty="0">
              <a:solidFill>
                <a:srgbClr val="003D6A"/>
              </a:solidFill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3D6A"/>
              </a:clrFrom>
              <a:clrTo>
                <a:srgbClr val="003D6A">
                  <a:alpha val="0"/>
                </a:srgbClr>
              </a:clrTo>
            </a:clrChange>
          </a:blip>
          <a:srcRect t="9602" r="7211" b="9167"/>
          <a:stretch>
            <a:fillRect/>
          </a:stretch>
        </p:blipFill>
        <p:spPr bwMode="auto">
          <a:xfrm rot="10800000">
            <a:off x="33598" y="2088338"/>
            <a:ext cx="1278828" cy="1413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hteck 38"/>
          <p:cNvSpPr/>
          <p:nvPr/>
        </p:nvSpPr>
        <p:spPr>
          <a:xfrm>
            <a:off x="5286151" y="4484870"/>
            <a:ext cx="2127505" cy="120032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rgbClr val="003D6A"/>
                </a:solidFill>
              </a:rPr>
              <a:t>J</a:t>
            </a:r>
            <a:r>
              <a:rPr lang="de-DE" baseline="-25000" dirty="0" smtClean="0">
                <a:solidFill>
                  <a:srgbClr val="003D6A"/>
                </a:solidFill>
              </a:rPr>
              <a:t>1</a:t>
            </a:r>
            <a:r>
              <a:rPr lang="de-DE" dirty="0" smtClean="0">
                <a:solidFill>
                  <a:srgbClr val="003D6A"/>
                </a:solidFill>
              </a:rPr>
              <a:t>=J</a:t>
            </a:r>
            <a:r>
              <a:rPr lang="de-DE" baseline="-25000" dirty="0" smtClean="0">
                <a:solidFill>
                  <a:srgbClr val="003D6A"/>
                </a:solidFill>
              </a:rPr>
              <a:t>0</a:t>
            </a:r>
            <a:r>
              <a:rPr lang="de-DE" dirty="0" smtClean="0">
                <a:solidFill>
                  <a:srgbClr val="003D6A"/>
                </a:solidFill>
              </a:rPr>
              <a:t>+m*</a:t>
            </a:r>
            <a:r>
              <a:rPr lang="de-DE" dirty="0" smtClean="0">
                <a:solidFill>
                  <a:srgbClr val="003D6A"/>
                </a:solidFill>
                <a:latin typeface="Mistral" pitchFamily="66" charset="0"/>
              </a:rPr>
              <a:t>l</a:t>
            </a:r>
            <a:r>
              <a:rPr lang="de-DE" baseline="30000" dirty="0" smtClean="0">
                <a:solidFill>
                  <a:srgbClr val="003D6A"/>
                </a:solidFill>
              </a:rPr>
              <a:t>2</a:t>
            </a:r>
          </a:p>
          <a:p>
            <a:r>
              <a:rPr lang="de-DE" dirty="0" smtClean="0">
                <a:solidFill>
                  <a:srgbClr val="003D6A"/>
                </a:solidFill>
              </a:rPr>
              <a:t>J</a:t>
            </a:r>
            <a:r>
              <a:rPr lang="de-DE" baseline="-25000" dirty="0" smtClean="0">
                <a:solidFill>
                  <a:srgbClr val="003D6A"/>
                </a:solidFill>
              </a:rPr>
              <a:t>1</a:t>
            </a:r>
            <a:r>
              <a:rPr lang="de-DE" dirty="0" smtClean="0">
                <a:solidFill>
                  <a:srgbClr val="003D6A"/>
                </a:solidFill>
              </a:rPr>
              <a:t>=0.02+(1+0.7)*0.2</a:t>
            </a:r>
            <a:r>
              <a:rPr lang="de-DE" baseline="30000" dirty="0" smtClean="0">
                <a:solidFill>
                  <a:srgbClr val="003D6A"/>
                </a:solidFill>
              </a:rPr>
              <a:t>2</a:t>
            </a:r>
          </a:p>
          <a:p>
            <a:r>
              <a:rPr lang="de-DE" dirty="0" smtClean="0">
                <a:solidFill>
                  <a:srgbClr val="003D6A"/>
                </a:solidFill>
              </a:rPr>
              <a:t>J</a:t>
            </a:r>
            <a:r>
              <a:rPr lang="de-DE" baseline="-25000" dirty="0" smtClean="0">
                <a:solidFill>
                  <a:srgbClr val="003D6A"/>
                </a:solidFill>
              </a:rPr>
              <a:t>1</a:t>
            </a:r>
            <a:r>
              <a:rPr lang="de-DE" dirty="0" smtClean="0">
                <a:solidFill>
                  <a:srgbClr val="003D6A"/>
                </a:solidFill>
              </a:rPr>
              <a:t>=0.02+0.0428</a:t>
            </a:r>
          </a:p>
          <a:p>
            <a:r>
              <a:rPr lang="de-DE" dirty="0" smtClean="0">
                <a:solidFill>
                  <a:srgbClr val="003D6A"/>
                </a:solidFill>
              </a:rPr>
              <a:t>J</a:t>
            </a:r>
            <a:r>
              <a:rPr lang="de-DE" baseline="-25000" dirty="0" smtClean="0">
                <a:solidFill>
                  <a:srgbClr val="003D6A"/>
                </a:solidFill>
              </a:rPr>
              <a:t>1</a:t>
            </a:r>
            <a:r>
              <a:rPr lang="de-DE" dirty="0" smtClean="0">
                <a:solidFill>
                  <a:srgbClr val="003D6A"/>
                </a:solidFill>
              </a:rPr>
              <a:t>= 0.0628 kg*m</a:t>
            </a:r>
            <a:r>
              <a:rPr lang="de-DE" baseline="30000" dirty="0" smtClean="0">
                <a:solidFill>
                  <a:srgbClr val="003D6A"/>
                </a:solidFill>
              </a:rPr>
              <a:t>2</a:t>
            </a:r>
            <a:endParaRPr lang="de-DE" dirty="0" smtClean="0">
              <a:solidFill>
                <a:srgbClr val="003D6A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335350" y="2039112"/>
            <a:ext cx="539496" cy="53949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uppieren 43"/>
          <p:cNvGrpSpPr/>
          <p:nvPr/>
        </p:nvGrpSpPr>
        <p:grpSpPr>
          <a:xfrm>
            <a:off x="4622024" y="1665321"/>
            <a:ext cx="4248967" cy="2467766"/>
            <a:chOff x="4622024" y="1665321"/>
            <a:chExt cx="4248967" cy="2467766"/>
          </a:xfrm>
        </p:grpSpPr>
        <p:grpSp>
          <p:nvGrpSpPr>
            <p:cNvPr id="28" name="Gruppieren 27"/>
            <p:cNvGrpSpPr/>
            <p:nvPr/>
          </p:nvGrpSpPr>
          <p:grpSpPr>
            <a:xfrm>
              <a:off x="4622024" y="1819656"/>
              <a:ext cx="919240" cy="2313431"/>
              <a:chOff x="6258800" y="1819656"/>
              <a:chExt cx="919240" cy="2313431"/>
            </a:xfrm>
            <a:effectLst/>
          </p:grpSpPr>
          <p:sp>
            <p:nvSpPr>
              <p:cNvPr id="18" name="Nach rechts gekrümmter Pfeil 17"/>
              <p:cNvSpPr/>
              <p:nvPr/>
            </p:nvSpPr>
            <p:spPr>
              <a:xfrm>
                <a:off x="6258800" y="3277540"/>
                <a:ext cx="919240" cy="855547"/>
              </a:xfrm>
              <a:prstGeom prst="curved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" name="Gerade Verbindung 19"/>
              <p:cNvCxnSpPr/>
              <p:nvPr/>
            </p:nvCxnSpPr>
            <p:spPr>
              <a:xfrm rot="5400000">
                <a:off x="5739384" y="2798064"/>
                <a:ext cx="1956816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Gerade Verbindung 34"/>
            <p:cNvCxnSpPr/>
            <p:nvPr/>
          </p:nvCxnSpPr>
          <p:spPr>
            <a:xfrm rot="5400000" flipH="1" flipV="1">
              <a:off x="7932420" y="2080260"/>
              <a:ext cx="484632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mit Pfeil 36"/>
            <p:cNvCxnSpPr/>
            <p:nvPr/>
          </p:nvCxnSpPr>
          <p:spPr>
            <a:xfrm>
              <a:off x="5084064" y="1975104"/>
              <a:ext cx="3081528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hteck 37"/>
            <p:cNvSpPr/>
            <p:nvPr/>
          </p:nvSpPr>
          <p:spPr>
            <a:xfrm>
              <a:off x="6147839" y="1665321"/>
              <a:ext cx="109036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dirty="0" smtClean="0">
                  <a:solidFill>
                    <a:srgbClr val="FF0000"/>
                  </a:solidFill>
                  <a:latin typeface="Mistral" pitchFamily="66" charset="0"/>
                </a:rPr>
                <a:t>l</a:t>
              </a:r>
              <a:r>
                <a:rPr lang="de-DE" dirty="0" smtClean="0">
                  <a:solidFill>
                    <a:srgbClr val="FF0000"/>
                  </a:solidFill>
                </a:rPr>
                <a:t>=200mm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3D6A"/>
                </a:clrFrom>
                <a:clrTo>
                  <a:srgbClr val="003D6A">
                    <a:alpha val="0"/>
                  </a:srgbClr>
                </a:clrTo>
              </a:clrChange>
            </a:blip>
            <a:srcRect t="9602" r="7211" b="9167"/>
            <a:stretch>
              <a:fillRect/>
            </a:stretch>
          </p:blipFill>
          <p:spPr bwMode="auto">
            <a:xfrm rot="10800000">
              <a:off x="7592163" y="2085290"/>
              <a:ext cx="1278828" cy="1413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Ellipse 32"/>
            <p:cNvSpPr/>
            <p:nvPr/>
          </p:nvSpPr>
          <p:spPr>
            <a:xfrm>
              <a:off x="7888224" y="2045208"/>
              <a:ext cx="539496" cy="53949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SRU-plus Technical Presentation, B. Painting, November 2012</a:t>
            </a:r>
            <a:endParaRPr lang="de-DE" dirty="0" smtClean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960702"/>
          </a:xfrm>
        </p:spPr>
        <p:txBody>
          <a:bodyPr/>
          <a:lstStyle/>
          <a:p>
            <a:r>
              <a:rPr lang="de-DE" dirty="0" smtClean="0"/>
              <a:t>Moment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Inertia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987552" y="4361688"/>
            <a:ext cx="2139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 smtClean="0">
                <a:solidFill>
                  <a:srgbClr val="003D6A"/>
                </a:solidFill>
              </a:rPr>
              <a:t>SRU plus 25</a:t>
            </a:r>
            <a:endParaRPr lang="en-US" sz="2600" b="1" dirty="0">
              <a:solidFill>
                <a:srgbClr val="003D6A"/>
              </a:solidFill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/>
          <a:srcRect l="1737" t="2275" r="1342" b="1541"/>
          <a:stretch>
            <a:fillRect/>
          </a:stretch>
        </p:blipFill>
        <p:spPr bwMode="auto">
          <a:xfrm>
            <a:off x="256032" y="1988938"/>
            <a:ext cx="3172968" cy="2255950"/>
          </a:xfrm>
          <a:prstGeom prst="rect">
            <a:avLst/>
          </a:prstGeom>
          <a:noFill/>
          <a:ln w="9525">
            <a:solidFill>
              <a:srgbClr val="00446B"/>
            </a:solidFill>
            <a:miter lim="800000"/>
            <a:headEnd/>
            <a:tailEnd/>
          </a:ln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9" t="825" r="569"/>
          <a:stretch>
            <a:fillRect/>
          </a:stretch>
        </p:blipFill>
        <p:spPr bwMode="auto">
          <a:xfrm>
            <a:off x="3502152" y="1954740"/>
            <a:ext cx="5394960" cy="385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Gruppieren 35"/>
          <p:cNvGrpSpPr/>
          <p:nvPr/>
        </p:nvGrpSpPr>
        <p:grpSpPr>
          <a:xfrm>
            <a:off x="4666532" y="3646454"/>
            <a:ext cx="1046467" cy="1179024"/>
            <a:chOff x="4666532" y="3646454"/>
            <a:chExt cx="1046467" cy="1179024"/>
          </a:xfrm>
        </p:grpSpPr>
        <p:grpSp>
          <p:nvGrpSpPr>
            <p:cNvPr id="20" name="Gruppieren 19"/>
            <p:cNvGrpSpPr/>
            <p:nvPr/>
          </p:nvGrpSpPr>
          <p:grpSpPr>
            <a:xfrm>
              <a:off x="4879154" y="3646454"/>
              <a:ext cx="833845" cy="1179024"/>
              <a:chOff x="4479761" y="629150"/>
              <a:chExt cx="785793" cy="1121819"/>
            </a:xfrm>
          </p:grpSpPr>
          <p:grpSp>
            <p:nvGrpSpPr>
              <p:cNvPr id="18" name="Gruppieren 17"/>
              <p:cNvGrpSpPr/>
              <p:nvPr/>
            </p:nvGrpSpPr>
            <p:grpSpPr>
              <a:xfrm>
                <a:off x="4701775" y="895422"/>
                <a:ext cx="339951" cy="855547"/>
                <a:chOff x="86600" y="1819656"/>
                <a:chExt cx="919240" cy="2313431"/>
              </a:xfrm>
            </p:grpSpPr>
            <p:grpSp>
              <p:nvGrpSpPr>
                <p:cNvPr id="14" name="Gruppieren 13"/>
                <p:cNvGrpSpPr/>
                <p:nvPr/>
              </p:nvGrpSpPr>
              <p:grpSpPr>
                <a:xfrm>
                  <a:off x="86600" y="1819656"/>
                  <a:ext cx="919240" cy="2313431"/>
                  <a:chOff x="1220456" y="1819656"/>
                  <a:chExt cx="919240" cy="2313431"/>
                </a:xfrm>
              </p:grpSpPr>
              <p:sp>
                <p:nvSpPr>
                  <p:cNvPr id="15" name="Nach rechts gekrümmter Pfeil 14"/>
                  <p:cNvSpPr/>
                  <p:nvPr/>
                </p:nvSpPr>
                <p:spPr>
                  <a:xfrm>
                    <a:off x="1220456" y="3277540"/>
                    <a:ext cx="919240" cy="855547"/>
                  </a:xfrm>
                  <a:prstGeom prst="curvedRightArrow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16" name="Gerade Verbindung 15"/>
                  <p:cNvCxnSpPr/>
                  <p:nvPr/>
                </p:nvCxnSpPr>
                <p:spPr>
                  <a:xfrm rot="5400000">
                    <a:off x="701040" y="2798064"/>
                    <a:ext cx="1956816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7" name="Ellipse 16"/>
                <p:cNvSpPr/>
                <p:nvPr/>
              </p:nvSpPr>
              <p:spPr>
                <a:xfrm>
                  <a:off x="283464" y="2478024"/>
                  <a:ext cx="539496" cy="53949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Rechteck 18"/>
              <p:cNvSpPr/>
              <p:nvPr/>
            </p:nvSpPr>
            <p:spPr>
              <a:xfrm>
                <a:off x="4479761" y="629150"/>
                <a:ext cx="785793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de-DE" sz="1600" dirty="0" smtClean="0">
                    <a:solidFill>
                      <a:srgbClr val="003D6A"/>
                    </a:solidFill>
                  </a:rPr>
                  <a:t>J</a:t>
                </a:r>
                <a:r>
                  <a:rPr lang="de-DE" sz="1600" baseline="-25000" dirty="0" smtClean="0">
                    <a:solidFill>
                      <a:srgbClr val="003D6A"/>
                    </a:solidFill>
                  </a:rPr>
                  <a:t>1</a:t>
                </a:r>
                <a:r>
                  <a:rPr lang="de-DE" sz="1600" dirty="0" smtClean="0">
                    <a:solidFill>
                      <a:srgbClr val="003D6A"/>
                    </a:solidFill>
                  </a:rPr>
                  <a:t>=0.02</a:t>
                </a:r>
                <a:endParaRPr lang="en-US" sz="1600" dirty="0"/>
              </a:p>
            </p:txBody>
          </p:sp>
        </p:grpSp>
        <p:cxnSp>
          <p:nvCxnSpPr>
            <p:cNvPr id="22" name="Gerade Verbindung 21"/>
            <p:cNvCxnSpPr/>
            <p:nvPr/>
          </p:nvCxnSpPr>
          <p:spPr>
            <a:xfrm>
              <a:off x="4666532" y="4244169"/>
              <a:ext cx="46575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ieren 36"/>
          <p:cNvGrpSpPr/>
          <p:nvPr/>
        </p:nvGrpSpPr>
        <p:grpSpPr>
          <a:xfrm>
            <a:off x="4666532" y="3004443"/>
            <a:ext cx="3025400" cy="920947"/>
            <a:chOff x="4666532" y="3004443"/>
            <a:chExt cx="3025400" cy="920947"/>
          </a:xfrm>
        </p:grpSpPr>
        <p:grpSp>
          <p:nvGrpSpPr>
            <p:cNvPr id="31" name="Gruppieren 30"/>
            <p:cNvGrpSpPr/>
            <p:nvPr/>
          </p:nvGrpSpPr>
          <p:grpSpPr>
            <a:xfrm>
              <a:off x="6272120" y="3148872"/>
              <a:ext cx="1419812" cy="776518"/>
              <a:chOff x="6478255" y="676918"/>
              <a:chExt cx="1337992" cy="738842"/>
            </a:xfrm>
          </p:grpSpPr>
          <p:grpSp>
            <p:nvGrpSpPr>
              <p:cNvPr id="29" name="Gruppieren 28"/>
              <p:cNvGrpSpPr/>
              <p:nvPr/>
            </p:nvGrpSpPr>
            <p:grpSpPr>
              <a:xfrm>
                <a:off x="6478255" y="676918"/>
                <a:ext cx="1187911" cy="722114"/>
                <a:chOff x="4622024" y="1819656"/>
                <a:chExt cx="3805696" cy="2313431"/>
              </a:xfrm>
            </p:grpSpPr>
            <p:grpSp>
              <p:nvGrpSpPr>
                <p:cNvPr id="23" name="Gruppieren 22"/>
                <p:cNvGrpSpPr/>
                <p:nvPr/>
              </p:nvGrpSpPr>
              <p:grpSpPr>
                <a:xfrm>
                  <a:off x="4622024" y="1819656"/>
                  <a:ext cx="919240" cy="2313431"/>
                  <a:chOff x="6258800" y="1819656"/>
                  <a:chExt cx="919240" cy="2313431"/>
                </a:xfrm>
              </p:grpSpPr>
              <p:sp>
                <p:nvSpPr>
                  <p:cNvPr id="24" name="Nach rechts gekrümmter Pfeil 23"/>
                  <p:cNvSpPr/>
                  <p:nvPr/>
                </p:nvSpPr>
                <p:spPr>
                  <a:xfrm>
                    <a:off x="6258800" y="3277540"/>
                    <a:ext cx="919240" cy="855547"/>
                  </a:xfrm>
                  <a:prstGeom prst="curvedRightArrow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25" name="Gerade Verbindung 24"/>
                  <p:cNvCxnSpPr/>
                  <p:nvPr/>
                </p:nvCxnSpPr>
                <p:spPr>
                  <a:xfrm rot="5400000">
                    <a:off x="5739384" y="2798064"/>
                    <a:ext cx="1956816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6" name="Ellipse 25"/>
                <p:cNvSpPr/>
                <p:nvPr/>
              </p:nvSpPr>
              <p:spPr>
                <a:xfrm>
                  <a:off x="7888224" y="2484120"/>
                  <a:ext cx="539496" cy="53949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7" name="Gerade Verbindung 26"/>
                <p:cNvCxnSpPr/>
                <p:nvPr/>
              </p:nvCxnSpPr>
              <p:spPr>
                <a:xfrm rot="5400000" flipH="1" flipV="1">
                  <a:off x="7703820" y="2290572"/>
                  <a:ext cx="941832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Gerade Verbindung mit Pfeil 27"/>
                <p:cNvCxnSpPr/>
                <p:nvPr/>
              </p:nvCxnSpPr>
              <p:spPr>
                <a:xfrm>
                  <a:off x="5084064" y="1975104"/>
                  <a:ext cx="3081528" cy="1588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arrow"/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Rechteck 29"/>
              <p:cNvSpPr/>
              <p:nvPr/>
            </p:nvSpPr>
            <p:spPr>
              <a:xfrm>
                <a:off x="6775577" y="1077206"/>
                <a:ext cx="104067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de-DE" sz="1600" dirty="0" smtClean="0">
                    <a:solidFill>
                      <a:srgbClr val="003D6A"/>
                    </a:solidFill>
                  </a:rPr>
                  <a:t>J</a:t>
                </a:r>
                <a:r>
                  <a:rPr lang="de-DE" sz="1600" baseline="-25000" dirty="0" smtClean="0">
                    <a:solidFill>
                      <a:srgbClr val="003D6A"/>
                    </a:solidFill>
                  </a:rPr>
                  <a:t>1</a:t>
                </a:r>
                <a:r>
                  <a:rPr lang="de-DE" sz="1600" dirty="0" smtClean="0">
                    <a:solidFill>
                      <a:srgbClr val="003D6A"/>
                    </a:solidFill>
                  </a:rPr>
                  <a:t>= 0.0628</a:t>
                </a:r>
              </a:p>
            </p:txBody>
          </p:sp>
        </p:grpSp>
        <p:cxnSp>
          <p:nvCxnSpPr>
            <p:cNvPr id="33" name="Gerade Verbindung 32"/>
            <p:cNvCxnSpPr/>
            <p:nvPr/>
          </p:nvCxnSpPr>
          <p:spPr>
            <a:xfrm>
              <a:off x="4666532" y="3004443"/>
              <a:ext cx="180478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feld 34"/>
          <p:cNvSpPr txBox="1"/>
          <p:nvPr/>
        </p:nvSpPr>
        <p:spPr>
          <a:xfrm>
            <a:off x="260327" y="5141907"/>
            <a:ext cx="2839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3D6A"/>
                </a:solidFill>
              </a:rPr>
              <a:t>W=	Soft </a:t>
            </a:r>
            <a:r>
              <a:rPr lang="de-DE" dirty="0" err="1" smtClean="0">
                <a:solidFill>
                  <a:srgbClr val="003D6A"/>
                </a:solidFill>
              </a:rPr>
              <a:t>shock</a:t>
            </a:r>
            <a:r>
              <a:rPr lang="de-DE" dirty="0" smtClean="0">
                <a:solidFill>
                  <a:srgbClr val="003D6A"/>
                </a:solidFill>
              </a:rPr>
              <a:t> </a:t>
            </a:r>
            <a:r>
              <a:rPr lang="de-DE" dirty="0" err="1" smtClean="0">
                <a:solidFill>
                  <a:srgbClr val="003D6A"/>
                </a:solidFill>
              </a:rPr>
              <a:t>absorbers</a:t>
            </a:r>
            <a:endParaRPr lang="de-DE" dirty="0" smtClean="0">
              <a:solidFill>
                <a:srgbClr val="003D6A"/>
              </a:solidFill>
            </a:endParaRPr>
          </a:p>
          <a:p>
            <a:r>
              <a:rPr lang="de-DE" dirty="0" smtClean="0">
                <a:solidFill>
                  <a:srgbClr val="003D6A"/>
                </a:solidFill>
              </a:rPr>
              <a:t>H= 	</a:t>
            </a:r>
            <a:r>
              <a:rPr lang="de-DE" dirty="0" err="1" smtClean="0">
                <a:solidFill>
                  <a:srgbClr val="003D6A"/>
                </a:solidFill>
              </a:rPr>
              <a:t>Hard</a:t>
            </a:r>
            <a:r>
              <a:rPr lang="de-DE" dirty="0" smtClean="0">
                <a:solidFill>
                  <a:srgbClr val="003D6A"/>
                </a:solidFill>
              </a:rPr>
              <a:t> </a:t>
            </a:r>
            <a:r>
              <a:rPr lang="de-DE" dirty="0" err="1" smtClean="0">
                <a:solidFill>
                  <a:srgbClr val="003D6A"/>
                </a:solidFill>
              </a:rPr>
              <a:t>shock</a:t>
            </a:r>
            <a:r>
              <a:rPr lang="de-DE" dirty="0" smtClean="0">
                <a:solidFill>
                  <a:srgbClr val="003D6A"/>
                </a:solidFill>
              </a:rPr>
              <a:t> </a:t>
            </a:r>
            <a:r>
              <a:rPr lang="de-DE" dirty="0" err="1" smtClean="0">
                <a:solidFill>
                  <a:srgbClr val="003D6A"/>
                </a:solidFill>
              </a:rPr>
              <a:t>absorbers</a:t>
            </a:r>
            <a:endParaRPr lang="de-DE" dirty="0" smtClean="0">
              <a:solidFill>
                <a:srgbClr val="003D6A"/>
              </a:solidFill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685800" y="3483864"/>
            <a:ext cx="576072" cy="274320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Setting </a:t>
            </a:r>
            <a:r>
              <a:rPr lang="de-DE" dirty="0" err="1" smtClean="0"/>
              <a:t>the</a:t>
            </a:r>
            <a:r>
              <a:rPr lang="de-DE" dirty="0" smtClean="0"/>
              <a:t> Shock Absorbers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SRU-plus Technical Presentation, B. Painting, November 2012</a:t>
            </a:r>
            <a:endParaRPr lang="de-DE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727" t="1075" r="14693" b="10242"/>
          <a:stretch>
            <a:fillRect/>
          </a:stretch>
        </p:blipFill>
        <p:spPr bwMode="auto">
          <a:xfrm>
            <a:off x="3853708" y="2486774"/>
            <a:ext cx="5290292" cy="311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0" y="1783080"/>
            <a:ext cx="457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DE" sz="2200" dirty="0" smtClean="0">
                <a:solidFill>
                  <a:srgbClr val="00446B"/>
                </a:solidFill>
              </a:rPr>
              <a:t>Remove </a:t>
            </a:r>
            <a:r>
              <a:rPr lang="de-DE" sz="2200" dirty="0" err="1" smtClean="0">
                <a:solidFill>
                  <a:srgbClr val="00446B"/>
                </a:solidFill>
              </a:rPr>
              <a:t>the</a:t>
            </a:r>
            <a:r>
              <a:rPr lang="de-DE" sz="2200" dirty="0" smtClean="0">
                <a:solidFill>
                  <a:srgbClr val="00446B"/>
                </a:solidFill>
              </a:rPr>
              <a:t> </a:t>
            </a:r>
            <a:r>
              <a:rPr lang="de-DE" sz="2200" dirty="0" err="1" smtClean="0">
                <a:solidFill>
                  <a:srgbClr val="00446B"/>
                </a:solidFill>
              </a:rPr>
              <a:t>shock</a:t>
            </a:r>
            <a:r>
              <a:rPr lang="de-DE" sz="2200" dirty="0" smtClean="0">
                <a:solidFill>
                  <a:srgbClr val="00446B"/>
                </a:solidFill>
              </a:rPr>
              <a:t> cover </a:t>
            </a:r>
          </a:p>
          <a:p>
            <a:pPr marL="342900" indent="-342900"/>
            <a:r>
              <a:rPr lang="de-DE" sz="2200" dirty="0" smtClean="0">
                <a:solidFill>
                  <a:srgbClr val="00446B"/>
                </a:solidFill>
              </a:rPr>
              <a:t>	(Pos. 101a)</a:t>
            </a:r>
          </a:p>
          <a:p>
            <a:pPr marL="357188" indent="-357188">
              <a:buFont typeface="+mj-lt"/>
              <a:buAutoNum type="arabicPeriod" startAt="2"/>
            </a:pPr>
            <a:r>
              <a:rPr lang="de-DE" sz="2200" dirty="0" smtClean="0">
                <a:solidFill>
                  <a:srgbClr val="00446B"/>
                </a:solidFill>
              </a:rPr>
              <a:t>Secure </a:t>
            </a:r>
            <a:r>
              <a:rPr lang="de-DE" sz="2200" dirty="0" err="1" smtClean="0">
                <a:solidFill>
                  <a:srgbClr val="00446B"/>
                </a:solidFill>
              </a:rPr>
              <a:t>stop</a:t>
            </a:r>
            <a:r>
              <a:rPr lang="de-DE" sz="2200" dirty="0" smtClean="0">
                <a:solidFill>
                  <a:srgbClr val="00446B"/>
                </a:solidFill>
              </a:rPr>
              <a:t> „A“ (Pos. /1/) </a:t>
            </a:r>
            <a:r>
              <a:rPr lang="de-DE" sz="2200" dirty="0" err="1" smtClean="0">
                <a:solidFill>
                  <a:srgbClr val="00446B"/>
                </a:solidFill>
              </a:rPr>
              <a:t>with</a:t>
            </a:r>
            <a:r>
              <a:rPr lang="de-DE" sz="2200" dirty="0" smtClean="0">
                <a:solidFill>
                  <a:srgbClr val="00446B"/>
                </a:solidFill>
              </a:rPr>
              <a:t> a </a:t>
            </a:r>
            <a:r>
              <a:rPr lang="de-DE" sz="2200" dirty="0" err="1" smtClean="0">
                <a:solidFill>
                  <a:srgbClr val="00446B"/>
                </a:solidFill>
              </a:rPr>
              <a:t>wrench</a:t>
            </a:r>
            <a:r>
              <a:rPr lang="de-DE" sz="2200" dirty="0" smtClean="0">
                <a:solidFill>
                  <a:srgbClr val="00446B"/>
                </a:solidFill>
              </a:rPr>
              <a:t> </a:t>
            </a:r>
            <a:r>
              <a:rPr lang="de-DE" sz="2200" dirty="0" err="1" smtClean="0">
                <a:solidFill>
                  <a:srgbClr val="00446B"/>
                </a:solidFill>
              </a:rPr>
              <a:t>and</a:t>
            </a:r>
            <a:r>
              <a:rPr lang="de-DE" sz="2200" dirty="0" smtClean="0">
                <a:solidFill>
                  <a:srgbClr val="00446B"/>
                </a:solidFill>
              </a:rPr>
              <a:t> </a:t>
            </a:r>
            <a:r>
              <a:rPr lang="de-DE" sz="2200" dirty="0" err="1" smtClean="0">
                <a:solidFill>
                  <a:srgbClr val="00446B"/>
                </a:solidFill>
              </a:rPr>
              <a:t>loosen</a:t>
            </a:r>
            <a:r>
              <a:rPr lang="de-DE" sz="2200" dirty="0" smtClean="0">
                <a:solidFill>
                  <a:srgbClr val="00446B"/>
                </a:solidFill>
              </a:rPr>
              <a:t> </a:t>
            </a:r>
            <a:r>
              <a:rPr lang="de-DE" sz="2200" dirty="0" err="1" smtClean="0">
                <a:solidFill>
                  <a:srgbClr val="00446B"/>
                </a:solidFill>
              </a:rPr>
              <a:t>the</a:t>
            </a:r>
            <a:r>
              <a:rPr lang="de-DE" sz="2200" dirty="0" smtClean="0">
                <a:solidFill>
                  <a:srgbClr val="00446B"/>
                </a:solidFill>
              </a:rPr>
              <a:t> </a:t>
            </a:r>
            <a:r>
              <a:rPr lang="de-DE" sz="2200" dirty="0" err="1" smtClean="0">
                <a:solidFill>
                  <a:srgbClr val="00446B"/>
                </a:solidFill>
              </a:rPr>
              <a:t>nut</a:t>
            </a:r>
            <a:endParaRPr lang="de-DE" sz="2200" dirty="0" smtClean="0">
              <a:solidFill>
                <a:srgbClr val="00446B"/>
              </a:solidFill>
            </a:endParaRPr>
          </a:p>
          <a:p>
            <a:pPr marL="342900" indent="-342900"/>
            <a:r>
              <a:rPr lang="de-DE" sz="2200" dirty="0" smtClean="0">
                <a:solidFill>
                  <a:srgbClr val="00446B"/>
                </a:solidFill>
              </a:rPr>
              <a:t>	(Pos. 101b)</a:t>
            </a:r>
          </a:p>
          <a:p>
            <a:pPr marL="357188" indent="-357188">
              <a:buFont typeface="+mj-lt"/>
              <a:buAutoNum type="arabicPeriod" startAt="3"/>
            </a:pPr>
            <a:r>
              <a:rPr lang="de-DE" sz="2200" dirty="0" smtClean="0">
                <a:solidFill>
                  <a:srgbClr val="00446B"/>
                </a:solidFill>
              </a:rPr>
              <a:t>Secure </a:t>
            </a:r>
            <a:r>
              <a:rPr lang="de-DE" sz="2200" dirty="0" err="1" smtClean="0">
                <a:solidFill>
                  <a:srgbClr val="00446B"/>
                </a:solidFill>
              </a:rPr>
              <a:t>stop</a:t>
            </a:r>
            <a:r>
              <a:rPr lang="de-DE" sz="2200" dirty="0" smtClean="0">
                <a:solidFill>
                  <a:srgbClr val="00446B"/>
                </a:solidFill>
              </a:rPr>
              <a:t> „A“ </a:t>
            </a:r>
            <a:r>
              <a:rPr lang="de-DE" sz="2200" dirty="0" err="1" smtClean="0">
                <a:solidFill>
                  <a:srgbClr val="00446B"/>
                </a:solidFill>
              </a:rPr>
              <a:t>and</a:t>
            </a:r>
            <a:r>
              <a:rPr lang="de-DE" sz="2200" dirty="0" smtClean="0">
                <a:solidFill>
                  <a:srgbClr val="00446B"/>
                </a:solidFill>
              </a:rPr>
              <a:t> </a:t>
            </a:r>
            <a:r>
              <a:rPr lang="de-DE" sz="2200" dirty="0" err="1" smtClean="0">
                <a:solidFill>
                  <a:srgbClr val="00446B"/>
                </a:solidFill>
              </a:rPr>
              <a:t>unscrew</a:t>
            </a:r>
            <a:r>
              <a:rPr lang="de-DE" sz="2200" dirty="0" smtClean="0">
                <a:solidFill>
                  <a:srgbClr val="00446B"/>
                </a:solidFill>
              </a:rPr>
              <a:t> </a:t>
            </a:r>
            <a:r>
              <a:rPr lang="de-DE" sz="2200" dirty="0" err="1" smtClean="0">
                <a:solidFill>
                  <a:srgbClr val="00446B"/>
                </a:solidFill>
              </a:rPr>
              <a:t>the</a:t>
            </a:r>
            <a:r>
              <a:rPr lang="de-DE" sz="2200" dirty="0" smtClean="0">
                <a:solidFill>
                  <a:srgbClr val="00446B"/>
                </a:solidFill>
              </a:rPr>
              <a:t> </a:t>
            </a:r>
            <a:r>
              <a:rPr lang="de-DE" sz="2200" dirty="0" err="1" smtClean="0">
                <a:solidFill>
                  <a:srgbClr val="00446B"/>
                </a:solidFill>
              </a:rPr>
              <a:t>stop</a:t>
            </a:r>
            <a:r>
              <a:rPr lang="de-DE" sz="2200" dirty="0" smtClean="0">
                <a:solidFill>
                  <a:srgbClr val="00446B"/>
                </a:solidFill>
              </a:rPr>
              <a:t> </a:t>
            </a:r>
            <a:r>
              <a:rPr lang="de-DE" sz="2200" dirty="0" err="1" smtClean="0">
                <a:solidFill>
                  <a:srgbClr val="00446B"/>
                </a:solidFill>
              </a:rPr>
              <a:t>pin</a:t>
            </a:r>
            <a:r>
              <a:rPr lang="de-DE" sz="2200" dirty="0" smtClean="0">
                <a:solidFill>
                  <a:srgbClr val="00446B"/>
                </a:solidFill>
              </a:rPr>
              <a:t> A (Pos. 89/79)</a:t>
            </a:r>
          </a:p>
          <a:p>
            <a:pPr marL="342900" indent="-342900">
              <a:buAutoNum type="arabicPeriod" startAt="3"/>
            </a:pPr>
            <a:r>
              <a:rPr lang="de-DE" sz="2200" dirty="0" smtClean="0">
                <a:solidFill>
                  <a:srgbClr val="00446B"/>
                </a:solidFill>
              </a:rPr>
              <a:t>Test </a:t>
            </a:r>
            <a:r>
              <a:rPr lang="de-DE" sz="2200" dirty="0" err="1" smtClean="0">
                <a:solidFill>
                  <a:srgbClr val="00446B"/>
                </a:solidFill>
              </a:rPr>
              <a:t>the</a:t>
            </a:r>
            <a:r>
              <a:rPr lang="de-DE" sz="2200" dirty="0" smtClean="0">
                <a:solidFill>
                  <a:srgbClr val="00446B"/>
                </a:solidFill>
              </a:rPr>
              <a:t> </a:t>
            </a:r>
            <a:r>
              <a:rPr lang="de-DE" sz="2200" dirty="0" err="1" smtClean="0">
                <a:solidFill>
                  <a:srgbClr val="00446B"/>
                </a:solidFill>
              </a:rPr>
              <a:t>unit</a:t>
            </a:r>
            <a:endParaRPr lang="de-DE" sz="2200" dirty="0" smtClean="0">
              <a:solidFill>
                <a:srgbClr val="00446B"/>
              </a:solidFill>
            </a:endParaRPr>
          </a:p>
          <a:p>
            <a:pPr marL="342900" indent="-342900">
              <a:buAutoNum type="arabicPeriod" startAt="3"/>
            </a:pPr>
            <a:r>
              <a:rPr lang="de-DE" sz="2200" dirty="0" smtClean="0">
                <a:solidFill>
                  <a:srgbClr val="00446B"/>
                </a:solidFill>
              </a:rPr>
              <a:t>Secure </a:t>
            </a:r>
            <a:r>
              <a:rPr lang="de-DE" sz="2200" dirty="0" err="1" smtClean="0">
                <a:solidFill>
                  <a:srgbClr val="00446B"/>
                </a:solidFill>
              </a:rPr>
              <a:t>stop</a:t>
            </a:r>
            <a:r>
              <a:rPr lang="de-DE" sz="2200" dirty="0" smtClean="0">
                <a:solidFill>
                  <a:srgbClr val="00446B"/>
                </a:solidFill>
              </a:rPr>
              <a:t> </a:t>
            </a:r>
            <a:r>
              <a:rPr lang="de-DE" sz="2200" dirty="0" err="1" smtClean="0">
                <a:solidFill>
                  <a:srgbClr val="00446B"/>
                </a:solidFill>
              </a:rPr>
              <a:t>pin</a:t>
            </a:r>
            <a:r>
              <a:rPr lang="de-DE" sz="2200" dirty="0" smtClean="0">
                <a:solidFill>
                  <a:srgbClr val="00446B"/>
                </a:solidFill>
              </a:rPr>
              <a:t> „A“ (Pos. 89/79)</a:t>
            </a:r>
          </a:p>
          <a:p>
            <a:pPr marL="342900" indent="-342900">
              <a:buAutoNum type="arabicPeriod" startAt="3"/>
            </a:pPr>
            <a:r>
              <a:rPr lang="de-DE" sz="2200" dirty="0" err="1" smtClean="0">
                <a:solidFill>
                  <a:srgbClr val="00446B"/>
                </a:solidFill>
              </a:rPr>
              <a:t>Replace</a:t>
            </a:r>
            <a:r>
              <a:rPr lang="de-DE" sz="2200" dirty="0" smtClean="0">
                <a:solidFill>
                  <a:srgbClr val="00446B"/>
                </a:solidFill>
              </a:rPr>
              <a:t> cover</a:t>
            </a:r>
          </a:p>
          <a:p>
            <a:pPr marL="342900" indent="-342900">
              <a:buAutoNum type="arabicPeriod" startAt="3"/>
            </a:pPr>
            <a:r>
              <a:rPr lang="de-DE" sz="2200" dirty="0" smtClean="0">
                <a:solidFill>
                  <a:srgbClr val="00446B"/>
                </a:solidFill>
              </a:rPr>
              <a:t>Repeat </a:t>
            </a:r>
            <a:r>
              <a:rPr lang="de-DE" sz="2200" dirty="0" err="1" smtClean="0">
                <a:solidFill>
                  <a:srgbClr val="00446B"/>
                </a:solidFill>
              </a:rPr>
              <a:t>the</a:t>
            </a:r>
            <a:r>
              <a:rPr lang="de-DE" sz="2200" dirty="0" smtClean="0">
                <a:solidFill>
                  <a:srgbClr val="00446B"/>
                </a:solidFill>
              </a:rPr>
              <a:t> </a:t>
            </a:r>
            <a:r>
              <a:rPr lang="de-DE" sz="2200" dirty="0" err="1" smtClean="0">
                <a:solidFill>
                  <a:srgbClr val="00446B"/>
                </a:solidFill>
              </a:rPr>
              <a:t>process</a:t>
            </a:r>
            <a:r>
              <a:rPr lang="de-DE" sz="2200" dirty="0" smtClean="0">
                <a:solidFill>
                  <a:srgbClr val="00446B"/>
                </a:solidFill>
              </a:rPr>
              <a:t> </a:t>
            </a:r>
            <a:r>
              <a:rPr lang="de-DE" sz="2200" dirty="0" err="1" smtClean="0">
                <a:solidFill>
                  <a:srgbClr val="00446B"/>
                </a:solidFill>
              </a:rPr>
              <a:t>for</a:t>
            </a:r>
            <a:r>
              <a:rPr lang="de-DE" sz="2200" dirty="0" smtClean="0">
                <a:solidFill>
                  <a:srgbClr val="00446B"/>
                </a:solidFill>
              </a:rPr>
              <a:t> </a:t>
            </a:r>
            <a:r>
              <a:rPr lang="de-DE" sz="2200" dirty="0" err="1" smtClean="0">
                <a:solidFill>
                  <a:srgbClr val="00446B"/>
                </a:solidFill>
              </a:rPr>
              <a:t>the</a:t>
            </a:r>
            <a:r>
              <a:rPr lang="de-DE" sz="2200" dirty="0" smtClean="0">
                <a:solidFill>
                  <a:srgbClr val="00446B"/>
                </a:solidFill>
              </a:rPr>
              <a:t> </a:t>
            </a:r>
            <a:r>
              <a:rPr lang="de-DE" sz="2200" dirty="0" err="1" smtClean="0">
                <a:solidFill>
                  <a:srgbClr val="00446B"/>
                </a:solidFill>
              </a:rPr>
              <a:t>opposite</a:t>
            </a:r>
            <a:r>
              <a:rPr lang="de-DE" sz="2200" dirty="0" smtClean="0">
                <a:solidFill>
                  <a:srgbClr val="00446B"/>
                </a:solidFill>
              </a:rPr>
              <a:t> </a:t>
            </a:r>
            <a:r>
              <a:rPr lang="de-DE" sz="2200" dirty="0" err="1" smtClean="0">
                <a:solidFill>
                  <a:srgbClr val="00446B"/>
                </a:solidFill>
              </a:rPr>
              <a:t>side</a:t>
            </a:r>
            <a:endParaRPr lang="en-US" sz="2200" dirty="0">
              <a:solidFill>
                <a:srgbClr val="00446B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SRU-plus – End Position </a:t>
            </a:r>
            <a:r>
              <a:rPr lang="de-DE" dirty="0" err="1" smtClean="0"/>
              <a:t>Adjustability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14</a:t>
            </a:fld>
            <a:endParaRPr lang="de-DE" dirty="0"/>
          </a:p>
        </p:txBody>
      </p:sp>
      <p:cxnSp>
        <p:nvCxnSpPr>
          <p:cNvPr id="14" name="Gerade Verbindung 13"/>
          <p:cNvCxnSpPr/>
          <p:nvPr/>
        </p:nvCxnSpPr>
        <p:spPr>
          <a:xfrm rot="5400000">
            <a:off x="2181225" y="3886200"/>
            <a:ext cx="47625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uppieren 24"/>
          <p:cNvGrpSpPr/>
          <p:nvPr/>
        </p:nvGrpSpPr>
        <p:grpSpPr>
          <a:xfrm>
            <a:off x="193651" y="1502572"/>
            <a:ext cx="4330724" cy="4572000"/>
            <a:chOff x="193651" y="1502572"/>
            <a:chExt cx="4330724" cy="4572000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3652" y="1502572"/>
              <a:ext cx="4330723" cy="2269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3"/>
            <a:srcRect t="13467" r="13467"/>
            <a:stretch>
              <a:fillRect/>
            </a:stretch>
          </p:blipFill>
          <p:spPr bwMode="auto">
            <a:xfrm>
              <a:off x="193651" y="3830587"/>
              <a:ext cx="4330723" cy="2243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Gruppieren 25"/>
          <p:cNvGrpSpPr/>
          <p:nvPr/>
        </p:nvGrpSpPr>
        <p:grpSpPr>
          <a:xfrm>
            <a:off x="4610100" y="1502573"/>
            <a:ext cx="4322308" cy="4572000"/>
            <a:chOff x="4610100" y="1502573"/>
            <a:chExt cx="4322308" cy="4572000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10100" y="3833063"/>
              <a:ext cx="4322308" cy="224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5"/>
            <a:srcRect t="23445" r="24380"/>
            <a:stretch>
              <a:fillRect/>
            </a:stretch>
          </p:blipFill>
          <p:spPr bwMode="auto">
            <a:xfrm>
              <a:off x="4610100" y="1502573"/>
              <a:ext cx="4322306" cy="2269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7" name="Gruppieren 26"/>
          <p:cNvGrpSpPr/>
          <p:nvPr/>
        </p:nvGrpSpPr>
        <p:grpSpPr>
          <a:xfrm>
            <a:off x="193650" y="1499704"/>
            <a:ext cx="4330724" cy="4572000"/>
            <a:chOff x="193651" y="1502572"/>
            <a:chExt cx="4330724" cy="4572000"/>
          </a:xfrm>
        </p:grpSpPr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193652" y="1502572"/>
              <a:ext cx="4330723" cy="2269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7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</a:blip>
            <a:srcRect t="13467" r="13467"/>
            <a:stretch>
              <a:fillRect/>
            </a:stretch>
          </p:blipFill>
          <p:spPr bwMode="auto">
            <a:xfrm>
              <a:off x="193651" y="3830587"/>
              <a:ext cx="4330723" cy="2243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Technical </a:t>
            </a:r>
            <a:r>
              <a:rPr lang="de-DE" dirty="0" err="1" smtClean="0"/>
              <a:t>Presentation</a:t>
            </a:r>
            <a:r>
              <a:rPr lang="de-DE" dirty="0" smtClean="0"/>
              <a:t>, B. Painting, November 2012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Setting </a:t>
            </a:r>
            <a:r>
              <a:rPr lang="de-DE" dirty="0" err="1" smtClean="0"/>
              <a:t>the</a:t>
            </a:r>
            <a:r>
              <a:rPr lang="de-DE" dirty="0" smtClean="0"/>
              <a:t> End Position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391" r="11563"/>
          <a:stretch>
            <a:fillRect/>
          </a:stretch>
        </p:blipFill>
        <p:spPr bwMode="auto">
          <a:xfrm>
            <a:off x="3870794" y="3522996"/>
            <a:ext cx="5163478" cy="2779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Technical </a:t>
            </a:r>
            <a:r>
              <a:rPr lang="de-DE" dirty="0" err="1" smtClean="0"/>
              <a:t>Presentation</a:t>
            </a:r>
            <a:r>
              <a:rPr lang="de-DE" dirty="0" smtClean="0"/>
              <a:t>, B. Painting, November 2012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0" y="1810512"/>
            <a:ext cx="52212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DE" sz="2200" dirty="0" err="1" smtClean="0">
                <a:solidFill>
                  <a:srgbClr val="00446B"/>
                </a:solidFill>
              </a:rPr>
              <a:t>Loosen</a:t>
            </a:r>
            <a:r>
              <a:rPr lang="de-DE" sz="2200" dirty="0" smtClean="0">
                <a:solidFill>
                  <a:srgbClr val="00446B"/>
                </a:solidFill>
              </a:rPr>
              <a:t> </a:t>
            </a:r>
            <a:r>
              <a:rPr lang="de-DE" sz="2200" dirty="0" err="1" smtClean="0">
                <a:solidFill>
                  <a:srgbClr val="00446B"/>
                </a:solidFill>
              </a:rPr>
              <a:t>the</a:t>
            </a:r>
            <a:r>
              <a:rPr lang="de-DE" sz="2200" dirty="0" smtClean="0">
                <a:solidFill>
                  <a:srgbClr val="00446B"/>
                </a:solidFill>
              </a:rPr>
              <a:t> lock </a:t>
            </a:r>
            <a:r>
              <a:rPr lang="de-DE" sz="2200" dirty="0" err="1" smtClean="0">
                <a:solidFill>
                  <a:srgbClr val="00446B"/>
                </a:solidFill>
              </a:rPr>
              <a:t>nut</a:t>
            </a:r>
            <a:r>
              <a:rPr lang="de-DE" sz="2200" dirty="0" smtClean="0">
                <a:solidFill>
                  <a:srgbClr val="00446B"/>
                </a:solidFill>
              </a:rPr>
              <a:t> (Pos. 35)</a:t>
            </a:r>
          </a:p>
          <a:p>
            <a:pPr marL="342900" indent="-342900">
              <a:buAutoNum type="arabicPeriod"/>
            </a:pPr>
            <a:r>
              <a:rPr lang="de-DE" sz="2200" dirty="0" err="1" smtClean="0">
                <a:solidFill>
                  <a:srgbClr val="00446B"/>
                </a:solidFill>
              </a:rPr>
              <a:t>Pressurize</a:t>
            </a:r>
            <a:r>
              <a:rPr lang="de-DE" sz="2200" dirty="0" smtClean="0">
                <a:solidFill>
                  <a:srgbClr val="00446B"/>
                </a:solidFill>
              </a:rPr>
              <a:t> </a:t>
            </a:r>
            <a:r>
              <a:rPr lang="de-DE" sz="2200" dirty="0" err="1" smtClean="0">
                <a:solidFill>
                  <a:srgbClr val="00446B"/>
                </a:solidFill>
              </a:rPr>
              <a:t>port</a:t>
            </a:r>
            <a:r>
              <a:rPr lang="de-DE" sz="2200" dirty="0" smtClean="0">
                <a:solidFill>
                  <a:srgbClr val="00446B"/>
                </a:solidFill>
              </a:rPr>
              <a:t> „A“</a:t>
            </a:r>
          </a:p>
          <a:p>
            <a:pPr marL="342900" indent="-342900">
              <a:buAutoNum type="arabicPeriod"/>
            </a:pPr>
            <a:r>
              <a:rPr lang="de-DE" sz="2200" dirty="0" err="1" smtClean="0">
                <a:solidFill>
                  <a:srgbClr val="00446B"/>
                </a:solidFill>
              </a:rPr>
              <a:t>Rotate</a:t>
            </a:r>
            <a:r>
              <a:rPr lang="de-DE" sz="2200" dirty="0" smtClean="0">
                <a:solidFill>
                  <a:srgbClr val="00446B"/>
                </a:solidFill>
              </a:rPr>
              <a:t> in/out </a:t>
            </a:r>
            <a:r>
              <a:rPr lang="de-DE" sz="2200" dirty="0" err="1" smtClean="0">
                <a:solidFill>
                  <a:srgbClr val="00446B"/>
                </a:solidFill>
              </a:rPr>
              <a:t>the</a:t>
            </a:r>
            <a:r>
              <a:rPr lang="de-DE" sz="2200" dirty="0" smtClean="0">
                <a:solidFill>
                  <a:srgbClr val="00446B"/>
                </a:solidFill>
              </a:rPr>
              <a:t> end </a:t>
            </a:r>
            <a:r>
              <a:rPr lang="de-DE" sz="2200" dirty="0" err="1" smtClean="0">
                <a:solidFill>
                  <a:srgbClr val="00446B"/>
                </a:solidFill>
              </a:rPr>
              <a:t>stop</a:t>
            </a:r>
            <a:r>
              <a:rPr lang="de-DE" sz="2200" dirty="0" smtClean="0">
                <a:solidFill>
                  <a:srgbClr val="00446B"/>
                </a:solidFill>
              </a:rPr>
              <a:t> „B“ (Pos. /2/)</a:t>
            </a:r>
          </a:p>
          <a:p>
            <a:pPr marL="342900" indent="-342900">
              <a:buAutoNum type="arabicPeriod"/>
            </a:pPr>
            <a:r>
              <a:rPr lang="de-DE" sz="2200" dirty="0" err="1" smtClean="0">
                <a:solidFill>
                  <a:srgbClr val="00446B"/>
                </a:solidFill>
              </a:rPr>
              <a:t>Tighten</a:t>
            </a:r>
            <a:r>
              <a:rPr lang="de-DE" sz="2200" dirty="0" smtClean="0">
                <a:solidFill>
                  <a:srgbClr val="00446B"/>
                </a:solidFill>
              </a:rPr>
              <a:t> </a:t>
            </a:r>
            <a:r>
              <a:rPr lang="de-DE" sz="2200" dirty="0" err="1" smtClean="0">
                <a:solidFill>
                  <a:srgbClr val="00446B"/>
                </a:solidFill>
              </a:rPr>
              <a:t>the</a:t>
            </a:r>
            <a:r>
              <a:rPr lang="de-DE" sz="2200" dirty="0" smtClean="0">
                <a:solidFill>
                  <a:srgbClr val="00446B"/>
                </a:solidFill>
              </a:rPr>
              <a:t> lock </a:t>
            </a:r>
            <a:r>
              <a:rPr lang="de-DE" sz="2200" dirty="0" err="1" smtClean="0">
                <a:solidFill>
                  <a:srgbClr val="00446B"/>
                </a:solidFill>
              </a:rPr>
              <a:t>nut</a:t>
            </a:r>
            <a:r>
              <a:rPr lang="de-DE" sz="2200" dirty="0" smtClean="0">
                <a:solidFill>
                  <a:srgbClr val="00446B"/>
                </a:solidFill>
              </a:rPr>
              <a:t> (Pos. 35)</a:t>
            </a:r>
          </a:p>
          <a:p>
            <a:pPr marL="342900" indent="-342900">
              <a:buAutoNum type="arabicPeriod"/>
            </a:pPr>
            <a:r>
              <a:rPr lang="de-DE" sz="2200" dirty="0" err="1" smtClean="0">
                <a:solidFill>
                  <a:srgbClr val="00446B"/>
                </a:solidFill>
              </a:rPr>
              <a:t>Verify</a:t>
            </a:r>
            <a:r>
              <a:rPr lang="de-DE" sz="2200" dirty="0" smtClean="0">
                <a:solidFill>
                  <a:srgbClr val="00446B"/>
                </a:solidFill>
              </a:rPr>
              <a:t> end </a:t>
            </a:r>
            <a:r>
              <a:rPr lang="de-DE" sz="2200" dirty="0" err="1" smtClean="0">
                <a:solidFill>
                  <a:srgbClr val="00446B"/>
                </a:solidFill>
              </a:rPr>
              <a:t>position</a:t>
            </a:r>
            <a:r>
              <a:rPr lang="de-DE" sz="2200" dirty="0" smtClean="0">
                <a:solidFill>
                  <a:srgbClr val="00446B"/>
                </a:solidFill>
              </a:rPr>
              <a:t> „B“</a:t>
            </a:r>
          </a:p>
          <a:p>
            <a:pPr marL="342900" indent="-342900">
              <a:buAutoNum type="arabicPeriod"/>
            </a:pPr>
            <a:r>
              <a:rPr lang="de-DE" sz="2200" dirty="0" err="1" smtClean="0">
                <a:solidFill>
                  <a:srgbClr val="00446B"/>
                </a:solidFill>
              </a:rPr>
              <a:t>Ventilate</a:t>
            </a:r>
            <a:r>
              <a:rPr lang="de-DE" sz="2200" dirty="0" smtClean="0">
                <a:solidFill>
                  <a:srgbClr val="00446B"/>
                </a:solidFill>
              </a:rPr>
              <a:t> </a:t>
            </a:r>
            <a:r>
              <a:rPr lang="de-DE" sz="2200" dirty="0" err="1" smtClean="0">
                <a:solidFill>
                  <a:srgbClr val="00446B"/>
                </a:solidFill>
              </a:rPr>
              <a:t>port</a:t>
            </a:r>
            <a:r>
              <a:rPr lang="de-DE" sz="2200" dirty="0" smtClean="0">
                <a:solidFill>
                  <a:srgbClr val="00446B"/>
                </a:solidFill>
              </a:rPr>
              <a:t> „A“ </a:t>
            </a:r>
            <a:r>
              <a:rPr lang="de-DE" sz="2200" dirty="0" err="1" smtClean="0">
                <a:solidFill>
                  <a:srgbClr val="00446B"/>
                </a:solidFill>
              </a:rPr>
              <a:t>and</a:t>
            </a:r>
            <a:r>
              <a:rPr lang="de-DE" sz="2200" dirty="0" smtClean="0">
                <a:solidFill>
                  <a:srgbClr val="00446B"/>
                </a:solidFill>
              </a:rPr>
              <a:t> </a:t>
            </a:r>
            <a:r>
              <a:rPr lang="de-DE" sz="2200" dirty="0" err="1" smtClean="0">
                <a:solidFill>
                  <a:srgbClr val="00446B"/>
                </a:solidFill>
              </a:rPr>
              <a:t>pressurize</a:t>
            </a:r>
            <a:r>
              <a:rPr lang="de-DE" sz="2200" dirty="0" smtClean="0">
                <a:solidFill>
                  <a:srgbClr val="00446B"/>
                </a:solidFill>
              </a:rPr>
              <a:t> </a:t>
            </a:r>
            <a:r>
              <a:rPr lang="de-DE" sz="2200" dirty="0" err="1" smtClean="0">
                <a:solidFill>
                  <a:srgbClr val="00446B"/>
                </a:solidFill>
              </a:rPr>
              <a:t>port</a:t>
            </a:r>
            <a:r>
              <a:rPr lang="de-DE" sz="2200" dirty="0" smtClean="0">
                <a:solidFill>
                  <a:srgbClr val="00446B"/>
                </a:solidFill>
              </a:rPr>
              <a:t> „B“</a:t>
            </a:r>
          </a:p>
          <a:p>
            <a:pPr marL="342900" indent="-342900">
              <a:buAutoNum type="arabicPeriod"/>
            </a:pPr>
            <a:r>
              <a:rPr lang="de-DE" sz="2200" dirty="0" err="1" smtClean="0">
                <a:solidFill>
                  <a:srgbClr val="00446B"/>
                </a:solidFill>
              </a:rPr>
              <a:t>Rotate</a:t>
            </a:r>
            <a:r>
              <a:rPr lang="de-DE" sz="2200" dirty="0" smtClean="0">
                <a:solidFill>
                  <a:srgbClr val="00446B"/>
                </a:solidFill>
              </a:rPr>
              <a:t> in/out end </a:t>
            </a:r>
            <a:r>
              <a:rPr lang="de-DE" sz="2200" dirty="0" err="1" smtClean="0">
                <a:solidFill>
                  <a:srgbClr val="00446B"/>
                </a:solidFill>
              </a:rPr>
              <a:t>stop</a:t>
            </a:r>
            <a:r>
              <a:rPr lang="de-DE" sz="2200" dirty="0" smtClean="0">
                <a:solidFill>
                  <a:srgbClr val="00446B"/>
                </a:solidFill>
              </a:rPr>
              <a:t> „A“ (Pos. /1/)</a:t>
            </a:r>
          </a:p>
          <a:p>
            <a:pPr marL="342900" indent="-342900">
              <a:buAutoNum type="arabicPeriod"/>
            </a:pPr>
            <a:r>
              <a:rPr lang="de-DE" sz="2200" dirty="0" err="1" smtClean="0">
                <a:solidFill>
                  <a:srgbClr val="00446B"/>
                </a:solidFill>
              </a:rPr>
              <a:t>Verify</a:t>
            </a:r>
            <a:r>
              <a:rPr lang="de-DE" sz="2200" dirty="0" smtClean="0">
                <a:solidFill>
                  <a:srgbClr val="00446B"/>
                </a:solidFill>
              </a:rPr>
              <a:t> end </a:t>
            </a:r>
            <a:r>
              <a:rPr lang="de-DE" sz="2200" dirty="0" err="1" smtClean="0">
                <a:solidFill>
                  <a:srgbClr val="00446B"/>
                </a:solidFill>
              </a:rPr>
              <a:t>position</a:t>
            </a:r>
            <a:r>
              <a:rPr lang="de-DE" sz="2200" dirty="0" smtClean="0">
                <a:solidFill>
                  <a:srgbClr val="00446B"/>
                </a:solidFill>
              </a:rPr>
              <a:t> „A“</a:t>
            </a:r>
          </a:p>
          <a:p>
            <a:pPr marL="342900" indent="-342900">
              <a:buAutoNum type="arabicPeriod"/>
            </a:pPr>
            <a:r>
              <a:rPr lang="de-DE" sz="2200" dirty="0" err="1" smtClean="0">
                <a:solidFill>
                  <a:srgbClr val="00446B"/>
                </a:solidFill>
              </a:rPr>
              <a:t>Tighten</a:t>
            </a:r>
            <a:r>
              <a:rPr lang="de-DE" sz="2200" dirty="0" smtClean="0">
                <a:solidFill>
                  <a:srgbClr val="00446B"/>
                </a:solidFill>
              </a:rPr>
              <a:t> lock </a:t>
            </a:r>
            <a:r>
              <a:rPr lang="de-DE" sz="2200" dirty="0" err="1" smtClean="0">
                <a:solidFill>
                  <a:srgbClr val="00446B"/>
                </a:solidFill>
              </a:rPr>
              <a:t>nut</a:t>
            </a:r>
            <a:r>
              <a:rPr lang="de-DE" sz="2200" dirty="0" smtClean="0">
                <a:solidFill>
                  <a:srgbClr val="00446B"/>
                </a:solidFill>
              </a:rPr>
              <a:t> (Pos. 35)</a:t>
            </a:r>
            <a:endParaRPr lang="en-US" sz="2200" dirty="0">
              <a:solidFill>
                <a:srgbClr val="00446B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3571205"/>
            <a:ext cx="3810532" cy="2706124"/>
          </a:xfrm>
          <a:noFill/>
          <a:ln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15424" t="23639" r="14840" b="15742"/>
          <a:stretch>
            <a:fillRect/>
          </a:stretch>
        </p:blipFill>
        <p:spPr bwMode="auto">
          <a:xfrm>
            <a:off x="4106171" y="1263912"/>
            <a:ext cx="5037222" cy="2846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SRU-plus – Intermediate </a:t>
            </a:r>
            <a:r>
              <a:rPr lang="de-DE" dirty="0" err="1" smtClean="0"/>
              <a:t>Positions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0" y="2046714"/>
            <a:ext cx="40544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solidFill>
                  <a:srgbClr val="00446B"/>
                </a:solidFill>
              </a:rPr>
              <a:t>SRU-plus-</a:t>
            </a:r>
            <a:r>
              <a:rPr lang="de-DE" sz="3200" b="1" u="sng" dirty="0" smtClean="0">
                <a:solidFill>
                  <a:srgbClr val="00446B"/>
                </a:solidFill>
              </a:rPr>
              <a:t>M</a:t>
            </a:r>
          </a:p>
          <a:p>
            <a:pPr algn="ctr"/>
            <a:r>
              <a:rPr lang="de-DE" sz="2800" i="1" dirty="0" err="1" smtClean="0">
                <a:solidFill>
                  <a:srgbClr val="00446B"/>
                </a:solidFill>
              </a:rPr>
              <a:t>pneumatic</a:t>
            </a:r>
            <a:r>
              <a:rPr lang="de-DE" sz="2800" i="1" dirty="0" smtClean="0">
                <a:solidFill>
                  <a:srgbClr val="00446B"/>
                </a:solidFill>
              </a:rPr>
              <a:t> </a:t>
            </a:r>
            <a:r>
              <a:rPr lang="de-DE" sz="2800" i="1" dirty="0" err="1" smtClean="0">
                <a:solidFill>
                  <a:srgbClr val="00446B"/>
                </a:solidFill>
              </a:rPr>
              <a:t>middle</a:t>
            </a:r>
            <a:r>
              <a:rPr lang="de-DE" sz="2800" i="1" dirty="0" smtClean="0">
                <a:solidFill>
                  <a:srgbClr val="00446B"/>
                </a:solidFill>
              </a:rPr>
              <a:t> </a:t>
            </a:r>
            <a:r>
              <a:rPr lang="de-DE" sz="2800" i="1" dirty="0" err="1" smtClean="0">
                <a:solidFill>
                  <a:srgbClr val="00446B"/>
                </a:solidFill>
              </a:rPr>
              <a:t>position</a:t>
            </a:r>
            <a:endParaRPr lang="en-US" sz="2800" i="1" dirty="0">
              <a:solidFill>
                <a:srgbClr val="00446B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219279" y="4347709"/>
            <a:ext cx="48378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de-DE" sz="2400" i="1" dirty="0" smtClean="0">
                <a:solidFill>
                  <a:srgbClr val="00446B"/>
                </a:solidFill>
              </a:rPr>
              <a:t>Advantages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+/- 3</a:t>
            </a:r>
            <a:r>
              <a:rPr lang="de-DE" sz="2400" baseline="30000" dirty="0" smtClean="0">
                <a:solidFill>
                  <a:srgbClr val="00446B"/>
                </a:solidFill>
              </a:rPr>
              <a:t>o</a:t>
            </a:r>
            <a:r>
              <a:rPr lang="de-DE" sz="2400" dirty="0" smtClean="0">
                <a:solidFill>
                  <a:srgbClr val="00446B"/>
                </a:solidFill>
              </a:rPr>
              <a:t> </a:t>
            </a:r>
            <a:r>
              <a:rPr lang="de-DE" sz="2400" dirty="0" err="1" smtClean="0">
                <a:solidFill>
                  <a:srgbClr val="00446B"/>
                </a:solidFill>
              </a:rPr>
              <a:t>mid-position</a:t>
            </a:r>
            <a:r>
              <a:rPr lang="de-DE" sz="2400" dirty="0" smtClean="0">
                <a:solidFill>
                  <a:srgbClr val="00446B"/>
                </a:solidFill>
              </a:rPr>
              <a:t> </a:t>
            </a:r>
            <a:r>
              <a:rPr lang="de-DE" sz="2400" dirty="0" err="1" smtClean="0">
                <a:solidFill>
                  <a:srgbClr val="00446B"/>
                </a:solidFill>
              </a:rPr>
              <a:t>adjustability</a:t>
            </a:r>
            <a:endParaRPr lang="de-DE" sz="2400" dirty="0" smtClean="0">
              <a:solidFill>
                <a:srgbClr val="00446B"/>
              </a:solidFill>
            </a:endParaRP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err="1" smtClean="0">
                <a:solidFill>
                  <a:srgbClr val="00446B"/>
                </a:solidFill>
              </a:rPr>
              <a:t>Compensating</a:t>
            </a:r>
            <a:r>
              <a:rPr lang="de-DE" sz="2400" dirty="0" smtClean="0">
                <a:solidFill>
                  <a:srgbClr val="00446B"/>
                </a:solidFill>
              </a:rPr>
              <a:t> </a:t>
            </a:r>
            <a:r>
              <a:rPr lang="de-DE" sz="2400" dirty="0" err="1" smtClean="0">
                <a:solidFill>
                  <a:srgbClr val="00446B"/>
                </a:solidFill>
              </a:rPr>
              <a:t>middle</a:t>
            </a:r>
            <a:r>
              <a:rPr lang="de-DE" sz="2400" dirty="0" smtClean="0">
                <a:solidFill>
                  <a:srgbClr val="00446B"/>
                </a:solidFill>
              </a:rPr>
              <a:t> </a:t>
            </a:r>
            <a:r>
              <a:rPr lang="de-DE" sz="2400" dirty="0" err="1" smtClean="0">
                <a:solidFill>
                  <a:srgbClr val="00446B"/>
                </a:solidFill>
              </a:rPr>
              <a:t>position</a:t>
            </a:r>
            <a:endParaRPr lang="de-DE" sz="2400" dirty="0" smtClean="0">
              <a:solidFill>
                <a:srgbClr val="00446B"/>
              </a:solidFill>
            </a:endParaRP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Easy Operation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Technical </a:t>
            </a:r>
            <a:r>
              <a:rPr lang="de-DE" dirty="0" err="1" smtClean="0"/>
              <a:t>Presentation</a:t>
            </a:r>
            <a:r>
              <a:rPr lang="de-DE" dirty="0" smtClean="0"/>
              <a:t>, B. Painting, November 2012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SRU-plus – Intermediate </a:t>
            </a:r>
            <a:r>
              <a:rPr lang="de-DE" dirty="0" err="1" smtClean="0"/>
              <a:t>Positions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2046714"/>
            <a:ext cx="40544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solidFill>
                  <a:srgbClr val="00446B"/>
                </a:solidFill>
              </a:rPr>
              <a:t>SRU-plus-</a:t>
            </a:r>
            <a:r>
              <a:rPr lang="de-DE" sz="3200" b="1" u="sng" dirty="0" smtClean="0">
                <a:solidFill>
                  <a:srgbClr val="00446B"/>
                </a:solidFill>
              </a:rPr>
              <a:t>VM</a:t>
            </a:r>
          </a:p>
          <a:p>
            <a:pPr algn="ctr"/>
            <a:r>
              <a:rPr lang="de-DE" sz="2800" i="1" dirty="0" err="1" smtClean="0">
                <a:solidFill>
                  <a:srgbClr val="00446B"/>
                </a:solidFill>
              </a:rPr>
              <a:t>locked</a:t>
            </a:r>
            <a:r>
              <a:rPr lang="de-DE" sz="2800" i="1" dirty="0" smtClean="0">
                <a:solidFill>
                  <a:srgbClr val="00446B"/>
                </a:solidFill>
              </a:rPr>
              <a:t> </a:t>
            </a:r>
            <a:r>
              <a:rPr lang="de-DE" sz="2800" i="1" dirty="0" err="1" smtClean="0">
                <a:solidFill>
                  <a:srgbClr val="00446B"/>
                </a:solidFill>
              </a:rPr>
              <a:t>middle</a:t>
            </a:r>
            <a:r>
              <a:rPr lang="de-DE" sz="2800" i="1" dirty="0" smtClean="0">
                <a:solidFill>
                  <a:srgbClr val="00446B"/>
                </a:solidFill>
              </a:rPr>
              <a:t> </a:t>
            </a:r>
            <a:r>
              <a:rPr lang="de-DE" sz="2800" i="1" dirty="0" err="1" smtClean="0">
                <a:solidFill>
                  <a:srgbClr val="00446B"/>
                </a:solidFill>
              </a:rPr>
              <a:t>position</a:t>
            </a:r>
            <a:endParaRPr lang="en-US" sz="2800" i="1" dirty="0">
              <a:solidFill>
                <a:srgbClr val="00446B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219279" y="4321831"/>
            <a:ext cx="48378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de-DE" sz="2400" i="1" dirty="0" smtClean="0">
                <a:solidFill>
                  <a:srgbClr val="00446B"/>
                </a:solidFill>
              </a:rPr>
              <a:t>Advantages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+/- 3</a:t>
            </a:r>
            <a:r>
              <a:rPr lang="de-DE" sz="2400" baseline="30000" dirty="0" smtClean="0">
                <a:solidFill>
                  <a:srgbClr val="00446B"/>
                </a:solidFill>
              </a:rPr>
              <a:t>o</a:t>
            </a:r>
            <a:r>
              <a:rPr lang="de-DE" sz="2400" dirty="0" smtClean="0">
                <a:solidFill>
                  <a:srgbClr val="00446B"/>
                </a:solidFill>
              </a:rPr>
              <a:t> </a:t>
            </a:r>
            <a:r>
              <a:rPr lang="de-DE" sz="2400" dirty="0" err="1" smtClean="0">
                <a:solidFill>
                  <a:srgbClr val="00446B"/>
                </a:solidFill>
              </a:rPr>
              <a:t>mid-position</a:t>
            </a:r>
            <a:r>
              <a:rPr lang="de-DE" sz="2400" dirty="0" smtClean="0">
                <a:solidFill>
                  <a:srgbClr val="00446B"/>
                </a:solidFill>
              </a:rPr>
              <a:t> </a:t>
            </a:r>
            <a:r>
              <a:rPr lang="de-DE" sz="2400" dirty="0" err="1" smtClean="0">
                <a:solidFill>
                  <a:srgbClr val="00446B"/>
                </a:solidFill>
              </a:rPr>
              <a:t>adjustability</a:t>
            </a:r>
            <a:endParaRPr lang="de-DE" sz="2400" dirty="0" smtClean="0">
              <a:solidFill>
                <a:srgbClr val="00446B"/>
              </a:solidFill>
            </a:endParaRP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err="1" smtClean="0">
                <a:solidFill>
                  <a:srgbClr val="00446B"/>
                </a:solidFill>
              </a:rPr>
              <a:t>Locked</a:t>
            </a:r>
            <a:r>
              <a:rPr lang="de-DE" sz="2400" dirty="0" smtClean="0">
                <a:solidFill>
                  <a:srgbClr val="00446B"/>
                </a:solidFill>
              </a:rPr>
              <a:t> </a:t>
            </a:r>
            <a:r>
              <a:rPr lang="de-DE" sz="2400" dirty="0" err="1" smtClean="0">
                <a:solidFill>
                  <a:srgbClr val="00446B"/>
                </a:solidFill>
              </a:rPr>
              <a:t>middle</a:t>
            </a:r>
            <a:r>
              <a:rPr lang="de-DE" sz="2400" dirty="0" smtClean="0">
                <a:solidFill>
                  <a:srgbClr val="00446B"/>
                </a:solidFill>
              </a:rPr>
              <a:t> </a:t>
            </a:r>
            <a:r>
              <a:rPr lang="de-DE" sz="2400" dirty="0" err="1" smtClean="0">
                <a:solidFill>
                  <a:srgbClr val="00446B"/>
                </a:solidFill>
              </a:rPr>
              <a:t>position</a:t>
            </a:r>
            <a:endParaRPr lang="de-DE" sz="2400" dirty="0" smtClean="0">
              <a:solidFill>
                <a:srgbClr val="00446B"/>
              </a:solidFill>
            </a:endParaRP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err="1" smtClean="0">
                <a:solidFill>
                  <a:srgbClr val="00446B"/>
                </a:solidFill>
              </a:rPr>
              <a:t>No</a:t>
            </a:r>
            <a:r>
              <a:rPr lang="de-DE" sz="2400" dirty="0" smtClean="0">
                <a:solidFill>
                  <a:srgbClr val="00446B"/>
                </a:solidFill>
              </a:rPr>
              <a:t> </a:t>
            </a:r>
            <a:r>
              <a:rPr lang="de-DE" sz="2400" dirty="0" err="1" smtClean="0">
                <a:solidFill>
                  <a:srgbClr val="00446B"/>
                </a:solidFill>
              </a:rPr>
              <a:t>over</a:t>
            </a:r>
            <a:r>
              <a:rPr lang="de-DE" sz="2400" dirty="0" smtClean="0">
                <a:solidFill>
                  <a:srgbClr val="00446B"/>
                </a:solidFill>
              </a:rPr>
              <a:t> </a:t>
            </a:r>
            <a:r>
              <a:rPr lang="de-DE" sz="2400" dirty="0" err="1" smtClean="0">
                <a:solidFill>
                  <a:srgbClr val="00446B"/>
                </a:solidFill>
              </a:rPr>
              <a:t>travel</a:t>
            </a:r>
            <a:endParaRPr lang="de-DE" sz="2400" dirty="0" smtClean="0">
              <a:solidFill>
                <a:srgbClr val="00446B"/>
              </a:solidFill>
            </a:endParaRP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Can hold </a:t>
            </a:r>
            <a:r>
              <a:rPr lang="de-DE" sz="2400" dirty="0" err="1" smtClean="0">
                <a:solidFill>
                  <a:srgbClr val="00446B"/>
                </a:solidFill>
              </a:rPr>
              <a:t>against</a:t>
            </a:r>
            <a:r>
              <a:rPr lang="de-DE" sz="2400" dirty="0" smtClean="0">
                <a:solidFill>
                  <a:srgbClr val="00446B"/>
                </a:solidFill>
              </a:rPr>
              <a:t> </a:t>
            </a:r>
            <a:r>
              <a:rPr lang="de-DE" sz="2400" dirty="0" err="1" smtClean="0">
                <a:solidFill>
                  <a:srgbClr val="00446B"/>
                </a:solidFill>
              </a:rPr>
              <a:t>gravity</a:t>
            </a:r>
            <a:endParaRPr lang="de-DE" sz="2400" dirty="0" smtClean="0">
              <a:solidFill>
                <a:srgbClr val="00446B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3571205"/>
            <a:ext cx="4085459" cy="27061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6171" y="1276710"/>
            <a:ext cx="5037222" cy="283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6778" y="1276711"/>
            <a:ext cx="5037222" cy="283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Technical </a:t>
            </a:r>
            <a:r>
              <a:rPr lang="de-DE" dirty="0" err="1" smtClean="0"/>
              <a:t>Presentation</a:t>
            </a:r>
            <a:r>
              <a:rPr lang="de-DE" dirty="0" smtClean="0"/>
              <a:t>, B. Painting, November 2012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SRU-plus </a:t>
            </a:r>
            <a:r>
              <a:rPr lang="de-DE" dirty="0" err="1" smtClean="0"/>
              <a:t>with</a:t>
            </a:r>
            <a:r>
              <a:rPr lang="de-DE" dirty="0" smtClean="0"/>
              <a:t> Fluid Feed-</a:t>
            </a:r>
            <a:r>
              <a:rPr lang="de-DE" dirty="0" err="1" smtClean="0"/>
              <a:t>through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r="1944"/>
          <a:stretch>
            <a:fillRect/>
          </a:stretch>
        </p:blipFill>
        <p:spPr bwMode="auto">
          <a:xfrm>
            <a:off x="561443" y="1309441"/>
            <a:ext cx="4479970" cy="23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18301" r="18437" b="2906"/>
          <a:stretch>
            <a:fillRect/>
          </a:stretch>
        </p:blipFill>
        <p:spPr bwMode="auto">
          <a:xfrm>
            <a:off x="5294669" y="1309441"/>
            <a:ext cx="2981506" cy="23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l="17964" r="19115"/>
          <a:stretch>
            <a:fillRect/>
          </a:stretch>
        </p:blipFill>
        <p:spPr bwMode="auto">
          <a:xfrm>
            <a:off x="561443" y="3796300"/>
            <a:ext cx="2997400" cy="23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5041413" y="3925019"/>
            <a:ext cx="28117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de-DE" sz="2400" i="1" dirty="0" smtClean="0">
                <a:solidFill>
                  <a:srgbClr val="00446B"/>
                </a:solidFill>
              </a:rPr>
              <a:t>Fluid Feed-</a:t>
            </a:r>
            <a:r>
              <a:rPr lang="de-DE" sz="2400" i="1" dirty="0" err="1" smtClean="0">
                <a:solidFill>
                  <a:srgbClr val="00446B"/>
                </a:solidFill>
              </a:rPr>
              <a:t>through</a:t>
            </a:r>
            <a:endParaRPr lang="de-DE" sz="2400" i="1" dirty="0" smtClean="0">
              <a:solidFill>
                <a:srgbClr val="00446B"/>
              </a:solidFill>
            </a:endParaRP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err="1" smtClean="0">
                <a:solidFill>
                  <a:srgbClr val="00446B"/>
                </a:solidFill>
              </a:rPr>
              <a:t>Direct</a:t>
            </a:r>
            <a:r>
              <a:rPr lang="de-DE" sz="2400" dirty="0" smtClean="0">
                <a:solidFill>
                  <a:srgbClr val="00446B"/>
                </a:solidFill>
              </a:rPr>
              <a:t> Connection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Gases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err="1" smtClean="0">
                <a:solidFill>
                  <a:srgbClr val="00446B"/>
                </a:solidFill>
              </a:rPr>
              <a:t>Vacuum</a:t>
            </a:r>
            <a:endParaRPr lang="de-DE" sz="2400" dirty="0" smtClean="0">
              <a:solidFill>
                <a:srgbClr val="00446B"/>
              </a:solidFill>
            </a:endParaRP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err="1" smtClean="0">
                <a:solidFill>
                  <a:srgbClr val="00446B"/>
                </a:solidFill>
              </a:rPr>
              <a:t>Liquids</a:t>
            </a:r>
            <a:endParaRPr lang="de-DE" sz="2400" dirty="0" smtClean="0">
              <a:solidFill>
                <a:srgbClr val="00446B"/>
              </a:solidFill>
            </a:endParaRP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8 bar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Technical </a:t>
            </a:r>
            <a:r>
              <a:rPr lang="de-DE" dirty="0" err="1" smtClean="0"/>
              <a:t>Presentation</a:t>
            </a:r>
            <a:r>
              <a:rPr lang="de-DE" dirty="0" smtClean="0"/>
              <a:t>, B. Painting, November 2012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Options </a:t>
            </a:r>
            <a:r>
              <a:rPr lang="de-DE" dirty="0" err="1" smtClean="0"/>
              <a:t>for</a:t>
            </a:r>
            <a:r>
              <a:rPr lang="de-DE" dirty="0" smtClean="0"/>
              <a:t> Fluid Feed-</a:t>
            </a:r>
            <a:r>
              <a:rPr lang="de-DE" dirty="0" err="1" smtClean="0"/>
              <a:t>through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8450" r="18850" b="3611"/>
          <a:stretch>
            <a:fillRect/>
          </a:stretch>
        </p:blipFill>
        <p:spPr bwMode="auto">
          <a:xfrm>
            <a:off x="561443" y="3255643"/>
            <a:ext cx="3623094" cy="28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18256" r="17550" b="3455"/>
          <a:stretch>
            <a:fillRect/>
          </a:stretch>
        </p:blipFill>
        <p:spPr bwMode="auto">
          <a:xfrm>
            <a:off x="5004280" y="1350172"/>
            <a:ext cx="3623094" cy="28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876413" y="1912203"/>
            <a:ext cx="3077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de-DE" sz="2400" i="1" dirty="0" err="1" smtClean="0">
                <a:solidFill>
                  <a:srgbClr val="00446B"/>
                </a:solidFill>
              </a:rPr>
              <a:t>Pneumatic</a:t>
            </a:r>
            <a:r>
              <a:rPr lang="de-DE" sz="2400" i="1" dirty="0" smtClean="0">
                <a:solidFill>
                  <a:srgbClr val="00446B"/>
                </a:solidFill>
              </a:rPr>
              <a:t> Distributor </a:t>
            </a:r>
          </a:p>
          <a:p>
            <a:pPr>
              <a:buClr>
                <a:srgbClr val="00B050"/>
              </a:buClr>
            </a:pPr>
            <a:r>
              <a:rPr lang="de-DE" sz="2400" i="1" dirty="0" err="1" smtClean="0">
                <a:solidFill>
                  <a:srgbClr val="00446B"/>
                </a:solidFill>
              </a:rPr>
              <a:t>for</a:t>
            </a:r>
            <a:r>
              <a:rPr lang="de-DE" sz="2400" i="1" dirty="0" smtClean="0">
                <a:solidFill>
                  <a:srgbClr val="00446B"/>
                </a:solidFill>
              </a:rPr>
              <a:t> Fluid </a:t>
            </a:r>
            <a:r>
              <a:rPr lang="de-DE" sz="2400" i="1" dirty="0" err="1" smtClean="0">
                <a:solidFill>
                  <a:srgbClr val="00446B"/>
                </a:solidFill>
              </a:rPr>
              <a:t>feed-through</a:t>
            </a:r>
            <a:endParaRPr lang="de-DE" sz="2400" i="1" dirty="0" smtClean="0">
              <a:solidFill>
                <a:srgbClr val="00446B"/>
              </a:solidFill>
            </a:endParaRP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Technical </a:t>
            </a:r>
            <a:r>
              <a:rPr lang="de-DE" dirty="0" err="1" smtClean="0"/>
              <a:t>Presentation</a:t>
            </a:r>
            <a:r>
              <a:rPr lang="de-DE" dirty="0" smtClean="0"/>
              <a:t>, B. Painting, November 2012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Contents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623073" y="1253133"/>
            <a:ext cx="4038665" cy="494564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de-DE" dirty="0" smtClean="0">
                <a:solidFill>
                  <a:srgbClr val="003D6A"/>
                </a:solidFill>
              </a:rPr>
              <a:t>Video</a:t>
            </a:r>
          </a:p>
          <a:p>
            <a:pPr>
              <a:buFont typeface="Wingdings" pitchFamily="2" charset="2"/>
              <a:buChar char="Ø"/>
            </a:pPr>
            <a:r>
              <a:rPr lang="de-DE" dirty="0" err="1" smtClean="0">
                <a:solidFill>
                  <a:srgbClr val="003D6A"/>
                </a:solidFill>
              </a:rPr>
              <a:t>Functionality</a:t>
            </a:r>
            <a:endParaRPr lang="de-DE" dirty="0" smtClean="0">
              <a:solidFill>
                <a:srgbClr val="003D6A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de-DE" dirty="0" err="1" smtClean="0">
                <a:solidFill>
                  <a:srgbClr val="003D6A"/>
                </a:solidFill>
              </a:rPr>
              <a:t>Catalog</a:t>
            </a:r>
            <a:r>
              <a:rPr lang="de-DE" dirty="0" smtClean="0">
                <a:solidFill>
                  <a:srgbClr val="003D6A"/>
                </a:solidFill>
              </a:rPr>
              <a:t> Pages</a:t>
            </a:r>
          </a:p>
          <a:p>
            <a:pPr>
              <a:buFont typeface="Wingdings" pitchFamily="2" charset="2"/>
              <a:buChar char="Ø"/>
            </a:pPr>
            <a:r>
              <a:rPr lang="de-DE" dirty="0" smtClean="0">
                <a:solidFill>
                  <a:srgbClr val="003D6A"/>
                </a:solidFill>
              </a:rPr>
              <a:t>Moment </a:t>
            </a:r>
            <a:r>
              <a:rPr lang="de-DE" dirty="0" err="1" smtClean="0">
                <a:solidFill>
                  <a:srgbClr val="003D6A"/>
                </a:solidFill>
              </a:rPr>
              <a:t>of</a:t>
            </a:r>
            <a:r>
              <a:rPr lang="de-DE" dirty="0" smtClean="0">
                <a:solidFill>
                  <a:srgbClr val="003D6A"/>
                </a:solidFill>
              </a:rPr>
              <a:t> </a:t>
            </a:r>
            <a:r>
              <a:rPr lang="de-DE" dirty="0" err="1" smtClean="0">
                <a:solidFill>
                  <a:srgbClr val="003D6A"/>
                </a:solidFill>
              </a:rPr>
              <a:t>Inertia</a:t>
            </a:r>
            <a:endParaRPr lang="de-DE" dirty="0" smtClean="0">
              <a:solidFill>
                <a:srgbClr val="003D6A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de-DE" dirty="0" smtClean="0">
                <a:solidFill>
                  <a:srgbClr val="003D6A"/>
                </a:solidFill>
              </a:rPr>
              <a:t>Shock Absorber </a:t>
            </a:r>
            <a:r>
              <a:rPr lang="de-DE" dirty="0" err="1" smtClean="0">
                <a:solidFill>
                  <a:srgbClr val="003D6A"/>
                </a:solidFill>
              </a:rPr>
              <a:t>Adjustability</a:t>
            </a:r>
            <a:endParaRPr lang="de-DE" dirty="0" smtClean="0">
              <a:solidFill>
                <a:srgbClr val="003D6A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de-DE" dirty="0" smtClean="0">
                <a:solidFill>
                  <a:srgbClr val="003D6A"/>
                </a:solidFill>
              </a:rPr>
              <a:t>End Position </a:t>
            </a:r>
            <a:r>
              <a:rPr lang="de-DE" dirty="0" err="1" smtClean="0">
                <a:solidFill>
                  <a:srgbClr val="003D6A"/>
                </a:solidFill>
              </a:rPr>
              <a:t>Adjustability</a:t>
            </a:r>
            <a:endParaRPr lang="de-DE" dirty="0" smtClean="0">
              <a:solidFill>
                <a:srgbClr val="003D6A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de-DE" dirty="0" err="1" smtClean="0">
                <a:solidFill>
                  <a:srgbClr val="003D6A"/>
                </a:solidFill>
              </a:rPr>
              <a:t>Pneumatic</a:t>
            </a:r>
            <a:r>
              <a:rPr lang="de-DE" dirty="0" smtClean="0">
                <a:solidFill>
                  <a:srgbClr val="003D6A"/>
                </a:solidFill>
              </a:rPr>
              <a:t> Intermediate Position</a:t>
            </a:r>
          </a:p>
          <a:p>
            <a:pPr>
              <a:buFont typeface="Wingdings" pitchFamily="2" charset="2"/>
              <a:buChar char="Ø"/>
            </a:pPr>
            <a:r>
              <a:rPr lang="de-DE" dirty="0" err="1" smtClean="0">
                <a:solidFill>
                  <a:srgbClr val="003D6A"/>
                </a:solidFill>
              </a:rPr>
              <a:t>Locked</a:t>
            </a:r>
            <a:r>
              <a:rPr lang="de-DE" dirty="0" smtClean="0">
                <a:solidFill>
                  <a:srgbClr val="003D6A"/>
                </a:solidFill>
              </a:rPr>
              <a:t> Intermediate Position</a:t>
            </a:r>
          </a:p>
          <a:p>
            <a:pPr>
              <a:buFont typeface="Wingdings" pitchFamily="2" charset="2"/>
              <a:buChar char="Ø"/>
            </a:pPr>
            <a:r>
              <a:rPr lang="de-DE" dirty="0" smtClean="0">
                <a:solidFill>
                  <a:srgbClr val="003D6A"/>
                </a:solidFill>
              </a:rPr>
              <a:t>Fluid Feed-</a:t>
            </a:r>
            <a:r>
              <a:rPr lang="de-DE" dirty="0" err="1" smtClean="0">
                <a:solidFill>
                  <a:srgbClr val="003D6A"/>
                </a:solidFill>
              </a:rPr>
              <a:t>through</a:t>
            </a:r>
            <a:r>
              <a:rPr lang="de-DE" dirty="0" smtClean="0">
                <a:solidFill>
                  <a:srgbClr val="003D6A"/>
                </a:solidFill>
              </a:rPr>
              <a:t> Option</a:t>
            </a:r>
          </a:p>
          <a:p>
            <a:pPr>
              <a:buFont typeface="Wingdings" pitchFamily="2" charset="2"/>
              <a:buChar char="Ø"/>
            </a:pPr>
            <a:r>
              <a:rPr lang="de-DE" dirty="0" err="1" smtClean="0">
                <a:solidFill>
                  <a:srgbClr val="003D6A"/>
                </a:solidFill>
              </a:rPr>
              <a:t>Electric</a:t>
            </a:r>
            <a:r>
              <a:rPr lang="de-DE" dirty="0" smtClean="0">
                <a:solidFill>
                  <a:srgbClr val="003D6A"/>
                </a:solidFill>
              </a:rPr>
              <a:t> Feed-</a:t>
            </a:r>
            <a:r>
              <a:rPr lang="de-DE" dirty="0" err="1" smtClean="0">
                <a:solidFill>
                  <a:srgbClr val="003D6A"/>
                </a:solidFill>
              </a:rPr>
              <a:t>through</a:t>
            </a:r>
            <a:r>
              <a:rPr lang="de-DE" dirty="0" smtClean="0">
                <a:solidFill>
                  <a:srgbClr val="003D6A"/>
                </a:solidFill>
              </a:rPr>
              <a:t> Option</a:t>
            </a:r>
          </a:p>
          <a:p>
            <a:pPr>
              <a:buFont typeface="Wingdings" pitchFamily="2" charset="2"/>
              <a:buChar char="Ø"/>
            </a:pPr>
            <a:r>
              <a:rPr lang="de-DE" dirty="0" smtClean="0">
                <a:solidFill>
                  <a:srgbClr val="003D6A"/>
                </a:solidFill>
              </a:rPr>
              <a:t>Sensors</a:t>
            </a:r>
          </a:p>
          <a:p>
            <a:pPr>
              <a:buFont typeface="Wingdings" pitchFamily="2" charset="2"/>
              <a:buChar char="Ø"/>
            </a:pPr>
            <a:r>
              <a:rPr lang="de-DE" dirty="0" err="1" smtClean="0">
                <a:solidFill>
                  <a:srgbClr val="003D6A"/>
                </a:solidFill>
              </a:rPr>
              <a:t>Ordering</a:t>
            </a:r>
            <a:r>
              <a:rPr lang="de-DE" dirty="0" smtClean="0">
                <a:solidFill>
                  <a:srgbClr val="003D6A"/>
                </a:solidFill>
              </a:rPr>
              <a:t> Code</a:t>
            </a:r>
          </a:p>
          <a:p>
            <a:pPr>
              <a:buFont typeface="Wingdings" pitchFamily="2" charset="2"/>
              <a:buChar char="Ø"/>
            </a:pPr>
            <a:r>
              <a:rPr lang="de-DE" dirty="0" smtClean="0">
                <a:solidFill>
                  <a:srgbClr val="003D6A"/>
                </a:solidFill>
              </a:rPr>
              <a:t>Maintenance</a:t>
            </a:r>
          </a:p>
          <a:p>
            <a:pPr>
              <a:buFont typeface="Wingdings" pitchFamily="2" charset="2"/>
              <a:buChar char="Ø"/>
            </a:pPr>
            <a:endParaRPr lang="de-DE" dirty="0" smtClean="0">
              <a:solidFill>
                <a:srgbClr val="003D6A"/>
              </a:solidFill>
            </a:endParaRPr>
          </a:p>
          <a:p>
            <a:pPr>
              <a:buFont typeface="Wingdings" pitchFamily="2" charset="2"/>
              <a:buChar char="Ø"/>
            </a:pPr>
            <a:endParaRPr lang="de-DE" dirty="0" smtClean="0">
              <a:solidFill>
                <a:srgbClr val="003D6A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dirty="0">
              <a:solidFill>
                <a:srgbClr val="003D6A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Technical </a:t>
            </a:r>
            <a:r>
              <a:rPr lang="de-DE" dirty="0" err="1" smtClean="0"/>
              <a:t>Presentation</a:t>
            </a:r>
            <a:r>
              <a:rPr lang="de-DE" dirty="0" smtClean="0"/>
              <a:t>, B. Painting, November 2012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SRU-plus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Electric</a:t>
            </a:r>
            <a:r>
              <a:rPr lang="de-DE" dirty="0" smtClean="0"/>
              <a:t> Feed-</a:t>
            </a:r>
            <a:r>
              <a:rPr lang="de-DE" dirty="0" err="1" smtClean="0"/>
              <a:t>through</a:t>
            </a:r>
            <a:r>
              <a:rPr lang="de-DE" dirty="0" smtClean="0"/>
              <a:t>  (EDF)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80" t="12473" r="7188" b="6799"/>
          <a:stretch>
            <a:fillRect/>
          </a:stretch>
        </p:blipFill>
        <p:spPr bwMode="auto">
          <a:xfrm rot="10800000">
            <a:off x="0" y="1350172"/>
            <a:ext cx="4031112" cy="3045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994" y="1350171"/>
            <a:ext cx="4502949" cy="477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719572" y="4401108"/>
            <a:ext cx="35515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de-DE" sz="2400" i="1" dirty="0" err="1" smtClean="0">
                <a:solidFill>
                  <a:srgbClr val="00446B"/>
                </a:solidFill>
              </a:rPr>
              <a:t>Electric</a:t>
            </a:r>
            <a:r>
              <a:rPr lang="de-DE" sz="2400" i="1" dirty="0" smtClean="0">
                <a:solidFill>
                  <a:srgbClr val="00446B"/>
                </a:solidFill>
              </a:rPr>
              <a:t> Feed-</a:t>
            </a:r>
            <a:r>
              <a:rPr lang="de-DE" sz="2400" i="1" dirty="0" err="1" smtClean="0">
                <a:solidFill>
                  <a:srgbClr val="00446B"/>
                </a:solidFill>
              </a:rPr>
              <a:t>through</a:t>
            </a:r>
            <a:endParaRPr lang="de-DE" sz="2400" i="1" dirty="0" smtClean="0">
              <a:solidFill>
                <a:srgbClr val="00446B"/>
              </a:solidFill>
            </a:endParaRP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10 </a:t>
            </a:r>
            <a:r>
              <a:rPr lang="de-DE" sz="2400" dirty="0" err="1" smtClean="0">
                <a:solidFill>
                  <a:srgbClr val="00446B"/>
                </a:solidFill>
              </a:rPr>
              <a:t>leads</a:t>
            </a:r>
            <a:endParaRPr lang="de-DE" sz="2400" dirty="0" smtClean="0">
              <a:solidFill>
                <a:srgbClr val="00446B"/>
              </a:solidFill>
            </a:endParaRP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24 Volts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1 </a:t>
            </a:r>
            <a:r>
              <a:rPr lang="de-DE" sz="2400" dirty="0" err="1" smtClean="0">
                <a:solidFill>
                  <a:srgbClr val="00446B"/>
                </a:solidFill>
              </a:rPr>
              <a:t>amp</a:t>
            </a:r>
            <a:endParaRPr lang="de-DE" sz="2400" dirty="0" smtClean="0">
              <a:solidFill>
                <a:srgbClr val="00446B"/>
              </a:solidFill>
            </a:endParaRP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Ideal </a:t>
            </a:r>
            <a:r>
              <a:rPr lang="de-DE" sz="2400" dirty="0" err="1" smtClean="0">
                <a:solidFill>
                  <a:srgbClr val="00446B"/>
                </a:solidFill>
              </a:rPr>
              <a:t>for</a:t>
            </a:r>
            <a:r>
              <a:rPr lang="de-DE" sz="2400" dirty="0" smtClean="0">
                <a:solidFill>
                  <a:srgbClr val="00446B"/>
                </a:solidFill>
              </a:rPr>
              <a:t> </a:t>
            </a:r>
            <a:r>
              <a:rPr lang="de-DE" sz="2400" dirty="0" err="1" smtClean="0">
                <a:solidFill>
                  <a:srgbClr val="00446B"/>
                </a:solidFill>
              </a:rPr>
              <a:t>gripper</a:t>
            </a:r>
            <a:r>
              <a:rPr lang="de-DE" sz="2400" dirty="0" smtClean="0">
                <a:solidFill>
                  <a:srgbClr val="00446B"/>
                </a:solidFill>
              </a:rPr>
              <a:t> </a:t>
            </a:r>
            <a:r>
              <a:rPr lang="de-DE" sz="2400" dirty="0" err="1" smtClean="0">
                <a:solidFill>
                  <a:srgbClr val="00446B"/>
                </a:solidFill>
              </a:rPr>
              <a:t>sensors</a:t>
            </a:r>
            <a:endParaRPr lang="de-DE" sz="2400" dirty="0" smtClean="0">
              <a:solidFill>
                <a:srgbClr val="00446B"/>
              </a:solidFill>
            </a:endParaRP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Technical </a:t>
            </a:r>
            <a:r>
              <a:rPr lang="de-DE" dirty="0" err="1" smtClean="0"/>
              <a:t>Presentation</a:t>
            </a:r>
            <a:r>
              <a:rPr lang="de-DE" dirty="0" smtClean="0"/>
              <a:t>, B. Painting, November 2012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SRU-plus Sensors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21</a:t>
            </a:fld>
            <a:endParaRPr lang="de-D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8386" r="3069" b="11827"/>
          <a:stretch>
            <a:fillRect/>
          </a:stretch>
        </p:blipFill>
        <p:spPr bwMode="auto">
          <a:xfrm>
            <a:off x="47626" y="1504949"/>
            <a:ext cx="4443806" cy="232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Gerade Verbindung 6"/>
          <p:cNvCxnSpPr/>
          <p:nvPr/>
        </p:nvCxnSpPr>
        <p:spPr>
          <a:xfrm rot="5400000">
            <a:off x="2181225" y="3886200"/>
            <a:ext cx="47625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4008" y="3844094"/>
            <a:ext cx="4444338" cy="232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260327" y="4271608"/>
            <a:ext cx="3929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de-DE" sz="2400" i="1" dirty="0" smtClean="0">
                <a:solidFill>
                  <a:srgbClr val="00446B"/>
                </a:solidFill>
              </a:rPr>
              <a:t>Electronic </a:t>
            </a:r>
            <a:r>
              <a:rPr lang="de-DE" sz="2400" i="1" dirty="0" err="1" smtClean="0">
                <a:solidFill>
                  <a:srgbClr val="00446B"/>
                </a:solidFill>
              </a:rPr>
              <a:t>Magnetic</a:t>
            </a:r>
            <a:r>
              <a:rPr lang="de-DE" sz="2400" i="1" dirty="0" smtClean="0">
                <a:solidFill>
                  <a:srgbClr val="00446B"/>
                </a:solidFill>
              </a:rPr>
              <a:t> Sensors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Magnets on </a:t>
            </a:r>
            <a:r>
              <a:rPr lang="de-DE" sz="2400" dirty="0" err="1" smtClean="0">
                <a:solidFill>
                  <a:srgbClr val="00446B"/>
                </a:solidFill>
              </a:rPr>
              <a:t>the</a:t>
            </a:r>
            <a:r>
              <a:rPr lang="de-DE" sz="2400" dirty="0" smtClean="0">
                <a:solidFill>
                  <a:srgbClr val="00446B"/>
                </a:solidFill>
              </a:rPr>
              <a:t> </a:t>
            </a:r>
            <a:r>
              <a:rPr lang="de-DE" sz="2400" dirty="0" err="1" smtClean="0">
                <a:solidFill>
                  <a:srgbClr val="00446B"/>
                </a:solidFill>
              </a:rPr>
              <a:t>piston</a:t>
            </a:r>
            <a:endParaRPr lang="de-DE" sz="2400" dirty="0" smtClean="0">
              <a:solidFill>
                <a:srgbClr val="00446B"/>
              </a:solidFill>
            </a:endParaRP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End </a:t>
            </a:r>
            <a:r>
              <a:rPr lang="de-DE" sz="2400" dirty="0" err="1" smtClean="0">
                <a:solidFill>
                  <a:srgbClr val="00446B"/>
                </a:solidFill>
              </a:rPr>
              <a:t>position</a:t>
            </a:r>
            <a:r>
              <a:rPr lang="de-DE" sz="2400" dirty="0" smtClean="0">
                <a:solidFill>
                  <a:srgbClr val="00446B"/>
                </a:solidFill>
              </a:rPr>
              <a:t> </a:t>
            </a:r>
            <a:r>
              <a:rPr lang="de-DE" sz="2400" dirty="0" err="1" smtClean="0">
                <a:solidFill>
                  <a:srgbClr val="00446B"/>
                </a:solidFill>
              </a:rPr>
              <a:t>sensing</a:t>
            </a:r>
            <a:endParaRPr lang="de-DE" sz="2400" dirty="0" smtClean="0">
              <a:solidFill>
                <a:srgbClr val="00446B"/>
              </a:solidFill>
            </a:endParaRP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err="1" smtClean="0">
                <a:solidFill>
                  <a:srgbClr val="00446B"/>
                </a:solidFill>
              </a:rPr>
              <a:t>Middle</a:t>
            </a:r>
            <a:r>
              <a:rPr lang="de-DE" sz="2400" dirty="0" smtClean="0">
                <a:solidFill>
                  <a:srgbClr val="00446B"/>
                </a:solidFill>
              </a:rPr>
              <a:t> </a:t>
            </a:r>
            <a:r>
              <a:rPr lang="de-DE" sz="2400" dirty="0" err="1" smtClean="0">
                <a:solidFill>
                  <a:srgbClr val="00446B"/>
                </a:solidFill>
              </a:rPr>
              <a:t>position</a:t>
            </a:r>
            <a:r>
              <a:rPr lang="de-DE" sz="2400" dirty="0" smtClean="0">
                <a:solidFill>
                  <a:srgbClr val="00446B"/>
                </a:solidFill>
              </a:rPr>
              <a:t> </a:t>
            </a:r>
            <a:r>
              <a:rPr lang="de-DE" sz="2400" dirty="0" err="1" smtClean="0">
                <a:solidFill>
                  <a:srgbClr val="00446B"/>
                </a:solidFill>
              </a:rPr>
              <a:t>sensing</a:t>
            </a:r>
            <a:endParaRPr lang="de-DE" sz="2400" dirty="0" smtClean="0">
              <a:solidFill>
                <a:srgbClr val="00446B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004048" y="1628800"/>
            <a:ext cx="39299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de-DE" sz="2400" i="1" dirty="0" err="1" smtClean="0">
                <a:solidFill>
                  <a:srgbClr val="00446B"/>
                </a:solidFill>
              </a:rPr>
              <a:t>Inductive</a:t>
            </a:r>
            <a:r>
              <a:rPr lang="de-DE" sz="2400" i="1" dirty="0" smtClean="0">
                <a:solidFill>
                  <a:srgbClr val="00446B"/>
                </a:solidFill>
              </a:rPr>
              <a:t> </a:t>
            </a:r>
            <a:r>
              <a:rPr lang="de-DE" sz="2400" i="1" dirty="0" err="1" smtClean="0">
                <a:solidFill>
                  <a:srgbClr val="00446B"/>
                </a:solidFill>
              </a:rPr>
              <a:t>Proximity</a:t>
            </a:r>
            <a:r>
              <a:rPr lang="de-DE" sz="2400" i="1" dirty="0" smtClean="0">
                <a:solidFill>
                  <a:srgbClr val="00446B"/>
                </a:solidFill>
              </a:rPr>
              <a:t> Sensors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Additional </a:t>
            </a:r>
            <a:r>
              <a:rPr lang="de-DE" sz="2400" dirty="0" err="1" smtClean="0">
                <a:solidFill>
                  <a:srgbClr val="00446B"/>
                </a:solidFill>
              </a:rPr>
              <a:t>kit</a:t>
            </a:r>
            <a:r>
              <a:rPr lang="de-DE" sz="2400" dirty="0" smtClean="0">
                <a:solidFill>
                  <a:srgbClr val="00446B"/>
                </a:solidFill>
              </a:rPr>
              <a:t> </a:t>
            </a:r>
            <a:r>
              <a:rPr lang="de-DE" sz="2400" dirty="0" err="1" smtClean="0">
                <a:solidFill>
                  <a:srgbClr val="00446B"/>
                </a:solidFill>
              </a:rPr>
              <a:t>required</a:t>
            </a:r>
            <a:endParaRPr lang="de-DE" sz="2400" dirty="0" smtClean="0">
              <a:solidFill>
                <a:srgbClr val="00446B"/>
              </a:solidFill>
            </a:endParaRP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smtClean="0">
                <a:solidFill>
                  <a:srgbClr val="00446B"/>
                </a:solidFill>
              </a:rPr>
              <a:t>End </a:t>
            </a:r>
            <a:r>
              <a:rPr lang="de-DE" sz="2400" dirty="0" err="1" smtClean="0">
                <a:solidFill>
                  <a:srgbClr val="00446B"/>
                </a:solidFill>
              </a:rPr>
              <a:t>position</a:t>
            </a:r>
            <a:r>
              <a:rPr lang="de-DE" sz="2400" dirty="0" smtClean="0">
                <a:solidFill>
                  <a:srgbClr val="00446B"/>
                </a:solidFill>
              </a:rPr>
              <a:t> </a:t>
            </a:r>
            <a:r>
              <a:rPr lang="de-DE" sz="2400" dirty="0" err="1" smtClean="0">
                <a:solidFill>
                  <a:srgbClr val="00446B"/>
                </a:solidFill>
              </a:rPr>
              <a:t>sensing</a:t>
            </a:r>
            <a:endParaRPr lang="de-DE" sz="2400" dirty="0" smtClean="0">
              <a:solidFill>
                <a:srgbClr val="00446B"/>
              </a:solidFill>
            </a:endParaRP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err="1" smtClean="0">
                <a:solidFill>
                  <a:srgbClr val="00446B"/>
                </a:solidFill>
              </a:rPr>
              <a:t>Middle</a:t>
            </a:r>
            <a:r>
              <a:rPr lang="de-DE" sz="2400" dirty="0" smtClean="0">
                <a:solidFill>
                  <a:srgbClr val="00446B"/>
                </a:solidFill>
              </a:rPr>
              <a:t> </a:t>
            </a:r>
            <a:r>
              <a:rPr lang="de-DE" sz="2400" dirty="0" err="1" smtClean="0">
                <a:solidFill>
                  <a:srgbClr val="00446B"/>
                </a:solidFill>
              </a:rPr>
              <a:t>position</a:t>
            </a:r>
            <a:r>
              <a:rPr lang="de-DE" sz="2400" dirty="0" smtClean="0">
                <a:solidFill>
                  <a:srgbClr val="00446B"/>
                </a:solidFill>
              </a:rPr>
              <a:t> </a:t>
            </a:r>
            <a:r>
              <a:rPr lang="de-DE" sz="2400" dirty="0" err="1" smtClean="0">
                <a:solidFill>
                  <a:srgbClr val="00446B"/>
                </a:solidFill>
              </a:rPr>
              <a:t>sensing</a:t>
            </a:r>
            <a:endParaRPr lang="de-DE" sz="2400" dirty="0" smtClean="0">
              <a:solidFill>
                <a:srgbClr val="00446B"/>
              </a:solidFill>
            </a:endParaRP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de-DE" sz="2400" dirty="0" err="1" smtClean="0">
                <a:solidFill>
                  <a:srgbClr val="00446B"/>
                </a:solidFill>
              </a:rPr>
              <a:t>Functional</a:t>
            </a:r>
            <a:r>
              <a:rPr lang="de-DE" sz="2400" dirty="0" smtClean="0">
                <a:solidFill>
                  <a:srgbClr val="00446B"/>
                </a:solidFill>
              </a:rPr>
              <a:t> </a:t>
            </a:r>
            <a:r>
              <a:rPr lang="de-DE" sz="2400" dirty="0" err="1" smtClean="0">
                <a:solidFill>
                  <a:srgbClr val="00446B"/>
                </a:solidFill>
              </a:rPr>
              <a:t>with</a:t>
            </a:r>
            <a:r>
              <a:rPr lang="de-DE" sz="2400" dirty="0" smtClean="0">
                <a:solidFill>
                  <a:srgbClr val="00446B"/>
                </a:solidFill>
              </a:rPr>
              <a:t> EDF</a:t>
            </a: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Technical </a:t>
            </a:r>
            <a:r>
              <a:rPr lang="de-DE" dirty="0" err="1" smtClean="0"/>
              <a:t>Presentation</a:t>
            </a:r>
            <a:r>
              <a:rPr lang="de-DE" dirty="0" smtClean="0"/>
              <a:t>, B. Painting, November 2012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8275" y="1257301"/>
            <a:ext cx="6296025" cy="499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SRU-plus </a:t>
            </a:r>
            <a:r>
              <a:rPr lang="de-DE" dirty="0" err="1" smtClean="0"/>
              <a:t>Ordering</a:t>
            </a:r>
            <a:r>
              <a:rPr lang="de-DE" dirty="0" smtClean="0"/>
              <a:t> Code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Technical </a:t>
            </a:r>
            <a:r>
              <a:rPr lang="de-DE" dirty="0" err="1" smtClean="0"/>
              <a:t>Presentation</a:t>
            </a:r>
            <a:r>
              <a:rPr lang="de-DE" dirty="0" smtClean="0"/>
              <a:t>, B. Painting, November 2012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SRU-plus Maintenance </a:t>
            </a:r>
            <a:r>
              <a:rPr lang="de-DE" dirty="0" err="1" smtClean="0"/>
              <a:t>Intervals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48" y="4185084"/>
            <a:ext cx="9009052" cy="1239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/>
        </p:nvSpPr>
        <p:spPr>
          <a:xfrm>
            <a:off x="260326" y="1772816"/>
            <a:ext cx="766004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b="1" dirty="0" smtClean="0">
                <a:solidFill>
                  <a:srgbClr val="003D6A"/>
                </a:solidFill>
                <a:ea typeface="MS Gothic"/>
                <a:cs typeface="MS Gothic"/>
              </a:rPr>
              <a:t>After 2 </a:t>
            </a:r>
            <a:r>
              <a:rPr lang="de-DE" b="1" dirty="0" err="1" smtClean="0">
                <a:solidFill>
                  <a:srgbClr val="003D6A"/>
                </a:solidFill>
                <a:ea typeface="MS Gothic"/>
                <a:cs typeface="MS Gothic"/>
              </a:rPr>
              <a:t>million</a:t>
            </a:r>
            <a:r>
              <a:rPr lang="de-DE" b="1" dirty="0" smtClean="0">
                <a:solidFill>
                  <a:srgbClr val="003D6A"/>
                </a:solidFill>
                <a:ea typeface="MS Gothic"/>
                <a:cs typeface="MS Gothic"/>
              </a:rPr>
              <a:t> </a:t>
            </a:r>
            <a:r>
              <a:rPr lang="de-DE" b="1" dirty="0" err="1" smtClean="0">
                <a:solidFill>
                  <a:srgbClr val="003D6A"/>
                </a:solidFill>
                <a:ea typeface="MS Gothic"/>
                <a:cs typeface="MS Gothic"/>
              </a:rPr>
              <a:t>cycles</a:t>
            </a:r>
            <a:r>
              <a:rPr lang="de-DE" b="1" dirty="0" smtClean="0">
                <a:solidFill>
                  <a:srgbClr val="003D6A"/>
                </a:solidFill>
                <a:ea typeface="MS Gothic"/>
                <a:cs typeface="MS Gothic"/>
              </a:rPr>
              <a:t>:</a:t>
            </a:r>
          </a:p>
          <a:p>
            <a:pPr>
              <a:spcAft>
                <a:spcPts val="600"/>
              </a:spcAft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</a:t>
            </a: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Replace</a:t>
            </a: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</a:t>
            </a: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and</a:t>
            </a: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</a:t>
            </a: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lubricate</a:t>
            </a: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</a:t>
            </a: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the</a:t>
            </a: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</a:t>
            </a: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seals</a:t>
            </a:r>
            <a:endParaRPr lang="de-DE" dirty="0" smtClean="0">
              <a:solidFill>
                <a:srgbClr val="003D6A"/>
              </a:solidFill>
              <a:ea typeface="MS Gothic"/>
              <a:cs typeface="MS Gothic"/>
            </a:endParaRPr>
          </a:p>
          <a:p>
            <a:pPr>
              <a:spcAft>
                <a:spcPts val="600"/>
              </a:spcAft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</a:t>
            </a: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Lubricate</a:t>
            </a: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</a:t>
            </a: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the</a:t>
            </a: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SRU-plus </a:t>
            </a: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  <a:sym typeface="Wingdings" pitchFamily="2" charset="2"/>
              </a:rPr>
              <a:t></a:t>
            </a: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</a:t>
            </a: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rack</a:t>
            </a: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</a:t>
            </a: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and</a:t>
            </a: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</a:t>
            </a: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pinion</a:t>
            </a: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, </a:t>
            </a: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sleeves</a:t>
            </a:r>
            <a:endParaRPr lang="de-DE" dirty="0" smtClean="0">
              <a:solidFill>
                <a:srgbClr val="003D6A"/>
              </a:solidFill>
              <a:ea typeface="MS Gothic"/>
              <a:cs typeface="MS Gothic"/>
            </a:endParaRPr>
          </a:p>
          <a:p>
            <a:pPr>
              <a:spcAft>
                <a:spcPts val="6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b="1" dirty="0" smtClean="0">
                <a:solidFill>
                  <a:srgbClr val="003D6A"/>
                </a:solidFill>
                <a:ea typeface="MS Gothic"/>
                <a:cs typeface="MS Gothic"/>
              </a:rPr>
              <a:t>Shock Absorbers:</a:t>
            </a:r>
          </a:p>
          <a:p>
            <a:pPr>
              <a:spcAft>
                <a:spcPts val="600"/>
              </a:spcAft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</a:t>
            </a: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Regularly</a:t>
            </a: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check </a:t>
            </a: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them</a:t>
            </a: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</a:t>
            </a: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for</a:t>
            </a: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</a:t>
            </a: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wear</a:t>
            </a:r>
            <a:endParaRPr lang="de-DE" dirty="0" smtClean="0">
              <a:solidFill>
                <a:srgbClr val="003D6A"/>
              </a:solidFill>
              <a:ea typeface="MS Gothic"/>
              <a:cs typeface="MS Gothic"/>
            </a:endParaRPr>
          </a:p>
          <a:p>
            <a:pPr>
              <a:spcAft>
                <a:spcPts val="600"/>
              </a:spcAft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If</a:t>
            </a: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</a:t>
            </a: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wear</a:t>
            </a: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</a:t>
            </a: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is</a:t>
            </a: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</a:t>
            </a: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apparent</a:t>
            </a: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, </a:t>
            </a: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adjust</a:t>
            </a: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</a:t>
            </a: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the</a:t>
            </a: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</a:t>
            </a: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shock</a:t>
            </a: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</a:t>
            </a: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absorbers</a:t>
            </a:r>
            <a:endParaRPr lang="de-DE" dirty="0" smtClean="0">
              <a:solidFill>
                <a:srgbClr val="003D6A"/>
              </a:solidFill>
              <a:ea typeface="MS Gothic"/>
              <a:cs typeface="MS Gothic"/>
            </a:endParaRPr>
          </a:p>
          <a:p>
            <a:pPr>
              <a:spcAft>
                <a:spcPts val="600"/>
              </a:spcAft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If</a:t>
            </a: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</a:t>
            </a: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adjusting</a:t>
            </a: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</a:t>
            </a: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does</a:t>
            </a: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not </a:t>
            </a: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work</a:t>
            </a: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, </a:t>
            </a: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replace</a:t>
            </a: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</a:t>
            </a: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the</a:t>
            </a: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</a:t>
            </a: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shock</a:t>
            </a:r>
            <a:r>
              <a:rPr lang="de-DE" dirty="0" smtClean="0">
                <a:solidFill>
                  <a:srgbClr val="003D6A"/>
                </a:solidFill>
                <a:ea typeface="MS Gothic"/>
                <a:cs typeface="MS Gothic"/>
              </a:rPr>
              <a:t> </a:t>
            </a:r>
            <a:r>
              <a:rPr lang="de-DE" dirty="0" err="1" smtClean="0">
                <a:solidFill>
                  <a:srgbClr val="003D6A"/>
                </a:solidFill>
                <a:ea typeface="MS Gothic"/>
                <a:cs typeface="MS Gothic"/>
              </a:rPr>
              <a:t>absorbers</a:t>
            </a:r>
            <a:endParaRPr lang="de-DE" dirty="0" smtClean="0">
              <a:solidFill>
                <a:srgbClr val="003D6A"/>
              </a:solidFill>
              <a:ea typeface="MS Gothic"/>
              <a:cs typeface="MS Gothic"/>
            </a:endParaRPr>
          </a:p>
        </p:txBody>
      </p:sp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5472100" y="1844824"/>
          <a:ext cx="3471793" cy="1044115"/>
        </p:xfrm>
        <a:graphic>
          <a:graphicData uri="http://schemas.openxmlformats.org/drawingml/2006/table">
            <a:tbl>
              <a:tblPr/>
              <a:tblGrid>
                <a:gridCol w="1856206"/>
                <a:gridCol w="1615587"/>
              </a:tblGrid>
              <a:tr h="257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Lubrication Points</a:t>
                      </a:r>
                    </a:p>
                  </a:txBody>
                  <a:tcPr marL="12890" marR="12890" marT="12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4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Lubricant</a:t>
                      </a:r>
                    </a:p>
                  </a:txBody>
                  <a:tcPr marL="12890" marR="12890" marT="12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46B"/>
                    </a:solidFill>
                  </a:tcPr>
                </a:tc>
              </a:tr>
              <a:tr h="257806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Serrations and pinion</a:t>
                      </a:r>
                    </a:p>
                  </a:txBody>
                  <a:tcPr marL="12890" marR="12890" marT="12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Molykote BR 2 plus</a:t>
                      </a:r>
                    </a:p>
                  </a:txBody>
                  <a:tcPr marL="12890" marR="12890" marT="12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806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Metal Sliding Surfaces</a:t>
                      </a:r>
                    </a:p>
                  </a:txBody>
                  <a:tcPr marL="12890" marR="12890" marT="12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Renolit HLT 2</a:t>
                      </a:r>
                    </a:p>
                  </a:txBody>
                  <a:tcPr marL="12890" marR="12890" marT="12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697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All Seals</a:t>
                      </a:r>
                    </a:p>
                  </a:txBody>
                  <a:tcPr marL="12890" marR="12890" marT="12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0" y="5445224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 b="1" dirty="0" err="1" smtClean="0">
                <a:solidFill>
                  <a:srgbClr val="003D6A"/>
                </a:solidFill>
              </a:rPr>
              <a:t>Consult</a:t>
            </a:r>
            <a:r>
              <a:rPr lang="de-DE" sz="2600" b="1" dirty="0" smtClean="0">
                <a:solidFill>
                  <a:srgbClr val="003D6A"/>
                </a:solidFill>
              </a:rPr>
              <a:t> </a:t>
            </a:r>
            <a:r>
              <a:rPr lang="de-DE" sz="2600" b="1" dirty="0" err="1" smtClean="0">
                <a:solidFill>
                  <a:srgbClr val="003D6A"/>
                </a:solidFill>
              </a:rPr>
              <a:t>the</a:t>
            </a:r>
            <a:r>
              <a:rPr lang="de-DE" sz="2600" b="1" dirty="0" smtClean="0">
                <a:solidFill>
                  <a:srgbClr val="003D6A"/>
                </a:solidFill>
              </a:rPr>
              <a:t> </a:t>
            </a:r>
            <a:r>
              <a:rPr lang="de-DE" sz="2600" b="1" i="1" dirty="0" err="1" smtClean="0">
                <a:solidFill>
                  <a:srgbClr val="003D6A"/>
                </a:solidFill>
              </a:rPr>
              <a:t>Assembly</a:t>
            </a:r>
            <a:r>
              <a:rPr lang="de-DE" sz="2600" b="1" i="1" dirty="0" smtClean="0">
                <a:solidFill>
                  <a:srgbClr val="003D6A"/>
                </a:solidFill>
              </a:rPr>
              <a:t> </a:t>
            </a:r>
            <a:r>
              <a:rPr lang="de-DE" sz="2600" b="1" i="1" dirty="0" err="1" smtClean="0">
                <a:solidFill>
                  <a:srgbClr val="003D6A"/>
                </a:solidFill>
              </a:rPr>
              <a:t>and</a:t>
            </a:r>
            <a:r>
              <a:rPr lang="de-DE" sz="2600" b="1" i="1" dirty="0" smtClean="0">
                <a:solidFill>
                  <a:srgbClr val="003D6A"/>
                </a:solidFill>
              </a:rPr>
              <a:t> Operating Manual</a:t>
            </a:r>
            <a:endParaRPr lang="en-US" sz="2200" i="1" dirty="0">
              <a:solidFill>
                <a:srgbClr val="003D6A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378277" y="5460095"/>
            <a:ext cx="6372708" cy="45318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feld 12"/>
          <p:cNvSpPr txBox="1"/>
          <p:nvPr/>
        </p:nvSpPr>
        <p:spPr>
          <a:xfrm>
            <a:off x="508" y="5914437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i="1" dirty="0" err="1" smtClean="0">
                <a:solidFill>
                  <a:srgbClr val="00446B"/>
                </a:solidFill>
              </a:rPr>
              <a:t>shipped</a:t>
            </a:r>
            <a:r>
              <a:rPr lang="de-DE" sz="2200" i="1" dirty="0" smtClean="0">
                <a:solidFill>
                  <a:srgbClr val="00446B"/>
                </a:solidFill>
              </a:rPr>
              <a:t> </a:t>
            </a:r>
            <a:r>
              <a:rPr lang="de-DE" sz="2200" i="1" dirty="0" err="1" smtClean="0">
                <a:solidFill>
                  <a:srgbClr val="00446B"/>
                </a:solidFill>
              </a:rPr>
              <a:t>with</a:t>
            </a:r>
            <a:r>
              <a:rPr lang="de-DE" sz="2200" i="1" dirty="0" smtClean="0">
                <a:solidFill>
                  <a:srgbClr val="00446B"/>
                </a:solidFill>
              </a:rPr>
              <a:t> </a:t>
            </a:r>
            <a:r>
              <a:rPr lang="de-DE" sz="2200" i="1" dirty="0" err="1" smtClean="0">
                <a:solidFill>
                  <a:srgbClr val="00446B"/>
                </a:solidFill>
              </a:rPr>
              <a:t>the</a:t>
            </a:r>
            <a:r>
              <a:rPr lang="de-DE" sz="2200" i="1" dirty="0" smtClean="0">
                <a:solidFill>
                  <a:srgbClr val="00446B"/>
                </a:solidFill>
              </a:rPr>
              <a:t> </a:t>
            </a:r>
            <a:r>
              <a:rPr lang="de-DE" sz="2200" i="1" dirty="0" err="1" smtClean="0">
                <a:solidFill>
                  <a:srgbClr val="00446B"/>
                </a:solidFill>
              </a:rPr>
              <a:t>unit</a:t>
            </a:r>
            <a:r>
              <a:rPr lang="de-DE" sz="2200" i="1" dirty="0" smtClean="0">
                <a:solidFill>
                  <a:srgbClr val="00446B"/>
                </a:solidFill>
              </a:rPr>
              <a:t>/Sales Tool Box/Internet</a:t>
            </a:r>
            <a:endParaRPr lang="en-US" sz="2200" i="1" dirty="0">
              <a:solidFill>
                <a:srgbClr val="00446B"/>
              </a:solidFill>
            </a:endParaRP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Technical </a:t>
            </a:r>
            <a:r>
              <a:rPr lang="de-DE" dirty="0" err="1" smtClean="0"/>
              <a:t>Presentation</a:t>
            </a:r>
            <a:r>
              <a:rPr lang="de-DE" dirty="0" smtClean="0"/>
              <a:t>, B. Painting, November 2012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SRU-plus </a:t>
            </a:r>
            <a:r>
              <a:rPr lang="de-DE" dirty="0" err="1" smtClean="0"/>
              <a:t>Application</a:t>
            </a:r>
            <a:r>
              <a:rPr lang="de-DE" dirty="0" smtClean="0"/>
              <a:t> </a:t>
            </a:r>
            <a:r>
              <a:rPr lang="de-DE" dirty="0" err="1" smtClean="0"/>
              <a:t>Examples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SRU-plus Technical Presentation, B. Painting, November 2012</a:t>
            </a:r>
            <a:endParaRPr lang="de-DE" dirty="0" smtClean="0"/>
          </a:p>
        </p:txBody>
      </p:sp>
      <p:pic>
        <p:nvPicPr>
          <p:cNvPr id="7" name="Grafik 6" descr="SRU-plus_Anwendungsbeispiel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880828"/>
            <a:ext cx="4887638" cy="3941644"/>
          </a:xfrm>
          <a:prstGeom prst="rect">
            <a:avLst/>
          </a:prstGeom>
        </p:spPr>
      </p:pic>
      <p:pic>
        <p:nvPicPr>
          <p:cNvPr id="8" name="Grafik 7" descr="IM0005781(1)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8064" y="1350172"/>
            <a:ext cx="3384376" cy="50513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SCHLUSSCHART_LEHMAN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" y="0"/>
            <a:ext cx="9133268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561357" y="6239216"/>
            <a:ext cx="2370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400" dirty="0" err="1" smtClean="0">
                <a:solidFill>
                  <a:srgbClr val="FFFFFF"/>
                </a:solidFill>
                <a:latin typeface="Calibri"/>
                <a:cs typeface="Calibri"/>
              </a:rPr>
              <a:t>www.schunk.com</a:t>
            </a:r>
            <a:endParaRPr lang="de-DE" sz="1400" dirty="0" smtClean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4" name="Bild 3" descr="LOGOBALKEN_NE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  <p:pic>
        <p:nvPicPr>
          <p:cNvPr id="5" name="Bild 4" descr="TOOLS_RS_NEU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79233" y="5223117"/>
            <a:ext cx="1376290" cy="1376290"/>
          </a:xfrm>
          <a:prstGeom prst="rect">
            <a:avLst/>
          </a:prstGeom>
        </p:spPr>
      </p:pic>
      <p:pic>
        <p:nvPicPr>
          <p:cNvPr id="6" name="Bild 5" descr="Lehmann_Unterschrift_ weiß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9850" y="5686267"/>
            <a:ext cx="1692507" cy="73437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694779" y="6156940"/>
            <a:ext cx="237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900" b="1" dirty="0" smtClean="0">
                <a:solidFill>
                  <a:srgbClr val="FFFFFF"/>
                </a:solidFill>
                <a:cs typeface="Calibri"/>
              </a:rPr>
              <a:t>Jens Lehmann, </a:t>
            </a:r>
            <a:r>
              <a:rPr lang="en-US" sz="900" dirty="0" smtClean="0">
                <a:solidFill>
                  <a:srgbClr val="FFFFFF"/>
                </a:solidFill>
                <a:cs typeface="Calibri"/>
              </a:rPr>
              <a:t>a German goalkeeper legend,</a:t>
            </a:r>
          </a:p>
          <a:p>
            <a:pPr lvl="0"/>
            <a:r>
              <a:rPr lang="en-US" sz="900" dirty="0" smtClean="0">
                <a:solidFill>
                  <a:srgbClr val="FFFFFF"/>
                </a:solidFill>
                <a:cs typeface="Calibri"/>
              </a:rPr>
              <a:t>brand ambassador for SCHUNK since 2012</a:t>
            </a:r>
            <a:endParaRPr lang="de-DE" sz="900" dirty="0" smtClean="0">
              <a:solidFill>
                <a:srgbClr val="FFFFF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SRU-plus</a:t>
            </a:r>
            <a:endParaRPr lang="en-US" dirty="0"/>
          </a:p>
        </p:txBody>
      </p:sp>
      <p:pic>
        <p:nvPicPr>
          <p:cNvPr id="6" name="Inhaltsplatzhalter 5" descr="SRU-plus_40_Produktbild.jpg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019288" y="1839629"/>
            <a:ext cx="6867460" cy="3946816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Technical </a:t>
            </a:r>
            <a:r>
              <a:rPr lang="de-DE" dirty="0" err="1" smtClean="0"/>
              <a:t>Presentation</a:t>
            </a:r>
            <a:r>
              <a:rPr lang="de-DE" dirty="0" smtClean="0"/>
              <a:t>, B. Painting, November 2012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SRU-plus </a:t>
            </a:r>
            <a:r>
              <a:rPr lang="de-DE" dirty="0" err="1" smtClean="0"/>
              <a:t>Functionality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036" y="1702596"/>
            <a:ext cx="4500908" cy="264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/>
          <a:srcRect l="14470" t="35525" r="54047" b="16091"/>
          <a:stretch>
            <a:fillRect/>
          </a:stretch>
        </p:blipFill>
        <p:spPr bwMode="auto">
          <a:xfrm>
            <a:off x="5016500" y="2497695"/>
            <a:ext cx="3867150" cy="362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feld 12"/>
          <p:cNvSpPr txBox="1"/>
          <p:nvPr/>
        </p:nvSpPr>
        <p:spPr>
          <a:xfrm>
            <a:off x="1255891" y="4385101"/>
            <a:ext cx="2477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solidFill>
                  <a:srgbClr val="00446B"/>
                </a:solidFill>
              </a:rPr>
              <a:t>180 </a:t>
            </a:r>
            <a:r>
              <a:rPr lang="de-DE" sz="3200" dirty="0" err="1" smtClean="0">
                <a:solidFill>
                  <a:srgbClr val="00446B"/>
                </a:solidFill>
              </a:rPr>
              <a:t>degrees</a:t>
            </a:r>
            <a:endParaRPr lang="de-DE" sz="3200" dirty="0" smtClean="0">
              <a:solidFill>
                <a:srgbClr val="00446B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788389" y="1946614"/>
            <a:ext cx="2324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solidFill>
                  <a:srgbClr val="00446B"/>
                </a:solidFill>
              </a:rPr>
              <a:t>90 </a:t>
            </a:r>
            <a:r>
              <a:rPr lang="de-DE" sz="3200" dirty="0" err="1" smtClean="0">
                <a:solidFill>
                  <a:srgbClr val="00446B"/>
                </a:solidFill>
              </a:rPr>
              <a:t>degrees</a:t>
            </a:r>
            <a:endParaRPr lang="en-US" sz="3200" dirty="0">
              <a:solidFill>
                <a:srgbClr val="00446B"/>
              </a:solidFill>
            </a:endParaRP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Technical </a:t>
            </a:r>
            <a:r>
              <a:rPr lang="de-DE" dirty="0" err="1" smtClean="0"/>
              <a:t>Presentation</a:t>
            </a:r>
            <a:r>
              <a:rPr lang="de-DE" dirty="0" smtClean="0"/>
              <a:t>, B. Painting, November 2012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SRU-plus </a:t>
            </a:r>
            <a:r>
              <a:rPr lang="de-DE" dirty="0" err="1" smtClean="0"/>
              <a:t>Functionality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7653" t="4158" r="6569" b="4271"/>
          <a:stretch>
            <a:fillRect/>
          </a:stretch>
        </p:blipFill>
        <p:spPr bwMode="auto">
          <a:xfrm>
            <a:off x="1633514" y="1629583"/>
            <a:ext cx="5871464" cy="4106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Technical </a:t>
            </a:r>
            <a:r>
              <a:rPr lang="de-DE" dirty="0" err="1" smtClean="0"/>
              <a:t>Presentation</a:t>
            </a:r>
            <a:r>
              <a:rPr lang="de-DE" dirty="0" smtClean="0"/>
              <a:t>, B. Painting, November 2012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SRU-plus </a:t>
            </a:r>
            <a:r>
              <a:rPr lang="de-DE" dirty="0" err="1" smtClean="0"/>
              <a:t>Functionality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6" name="Grafik 5" descr="SRU-plus_Funktionsschnittbild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85" t="17221" r="4407" b="5465"/>
          <a:stretch>
            <a:fillRect/>
          </a:stretch>
        </p:blipFill>
        <p:spPr>
          <a:xfrm>
            <a:off x="0" y="2301150"/>
            <a:ext cx="4865298" cy="3404325"/>
          </a:xfrm>
          <a:prstGeom prst="rect">
            <a:avLst/>
          </a:prstGeom>
        </p:spPr>
      </p:pic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4754718" y="802244"/>
            <a:ext cx="4174532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de-DE" sz="2000" b="1" dirty="0" smtClean="0">
                <a:solidFill>
                  <a:srgbClr val="003D6A"/>
                </a:solidFill>
                <a:latin typeface="Calibri" pitchFamily="34" charset="0"/>
              </a:rPr>
              <a:t>Powerful</a:t>
            </a: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, double </a:t>
            </a:r>
            <a:r>
              <a:rPr lang="de-DE" sz="2000" dirty="0" err="1" smtClean="0">
                <a:solidFill>
                  <a:srgbClr val="003D6A"/>
                </a:solidFill>
                <a:latin typeface="Calibri" pitchFamily="34" charset="0"/>
              </a:rPr>
              <a:t>piston</a:t>
            </a: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 </a:t>
            </a:r>
            <a:r>
              <a:rPr lang="de-DE" sz="2000" dirty="0" err="1" smtClean="0">
                <a:solidFill>
                  <a:srgbClr val="003D6A"/>
                </a:solidFill>
                <a:latin typeface="Calibri" pitchFamily="34" charset="0"/>
              </a:rPr>
              <a:t>pneumatic</a:t>
            </a: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 </a:t>
            </a:r>
            <a:r>
              <a:rPr lang="de-DE" sz="2000" dirty="0" err="1" smtClean="0">
                <a:solidFill>
                  <a:srgbClr val="003D6A"/>
                </a:solidFill>
                <a:latin typeface="Calibri" pitchFamily="34" charset="0"/>
              </a:rPr>
              <a:t>drive</a:t>
            </a:r>
            <a:endParaRPr lang="de-DE" sz="2000" dirty="0" smtClean="0">
              <a:solidFill>
                <a:srgbClr val="003D6A"/>
              </a:solidFill>
              <a:latin typeface="Calibri" pitchFamily="34" charset="0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AutoNum type="arabicPeriod"/>
              <a:defRPr/>
            </a:pPr>
            <a:endParaRPr lang="de-DE" sz="2000" dirty="0">
              <a:solidFill>
                <a:srgbClr val="003D6A"/>
              </a:solidFill>
              <a:latin typeface="Calibri" pitchFamily="34" charset="0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de-DE" sz="2000" b="1" dirty="0" smtClean="0">
                <a:solidFill>
                  <a:srgbClr val="003D6A"/>
                </a:solidFill>
                <a:latin typeface="Calibri" pitchFamily="34" charset="0"/>
              </a:rPr>
              <a:t>Robust</a:t>
            </a: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 </a:t>
            </a:r>
            <a:r>
              <a:rPr lang="de-DE" sz="2000" dirty="0" err="1" smtClean="0">
                <a:solidFill>
                  <a:srgbClr val="003D6A"/>
                </a:solidFill>
                <a:latin typeface="Calibri" pitchFamily="34" charset="0"/>
              </a:rPr>
              <a:t>pinion</a:t>
            </a: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 </a:t>
            </a:r>
            <a:r>
              <a:rPr lang="de-DE" sz="2000" dirty="0" err="1" smtClean="0">
                <a:solidFill>
                  <a:srgbClr val="003D6A"/>
                </a:solidFill>
                <a:latin typeface="Calibri" pitchFamily="34" charset="0"/>
              </a:rPr>
              <a:t>to</a:t>
            </a: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 </a:t>
            </a:r>
            <a:r>
              <a:rPr lang="de-DE" sz="2000" dirty="0" err="1" smtClean="0">
                <a:solidFill>
                  <a:srgbClr val="003D6A"/>
                </a:solidFill>
                <a:latin typeface="Calibri" pitchFamily="34" charset="0"/>
              </a:rPr>
              <a:t>output</a:t>
            </a: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 </a:t>
            </a:r>
            <a:r>
              <a:rPr lang="de-DE" sz="2000" dirty="0" err="1" smtClean="0">
                <a:solidFill>
                  <a:srgbClr val="003D6A"/>
                </a:solidFill>
                <a:latin typeface="Calibri" pitchFamily="34" charset="0"/>
              </a:rPr>
              <a:t>rotary</a:t>
            </a: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 </a:t>
            </a:r>
            <a:r>
              <a:rPr lang="de-DE" sz="2000" dirty="0" err="1" smtClean="0">
                <a:solidFill>
                  <a:srgbClr val="003D6A"/>
                </a:solidFill>
                <a:latin typeface="Calibri" pitchFamily="34" charset="0"/>
              </a:rPr>
              <a:t>motion</a:t>
            </a:r>
            <a:endParaRPr lang="de-DE" sz="2000" dirty="0" smtClean="0">
              <a:solidFill>
                <a:srgbClr val="003D6A"/>
              </a:solidFill>
              <a:latin typeface="Calibri" pitchFamily="34" charset="0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AutoNum type="arabicPeriod"/>
              <a:defRPr/>
            </a:pPr>
            <a:endParaRPr lang="de-DE" sz="2000" dirty="0">
              <a:solidFill>
                <a:srgbClr val="003D6A"/>
              </a:solidFill>
              <a:latin typeface="Calibri" pitchFamily="34" charset="0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de-DE" sz="2000" dirty="0" err="1" smtClean="0">
                <a:solidFill>
                  <a:srgbClr val="003D6A"/>
                </a:solidFill>
                <a:latin typeface="Calibri" pitchFamily="34" charset="0"/>
              </a:rPr>
              <a:t>Hard</a:t>
            </a: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 </a:t>
            </a:r>
            <a:r>
              <a:rPr lang="de-DE" sz="2000" dirty="0" err="1" smtClean="0">
                <a:solidFill>
                  <a:srgbClr val="003D6A"/>
                </a:solidFill>
                <a:latin typeface="Calibri" pitchFamily="34" charset="0"/>
              </a:rPr>
              <a:t>anodized</a:t>
            </a: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,</a:t>
            </a:r>
            <a:r>
              <a:rPr lang="de-DE" sz="2000" b="1" dirty="0" smtClean="0">
                <a:solidFill>
                  <a:srgbClr val="003D6A"/>
                </a:solidFill>
                <a:latin typeface="Calibri" pitchFamily="34" charset="0"/>
              </a:rPr>
              <a:t> </a:t>
            </a:r>
            <a:r>
              <a:rPr lang="de-DE" sz="2000" b="1" dirty="0" err="1" smtClean="0">
                <a:solidFill>
                  <a:srgbClr val="003D6A"/>
                </a:solidFill>
                <a:latin typeface="Calibri" pitchFamily="34" charset="0"/>
              </a:rPr>
              <a:t>light</a:t>
            </a:r>
            <a:r>
              <a:rPr lang="de-DE" sz="2000" b="1" dirty="0" smtClean="0">
                <a:solidFill>
                  <a:srgbClr val="003D6A"/>
                </a:solidFill>
                <a:latin typeface="Calibri" pitchFamily="34" charset="0"/>
              </a:rPr>
              <a:t>-</a:t>
            </a:r>
            <a:r>
              <a:rPr lang="de-DE" sz="2000" b="1" dirty="0" err="1" smtClean="0">
                <a:solidFill>
                  <a:srgbClr val="003D6A"/>
                </a:solidFill>
                <a:latin typeface="Calibri" pitchFamily="34" charset="0"/>
              </a:rPr>
              <a:t>weight</a:t>
            </a: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, </a:t>
            </a:r>
            <a:r>
              <a:rPr lang="de-DE" sz="2000" dirty="0" err="1" smtClean="0">
                <a:solidFill>
                  <a:srgbClr val="003D6A"/>
                </a:solidFill>
                <a:latin typeface="Calibri" pitchFamily="34" charset="0"/>
              </a:rPr>
              <a:t>aluminum</a:t>
            </a: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 </a:t>
            </a:r>
            <a:r>
              <a:rPr lang="de-DE" sz="2000" dirty="0" err="1" smtClean="0">
                <a:solidFill>
                  <a:srgbClr val="003D6A"/>
                </a:solidFill>
                <a:latin typeface="Calibri" pitchFamily="34" charset="0"/>
              </a:rPr>
              <a:t>alloy</a:t>
            </a: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 </a:t>
            </a:r>
            <a:r>
              <a:rPr lang="de-DE" sz="2000" dirty="0" err="1" smtClean="0">
                <a:solidFill>
                  <a:srgbClr val="003D6A"/>
                </a:solidFill>
                <a:latin typeface="Calibri" pitchFamily="34" charset="0"/>
              </a:rPr>
              <a:t>housing</a:t>
            </a:r>
            <a:endParaRPr lang="de-DE" sz="2000" dirty="0" smtClean="0">
              <a:solidFill>
                <a:srgbClr val="003D6A"/>
              </a:solidFill>
              <a:latin typeface="Calibri" pitchFamily="34" charset="0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AutoNum type="arabicPeriod"/>
              <a:defRPr/>
            </a:pPr>
            <a:endParaRPr lang="de-DE" sz="2000" dirty="0">
              <a:solidFill>
                <a:srgbClr val="003D6A"/>
              </a:solidFill>
              <a:latin typeface="Calibri" pitchFamily="34" charset="0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de-DE" sz="2000" dirty="0" err="1" smtClean="0">
                <a:solidFill>
                  <a:srgbClr val="003D6A"/>
                </a:solidFill>
                <a:latin typeface="Calibri" pitchFamily="34" charset="0"/>
              </a:rPr>
              <a:t>Replaceable</a:t>
            </a: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 </a:t>
            </a:r>
            <a:r>
              <a:rPr lang="de-DE" sz="2000" dirty="0" err="1" smtClean="0">
                <a:solidFill>
                  <a:srgbClr val="003D6A"/>
                </a:solidFill>
                <a:latin typeface="Calibri" pitchFamily="34" charset="0"/>
              </a:rPr>
              <a:t>sleeves</a:t>
            </a: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 </a:t>
            </a:r>
            <a:r>
              <a:rPr lang="de-DE" sz="2000" dirty="0" err="1" smtClean="0">
                <a:solidFill>
                  <a:srgbClr val="003D6A"/>
                </a:solidFill>
                <a:latin typeface="Calibri" pitchFamily="34" charset="0"/>
              </a:rPr>
              <a:t>for</a:t>
            </a: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 radial </a:t>
            </a:r>
            <a:r>
              <a:rPr lang="de-DE" sz="2000" dirty="0" err="1" smtClean="0">
                <a:solidFill>
                  <a:srgbClr val="003D6A"/>
                </a:solidFill>
                <a:latin typeface="Calibri" pitchFamily="34" charset="0"/>
              </a:rPr>
              <a:t>adjustability</a:t>
            </a: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 </a:t>
            </a:r>
            <a:r>
              <a:rPr lang="de-DE" sz="2000" dirty="0" err="1" smtClean="0">
                <a:solidFill>
                  <a:srgbClr val="003D6A"/>
                </a:solidFill>
                <a:latin typeface="Calibri" pitchFamily="34" charset="0"/>
              </a:rPr>
              <a:t>and</a:t>
            </a: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 </a:t>
            </a:r>
            <a:r>
              <a:rPr lang="de-DE" sz="2000" b="1" dirty="0" smtClean="0">
                <a:solidFill>
                  <a:srgbClr val="003D6A"/>
                </a:solidFill>
                <a:latin typeface="Calibri" pitchFamily="34" charset="0"/>
              </a:rPr>
              <a:t>easy </a:t>
            </a:r>
            <a:r>
              <a:rPr lang="de-DE" sz="2000" b="1" dirty="0" err="1" smtClean="0">
                <a:solidFill>
                  <a:srgbClr val="003D6A"/>
                </a:solidFill>
                <a:latin typeface="Calibri" pitchFamily="34" charset="0"/>
              </a:rPr>
              <a:t>maintenance</a:t>
            </a:r>
            <a:endParaRPr lang="de-DE" sz="2000" b="1" dirty="0" smtClean="0">
              <a:solidFill>
                <a:srgbClr val="003D6A"/>
              </a:solidFill>
              <a:latin typeface="Calibri" pitchFamily="34" charset="0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AutoNum type="arabicPeriod"/>
              <a:defRPr/>
            </a:pPr>
            <a:endParaRPr lang="de-DE" sz="2000" dirty="0">
              <a:solidFill>
                <a:srgbClr val="003D6A"/>
              </a:solidFill>
              <a:latin typeface="Calibri" pitchFamily="34" charset="0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Integrated </a:t>
            </a:r>
            <a:r>
              <a:rPr lang="de-DE" sz="2000" dirty="0" err="1" smtClean="0">
                <a:solidFill>
                  <a:srgbClr val="003D6A"/>
                </a:solidFill>
                <a:latin typeface="Calibri" pitchFamily="34" charset="0"/>
              </a:rPr>
              <a:t>hydraulic</a:t>
            </a: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 </a:t>
            </a:r>
            <a:r>
              <a:rPr lang="de-DE" sz="2000" dirty="0" err="1" smtClean="0">
                <a:solidFill>
                  <a:srgbClr val="003D6A"/>
                </a:solidFill>
                <a:latin typeface="Calibri" pitchFamily="34" charset="0"/>
              </a:rPr>
              <a:t>shock</a:t>
            </a: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 </a:t>
            </a:r>
            <a:r>
              <a:rPr lang="de-DE" sz="2000" dirty="0" err="1" smtClean="0">
                <a:solidFill>
                  <a:srgbClr val="003D6A"/>
                </a:solidFill>
                <a:latin typeface="Calibri" pitchFamily="34" charset="0"/>
              </a:rPr>
              <a:t>absorbers</a:t>
            </a: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 </a:t>
            </a:r>
            <a:r>
              <a:rPr lang="de-DE" sz="2000" dirty="0" err="1" smtClean="0">
                <a:solidFill>
                  <a:srgbClr val="003D6A"/>
                </a:solidFill>
                <a:latin typeface="Calibri" pitchFamily="34" charset="0"/>
              </a:rPr>
              <a:t>for</a:t>
            </a: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 </a:t>
            </a:r>
            <a:r>
              <a:rPr lang="de-DE" sz="2000" b="1" dirty="0" err="1" smtClean="0">
                <a:solidFill>
                  <a:srgbClr val="003D6A"/>
                </a:solidFill>
                <a:latin typeface="Calibri" pitchFamily="34" charset="0"/>
              </a:rPr>
              <a:t>high</a:t>
            </a:r>
            <a:r>
              <a:rPr lang="de-DE" sz="2000" b="1" dirty="0" smtClean="0">
                <a:solidFill>
                  <a:srgbClr val="003D6A"/>
                </a:solidFill>
                <a:latin typeface="Calibri" pitchFamily="34" charset="0"/>
              </a:rPr>
              <a:t> </a:t>
            </a:r>
            <a:r>
              <a:rPr lang="de-DE" sz="2000" b="1" dirty="0" err="1" smtClean="0">
                <a:solidFill>
                  <a:srgbClr val="003D6A"/>
                </a:solidFill>
                <a:latin typeface="Calibri" pitchFamily="34" charset="0"/>
              </a:rPr>
              <a:t>energy</a:t>
            </a:r>
            <a:r>
              <a:rPr lang="de-DE" sz="2000" b="1" dirty="0" smtClean="0">
                <a:solidFill>
                  <a:srgbClr val="003D6A"/>
                </a:solidFill>
                <a:latin typeface="Calibri" pitchFamily="34" charset="0"/>
              </a:rPr>
              <a:t> </a:t>
            </a:r>
            <a:r>
              <a:rPr lang="de-DE" sz="2000" dirty="0" err="1" smtClean="0">
                <a:solidFill>
                  <a:srgbClr val="003D6A"/>
                </a:solidFill>
                <a:latin typeface="Calibri" pitchFamily="34" charset="0"/>
              </a:rPr>
              <a:t>absorbtion</a:t>
            </a:r>
            <a:endParaRPr lang="de-DE" sz="2000" dirty="0" smtClean="0">
              <a:solidFill>
                <a:srgbClr val="003D6A"/>
              </a:solidFill>
              <a:latin typeface="Calibri" pitchFamily="34" charset="0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AutoNum type="arabicPeriod"/>
              <a:defRPr/>
            </a:pPr>
            <a:endParaRPr lang="de-DE" sz="2000" dirty="0" smtClean="0">
              <a:solidFill>
                <a:srgbClr val="003D6A"/>
              </a:solidFill>
              <a:latin typeface="Calibri" pitchFamily="34" charset="0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de-DE" sz="2000" b="1" dirty="0" err="1" smtClean="0">
                <a:solidFill>
                  <a:srgbClr val="003D6A"/>
                </a:solidFill>
                <a:latin typeface="Calibri" pitchFamily="34" charset="0"/>
              </a:rPr>
              <a:t>Middle</a:t>
            </a:r>
            <a:r>
              <a:rPr lang="de-DE" sz="2000" b="1" dirty="0" smtClean="0">
                <a:solidFill>
                  <a:srgbClr val="003D6A"/>
                </a:solidFill>
                <a:latin typeface="Calibri" pitchFamily="34" charset="0"/>
              </a:rPr>
              <a:t> </a:t>
            </a:r>
            <a:r>
              <a:rPr lang="de-DE" sz="2000" b="1" dirty="0" err="1" smtClean="0">
                <a:solidFill>
                  <a:srgbClr val="003D6A"/>
                </a:solidFill>
                <a:latin typeface="Calibri" pitchFamily="34" charset="0"/>
              </a:rPr>
              <a:t>bore</a:t>
            </a:r>
            <a:r>
              <a:rPr lang="de-DE" sz="2000" b="1" dirty="0" smtClean="0">
                <a:solidFill>
                  <a:srgbClr val="003D6A"/>
                </a:solidFill>
                <a:latin typeface="Calibri" pitchFamily="34" charset="0"/>
              </a:rPr>
              <a:t> </a:t>
            </a:r>
            <a:r>
              <a:rPr lang="de-DE" sz="2000" dirty="0" err="1" smtClean="0">
                <a:solidFill>
                  <a:srgbClr val="003D6A"/>
                </a:solidFill>
                <a:latin typeface="Calibri" pitchFamily="34" charset="0"/>
              </a:rPr>
              <a:t>for</a:t>
            </a: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 </a:t>
            </a:r>
            <a:r>
              <a:rPr lang="de-DE" sz="2000" dirty="0" err="1" smtClean="0">
                <a:solidFill>
                  <a:srgbClr val="003D6A"/>
                </a:solidFill>
                <a:latin typeface="Calibri" pitchFamily="34" charset="0"/>
              </a:rPr>
              <a:t>utility</a:t>
            </a:r>
            <a:r>
              <a:rPr lang="de-DE" sz="2000" dirty="0" smtClean="0">
                <a:solidFill>
                  <a:srgbClr val="003D6A"/>
                </a:solidFill>
                <a:latin typeface="Calibri" pitchFamily="34" charset="0"/>
              </a:rPr>
              <a:t> pass-</a:t>
            </a:r>
            <a:r>
              <a:rPr lang="de-DE" sz="2000" dirty="0" err="1" smtClean="0">
                <a:solidFill>
                  <a:srgbClr val="003D6A"/>
                </a:solidFill>
                <a:latin typeface="Calibri" pitchFamily="34" charset="0"/>
              </a:rPr>
              <a:t>thru</a:t>
            </a:r>
            <a:endParaRPr lang="de-DE" sz="2000" dirty="0" smtClean="0">
              <a:solidFill>
                <a:srgbClr val="003D6A"/>
              </a:solidFill>
              <a:latin typeface="Calibri" pitchFamily="34" charset="0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AutoNum type="arabicPeriod"/>
              <a:defRPr/>
            </a:pPr>
            <a:endParaRPr lang="de-DE" sz="2000" dirty="0">
              <a:solidFill>
                <a:srgbClr val="003D6A"/>
              </a:solidFill>
              <a:latin typeface="Calibri" pitchFamily="34" charset="0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SRU-plus Technical </a:t>
            </a:r>
            <a:r>
              <a:rPr lang="de-DE" dirty="0" err="1" smtClean="0"/>
              <a:t>Presentation</a:t>
            </a:r>
            <a:r>
              <a:rPr lang="de-DE" dirty="0" smtClean="0"/>
              <a:t>, B. Painting, November 2012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SRU-plus Sizes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84135" y="1827496"/>
            <a:ext cx="2106615" cy="4316129"/>
          </a:xfrm>
        </p:spPr>
        <p:txBody>
          <a:bodyPr/>
          <a:lstStyle/>
          <a:p>
            <a:r>
              <a:rPr lang="de-DE" sz="2400" dirty="0" smtClean="0">
                <a:solidFill>
                  <a:srgbClr val="00446B"/>
                </a:solidFill>
              </a:rPr>
              <a:t>SRU-plus 20</a:t>
            </a:r>
          </a:p>
          <a:p>
            <a:endParaRPr lang="de-DE" sz="2400" dirty="0" smtClean="0">
              <a:solidFill>
                <a:srgbClr val="00446B"/>
              </a:solidFill>
            </a:endParaRPr>
          </a:p>
          <a:p>
            <a:r>
              <a:rPr lang="de-DE" sz="2400" dirty="0" smtClean="0">
                <a:solidFill>
                  <a:srgbClr val="00446B"/>
                </a:solidFill>
              </a:rPr>
              <a:t>SRU-plus 25</a:t>
            </a:r>
          </a:p>
          <a:p>
            <a:endParaRPr lang="de-DE" sz="2400" dirty="0" smtClean="0">
              <a:solidFill>
                <a:srgbClr val="00446B"/>
              </a:solidFill>
            </a:endParaRPr>
          </a:p>
          <a:p>
            <a:r>
              <a:rPr lang="de-DE" sz="2400" dirty="0" smtClean="0">
                <a:solidFill>
                  <a:srgbClr val="00446B"/>
                </a:solidFill>
              </a:rPr>
              <a:t>SRU-plus 30</a:t>
            </a:r>
          </a:p>
          <a:p>
            <a:endParaRPr lang="de-DE" sz="2400" dirty="0" smtClean="0">
              <a:solidFill>
                <a:srgbClr val="00446B"/>
              </a:solidFill>
            </a:endParaRPr>
          </a:p>
          <a:p>
            <a:r>
              <a:rPr lang="de-DE" sz="2400" dirty="0" smtClean="0">
                <a:solidFill>
                  <a:srgbClr val="00446B"/>
                </a:solidFill>
              </a:rPr>
              <a:t>SRU-plus 35</a:t>
            </a:r>
          </a:p>
          <a:p>
            <a:endParaRPr lang="de-DE" sz="2400" dirty="0" smtClean="0">
              <a:solidFill>
                <a:srgbClr val="00446B"/>
              </a:solidFill>
            </a:endParaRPr>
          </a:p>
          <a:p>
            <a:r>
              <a:rPr lang="de-DE" sz="2400" dirty="0" smtClean="0">
                <a:solidFill>
                  <a:srgbClr val="00446B"/>
                </a:solidFill>
              </a:rPr>
              <a:t>SRU-plus 40</a:t>
            </a:r>
          </a:p>
          <a:p>
            <a:endParaRPr lang="de-DE" sz="2400" dirty="0" smtClean="0">
              <a:solidFill>
                <a:srgbClr val="00446B"/>
              </a:solidFill>
            </a:endParaRPr>
          </a:p>
          <a:p>
            <a:r>
              <a:rPr lang="de-DE" sz="2400" dirty="0" smtClean="0">
                <a:solidFill>
                  <a:srgbClr val="00446B"/>
                </a:solidFill>
              </a:rPr>
              <a:t>SRU-plus 50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SRU-plus Technical Presentation, B. Painting, November 2012</a:t>
            </a:r>
            <a:endParaRPr lang="de-DE" dirty="0" smtClean="0"/>
          </a:p>
        </p:txBody>
      </p:sp>
      <p:grpSp>
        <p:nvGrpSpPr>
          <p:cNvPr id="9" name="Gruppieren 8"/>
          <p:cNvGrpSpPr/>
          <p:nvPr/>
        </p:nvGrpSpPr>
        <p:grpSpPr>
          <a:xfrm>
            <a:off x="2356441" y="2235938"/>
            <a:ext cx="6432697" cy="3583172"/>
            <a:chOff x="2413591" y="1988288"/>
            <a:chExt cx="6432697" cy="358317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DFEFF"/>
                </a:clrFrom>
                <a:clrTo>
                  <a:srgbClr val="FDFEFF">
                    <a:alpha val="0"/>
                  </a:srgbClr>
                </a:clrTo>
              </a:clrChange>
            </a:blip>
            <a:srcRect l="5049" t="12599" r="4300" b="9837"/>
            <a:stretch>
              <a:fillRect/>
            </a:stretch>
          </p:blipFill>
          <p:spPr bwMode="auto">
            <a:xfrm>
              <a:off x="2413591" y="1988288"/>
              <a:ext cx="6432697" cy="3583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Gerade Verbindung mit Pfeil 7"/>
            <p:cNvCxnSpPr/>
            <p:nvPr/>
          </p:nvCxnSpPr>
          <p:spPr>
            <a:xfrm>
              <a:off x="4129763" y="4149713"/>
              <a:ext cx="931025" cy="32585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ieren 11"/>
          <p:cNvGrpSpPr/>
          <p:nvPr/>
        </p:nvGrpSpPr>
        <p:grpSpPr>
          <a:xfrm>
            <a:off x="1795063" y="1889760"/>
            <a:ext cx="7291787" cy="4394597"/>
            <a:chOff x="1795063" y="1889760"/>
            <a:chExt cx="7291787" cy="4394597"/>
          </a:xfrm>
        </p:grpSpPr>
        <p:graphicFrame>
          <p:nvGraphicFramePr>
            <p:cNvPr id="10" name="Diagramm 9"/>
            <p:cNvGraphicFramePr/>
            <p:nvPr/>
          </p:nvGraphicFramePr>
          <p:xfrm>
            <a:off x="1795063" y="1889760"/>
            <a:ext cx="7291787" cy="40347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feld 10"/>
            <p:cNvSpPr txBox="1"/>
            <p:nvPr/>
          </p:nvSpPr>
          <p:spPr>
            <a:xfrm>
              <a:off x="3781425" y="5915025"/>
              <a:ext cx="3371850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dirty="0" err="1" smtClean="0">
                  <a:solidFill>
                    <a:schemeClr val="tx2">
                      <a:lumMod val="75000"/>
                    </a:schemeClr>
                  </a:solidFill>
                </a:rPr>
                <a:t>Torque</a:t>
              </a:r>
              <a:r>
                <a:rPr lang="de-DE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de-DE" dirty="0" err="1" smtClean="0">
                  <a:solidFill>
                    <a:schemeClr val="tx2">
                      <a:lumMod val="75000"/>
                    </a:schemeClr>
                  </a:solidFill>
                </a:rPr>
                <a:t>range</a:t>
              </a:r>
              <a:r>
                <a:rPr lang="de-DE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de-DE" dirty="0" err="1" smtClean="0">
                  <a:solidFill>
                    <a:schemeClr val="tx2">
                      <a:lumMod val="75000"/>
                    </a:schemeClr>
                  </a:solidFill>
                </a:rPr>
                <a:t>from</a:t>
              </a:r>
              <a:r>
                <a:rPr lang="de-DE" dirty="0" smtClean="0">
                  <a:solidFill>
                    <a:schemeClr val="tx2">
                      <a:lumMod val="75000"/>
                    </a:schemeClr>
                  </a:solidFill>
                </a:rPr>
                <a:t> 3 </a:t>
              </a:r>
              <a:r>
                <a:rPr lang="de-DE" dirty="0" err="1" smtClean="0">
                  <a:solidFill>
                    <a:schemeClr val="tx2">
                      <a:lumMod val="75000"/>
                    </a:schemeClr>
                  </a:solidFill>
                </a:rPr>
                <a:t>to</a:t>
              </a:r>
              <a:r>
                <a:rPr lang="de-DE" dirty="0" smtClean="0">
                  <a:solidFill>
                    <a:schemeClr val="tx2">
                      <a:lumMod val="75000"/>
                    </a:schemeClr>
                  </a:solidFill>
                </a:rPr>
                <a:t> 50 </a:t>
              </a:r>
              <a:r>
                <a:rPr lang="de-DE" dirty="0" err="1" smtClean="0">
                  <a:solidFill>
                    <a:schemeClr val="tx2">
                      <a:lumMod val="75000"/>
                    </a:schemeClr>
                  </a:solidFill>
                </a:rPr>
                <a:t>Nm</a:t>
              </a: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SRU-plus </a:t>
            </a:r>
            <a:r>
              <a:rPr lang="de-DE" dirty="0" err="1" smtClean="0"/>
              <a:t>Catalog</a:t>
            </a:r>
            <a:r>
              <a:rPr lang="de-DE" dirty="0" smtClean="0"/>
              <a:t> Pages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SRU-plus Technical Presentation, B. Painting, November 2012</a:t>
            </a:r>
            <a:endParaRPr lang="de-DE" dirty="0" smtClean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631" y="2420888"/>
            <a:ext cx="9032873" cy="361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hteck 10"/>
          <p:cNvSpPr/>
          <p:nvPr/>
        </p:nvSpPr>
        <p:spPr>
          <a:xfrm>
            <a:off x="56388" y="2714625"/>
            <a:ext cx="9029700" cy="209550"/>
          </a:xfrm>
          <a:prstGeom prst="rect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3.33333E-6 0.0347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3471 L 0 0.0689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898 L 0 0.10208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10208 L 0 0.1372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13727 L 0 0.1722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17222 L 0 0.20833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20834 L 0 0.24121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2412 L 0 0.27755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27894 L 0 0.30995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30996 L 0 0.3456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3456 L 0 0.37986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37986 L 0 0.41435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41435 L 0 0.44931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11" grpId="6" animBg="1"/>
      <p:bldP spid="11" grpId="7" animBg="1"/>
      <p:bldP spid="11" grpId="8" animBg="1"/>
      <p:bldP spid="11" grpId="9" animBg="1"/>
      <p:bldP spid="11" grpId="10" animBg="1"/>
      <p:bldP spid="11" grpId="11" animBg="1"/>
      <p:bldP spid="11" grpId="1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SRU-plus </a:t>
            </a:r>
            <a:r>
              <a:rPr lang="de-DE" dirty="0" err="1" smtClean="0"/>
              <a:t>Catalog</a:t>
            </a:r>
            <a:r>
              <a:rPr lang="de-DE" dirty="0" smtClean="0"/>
              <a:t> Pages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SRU-plus Technical Presentation, B. Painting, November 2012</a:t>
            </a:r>
            <a:endParaRPr lang="de-DE" dirty="0" smtClean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36174"/>
            <a:ext cx="9144000" cy="279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0" y="3913632"/>
            <a:ext cx="9144000" cy="149961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e 7"/>
          <p:cNvSpPr/>
          <p:nvPr/>
        </p:nvSpPr>
        <p:spPr>
          <a:xfrm>
            <a:off x="3940974" y="2587752"/>
            <a:ext cx="292608" cy="29260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/>
          <p:cNvSpPr/>
          <p:nvPr/>
        </p:nvSpPr>
        <p:spPr>
          <a:xfrm>
            <a:off x="3947070" y="3014472"/>
            <a:ext cx="292608" cy="29260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0" y="3886200"/>
            <a:ext cx="9144000" cy="457200"/>
          </a:xfrm>
          <a:prstGeom prst="rect">
            <a:avLst/>
          </a:prstGeom>
          <a:solidFill>
            <a:srgbClr val="0044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0" y="4343400"/>
            <a:ext cx="9144000" cy="1124712"/>
          </a:xfrm>
          <a:prstGeom prst="rect">
            <a:avLst/>
          </a:prstGeom>
          <a:solidFill>
            <a:srgbClr val="0044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Gerade Verbindung 12"/>
          <p:cNvCxnSpPr/>
          <p:nvPr/>
        </p:nvCxnSpPr>
        <p:spPr>
          <a:xfrm>
            <a:off x="4407408" y="2834640"/>
            <a:ext cx="1097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4526610" y="2833122"/>
            <a:ext cx="1661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260327" y="5544243"/>
            <a:ext cx="2839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3D6A"/>
                </a:solidFill>
              </a:rPr>
              <a:t>W=	Soft </a:t>
            </a:r>
            <a:r>
              <a:rPr lang="de-DE" dirty="0" err="1" smtClean="0">
                <a:solidFill>
                  <a:srgbClr val="003D6A"/>
                </a:solidFill>
              </a:rPr>
              <a:t>shock</a:t>
            </a:r>
            <a:r>
              <a:rPr lang="de-DE" dirty="0" smtClean="0">
                <a:solidFill>
                  <a:srgbClr val="003D6A"/>
                </a:solidFill>
              </a:rPr>
              <a:t> </a:t>
            </a:r>
            <a:r>
              <a:rPr lang="de-DE" dirty="0" err="1" smtClean="0">
                <a:solidFill>
                  <a:srgbClr val="003D6A"/>
                </a:solidFill>
              </a:rPr>
              <a:t>absorbers</a:t>
            </a:r>
            <a:endParaRPr lang="de-DE" dirty="0" smtClean="0">
              <a:solidFill>
                <a:srgbClr val="003D6A"/>
              </a:solidFill>
            </a:endParaRPr>
          </a:p>
          <a:p>
            <a:r>
              <a:rPr lang="de-DE" dirty="0" smtClean="0">
                <a:solidFill>
                  <a:srgbClr val="003D6A"/>
                </a:solidFill>
              </a:rPr>
              <a:t>H= 	</a:t>
            </a:r>
            <a:r>
              <a:rPr lang="de-DE" dirty="0" err="1" smtClean="0">
                <a:solidFill>
                  <a:srgbClr val="003D6A"/>
                </a:solidFill>
              </a:rPr>
              <a:t>Hard</a:t>
            </a:r>
            <a:r>
              <a:rPr lang="de-DE" dirty="0" smtClean="0">
                <a:solidFill>
                  <a:srgbClr val="003D6A"/>
                </a:solidFill>
              </a:rPr>
              <a:t> </a:t>
            </a:r>
            <a:r>
              <a:rPr lang="de-DE" dirty="0" err="1" smtClean="0">
                <a:solidFill>
                  <a:srgbClr val="003D6A"/>
                </a:solidFill>
              </a:rPr>
              <a:t>shock</a:t>
            </a:r>
            <a:r>
              <a:rPr lang="de-DE" dirty="0" smtClean="0">
                <a:solidFill>
                  <a:srgbClr val="003D6A"/>
                </a:solidFill>
              </a:rPr>
              <a:t> </a:t>
            </a:r>
            <a:r>
              <a:rPr lang="de-DE" dirty="0" err="1" smtClean="0">
                <a:solidFill>
                  <a:srgbClr val="003D6A"/>
                </a:solidFill>
              </a:rPr>
              <a:t>absorbers</a:t>
            </a:r>
            <a:endParaRPr lang="de-DE" dirty="0" smtClean="0">
              <a:solidFill>
                <a:srgbClr val="003D6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7" grpId="0"/>
    </p:bldLst>
  </p:timing>
</p:sld>
</file>

<file path=ppt/theme/theme1.xml><?xml version="1.0" encoding="utf-8"?>
<a:theme xmlns:a="http://schemas.openxmlformats.org/drawingml/2006/main" name="20120423_Titel_title_PGN-plus_singleline_headl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20120423_Titel_title_PGN-plus_singleline_headline</Template>
  <TotalTime>0</TotalTime>
  <Words>764</Words>
  <Application>Microsoft Office PowerPoint</Application>
  <PresentationFormat>Bildschirmpräsentation (4:3)</PresentationFormat>
  <Paragraphs>212</Paragraphs>
  <Slides>25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6" baseType="lpstr">
      <vt:lpstr>20120423_Titel_title_PGN-plus_singleline_headline</vt:lpstr>
      <vt:lpstr>Folie 1</vt:lpstr>
      <vt:lpstr>Contents</vt:lpstr>
      <vt:lpstr>SRU-plus</vt:lpstr>
      <vt:lpstr>SRU-plus Functionality</vt:lpstr>
      <vt:lpstr>SRU-plus Functionality</vt:lpstr>
      <vt:lpstr>SRU-plus Functionality</vt:lpstr>
      <vt:lpstr>SRU-plus Sizes</vt:lpstr>
      <vt:lpstr>SRU-plus Catalog Pages</vt:lpstr>
      <vt:lpstr>SRU-plus Catalog Pages</vt:lpstr>
      <vt:lpstr>Moment of Inertia</vt:lpstr>
      <vt:lpstr>Moment of Inertia</vt:lpstr>
      <vt:lpstr>Moment of Inertia</vt:lpstr>
      <vt:lpstr>Setting the Shock Absorbers</vt:lpstr>
      <vt:lpstr>SRU-plus – End Position Adjustability</vt:lpstr>
      <vt:lpstr>Setting the End Position</vt:lpstr>
      <vt:lpstr>SRU-plus – Intermediate Positions</vt:lpstr>
      <vt:lpstr>SRU-plus – Intermediate Positions</vt:lpstr>
      <vt:lpstr>SRU-plus with Fluid Feed-through</vt:lpstr>
      <vt:lpstr>Options for Fluid Feed-through</vt:lpstr>
      <vt:lpstr>SRU-plus with Electric Feed-through  (EDF)</vt:lpstr>
      <vt:lpstr>SRU-plus Sensors</vt:lpstr>
      <vt:lpstr>SRU-plus Ordering Code</vt:lpstr>
      <vt:lpstr>SRU-plus Maintenance Intervals</vt:lpstr>
      <vt:lpstr>SRU-plus Application Examples</vt:lpstr>
      <vt:lpstr>Folie 25</vt:lpstr>
    </vt:vector>
  </TitlesOfParts>
  <Company>SCHUNK GmbH &amp; Co. KG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Brian Painting</dc:creator>
  <cp:lastModifiedBy>LUTZ</cp:lastModifiedBy>
  <cp:revision>159</cp:revision>
  <dcterms:created xsi:type="dcterms:W3CDTF">2012-10-26T08:10:02Z</dcterms:created>
  <dcterms:modified xsi:type="dcterms:W3CDTF">2012-11-29T07:07:29Z</dcterms:modified>
</cp:coreProperties>
</file>