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2" r:id="rId3"/>
    <p:sldId id="277" r:id="rId4"/>
    <p:sldId id="278" r:id="rId5"/>
    <p:sldId id="282" r:id="rId6"/>
    <p:sldId id="279" r:id="rId7"/>
    <p:sldId id="280" r:id="rId8"/>
    <p:sldId id="281" r:id="rId9"/>
    <p:sldId id="283" r:id="rId10"/>
    <p:sldId id="276" r:id="rId11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9" autoAdjust="0"/>
    <p:restoredTop sz="94607" autoAdjust="0"/>
  </p:normalViewPr>
  <p:slideViewPr>
    <p:cSldViewPr snapToGrid="0" snapToObjects="1">
      <p:cViewPr>
        <p:scale>
          <a:sx n="100" d="100"/>
          <a:sy n="100" d="100"/>
        </p:scale>
        <p:origin x="-2010" y="-31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7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10.01.2013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7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7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10.01.2013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71" tIns="45235" rIns="90471" bIns="4523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0471" tIns="45235" rIns="90471" bIns="45235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7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7140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Datum/title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, </a:t>
            </a:r>
            <a:r>
              <a:rPr lang="de-DE" dirty="0" err="1" smtClean="0"/>
              <a:t>author</a:t>
            </a:r>
            <a:r>
              <a:rPr lang="de-DE" dirty="0" smtClean="0"/>
              <a:t>, </a:t>
            </a:r>
            <a:r>
              <a:rPr lang="de-DE" dirty="0" err="1" smtClean="0"/>
              <a:t>date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09105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Datum/title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, </a:t>
            </a:r>
            <a:r>
              <a:rPr lang="de-DE" dirty="0" err="1" smtClean="0"/>
              <a:t>author</a:t>
            </a:r>
            <a:r>
              <a:rPr lang="de-DE" dirty="0" smtClean="0"/>
              <a:t>, </a:t>
            </a:r>
            <a:r>
              <a:rPr lang="de-DE" dirty="0" err="1" smtClean="0"/>
              <a:t>date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 15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3999" cy="5647764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Bild 9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1" name="Titel 1"/>
          <p:cNvSpPr txBox="1">
            <a:spLocks/>
          </p:cNvSpPr>
          <p:nvPr/>
        </p:nvSpPr>
        <p:spPr>
          <a:xfrm>
            <a:off x="460623" y="3948998"/>
            <a:ext cx="9144000" cy="115287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000" b="1" dirty="0" smtClean="0">
                <a:solidFill>
                  <a:srgbClr val="FFFFFF"/>
                </a:solidFill>
              </a:rPr>
              <a:t>GFS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474734" y="4926900"/>
            <a:ext cx="4181931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400" b="1" dirty="0" smtClean="0">
                <a:solidFill>
                  <a:srgbClr val="FFFFFF"/>
                </a:solidFill>
                <a:latin typeface="Calibri" pitchFamily="34" charset="0"/>
              </a:rPr>
              <a:t>Detailpräsentation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0"/>
          </p:nvPr>
        </p:nvSpPr>
        <p:spPr>
          <a:xfrm>
            <a:off x="569911" y="1604435"/>
            <a:ext cx="2886522" cy="198915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Funktionsprinzip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Technische Basisdaten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Variationen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err="1" smtClean="0">
                <a:solidFill>
                  <a:srgbClr val="00446B"/>
                </a:solidFill>
              </a:rPr>
              <a:t>Sensorik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Anwendungsbeispiel</a:t>
            </a:r>
            <a:endParaRPr lang="de-DE" dirty="0">
              <a:solidFill>
                <a:srgbClr val="00446B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1026" name="Picture 2" descr="http://www.schunk.int/pimexport/IM000375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31456" y="1350172"/>
            <a:ext cx="4663120" cy="4987294"/>
          </a:xfrm>
          <a:prstGeom prst="rect">
            <a:avLst/>
          </a:prstGeom>
          <a:noFill/>
        </p:spPr>
      </p:pic>
      <p:sp>
        <p:nvSpPr>
          <p:cNvPr id="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/>
              <a:t>Funktionsprinzip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3074" name="Picture 2" descr="http://www.schunk.int/pimexport/IM00037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287" y="1716023"/>
            <a:ext cx="4059809" cy="4330463"/>
          </a:xfrm>
          <a:prstGeom prst="rect">
            <a:avLst/>
          </a:prstGeom>
          <a:noFill/>
        </p:spPr>
      </p:pic>
      <p:sp>
        <p:nvSpPr>
          <p:cNvPr id="7" name="Rechteck 6"/>
          <p:cNvSpPr/>
          <p:nvPr/>
        </p:nvSpPr>
        <p:spPr>
          <a:xfrm>
            <a:off x="4361688" y="1350172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Antrieb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pneumatisch, doppelt wirkender Antriebskolben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Kinematik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Zahnstange-Ritzel-Prinzip mit Zahnradübertragung zum Drehflansch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Dämpfung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leistungsfähiger, selbsteinstellender Hydraulikdämpfer für schnelle Schwenkzyklen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Drehflansch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gelagert durch Rollenlager, mit Mittenbohrung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Zentrier- und Befestigungsmöglichkeiten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für die universelle Montage des Schwenkfingers</a:t>
            </a:r>
            <a:endParaRPr lang="de-D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/>
              <a:t>Technische Basisdaten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6" name="Picture 2" descr="http://www.schunk.int/pimexport/IM00037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287" y="1716023"/>
            <a:ext cx="4059809" cy="4330463"/>
          </a:xfrm>
          <a:prstGeom prst="rect">
            <a:avLst/>
          </a:prstGeom>
          <a:noFill/>
        </p:spPr>
      </p:pic>
      <p:sp>
        <p:nvSpPr>
          <p:cNvPr id="7" name="Rechteck 6"/>
          <p:cNvSpPr/>
          <p:nvPr/>
        </p:nvSpPr>
        <p:spPr>
          <a:xfrm>
            <a:off x="3584448" y="2980944"/>
            <a:ext cx="55595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b="1" dirty="0" smtClean="0">
                <a:solidFill>
                  <a:schemeClr val="tx2">
                    <a:lumMod val="75000"/>
                  </a:schemeClr>
                </a:solidFill>
              </a:rPr>
              <a:t>Wirkprinzip :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Doppelt wirkender Zylinder mit  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Zahnradübersetzung</a:t>
            </a:r>
          </a:p>
          <a:p>
            <a:pPr>
              <a:buFont typeface="Wingdings" pitchFamily="2" charset="2"/>
              <a:buChar char="ü"/>
            </a:pPr>
            <a:endParaRPr lang="de-DE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Speilfreie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Endlagen</a:t>
            </a:r>
            <a:endParaRPr lang="de-DE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de-DE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de-DE" b="1" dirty="0" smtClean="0">
                <a:solidFill>
                  <a:schemeClr val="tx2">
                    <a:lumMod val="75000"/>
                  </a:schemeClr>
                </a:solidFill>
              </a:rPr>
              <a:t>Gehäuse: 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 hochfestes Aluminium, harteloxiert </a:t>
            </a:r>
          </a:p>
          <a:p>
            <a:pPr>
              <a:buFont typeface="Wingdings" pitchFamily="2" charset="2"/>
              <a:buChar char="ü"/>
            </a:pPr>
            <a:endParaRPr lang="de-DE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de-DE" b="1" dirty="0" smtClean="0">
                <a:solidFill>
                  <a:schemeClr val="tx2">
                    <a:lumMod val="75000"/>
                  </a:schemeClr>
                </a:solidFill>
              </a:rPr>
              <a:t>Material: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Drehflansch, Zahnräder und Kolben </a:t>
            </a:r>
          </a:p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   Stahl (16 </a:t>
            </a: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MnCr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5); gehärtet    </a:t>
            </a:r>
            <a:endParaRPr lang="de-DE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745863"/>
            <a:ext cx="9144000" cy="365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/>
              <a:t>Variationen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6</a:t>
            </a:fld>
            <a:endParaRPr lang="de-DE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3514521" y="1717879"/>
            <a:ext cx="718716" cy="892767"/>
            <a:chOff x="4428877" y="1717879"/>
            <a:chExt cx="718716" cy="892767"/>
          </a:xfrm>
        </p:grpSpPr>
        <p:sp>
          <p:nvSpPr>
            <p:cNvPr id="7" name="Rechteck 6"/>
            <p:cNvSpPr/>
            <p:nvPr/>
          </p:nvSpPr>
          <p:spPr>
            <a:xfrm>
              <a:off x="4428877" y="1717879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hteck 7"/>
            <p:cNvSpPr/>
            <p:nvPr/>
          </p:nvSpPr>
          <p:spPr>
            <a:xfrm>
              <a:off x="4696939" y="2376765"/>
              <a:ext cx="450654" cy="23388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5111750" y="1719210"/>
            <a:ext cx="693494" cy="1103503"/>
            <a:chOff x="5750074" y="1719210"/>
            <a:chExt cx="693494" cy="1103503"/>
          </a:xfrm>
        </p:grpSpPr>
        <p:sp>
          <p:nvSpPr>
            <p:cNvPr id="9" name="Rechteck 8"/>
            <p:cNvSpPr/>
            <p:nvPr/>
          </p:nvSpPr>
          <p:spPr>
            <a:xfrm>
              <a:off x="5750074" y="1719210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hteck 9"/>
            <p:cNvSpPr/>
            <p:nvPr/>
          </p:nvSpPr>
          <p:spPr>
            <a:xfrm>
              <a:off x="6106602" y="2386722"/>
              <a:ext cx="336966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6864098" y="1720541"/>
            <a:ext cx="684212" cy="1095576"/>
            <a:chOff x="7174634" y="1720541"/>
            <a:chExt cx="684212" cy="1095576"/>
          </a:xfrm>
        </p:grpSpPr>
        <p:sp>
          <p:nvSpPr>
            <p:cNvPr id="11" name="Rechteck 10"/>
            <p:cNvSpPr/>
            <p:nvPr/>
          </p:nvSpPr>
          <p:spPr>
            <a:xfrm>
              <a:off x="7174634" y="1720541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7517858" y="2380126"/>
              <a:ext cx="338400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8459788" y="1713921"/>
            <a:ext cx="684212" cy="1103503"/>
            <a:chOff x="8459788" y="1713921"/>
            <a:chExt cx="684212" cy="1103503"/>
          </a:xfrm>
        </p:grpSpPr>
        <p:sp>
          <p:nvSpPr>
            <p:cNvPr id="13" name="Rechteck 12"/>
            <p:cNvSpPr/>
            <p:nvPr/>
          </p:nvSpPr>
          <p:spPr>
            <a:xfrm>
              <a:off x="8459788" y="1713921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8805600" y="2381433"/>
              <a:ext cx="338400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/>
              <a:t>Variationen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7" y="1513218"/>
            <a:ext cx="4347710" cy="39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1508" y="1522720"/>
            <a:ext cx="4699529" cy="373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Gerade Verbindung 7"/>
          <p:cNvCxnSpPr/>
          <p:nvPr/>
        </p:nvCxnSpPr>
        <p:spPr>
          <a:xfrm rot="5400000">
            <a:off x="1995755" y="3895344"/>
            <a:ext cx="47625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err="1" smtClean="0"/>
              <a:t>Sensorik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7750" t="6953" r="8000" b="5503"/>
          <a:stretch>
            <a:fillRect/>
          </a:stretch>
        </p:blipFill>
        <p:spPr bwMode="auto">
          <a:xfrm>
            <a:off x="159743" y="1798228"/>
            <a:ext cx="6163056" cy="4227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/>
          <p:nvPr/>
        </p:nvSpPr>
        <p:spPr>
          <a:xfrm>
            <a:off x="5231510" y="4148911"/>
            <a:ext cx="2934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</a:pPr>
            <a:r>
              <a:rPr lang="de-DE" i="1" dirty="0" smtClean="0">
                <a:solidFill>
                  <a:srgbClr val="00446B"/>
                </a:solidFill>
              </a:rPr>
              <a:t>Elektronische Magnetschalter</a:t>
            </a:r>
            <a:endParaRPr lang="de-DE" i="1" dirty="0" smtClean="0">
              <a:solidFill>
                <a:srgbClr val="00446B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smtClean="0">
                <a:solidFill>
                  <a:srgbClr val="00446B"/>
                </a:solidFill>
              </a:rPr>
              <a:t>Magnete auf der Kolben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err="1" smtClean="0">
                <a:solidFill>
                  <a:srgbClr val="00446B"/>
                </a:solidFill>
              </a:rPr>
              <a:t>Endlage</a:t>
            </a:r>
            <a:r>
              <a:rPr lang="de-DE" dirty="0" smtClean="0">
                <a:solidFill>
                  <a:srgbClr val="00446B"/>
                </a:solidFill>
              </a:rPr>
              <a:t> Abfrage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smtClean="0">
                <a:solidFill>
                  <a:srgbClr val="00446B"/>
                </a:solidFill>
              </a:rPr>
              <a:t>MMS </a:t>
            </a:r>
            <a:r>
              <a:rPr lang="de-DE" dirty="0" smtClean="0">
                <a:solidFill>
                  <a:srgbClr val="00446B"/>
                </a:solidFill>
              </a:rPr>
              <a:t>Sensoren</a:t>
            </a:r>
            <a:endParaRPr lang="de-DE" dirty="0" smtClean="0">
              <a:solidFill>
                <a:srgbClr val="00446B"/>
              </a:solidFill>
            </a:endParaRPr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/>
              <a:t>Anwendungsbeispiel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19458" name="Picture 2" descr="http://www.schunk.int/pimexport/IM000374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201" t="8427" r="19441" b="3758"/>
          <a:stretch>
            <a:fillRect/>
          </a:stretch>
        </p:blipFill>
        <p:spPr bwMode="auto">
          <a:xfrm>
            <a:off x="2496312" y="1523908"/>
            <a:ext cx="4142232" cy="4630004"/>
          </a:xfrm>
          <a:prstGeom prst="rect">
            <a:avLst/>
          </a:prstGeom>
          <a:noFill/>
        </p:spPr>
      </p:pic>
      <p:sp>
        <p:nvSpPr>
          <p:cNvPr id="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</a:t>
            </a:r>
            <a:r>
              <a:rPr lang="de-DE" dirty="0" smtClean="0">
                <a:latin typeface="Calibri" pitchFamily="34" charset="0"/>
              </a:rPr>
              <a:t>Detailpräsentation</a:t>
            </a:r>
            <a:r>
              <a:rPr lang="de-DE" dirty="0" smtClean="0"/>
              <a:t>, Januar 2013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S_SCHULUNG_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GFS_SCHULUNG_EN</Template>
  <TotalTime>0</TotalTime>
  <Words>135</Words>
  <Application>Microsoft Office PowerPoint</Application>
  <PresentationFormat>Bildschirmpräsentation (4:3)</PresentationFormat>
  <Paragraphs>53</Paragraphs>
  <Slides>10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GFS_SCHULUNG_EN</vt:lpstr>
      <vt:lpstr>Folie 1</vt:lpstr>
      <vt:lpstr>Inhalt</vt:lpstr>
      <vt:lpstr>GFS</vt:lpstr>
      <vt:lpstr>GFS Funktionsprinzip</vt:lpstr>
      <vt:lpstr>GFS Technische Basisdaten</vt:lpstr>
      <vt:lpstr>GFS Variationen</vt:lpstr>
      <vt:lpstr>GFS Variationen</vt:lpstr>
      <vt:lpstr>GFS Sensorik</vt:lpstr>
      <vt:lpstr>GFS Anwendungsbeispiel</vt:lpstr>
      <vt:lpstr>Folie 10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Brian Painting</dc:creator>
  <cp:lastModifiedBy>Brian Painting</cp:lastModifiedBy>
  <cp:revision>19</cp:revision>
  <dcterms:created xsi:type="dcterms:W3CDTF">2012-10-31T13:03:24Z</dcterms:created>
  <dcterms:modified xsi:type="dcterms:W3CDTF">2013-01-10T15:51:29Z</dcterms:modified>
</cp:coreProperties>
</file>