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78" r:id="rId4"/>
    <p:sldId id="277" r:id="rId5"/>
    <p:sldId id="279" r:id="rId6"/>
    <p:sldId id="281" r:id="rId7"/>
    <p:sldId id="282" r:id="rId8"/>
    <p:sldId id="280" r:id="rId9"/>
    <p:sldId id="283" r:id="rId10"/>
    <p:sldId id="286" r:id="rId11"/>
    <p:sldId id="284" r:id="rId12"/>
    <p:sldId id="276" r:id="rId13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A"/>
    <a:srgbClr val="00446B"/>
    <a:srgbClr val="4A7EBB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3" autoAdjust="0"/>
    <p:restoredTop sz="94601" autoAdjust="0"/>
  </p:normalViewPr>
  <p:slideViewPr>
    <p:cSldViewPr snapToGrid="0">
      <p:cViewPr>
        <p:scale>
          <a:sx n="100" d="100"/>
          <a:sy n="100" d="100"/>
        </p:scale>
        <p:origin x="-1218" y="-31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22.01.2013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7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22.01.2013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71" tIns="45235" rIns="90471" bIns="4523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0471" tIns="45235" rIns="90471" bIns="45235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7" y="9356207"/>
            <a:ext cx="2880995" cy="492522"/>
          </a:xfrm>
          <a:prstGeom prst="rect">
            <a:avLst/>
          </a:prstGeom>
        </p:spPr>
        <p:txBody>
          <a:bodyPr vert="horz" lIns="90471" tIns="45235" rIns="90471" bIns="45235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7140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09105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Datum/title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, </a:t>
            </a:r>
            <a:r>
              <a:rPr lang="de-DE" dirty="0" err="1" smtClean="0"/>
              <a:t>author</a:t>
            </a:r>
            <a:r>
              <a:rPr lang="de-DE" dirty="0" smtClean="0"/>
              <a:t>, </a:t>
            </a:r>
            <a:r>
              <a:rPr lang="de-DE" dirty="0" err="1" smtClean="0"/>
              <a:t>date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imappl.schunk.int/daten/Archiv/Image/2012/4/20/IM0010075/IM0010075.TIF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3999" cy="5647764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Bild 9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SRH-Plus</a:t>
            </a: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Detailpräsentation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http://pimappl.schunk.int/preview/SCHUNK/Image/IM0010075.jpg">
            <a:hlinkClick r:id="rId2"/>
          </p:cNvPr>
          <p:cNvPicPr/>
          <p:nvPr/>
        </p:nvPicPr>
        <p:blipFill>
          <a:blip r:embed="rId3"/>
          <a:srcRect l="18527" t="6427" r="16877"/>
          <a:stretch>
            <a:fillRect/>
          </a:stretch>
        </p:blipFill>
        <p:spPr bwMode="auto">
          <a:xfrm>
            <a:off x="2419350" y="1151106"/>
            <a:ext cx="2961131" cy="292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5057394" y="1266825"/>
            <a:ext cx="4086606" cy="5086350"/>
          </a:xfrm>
        </p:spPr>
        <p:txBody>
          <a:bodyPr/>
          <a:lstStyle/>
          <a:p>
            <a:pPr marL="3429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 smtClean="0">
                <a:solidFill>
                  <a:srgbClr val="00446B"/>
                </a:solidFill>
                <a:cs typeface="Times New Roman"/>
              </a:rPr>
              <a:t>Technische Basisfunktionen:</a:t>
            </a: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dirty="0" smtClean="0">
                <a:solidFill>
                  <a:srgbClr val="00446B"/>
                </a:solidFill>
              </a:rPr>
              <a:t>Baugrößen: 20</a:t>
            </a: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endParaRPr lang="de-DE" dirty="0" smtClean="0">
              <a:solidFill>
                <a:srgbClr val="00446B"/>
              </a:solidFill>
            </a:endParaRP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dirty="0" smtClean="0">
                <a:solidFill>
                  <a:srgbClr val="00446B"/>
                </a:solidFill>
              </a:rPr>
              <a:t>Eigenmasse: 2,1 kg</a:t>
            </a: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endParaRPr lang="de-DE" dirty="0" smtClean="0">
              <a:solidFill>
                <a:srgbClr val="00446B"/>
              </a:solidFill>
            </a:endParaRP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dirty="0" smtClean="0">
                <a:solidFill>
                  <a:srgbClr val="00446B"/>
                </a:solidFill>
              </a:rPr>
              <a:t>Axialkraft: 800 N</a:t>
            </a: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endParaRPr lang="de-DE" dirty="0" smtClean="0">
              <a:solidFill>
                <a:srgbClr val="00446B"/>
              </a:solidFill>
            </a:endParaRP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dirty="0" smtClean="0">
                <a:solidFill>
                  <a:srgbClr val="00446B"/>
                </a:solidFill>
              </a:rPr>
              <a:t>Drehmoment: 3,0 </a:t>
            </a:r>
            <a:r>
              <a:rPr lang="de-DE" dirty="0" err="1" smtClean="0">
                <a:solidFill>
                  <a:srgbClr val="00446B"/>
                </a:solidFill>
              </a:rPr>
              <a:t>Nm</a:t>
            </a:r>
            <a:r>
              <a:rPr lang="de-DE" dirty="0" smtClean="0">
                <a:solidFill>
                  <a:srgbClr val="00446B"/>
                </a:solidFill>
              </a:rPr>
              <a:t> </a:t>
            </a: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endParaRPr lang="de-DE" dirty="0" smtClean="0">
              <a:solidFill>
                <a:srgbClr val="00446B"/>
              </a:solidFill>
            </a:endParaRP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dirty="0" smtClean="0">
                <a:solidFill>
                  <a:srgbClr val="00446B"/>
                </a:solidFill>
              </a:rPr>
              <a:t>Biegenmoment: 10,4 </a:t>
            </a:r>
            <a:r>
              <a:rPr lang="de-DE" dirty="0" err="1" smtClean="0">
                <a:solidFill>
                  <a:srgbClr val="00446B"/>
                </a:solidFill>
              </a:rPr>
              <a:t>Nm</a:t>
            </a:r>
            <a:endParaRPr lang="de-DE" dirty="0" smtClean="0">
              <a:solidFill>
                <a:srgbClr val="00446B"/>
              </a:solidFill>
            </a:endParaRP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endParaRPr lang="de-DE" dirty="0" smtClean="0">
              <a:solidFill>
                <a:srgbClr val="00446B"/>
              </a:solidFill>
            </a:endParaRP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b="1" dirty="0" smtClean="0">
                <a:solidFill>
                  <a:srgbClr val="00446B"/>
                </a:solidFill>
              </a:rPr>
              <a:t>Zyklen pro Stunde bei SRU-plus 20-S bis 3600 1/h</a:t>
            </a: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endParaRPr lang="de-DE" b="1" dirty="0" smtClean="0">
              <a:solidFill>
                <a:srgbClr val="00446B"/>
              </a:solidFill>
            </a:endParaRPr>
          </a:p>
          <a:p>
            <a:pPr indent="182606">
              <a:lnSpc>
                <a:spcPct val="10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Courier New"/>
              <a:buChar char="o"/>
            </a:pPr>
            <a:r>
              <a:rPr lang="de-DE" b="1" dirty="0" smtClean="0">
                <a:solidFill>
                  <a:srgbClr val="00446B"/>
                </a:solidFill>
              </a:rPr>
              <a:t>Schwenkzeiten bei SRU-plus </a:t>
            </a:r>
          </a:p>
          <a:p>
            <a:pPr indent="1826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de-DE" b="1" dirty="0" smtClean="0">
                <a:solidFill>
                  <a:srgbClr val="00446B"/>
                </a:solidFill>
              </a:rPr>
              <a:t>20-S bis zu 0,3 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defTabSz="457200">
              <a:buNone/>
            </a:pPr>
            <a:fld id="{67E460E2-A79B-FD4C-875F-CB1722C97EA1}" type="slidenum">
              <a:rPr lang="de-DE" sz="1200" b="0" i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pPr algn="l" defTabSz="457200">
                <a:buNone/>
              </a:pPr>
              <a:t>10</a:t>
            </a:fld>
            <a:endParaRPr lang="de-DE" dirty="0"/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104775" y="3296092"/>
            <a:ext cx="50387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Calibri"/>
              <a:buAutoNum type="arabicPeriod"/>
            </a:pPr>
            <a:r>
              <a:rPr lang="de-DE" sz="1200" b="1" dirty="0" smtClean="0">
                <a:solidFill>
                  <a:srgbClr val="00446B"/>
                </a:solidFill>
              </a:rPr>
              <a:t>Antriebsflansch</a:t>
            </a:r>
          </a:p>
          <a:p>
            <a:pPr marL="179388" indent="-179388"/>
            <a:r>
              <a:rPr lang="de-DE" sz="1200" b="1" dirty="0" smtClean="0">
                <a:solidFill>
                  <a:srgbClr val="00446B"/>
                </a:solidFill>
              </a:rPr>
              <a:t>	</a:t>
            </a:r>
            <a:r>
              <a:rPr lang="de-DE" sz="1200" dirty="0" smtClean="0">
                <a:solidFill>
                  <a:srgbClr val="00446B"/>
                </a:solidFill>
              </a:rPr>
              <a:t>Pneumatischer, kräftiger Doppelkolbenantrieb</a:t>
            </a:r>
          </a:p>
          <a:p>
            <a:pPr marL="179388" indent="-179388">
              <a:buFont typeface="Calibri"/>
              <a:buAutoNum type="arabicPeriod" startAt="2"/>
            </a:pPr>
            <a:r>
              <a:rPr lang="de-DE" sz="1200" b="1" dirty="0" smtClean="0">
                <a:solidFill>
                  <a:srgbClr val="00446B"/>
                </a:solidFill>
              </a:rPr>
              <a:t>Gehäuse</a:t>
            </a:r>
          </a:p>
          <a:p>
            <a:pPr marL="179388" indent="-179388"/>
            <a:r>
              <a:rPr lang="de-DE" sz="1200" b="1" dirty="0" smtClean="0">
                <a:solidFill>
                  <a:srgbClr val="00446B"/>
                </a:solidFill>
              </a:rPr>
              <a:t>	</a:t>
            </a:r>
            <a:r>
              <a:rPr lang="de-DE" sz="1200" dirty="0" smtClean="0">
                <a:solidFill>
                  <a:srgbClr val="00446B"/>
                </a:solidFill>
              </a:rPr>
              <a:t>gewichtsoptimiert durch Verwendung einer harteloxierten und hochfesten Aluminiumlegierung</a:t>
            </a:r>
          </a:p>
          <a:p>
            <a:pPr marL="179388" indent="-179388">
              <a:buFont typeface="Calibri"/>
              <a:buAutoNum type="arabicPeriod" startAt="3"/>
            </a:pPr>
            <a:r>
              <a:rPr lang="de-DE" sz="1200" b="1" dirty="0" smtClean="0">
                <a:solidFill>
                  <a:srgbClr val="00446B"/>
                </a:solidFill>
              </a:rPr>
              <a:t>Hülsentechnik</a:t>
            </a:r>
          </a:p>
          <a:p>
            <a:pPr marL="179388" indent="-179388"/>
            <a:r>
              <a:rPr lang="de-DE" sz="1200" b="1" dirty="0" smtClean="0">
                <a:solidFill>
                  <a:srgbClr val="00446B"/>
                </a:solidFill>
              </a:rPr>
              <a:t>	</a:t>
            </a:r>
            <a:r>
              <a:rPr lang="de-DE" sz="1200" dirty="0" smtClean="0">
                <a:solidFill>
                  <a:srgbClr val="00446B"/>
                </a:solidFill>
              </a:rPr>
              <a:t>für radiale </a:t>
            </a:r>
            <a:r>
              <a:rPr lang="de-DE" sz="1200" dirty="0" err="1" smtClean="0">
                <a:solidFill>
                  <a:srgbClr val="00446B"/>
                </a:solidFill>
              </a:rPr>
              <a:t>Endlageneinstellbarkeit</a:t>
            </a:r>
            <a:r>
              <a:rPr lang="de-DE" sz="1200" dirty="0" smtClean="0">
                <a:solidFill>
                  <a:srgbClr val="00446B"/>
                </a:solidFill>
              </a:rPr>
              <a:t> ohne Setzeffekt und schnellen </a:t>
            </a:r>
            <a:r>
              <a:rPr lang="de-DE" sz="1200" dirty="0" err="1" smtClean="0">
                <a:solidFill>
                  <a:srgbClr val="00446B"/>
                </a:solidFill>
              </a:rPr>
              <a:t>Austauch</a:t>
            </a:r>
            <a:r>
              <a:rPr lang="de-DE" sz="1200" dirty="0" smtClean="0">
                <a:solidFill>
                  <a:srgbClr val="00446B"/>
                </a:solidFill>
              </a:rPr>
              <a:t> bei Wartung</a:t>
            </a:r>
          </a:p>
          <a:p>
            <a:pPr marL="179388" indent="-179388">
              <a:buFont typeface="Calibri"/>
              <a:buAutoNum type="arabicPeriod" startAt="4"/>
            </a:pPr>
            <a:r>
              <a:rPr lang="de-DE" sz="1600" b="1" dirty="0" smtClean="0">
                <a:solidFill>
                  <a:srgbClr val="FF0000"/>
                </a:solidFill>
              </a:rPr>
              <a:t>Stoßdämpfer mit </a:t>
            </a:r>
            <a:r>
              <a:rPr lang="de-DE" sz="1600" b="1" dirty="0" err="1" smtClean="0">
                <a:solidFill>
                  <a:srgbClr val="FF0000"/>
                </a:solidFill>
              </a:rPr>
              <a:t>elastomer</a:t>
            </a:r>
            <a:r>
              <a:rPr lang="de-DE" sz="1600" b="1" dirty="0" smtClean="0">
                <a:solidFill>
                  <a:srgbClr val="FF0000"/>
                </a:solidFill>
              </a:rPr>
              <a:t> Dämpfung</a:t>
            </a:r>
          </a:p>
          <a:p>
            <a:pPr marL="179388" indent="-179388"/>
            <a:r>
              <a:rPr lang="de-DE" sz="1600" b="1" dirty="0" smtClean="0">
                <a:solidFill>
                  <a:srgbClr val="FF0000"/>
                </a:solidFill>
              </a:rPr>
              <a:t>	</a:t>
            </a:r>
            <a:r>
              <a:rPr lang="de-DE" sz="1600" dirty="0" smtClean="0">
                <a:solidFill>
                  <a:srgbClr val="FF0000"/>
                </a:solidFill>
              </a:rPr>
              <a:t>hochdynamische Energie wird über Stoßdämpfer aufgenommen, restliche Dämpfung erfolgt über </a:t>
            </a:r>
            <a:r>
              <a:rPr lang="de-DE" sz="1600" dirty="0" err="1" smtClean="0">
                <a:solidFill>
                  <a:srgbClr val="FF0000"/>
                </a:solidFill>
              </a:rPr>
              <a:t>Elastomer</a:t>
            </a:r>
            <a:endParaRPr lang="de-DE" sz="1600" dirty="0" smtClean="0">
              <a:solidFill>
                <a:srgbClr val="FF0000"/>
              </a:solidFill>
            </a:endParaRPr>
          </a:p>
          <a:p>
            <a:pPr marL="179388" indent="-179388">
              <a:buFont typeface="Calibri"/>
              <a:buAutoNum type="arabicPeriod" startAt="5"/>
            </a:pPr>
            <a:r>
              <a:rPr lang="de-DE" sz="1200" b="1" dirty="0" smtClean="0">
                <a:solidFill>
                  <a:srgbClr val="00446B"/>
                </a:solidFill>
              </a:rPr>
              <a:t>Dämpfer-Hubeinstellung</a:t>
            </a:r>
          </a:p>
          <a:p>
            <a:pPr marL="179388" indent="-179388"/>
            <a:r>
              <a:rPr lang="de-DE" sz="1200" b="1" dirty="0" smtClean="0">
                <a:solidFill>
                  <a:srgbClr val="00446B"/>
                </a:solidFill>
              </a:rPr>
              <a:t>	</a:t>
            </a:r>
            <a:r>
              <a:rPr lang="de-DE" sz="1200" dirty="0" smtClean="0">
                <a:solidFill>
                  <a:srgbClr val="00446B"/>
                </a:solidFill>
              </a:rPr>
              <a:t>je nach Belastung kann der nutzbare Dämpferhub variiert werden</a:t>
            </a:r>
            <a:endParaRPr lang="de-DE" sz="1200" dirty="0">
              <a:solidFill>
                <a:srgbClr val="00446B"/>
              </a:solidFill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561443" y="389470"/>
            <a:ext cx="8074557" cy="960702"/>
          </a:xfrm>
        </p:spPr>
        <p:txBody>
          <a:bodyPr/>
          <a:lstStyle/>
          <a:p>
            <a:r>
              <a:rPr lang="de-DE" dirty="0" smtClean="0"/>
              <a:t>SRH-plus 20-S</a:t>
            </a:r>
            <a:endParaRPr lang="en-US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Anwendungsbeispiel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2050" name="Picture 2" descr="http://www.schunk.int/pimexport/IM0001675.jpg"/>
          <p:cNvPicPr>
            <a:picLocks noChangeAspect="1" noChangeArrowheads="1"/>
          </p:cNvPicPr>
          <p:nvPr/>
        </p:nvPicPr>
        <p:blipFill>
          <a:blip r:embed="rId2"/>
          <a:srcRect l="10233" t="6736" r="9778" b="4018"/>
          <a:stretch>
            <a:fillRect/>
          </a:stretch>
        </p:blipFill>
        <p:spPr bwMode="auto">
          <a:xfrm>
            <a:off x="1802211" y="1314450"/>
            <a:ext cx="5017689" cy="4514850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5038724" y="4143375"/>
            <a:ext cx="4105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de-DE" dirty="0" smtClean="0">
                <a:solidFill>
                  <a:srgbClr val="00446B"/>
                </a:solidFill>
              </a:rPr>
              <a:t>Zwei JGP 2-Finger </a:t>
            </a:r>
            <a:r>
              <a:rPr lang="de-DE" dirty="0" err="1" smtClean="0">
                <a:solidFill>
                  <a:srgbClr val="00446B"/>
                </a:solidFill>
              </a:rPr>
              <a:t>Greifer</a:t>
            </a:r>
            <a:r>
              <a:rPr lang="de-DE" dirty="0" smtClean="0">
                <a:solidFill>
                  <a:srgbClr val="00446B"/>
                </a:solidFill>
              </a:rPr>
              <a:t> mit Fingern</a:t>
            </a:r>
          </a:p>
          <a:p>
            <a:pPr marL="342900" indent="-342900">
              <a:buAutoNum type="arabicParenBoth"/>
            </a:pPr>
            <a:r>
              <a:rPr lang="de-DE" dirty="0" smtClean="0">
                <a:solidFill>
                  <a:srgbClr val="00446B"/>
                </a:solidFill>
              </a:rPr>
              <a:t>SRH+ Schwenkkopf</a:t>
            </a:r>
          </a:p>
          <a:p>
            <a:pPr marL="342900" indent="-342900">
              <a:buAutoNum type="arabicParenBoth"/>
            </a:pPr>
            <a:r>
              <a:rPr lang="de-DE" dirty="0" smtClean="0">
                <a:solidFill>
                  <a:srgbClr val="00446B"/>
                </a:solidFill>
              </a:rPr>
              <a:t>Werkstück</a:t>
            </a:r>
            <a:endParaRPr lang="en-US" dirty="0">
              <a:solidFill>
                <a:srgbClr val="00446B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0"/>
          </p:nvPr>
        </p:nvSpPr>
        <p:spPr>
          <a:xfrm>
            <a:off x="569911" y="1657599"/>
            <a:ext cx="3544890" cy="2323851"/>
          </a:xfrm>
        </p:spPr>
        <p:txBody>
          <a:bodyPr/>
          <a:lstStyle/>
          <a:p>
            <a:pPr marL="265113" indent="-265113"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Funktionsprinzip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Variationen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Stoßdämpfer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err="1" smtClean="0">
                <a:solidFill>
                  <a:srgbClr val="00446B"/>
                </a:solidFill>
              </a:rPr>
              <a:t>Sensorik</a:t>
            </a:r>
            <a:endParaRPr lang="de-DE" dirty="0" smtClean="0">
              <a:solidFill>
                <a:srgbClr val="00446B"/>
              </a:solidFill>
            </a:endParaRP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SRH-plus 20-S</a:t>
            </a:r>
          </a:p>
          <a:p>
            <a:pPr marL="265113" indent="-265113">
              <a:buFont typeface="Wingdings" pitchFamily="2" charset="2"/>
              <a:buChar char="Ø"/>
            </a:pPr>
            <a:r>
              <a:rPr lang="de-DE" dirty="0" smtClean="0">
                <a:solidFill>
                  <a:srgbClr val="00446B"/>
                </a:solidFill>
              </a:rPr>
              <a:t>Anwendungsbeispiel</a:t>
            </a:r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16386" name="Picture 2" descr="http://www.schunk.int/pimexport/IM0010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4791" y="1243584"/>
            <a:ext cx="4611498" cy="4985403"/>
          </a:xfrm>
          <a:prstGeom prst="rect">
            <a:avLst/>
          </a:prstGeom>
          <a:noFill/>
        </p:spPr>
      </p:pic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Funktionsprinzip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 descr="http://www.schunk.int/pimexport/IM000462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24000"/>
            <a:ext cx="5480304" cy="4419600"/>
          </a:xfrm>
          <a:prstGeom prst="rect">
            <a:avLst/>
          </a:prstGeom>
          <a:noFill/>
        </p:spPr>
      </p:pic>
      <p:sp>
        <p:nvSpPr>
          <p:cNvPr id="7" name="Textfeld 7"/>
          <p:cNvSpPr txBox="1">
            <a:spLocks noChangeArrowheads="1"/>
          </p:cNvSpPr>
          <p:nvPr/>
        </p:nvSpPr>
        <p:spPr bwMode="auto">
          <a:xfrm>
            <a:off x="5219700" y="1641036"/>
            <a:ext cx="3816350" cy="3908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err="1" smtClean="0">
                <a:solidFill>
                  <a:srgbClr val="00446B"/>
                </a:solidFill>
                <a:latin typeface="Calibri" pitchFamily="34" charset="0"/>
              </a:rPr>
              <a:t>Abtriebsseite</a:t>
            </a:r>
            <a:endParaRPr lang="de-DE" sz="1800" dirty="0" smtClean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Mediendurchführung MDF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Elektrische Durchführung EDF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err="1" smtClean="0">
                <a:solidFill>
                  <a:srgbClr val="00446B"/>
                </a:solidFill>
                <a:latin typeface="Calibri" pitchFamily="34" charset="0"/>
              </a:rPr>
              <a:t>Gehäusestecker</a:t>
            </a: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 für EDF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Verteilerplatine</a:t>
            </a: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  <a:p>
            <a:pPr marL="342900" indent="-342900" algn="l">
              <a:spcBef>
                <a:spcPts val="300"/>
              </a:spcBef>
              <a:spcAft>
                <a:spcPts val="300"/>
              </a:spcAft>
              <a:buFont typeface="Arial" charset="0"/>
              <a:buAutoNum type="arabicParenBoth"/>
              <a:defRPr/>
            </a:pPr>
            <a:r>
              <a:rPr lang="de-DE" sz="1800" dirty="0" smtClean="0">
                <a:solidFill>
                  <a:srgbClr val="00446B"/>
                </a:solidFill>
                <a:latin typeface="Calibri" pitchFamily="34" charset="0"/>
              </a:rPr>
              <a:t>Ritzel-Zahnstange-Antrieb</a:t>
            </a:r>
            <a:endParaRPr lang="de-DE" sz="1800" dirty="0">
              <a:solidFill>
                <a:srgbClr val="00446B"/>
              </a:solidFill>
              <a:latin typeface="Calibri" pitchFamily="34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Variationen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8798"/>
            <a:ext cx="9144000" cy="35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260327" y="4876731"/>
            <a:ext cx="5389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3D6A"/>
                </a:solidFill>
              </a:rPr>
              <a:t>W=	Weiche Stoßdämpfer</a:t>
            </a:r>
          </a:p>
          <a:p>
            <a:r>
              <a:rPr lang="de-DE" dirty="0" smtClean="0">
                <a:solidFill>
                  <a:srgbClr val="003D6A"/>
                </a:solidFill>
              </a:rPr>
              <a:t>H= 	Harte Stoßdämpfer</a:t>
            </a:r>
          </a:p>
          <a:p>
            <a:r>
              <a:rPr lang="de-DE" dirty="0" smtClean="0">
                <a:solidFill>
                  <a:srgbClr val="003D6A"/>
                </a:solidFill>
              </a:rPr>
              <a:t>CB=	Mittelbohrung Version</a:t>
            </a:r>
          </a:p>
          <a:p>
            <a:r>
              <a:rPr lang="de-DE" dirty="0" smtClean="0">
                <a:solidFill>
                  <a:srgbClr val="003D6A"/>
                </a:solidFill>
              </a:rPr>
              <a:t>M8=	Anschluss Größe für Sensor </a:t>
            </a:r>
            <a:r>
              <a:rPr lang="de-DE" dirty="0" err="1" smtClean="0">
                <a:solidFill>
                  <a:srgbClr val="003D6A"/>
                </a:solidFill>
              </a:rPr>
              <a:t>durchführung</a:t>
            </a:r>
            <a:endParaRPr lang="de-DE" dirty="0" smtClean="0">
              <a:solidFill>
                <a:srgbClr val="003D6A"/>
              </a:solidFill>
            </a:endParaRPr>
          </a:p>
          <a:p>
            <a:r>
              <a:rPr lang="de-DE" dirty="0" smtClean="0">
                <a:solidFill>
                  <a:srgbClr val="003D6A"/>
                </a:solidFill>
              </a:rPr>
              <a:t>-A=	Axialer Kabelanschluss Version</a:t>
            </a:r>
            <a:endParaRPr lang="en-US" dirty="0">
              <a:solidFill>
                <a:srgbClr val="003D6A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3364300" y="1358798"/>
            <a:ext cx="819512" cy="3526559"/>
          </a:xfrm>
          <a:prstGeom prst="rect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10747 -2.59259E-6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7 -2.59259E-6 L 0.21927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27 -2.59259E-6 L 0.32326 -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7 -2.59259E-6 L 0.43837 -2.59259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37 -2.59259E-6 L 0.5415 -2.59259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  <p:bldP spid="8" grpId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Variationen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" name="Picture 2" descr="http://www.schunk.int/pimexport/IM0010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91" y="1543050"/>
            <a:ext cx="2246374" cy="242851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47701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446B"/>
                </a:solidFill>
              </a:rPr>
              <a:t>Standard Version</a:t>
            </a:r>
            <a:endParaRPr lang="en-US" dirty="0">
              <a:solidFill>
                <a:srgbClr val="00446B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33" t="9186" r="10046" b="16011"/>
          <a:stretch>
            <a:fillRect/>
          </a:stretch>
        </p:blipFill>
        <p:spPr bwMode="auto">
          <a:xfrm>
            <a:off x="3009900" y="1295400"/>
            <a:ext cx="6134100" cy="396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10"/>
          <p:cNvCxnSpPr/>
          <p:nvPr/>
        </p:nvCxnSpPr>
        <p:spPr>
          <a:xfrm rot="5400000">
            <a:off x="457200" y="3886200"/>
            <a:ext cx="4762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933826" y="5534025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446B"/>
                </a:solidFill>
              </a:rPr>
              <a:t>-A Version; </a:t>
            </a:r>
            <a:r>
              <a:rPr lang="de-DE" b="1" dirty="0" smtClean="0">
                <a:solidFill>
                  <a:srgbClr val="003D6A"/>
                </a:solidFill>
              </a:rPr>
              <a:t>Axialer Kabelanschluss </a:t>
            </a:r>
            <a:endParaRPr lang="en-US" b="1" dirty="0">
              <a:solidFill>
                <a:srgbClr val="00446B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3324225" y="1304925"/>
            <a:ext cx="2114550" cy="14192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8210550" y="1190625"/>
            <a:ext cx="923925" cy="1600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754" t="5767" r="11047" b="6278"/>
          <a:stretch>
            <a:fillRect/>
          </a:stretch>
        </p:blipFill>
        <p:spPr bwMode="auto">
          <a:xfrm>
            <a:off x="3248024" y="1299435"/>
            <a:ext cx="5476875" cy="424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Variationen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6" name="Picture 2" descr="http://www.schunk.int/pimexport/IM00101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991" y="1543050"/>
            <a:ext cx="2246374" cy="2428512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647701" y="4114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00446B"/>
                </a:solidFill>
              </a:rPr>
              <a:t>Standard Version</a:t>
            </a:r>
            <a:endParaRPr lang="en-US" dirty="0">
              <a:solidFill>
                <a:srgbClr val="00446B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 rot="5400000">
            <a:off x="457200" y="3886200"/>
            <a:ext cx="47625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838092" y="5534025"/>
            <a:ext cx="6296384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446B"/>
                </a:solidFill>
              </a:rPr>
              <a:t>CB Version; Mittelbohrung Version</a:t>
            </a:r>
          </a:p>
          <a:p>
            <a:pPr algn="ctr"/>
            <a:r>
              <a:rPr lang="de-DE" sz="1550" dirty="0" smtClean="0">
                <a:solidFill>
                  <a:schemeClr val="tx2">
                    <a:lumMod val="75000"/>
                  </a:schemeClr>
                </a:solidFill>
              </a:rPr>
              <a:t>Die CB-Version ist </a:t>
            </a:r>
            <a:r>
              <a:rPr lang="de-DE" sz="1550" b="1" i="1" u="sng" dirty="0" smtClean="0">
                <a:solidFill>
                  <a:schemeClr val="tx2">
                    <a:lumMod val="75000"/>
                  </a:schemeClr>
                </a:solidFill>
              </a:rPr>
              <a:t>nicht</a:t>
            </a:r>
            <a:r>
              <a:rPr lang="de-DE" sz="1550" dirty="0" smtClean="0">
                <a:solidFill>
                  <a:schemeClr val="tx2">
                    <a:lumMod val="75000"/>
                  </a:schemeClr>
                </a:solidFill>
              </a:rPr>
              <a:t> mit integrierte Elektrodurchführung „EDF“ möglich</a:t>
            </a:r>
            <a:endParaRPr lang="en-US" sz="155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105650" y="1562100"/>
            <a:ext cx="1781175" cy="17811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5105400" y="4400550"/>
            <a:ext cx="1190625" cy="1190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Stoßdämpfer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9675" y="1370327"/>
            <a:ext cx="6715125" cy="458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Gerade Verbindung 11"/>
          <p:cNvCxnSpPr/>
          <p:nvPr/>
        </p:nvCxnSpPr>
        <p:spPr>
          <a:xfrm>
            <a:off x="2398144" y="3416060"/>
            <a:ext cx="196682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5400000">
            <a:off x="3204714" y="4196751"/>
            <a:ext cx="15786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>
            <a:off x="3079631" y="2892724"/>
            <a:ext cx="1063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Sensorik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257174" y="1376660"/>
            <a:ext cx="3743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B050"/>
              </a:buClr>
            </a:pPr>
            <a:r>
              <a:rPr lang="de-DE" i="1" dirty="0" err="1" smtClean="0">
                <a:solidFill>
                  <a:srgbClr val="00446B"/>
                </a:solidFill>
              </a:rPr>
              <a:t>Electronische</a:t>
            </a:r>
            <a:r>
              <a:rPr lang="de-DE" i="1" dirty="0" smtClean="0">
                <a:solidFill>
                  <a:srgbClr val="00446B"/>
                </a:solidFill>
              </a:rPr>
              <a:t> Magnetschalter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Magnete auf der Kolben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err="1" smtClean="0">
                <a:solidFill>
                  <a:srgbClr val="00446B"/>
                </a:solidFill>
              </a:rPr>
              <a:t>Endlagen</a:t>
            </a:r>
            <a:r>
              <a:rPr lang="de-DE" dirty="0" smtClean="0">
                <a:solidFill>
                  <a:srgbClr val="00446B"/>
                </a:solidFill>
              </a:rPr>
              <a:t> Abfrage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rgbClr val="00446B"/>
                </a:solidFill>
              </a:rPr>
              <a:t>MMS Sensoren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65998" y="4753000"/>
            <a:ext cx="296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Induktive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Näherungsschalter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Anbausatz notwendig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err="1" smtClean="0">
                <a:solidFill>
                  <a:schemeClr val="tx2">
                    <a:lumMod val="75000"/>
                  </a:schemeClr>
                </a:solidFill>
              </a:rPr>
              <a:t>Endlagen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 Abfrage</a:t>
            </a:r>
          </a:p>
          <a:p>
            <a:pPr>
              <a:buClr>
                <a:srgbClr val="00B050"/>
              </a:buClr>
              <a:buFont typeface="Wingdings" pitchFamily="2" charset="2"/>
              <a:buChar char="ü"/>
            </a:pP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IN Sensoren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60" t="10446" r="25507" b="7201"/>
          <a:stretch>
            <a:fillRect/>
          </a:stretch>
        </p:blipFill>
        <p:spPr bwMode="auto">
          <a:xfrm>
            <a:off x="219075" y="2428875"/>
            <a:ext cx="3514725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25" t="11538" r="23777" b="13179"/>
          <a:stretch>
            <a:fillRect/>
          </a:stretch>
        </p:blipFill>
        <p:spPr bwMode="auto">
          <a:xfrm>
            <a:off x="4765377" y="1257300"/>
            <a:ext cx="4248150" cy="354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Gerade Verbindung 9"/>
          <p:cNvCxnSpPr/>
          <p:nvPr/>
        </p:nvCxnSpPr>
        <p:spPr>
          <a:xfrm rot="5400000">
            <a:off x="1800225" y="3781425"/>
            <a:ext cx="5010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6334520" cy="252000"/>
          </a:xfrm>
        </p:spPr>
        <p:txBody>
          <a:bodyPr/>
          <a:lstStyle/>
          <a:p>
            <a:r>
              <a:rPr lang="de-DE" dirty="0" smtClean="0"/>
              <a:t>SRH-plus </a:t>
            </a:r>
            <a:r>
              <a:rPr lang="de-DE" dirty="0" err="1" smtClean="0"/>
              <a:t>Detailpresentation</a:t>
            </a:r>
            <a:r>
              <a:rPr lang="de-DE" dirty="0" smtClean="0"/>
              <a:t>, Januar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23_Titel_title_PGN-plus_two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20120423_Titel_title_PGN-plus_twoline_headline</Template>
  <TotalTime>0</TotalTime>
  <Words>193</Words>
  <Application>Microsoft Office PowerPoint</Application>
  <PresentationFormat>Bildschirmpräsentation (4:3)</PresentationFormat>
  <Paragraphs>100</Paragraphs>
  <Slides>12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20120423_Titel_title_PGN-plus_twoline_headline</vt:lpstr>
      <vt:lpstr>Folie 1</vt:lpstr>
      <vt:lpstr>Inhalt</vt:lpstr>
      <vt:lpstr>SRH-Plus</vt:lpstr>
      <vt:lpstr>SRH-plus Funktionsprinzip</vt:lpstr>
      <vt:lpstr>SRH-Plus Variationen</vt:lpstr>
      <vt:lpstr>SRH-plus Variationen</vt:lpstr>
      <vt:lpstr>SRH-plus Variationen</vt:lpstr>
      <vt:lpstr>SRH-plus Stoßdämpfer</vt:lpstr>
      <vt:lpstr>SRH-plus Sensorik</vt:lpstr>
      <vt:lpstr>SRH-plus 20-S</vt:lpstr>
      <vt:lpstr>SRH-plus Anwendungsbeispiel</vt:lpstr>
      <vt:lpstr>Folie 12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Brian Painting</dc:creator>
  <cp:lastModifiedBy>Brian Painting</cp:lastModifiedBy>
  <cp:revision>45</cp:revision>
  <dcterms:created xsi:type="dcterms:W3CDTF">2012-10-31T07:44:33Z</dcterms:created>
  <dcterms:modified xsi:type="dcterms:W3CDTF">2013-01-22T17:06:42Z</dcterms:modified>
</cp:coreProperties>
</file>