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8"/>
  </p:notesMasterIdLst>
  <p:sldIdLst>
    <p:sldId id="262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4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FC3AA-A0F3-4708-A68C-BB5F57378191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DED59-5DD9-4D51-8DF2-1F6A11C73A5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652524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4524563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9134674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SRU-plus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311130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SRU-plus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29362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868597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SRU-plus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3111305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868597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652524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324600"/>
            <a:ext cx="9143696" cy="5334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Präsentationstitel, Verfasser, Datum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846"/>
          <a:stretch>
            <a:fillRect/>
          </a:stretch>
        </p:blipFill>
        <p:spPr>
          <a:xfrm>
            <a:off x="0" y="6165375"/>
            <a:ext cx="9144000" cy="6468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60" r:id="rId7"/>
    <p:sldLayoutId id="2147483661" r:id="rId8"/>
    <p:sldLayoutId id="2147483662" r:id="rId9"/>
  </p:sldLayoutIdLst>
  <p:transition/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PGN_ppt_1Ze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9" y="280"/>
            <a:ext cx="9144000" cy="5647764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Bild 16" descr="Fusszeile.png"/>
          <p:cNvPicPr>
            <a:picLocks noChangeAspect="1"/>
          </p:cNvPicPr>
          <p:nvPr/>
        </p:nvPicPr>
        <p:blipFill>
          <a:blip r:embed="rId3" cstate="print"/>
          <a:srcRect l="495" r="153"/>
          <a:stretch>
            <a:fillRect/>
          </a:stretch>
        </p:blipFill>
        <p:spPr>
          <a:xfrm>
            <a:off x="1" y="5379486"/>
            <a:ext cx="9143390" cy="1374092"/>
          </a:xfrm>
          <a:prstGeom prst="rect">
            <a:avLst/>
          </a:prstGeom>
        </p:spPr>
      </p:pic>
      <p:sp>
        <p:nvSpPr>
          <p:cNvPr id="20" name="Titel 1"/>
          <p:cNvSpPr txBox="1">
            <a:spLocks/>
          </p:cNvSpPr>
          <p:nvPr/>
        </p:nvSpPr>
        <p:spPr>
          <a:xfrm>
            <a:off x="474735" y="6096005"/>
            <a:ext cx="3236488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Superior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Clamping</a:t>
            </a: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 and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Gripping</a:t>
            </a:r>
            <a:endParaRPr lang="de-DE" sz="15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6513" y="4586288"/>
            <a:ext cx="9144000" cy="684212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marL="84138" algn="l">
              <a:lnSpc>
                <a:spcPts val="3200"/>
              </a:lnSpc>
              <a:spcAft>
                <a:spcPts val="1200"/>
              </a:spcAft>
              <a:defRPr/>
            </a:pPr>
            <a:r>
              <a:rPr lang="de-DE" sz="3000" b="1" dirty="0" smtClean="0">
                <a:solidFill>
                  <a:srgbClr val="FFFFFF"/>
                </a:solidFill>
                <a:latin typeface="Calibri" pitchFamily="34" charset="0"/>
              </a:rPr>
              <a:t>SRU-MINI</a:t>
            </a:r>
            <a:endParaRPr lang="de-DE" sz="3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0164" y="5045075"/>
            <a:ext cx="3681060" cy="482600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marL="84138" algn="l"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  <a:latin typeface="Calibri" pitchFamily="34" charset="0"/>
              </a:rPr>
              <a:t>Short </a:t>
            </a:r>
            <a:r>
              <a:rPr lang="de-DE" sz="1500" dirty="0" err="1" smtClean="0">
                <a:solidFill>
                  <a:srgbClr val="FFFFFF"/>
                </a:solidFill>
                <a:latin typeface="Calibri" pitchFamily="34" charset="0"/>
              </a:rPr>
              <a:t>Presentation</a:t>
            </a:r>
            <a:endParaRPr lang="de-DE" sz="15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87602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SRU-mini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SRU-mini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  <p:pic>
        <p:nvPicPr>
          <p:cNvPr id="9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822" y="1963738"/>
            <a:ext cx="7947462" cy="373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68" t="18804" b="11148"/>
          <a:stretch>
            <a:fillRect/>
          </a:stretch>
        </p:blipFill>
        <p:spPr bwMode="auto">
          <a:xfrm>
            <a:off x="-4613" y="2492896"/>
            <a:ext cx="4895528" cy="28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SRU-mini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SRU-mini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  <p:sp>
        <p:nvSpPr>
          <p:cNvPr id="9" name="Textfeld 9"/>
          <p:cNvSpPr txBox="1">
            <a:spLocks noChangeArrowheads="1"/>
          </p:cNvSpPr>
          <p:nvPr/>
        </p:nvSpPr>
        <p:spPr bwMode="auto">
          <a:xfrm>
            <a:off x="4608004" y="260648"/>
            <a:ext cx="453599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</a:pP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</a:rPr>
              <a:t>Kräftiger </a:t>
            </a: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</a:rPr>
              <a:t>pneumatischer Doppelkolbenantrieb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</a:pPr>
            <a:endParaRPr lang="de-DE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</a:pP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</a:rPr>
              <a:t>stabiles</a:t>
            </a: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</a:rPr>
              <a:t> Ritzel zur </a:t>
            </a: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</a:rPr>
              <a:t>Umwandlung der Kolbenbewegung in eine </a:t>
            </a: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</a:rPr>
              <a:t>Drehbewegung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</a:pPr>
            <a:endParaRPr lang="de-DE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</a:pP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</a:rPr>
              <a:t>gewichtsoptimiert</a:t>
            </a: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</a:rPr>
              <a:t> Gehäuse durch </a:t>
            </a: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</a:rPr>
              <a:t>Verwendung einer harteloxierten </a:t>
            </a: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</a:rPr>
              <a:t>Aluminiumlegierung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</a:pPr>
            <a:endParaRPr lang="de-DE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</a:pP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</a:rPr>
              <a:t>preiswerte</a:t>
            </a: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2">
                    <a:lumMod val="75000"/>
                  </a:schemeClr>
                </a:solidFill>
              </a:rPr>
              <a:t>Elastomerdämpfung</a:t>
            </a: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</a:rPr>
              <a:t> oder 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</a:rPr>
              <a:t>leistungsstarke</a:t>
            </a: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</a:rPr>
              <a:t> hydraulische </a:t>
            </a: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</a:rPr>
              <a:t>Stoßdämpfer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</a:pPr>
            <a:endParaRPr lang="de-DE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</a:pP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</a:rPr>
              <a:t>einfach</a:t>
            </a: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</a:rPr>
              <a:t>und </a:t>
            </a:r>
            <a:r>
              <a:rPr lang="de-DE" sz="2000" b="1" dirty="0" smtClean="0">
                <a:solidFill>
                  <a:schemeClr val="tx2">
                    <a:lumMod val="75000"/>
                  </a:schemeClr>
                </a:solidFill>
              </a:rPr>
              <a:t>sicher</a:t>
            </a: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</a:rPr>
              <a:t>Abfrage über </a:t>
            </a: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</a:rPr>
              <a:t>magnetische Nährungsschalter MMS</a:t>
            </a:r>
            <a:endParaRPr lang="de-DE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SRU-mini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SRU-mini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  <p:graphicFrame>
        <p:nvGraphicFramePr>
          <p:cNvPr id="6" name="Inhaltsplatzhalter 5"/>
          <p:cNvGraphicFramePr>
            <a:graphicFrameLocks/>
          </p:cNvGraphicFramePr>
          <p:nvPr/>
        </p:nvGraphicFramePr>
        <p:xfrm>
          <a:off x="468313" y="2060848"/>
          <a:ext cx="8064896" cy="21338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9443"/>
                <a:gridCol w="3995453"/>
              </a:tblGrid>
              <a:tr h="337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Alleinstellungsmerkmale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44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Ihr Mehrwert</a:t>
                      </a:r>
                      <a:endParaRPr lang="de-DE" sz="16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446B"/>
                    </a:solidFill>
                  </a:tcPr>
                </a:tc>
              </a:tr>
              <a:tr h="1709612">
                <a:tc>
                  <a:txBody>
                    <a:bodyPr/>
                    <a:lstStyle/>
                    <a:p>
                      <a:pPr marL="265113" lvl="0" indent="-265113" algn="l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Spielfreie Endlageneinstellung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5113" lvl="0" indent="-265113" algn="l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  <a:defRPr/>
                      </a:pPr>
                      <a:r>
                        <a:rPr lang="de-DE" sz="1400" b="0" kern="120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Hydraulische</a:t>
                      </a:r>
                      <a:r>
                        <a:rPr lang="de-DE" sz="1400" b="0" kern="1200" baseline="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oder </a:t>
                      </a:r>
                      <a:r>
                        <a:rPr lang="de-DE" sz="1400" b="0" kern="1200" baseline="0" dirty="0" err="1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Elastomer</a:t>
                      </a:r>
                      <a:r>
                        <a:rPr lang="de-DE" sz="1400" b="0" kern="1200" baseline="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Dämpfung</a:t>
                      </a:r>
                      <a:endParaRPr lang="de-DE" sz="1400" b="0" kern="1200" baseline="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5113" lvl="0" indent="-265113" algn="l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  <a:defRPr/>
                      </a:pPr>
                      <a:r>
                        <a:rPr lang="de-DE" sz="1400" b="0" kern="1200" baseline="0" dirty="0" smtClean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Pneumatische fixierte Mittelstellung möglich</a:t>
                      </a:r>
                      <a:endParaRPr lang="de-DE" sz="1400" b="0" kern="1200" baseline="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Courier New" pitchFamily="49" charset="0"/>
                        <a:buChar char="o"/>
                        <a:defRPr/>
                      </a:pPr>
                      <a:r>
                        <a:rPr lang="de-DE" sz="1400" dirty="0" smtClean="0">
                          <a:solidFill>
                            <a:srgbClr val="003D6A"/>
                          </a:solidFill>
                        </a:rPr>
                        <a:t>Sauber abgestufte Baureihe mit gleichmäßigem Drehmomentwachstum</a:t>
                      </a:r>
                      <a:endParaRPr lang="de-DE" sz="1400" baseline="0" dirty="0" smtClean="0">
                        <a:solidFill>
                          <a:srgbClr val="003D6A"/>
                        </a:solidFill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Courier New" pitchFamily="49" charset="0"/>
                        <a:buChar char="o"/>
                        <a:defRPr/>
                      </a:pPr>
                      <a:r>
                        <a:rPr lang="de-DE" sz="1400" dirty="0" smtClean="0">
                          <a:solidFill>
                            <a:srgbClr val="003D6A"/>
                          </a:solidFill>
                        </a:rPr>
                        <a:t>Mit großer </a:t>
                      </a:r>
                      <a:r>
                        <a:rPr lang="de-DE" sz="1400" dirty="0" err="1" smtClean="0">
                          <a:solidFill>
                            <a:srgbClr val="003D6A"/>
                          </a:solidFill>
                        </a:rPr>
                        <a:t>Endlageneinstellbarkeit</a:t>
                      </a:r>
                      <a:r>
                        <a:rPr lang="de-DE" sz="1400" dirty="0" smtClean="0">
                          <a:solidFill>
                            <a:srgbClr val="003D6A"/>
                          </a:solidFill>
                        </a:rPr>
                        <a:t> (90</a:t>
                      </a:r>
                      <a:r>
                        <a:rPr lang="de-DE" sz="1400" baseline="0" dirty="0" smtClean="0">
                          <a:solidFill>
                            <a:srgbClr val="003D6A"/>
                          </a:solidFill>
                        </a:rPr>
                        <a:t> grad)</a:t>
                      </a:r>
                      <a:endParaRPr lang="de-DE" sz="1400" dirty="0" smtClean="0">
                        <a:solidFill>
                          <a:srgbClr val="003D6A"/>
                        </a:solidFill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Courier New" pitchFamily="49" charset="0"/>
                        <a:buChar char="o"/>
                        <a:defRPr/>
                      </a:pPr>
                      <a:r>
                        <a:rPr lang="de-DE" sz="1400" dirty="0" smtClean="0">
                          <a:solidFill>
                            <a:srgbClr val="003D6A"/>
                          </a:solidFill>
                        </a:rPr>
                        <a:t>Fluiddurchführung für Gase, Flüssigkeiten und Vakuum nutzbar</a:t>
                      </a:r>
                      <a:endParaRPr lang="de-DE" sz="1400" baseline="0" dirty="0" smtClean="0">
                        <a:solidFill>
                          <a:srgbClr val="003D6A"/>
                        </a:solidFill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Courier New" pitchFamily="49" charset="0"/>
                        <a:buChar char="o"/>
                        <a:defRPr/>
                      </a:pPr>
                      <a:r>
                        <a:rPr lang="de-DE" sz="1400" baseline="0" dirty="0" smtClean="0">
                          <a:solidFill>
                            <a:srgbClr val="003D6A"/>
                          </a:solidFill>
                        </a:rPr>
                        <a:t>Spielfreie </a:t>
                      </a:r>
                      <a:r>
                        <a:rPr lang="de-DE" sz="1400" baseline="0" dirty="0" err="1" smtClean="0">
                          <a:solidFill>
                            <a:srgbClr val="003D6A"/>
                          </a:solidFill>
                        </a:rPr>
                        <a:t>Endlagen</a:t>
                      </a:r>
                      <a:endParaRPr lang="de-DE" sz="1400" b="0" kern="1200" dirty="0" smtClean="0">
                        <a:solidFill>
                          <a:srgbClr val="003D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Anwendungsbeispiel</a:t>
            </a:r>
            <a:endParaRPr lang="en-US" dirty="0"/>
          </a:p>
        </p:txBody>
      </p:sp>
      <p:pic>
        <p:nvPicPr>
          <p:cNvPr id="6" name="Picture 6" descr="image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043" y="1520788"/>
            <a:ext cx="5835328" cy="4701051"/>
          </a:xfrm>
          <a:noFill/>
          <a:ln>
            <a:miter lim="800000"/>
            <a:headEnd/>
            <a:tailEnd/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SRU-mini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SCHLUSSCHART_LEHMA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6" y="0"/>
            <a:ext cx="9133268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61357" y="6239216"/>
            <a:ext cx="2370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" name="Bild 3" descr="LOGOBALKEN_NEU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5" name="Bild 4" descr="TOOLS_RS_NEU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233" y="5223117"/>
            <a:ext cx="1376290" cy="1376290"/>
          </a:xfrm>
          <a:prstGeom prst="rect">
            <a:avLst/>
          </a:prstGeom>
        </p:spPr>
      </p:pic>
      <p:pic>
        <p:nvPicPr>
          <p:cNvPr id="6" name="Bild 5" descr="Lehmann_Unterschrift_ weiß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59850" y="5686267"/>
            <a:ext cx="1692507" cy="73437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94779" y="6156940"/>
            <a:ext cx="237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b="1" dirty="0" smtClean="0">
                <a:solidFill>
                  <a:srgbClr val="FFFFFF"/>
                </a:solidFill>
                <a:cs typeface="Calibri"/>
              </a:rPr>
              <a:t>Jens Lehmann, </a:t>
            </a:r>
            <a:r>
              <a:rPr lang="en-US" sz="900" dirty="0" smtClean="0">
                <a:solidFill>
                  <a:srgbClr val="FFFFFF"/>
                </a:solidFill>
                <a:cs typeface="Calibri"/>
              </a:rPr>
              <a:t>a German goalkeeper legend,</a:t>
            </a:r>
          </a:p>
          <a:p>
            <a:pPr lvl="0"/>
            <a:r>
              <a:rPr lang="en-US" sz="900" dirty="0" smtClean="0">
                <a:solidFill>
                  <a:srgbClr val="FFFFFF"/>
                </a:solidFill>
                <a:cs typeface="Calibri"/>
              </a:rPr>
              <a:t>brand ambassador for SCHUNK since 2012</a:t>
            </a:r>
            <a:endParaRPr lang="de-DE" sz="900" dirty="0" smtClean="0">
              <a:solidFill>
                <a:srgbClr val="FFFFFF"/>
              </a:solidFill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0423_Titel_title_PGN-plus_singleline_hea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</Words>
  <Application>Microsoft Office PowerPoint</Application>
  <PresentationFormat>Bildschirmpräsentation (4:3)</PresentationFormat>
  <Paragraphs>37</Paragraphs>
  <Slides>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20120423_Titel_title_PGN-plus_singleline_headline</vt:lpstr>
      <vt:lpstr>Folie 1</vt:lpstr>
      <vt:lpstr>SRU-mini</vt:lpstr>
      <vt:lpstr>SRU-mini</vt:lpstr>
      <vt:lpstr>SRU-mini</vt:lpstr>
      <vt:lpstr>Anwendungsbeispiel</vt:lpstr>
      <vt:lpstr>Folie 6</vt:lpstr>
    </vt:vector>
  </TitlesOfParts>
  <Company>SCHUNK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Brian Painting</dc:creator>
  <cp:lastModifiedBy>Brian Painting</cp:lastModifiedBy>
  <cp:revision>3</cp:revision>
  <dcterms:created xsi:type="dcterms:W3CDTF">2012-11-08T15:10:04Z</dcterms:created>
  <dcterms:modified xsi:type="dcterms:W3CDTF">2013-01-10T14:53:58Z</dcterms:modified>
</cp:coreProperties>
</file>