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0" r:id="rId2"/>
    <p:sldId id="279" r:id="rId3"/>
    <p:sldId id="280" r:id="rId4"/>
    <p:sldId id="310" r:id="rId5"/>
    <p:sldId id="282" r:id="rId6"/>
    <p:sldId id="283" r:id="rId7"/>
    <p:sldId id="281" r:id="rId8"/>
    <p:sldId id="309" r:id="rId9"/>
    <p:sldId id="284" r:id="rId10"/>
    <p:sldId id="287" r:id="rId11"/>
    <p:sldId id="285" r:id="rId12"/>
    <p:sldId id="286" r:id="rId13"/>
    <p:sldId id="289" r:id="rId14"/>
    <p:sldId id="290" r:id="rId15"/>
    <p:sldId id="291" r:id="rId16"/>
    <p:sldId id="293" r:id="rId17"/>
    <p:sldId id="292" r:id="rId18"/>
    <p:sldId id="305" r:id="rId19"/>
    <p:sldId id="308" r:id="rId20"/>
    <p:sldId id="303" r:id="rId21"/>
    <p:sldId id="304" r:id="rId22"/>
    <p:sldId id="306" r:id="rId23"/>
    <p:sldId id="307" r:id="rId24"/>
    <p:sldId id="294" r:id="rId25"/>
    <p:sldId id="298" r:id="rId26"/>
    <p:sldId id="278" r:id="rId2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6A"/>
    <a:srgbClr val="00446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01" autoAdjust="0"/>
  </p:normalViewPr>
  <p:slideViewPr>
    <p:cSldViewPr snapToGrid="0">
      <p:cViewPr>
        <p:scale>
          <a:sx n="90" d="100"/>
          <a:sy n="90" d="100"/>
        </p:scale>
        <p:origin x="-1524" y="-40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NK\HPW1\DATEN\TV-GREIF\Verkaufsleitung\Work\Painting\Rennerkatalog\RENNER_KATALOG_DA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lineChart>
        <c:grouping val="standard"/>
        <c:ser>
          <c:idx val="0"/>
          <c:order val="0"/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Tabelle2!$A$1:$A$8</c:f>
              <c:strCache>
                <c:ptCount val="8"/>
                <c:pt idx="0">
                  <c:v>SRU+20</c:v>
                </c:pt>
                <c:pt idx="1">
                  <c:v>SRU+25</c:v>
                </c:pt>
                <c:pt idx="2">
                  <c:v>SRU+30</c:v>
                </c:pt>
                <c:pt idx="3">
                  <c:v>SRU+35</c:v>
                </c:pt>
                <c:pt idx="4">
                  <c:v>SRU+40</c:v>
                </c:pt>
                <c:pt idx="5">
                  <c:v>SRU+50</c:v>
                </c:pt>
                <c:pt idx="6">
                  <c:v>SRU+60</c:v>
                </c:pt>
                <c:pt idx="7">
                  <c:v>SRU+63</c:v>
                </c:pt>
              </c:strCache>
            </c:strRef>
          </c:cat>
          <c:val>
            <c:numRef>
              <c:f>Tabelle2!$B$1:$B$8</c:f>
              <c:numCache>
                <c:formatCode>General</c:formatCode>
                <c:ptCount val="8"/>
                <c:pt idx="0">
                  <c:v>3.4</c:v>
                </c:pt>
                <c:pt idx="1">
                  <c:v>5</c:v>
                </c:pt>
                <c:pt idx="2">
                  <c:v>9.5</c:v>
                </c:pt>
                <c:pt idx="3">
                  <c:v>14</c:v>
                </c:pt>
                <c:pt idx="4">
                  <c:v>20</c:v>
                </c:pt>
                <c:pt idx="5">
                  <c:v>52</c:v>
                </c:pt>
                <c:pt idx="6">
                  <c:v>72</c:v>
                </c:pt>
                <c:pt idx="7">
                  <c:v>115</c:v>
                </c:pt>
              </c:numCache>
            </c:numRef>
          </c:val>
        </c:ser>
        <c:marker val="1"/>
        <c:axId val="62779392"/>
        <c:axId val="62780544"/>
      </c:lineChart>
      <c:catAx>
        <c:axId val="627793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chemeClr val="tx2"/>
                </a:solidFill>
              </a:defRPr>
            </a:pPr>
            <a:endParaRPr lang="en-US"/>
          </a:p>
        </c:txPr>
        <c:crossAx val="62780544"/>
        <c:crosses val="autoZero"/>
        <c:auto val="1"/>
        <c:lblAlgn val="ctr"/>
        <c:lblOffset val="100"/>
      </c:catAx>
      <c:valAx>
        <c:axId val="62780544"/>
        <c:scaling>
          <c:orientation val="minMax"/>
          <c:max val="12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300">
                    <a:solidFill>
                      <a:schemeClr val="tx2"/>
                    </a:solidFill>
                  </a:defRPr>
                </a:pPr>
                <a:r>
                  <a:rPr lang="en-US" sz="1300">
                    <a:solidFill>
                      <a:schemeClr val="tx2"/>
                    </a:solidFill>
                  </a:rPr>
                  <a:t>Drehmoment [Nm]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2"/>
                </a:solidFill>
              </a:defRPr>
            </a:pPr>
            <a:endParaRPr lang="en-US"/>
          </a:p>
        </c:txPr>
        <c:crossAx val="62779392"/>
        <c:crosses val="autoZero"/>
        <c:crossBetween val="between"/>
      </c:valAx>
      <c:spPr>
        <a:solidFill>
          <a:schemeClr val="bg1"/>
        </a:solidFill>
      </c:spPr>
    </c:plotArea>
    <c:plotVisOnly val="1"/>
  </c:chart>
  <c:spPr>
    <a:ln>
      <a:solidFill>
        <a:schemeClr val="tx2"/>
      </a:solidFill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23.01.2013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23.01.2013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52524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52456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3467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  <p:extLst>
      <p:ext uri="{BB962C8B-B14F-4D97-AF65-F5344CB8AC3E}">
        <p14:creationId xmlns="" xmlns:p14="http://schemas.microsoft.com/office/powerpoint/2010/main" val="28311130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  <p:extLst>
      <p:ext uri="{BB962C8B-B14F-4D97-AF65-F5344CB8AC3E}">
        <p14:creationId xmlns="" xmlns:p14="http://schemas.microsoft.com/office/powerpoint/2010/main" val="1529362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8597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Präsentationstitel, Verfasser, Datum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46"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</p:sldLayoutIdLst>
  <p:transition/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file:///\\Schunk\hpw1\DATEN\TV-GREIF\Verkaufsleitung\Work\Painting\Schulung\ROTARY_TRAINING_DE\SRU_FUNKTION_VIDEO.MP4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GN_ppt_1Ze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" y="280"/>
            <a:ext cx="9144000" cy="56477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6" descr="Fusszeile.png"/>
          <p:cNvPicPr>
            <a:picLocks noChangeAspect="1"/>
          </p:cNvPicPr>
          <p:nvPr/>
        </p:nvPicPr>
        <p:blipFill>
          <a:blip r:embed="rId3"/>
          <a:srcRect l="495" r="153"/>
          <a:stretch>
            <a:fillRect/>
          </a:stretch>
        </p:blipFill>
        <p:spPr>
          <a:xfrm>
            <a:off x="1" y="5379486"/>
            <a:ext cx="9143390" cy="1374092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474735" y="6096005"/>
            <a:ext cx="3236488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Clamping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Gripping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6513" y="4586288"/>
            <a:ext cx="9144000" cy="68421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marL="84138" algn="l">
              <a:lnSpc>
                <a:spcPts val="3200"/>
              </a:lnSpc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  <a:latin typeface="Calibri" pitchFamily="34" charset="0"/>
              </a:rPr>
              <a:t>SRU-plus</a:t>
            </a:r>
            <a:endParaRPr lang="de-DE" sz="3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0164" y="5045075"/>
            <a:ext cx="3681060" cy="482600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marL="84138">
              <a:lnSpc>
                <a:spcPts val="3200"/>
              </a:lnSpc>
              <a:spcAft>
                <a:spcPts val="1200"/>
              </a:spcAft>
              <a:defRPr/>
            </a:pPr>
            <a:r>
              <a:rPr lang="de-DE" sz="1600" b="1" dirty="0" smtClean="0">
                <a:solidFill>
                  <a:srgbClr val="FFFFFF"/>
                </a:solidFill>
                <a:latin typeface="Calibri" pitchFamily="34" charset="0"/>
              </a:rPr>
              <a:t>Detailpräsentation</a:t>
            </a:r>
            <a:endParaRPr lang="de-DE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60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Einstellung der Endlage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810512"/>
            <a:ext cx="522122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Schraube (2) circa eine Umdrehung lösen</a:t>
            </a:r>
          </a:p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Luftanschluss „B“ beaufschlagen. Das Modul schwenkt auf Anschlag „A“.</a:t>
            </a:r>
          </a:p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Durch Verdrehen des Anschlages „A“ (1) die gewünschte Endstellung einstellen.</a:t>
            </a:r>
          </a:p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Einstellung prüfen</a:t>
            </a:r>
          </a:p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Luftanschluss „B“ entlüften und Luftanschluss „A“ beaufschlagen.</a:t>
            </a:r>
          </a:p>
          <a:p>
            <a:pPr marL="342900" indent="-342900">
              <a:buFontTx/>
              <a:buAutoNum type="arabicPeriod"/>
            </a:pPr>
            <a:r>
              <a:rPr lang="de-DE" sz="2200" dirty="0">
                <a:solidFill>
                  <a:srgbClr val="00446B"/>
                </a:solidFill>
              </a:rPr>
              <a:t>Durch Verdrehen des Anschlages </a:t>
            </a:r>
            <a:r>
              <a:rPr lang="de-DE" sz="2200" dirty="0" smtClean="0">
                <a:solidFill>
                  <a:srgbClr val="00446B"/>
                </a:solidFill>
              </a:rPr>
              <a:t>„B“ (3) </a:t>
            </a:r>
            <a:r>
              <a:rPr lang="de-DE" sz="2200" dirty="0">
                <a:solidFill>
                  <a:srgbClr val="00446B"/>
                </a:solidFill>
              </a:rPr>
              <a:t>die gewünschte </a:t>
            </a:r>
            <a:r>
              <a:rPr lang="de-DE" sz="2200" dirty="0" smtClean="0">
                <a:solidFill>
                  <a:srgbClr val="00446B"/>
                </a:solidFill>
              </a:rPr>
              <a:t>Endstellung </a:t>
            </a:r>
            <a:r>
              <a:rPr lang="de-DE" sz="2200" dirty="0">
                <a:solidFill>
                  <a:srgbClr val="00446B"/>
                </a:solidFill>
              </a:rPr>
              <a:t>einstellen</a:t>
            </a:r>
            <a:r>
              <a:rPr lang="de-DE" sz="2200" dirty="0" smtClean="0">
                <a:solidFill>
                  <a:srgbClr val="00446B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Einstellung prüfen</a:t>
            </a:r>
          </a:p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Schraube (2) fest anziehen.</a:t>
            </a:r>
            <a:endParaRPr lang="en-US" sz="2200" dirty="0">
              <a:solidFill>
                <a:srgbClr val="00446B"/>
              </a:solidFill>
            </a:endParaRPr>
          </a:p>
        </p:txBody>
      </p:sp>
      <p:pic>
        <p:nvPicPr>
          <p:cNvPr id="3" name="Picture 2" descr="endlagen.jpe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76" t="3060" r="6772" b="9904"/>
          <a:stretch/>
        </p:blipFill>
        <p:spPr>
          <a:xfrm>
            <a:off x="3502499" y="3093410"/>
            <a:ext cx="5641501" cy="3269457"/>
          </a:xfrm>
          <a:prstGeom prst="rect">
            <a:avLst/>
          </a:prstGeom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205"/>
            <a:ext cx="3810532" cy="2706124"/>
          </a:xfrm>
          <a:noFill/>
          <a:ln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5424" t="23639" r="14840" b="15742"/>
          <a:stretch>
            <a:fillRect/>
          </a:stretch>
        </p:blipFill>
        <p:spPr bwMode="auto">
          <a:xfrm>
            <a:off x="4106171" y="1263912"/>
            <a:ext cx="5037222" cy="284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– Mittelstellungen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2046714"/>
            <a:ext cx="4054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SRU-plus-</a:t>
            </a:r>
            <a:r>
              <a:rPr lang="de-DE" sz="3200" b="1" u="sng" dirty="0" smtClean="0">
                <a:solidFill>
                  <a:srgbClr val="00446B"/>
                </a:solidFill>
              </a:rPr>
              <a:t>M</a:t>
            </a:r>
          </a:p>
          <a:p>
            <a:pPr algn="ctr"/>
            <a:r>
              <a:rPr lang="de-DE" sz="2800" i="1" dirty="0" smtClean="0">
                <a:solidFill>
                  <a:srgbClr val="00446B"/>
                </a:solidFill>
              </a:rPr>
              <a:t>pneumatische Mittelstellung</a:t>
            </a:r>
            <a:endParaRPr lang="en-US" sz="2800" i="1" dirty="0">
              <a:solidFill>
                <a:srgbClr val="00446B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866444" y="4347709"/>
            <a:ext cx="5277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Vorteile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+/- 3</a:t>
            </a:r>
            <a:r>
              <a:rPr lang="de-DE" sz="2400" baseline="30000" dirty="0" smtClean="0">
                <a:solidFill>
                  <a:srgbClr val="00446B"/>
                </a:solidFill>
              </a:rPr>
              <a:t>o</a:t>
            </a:r>
            <a:r>
              <a:rPr lang="de-DE" sz="2400" dirty="0" smtClean="0">
                <a:solidFill>
                  <a:srgbClr val="00446B"/>
                </a:solidFill>
              </a:rPr>
              <a:t> Mittelstellungeinstellbarkeit 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Nachgiebigkeit in der Zwischenstellung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Einfache Bedienung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2046714"/>
            <a:ext cx="4054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SRU-plus-</a:t>
            </a:r>
            <a:r>
              <a:rPr lang="de-DE" sz="3200" b="1" u="sng" dirty="0" smtClean="0">
                <a:solidFill>
                  <a:srgbClr val="00446B"/>
                </a:solidFill>
              </a:rPr>
              <a:t>VM</a:t>
            </a:r>
          </a:p>
          <a:p>
            <a:pPr algn="ctr"/>
            <a:r>
              <a:rPr lang="de-DE" sz="2800" i="1" dirty="0" smtClean="0">
                <a:solidFill>
                  <a:srgbClr val="00446B"/>
                </a:solidFill>
              </a:rPr>
              <a:t>verriegelte Mittelstellung</a:t>
            </a:r>
            <a:endParaRPr lang="en-US" sz="2800" i="1" dirty="0">
              <a:solidFill>
                <a:srgbClr val="00446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19279" y="4321831"/>
            <a:ext cx="4837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Vorteile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+/- 3</a:t>
            </a:r>
            <a:r>
              <a:rPr lang="de-DE" sz="2400" baseline="30000" dirty="0" smtClean="0">
                <a:solidFill>
                  <a:srgbClr val="00446B"/>
                </a:solidFill>
              </a:rPr>
              <a:t>o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>
                <a:solidFill>
                  <a:srgbClr val="00446B"/>
                </a:solidFill>
              </a:rPr>
              <a:t>Mittelstellungeinstellbarkeit 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verriegelte Mittelstellung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Position Erhaltung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kann gegen Gravitation halten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571205"/>
            <a:ext cx="4085459" cy="27061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171" y="1276710"/>
            <a:ext cx="5037222" cy="283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6778" y="1276711"/>
            <a:ext cx="5037222" cy="283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/>
          <a:lstStyle/>
          <a:p>
            <a:r>
              <a:rPr lang="de-DE" dirty="0" smtClean="0"/>
              <a:t>SRU-plus – Mittelstellungen</a:t>
            </a:r>
            <a:endParaRPr lang="en-US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mit Fluiddurchführung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1944"/>
          <a:stretch>
            <a:fillRect/>
          </a:stretch>
        </p:blipFill>
        <p:spPr bwMode="auto">
          <a:xfrm>
            <a:off x="561443" y="1309441"/>
            <a:ext cx="4479970" cy="23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8301" r="18437" b="2906"/>
          <a:stretch>
            <a:fillRect/>
          </a:stretch>
        </p:blipFill>
        <p:spPr bwMode="auto">
          <a:xfrm>
            <a:off x="5294669" y="1309441"/>
            <a:ext cx="2981506" cy="23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7964" r="19115"/>
          <a:stretch>
            <a:fillRect/>
          </a:stretch>
        </p:blipFill>
        <p:spPr bwMode="auto">
          <a:xfrm>
            <a:off x="561443" y="3796300"/>
            <a:ext cx="2997400" cy="23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041413" y="3925019"/>
            <a:ext cx="2811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Fluiddurchführung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Direktanschluss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Gase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Vakuum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Flüssigkeiten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8 bar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Optionen für Fluiddurchführung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8450" r="18850" b="3611"/>
          <a:stretch>
            <a:fillRect/>
          </a:stretch>
        </p:blipFill>
        <p:spPr bwMode="auto">
          <a:xfrm>
            <a:off x="561443" y="3255643"/>
            <a:ext cx="3623094" cy="28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8256" r="17550" b="3455"/>
          <a:stretch>
            <a:fillRect/>
          </a:stretch>
        </p:blipFill>
        <p:spPr bwMode="auto">
          <a:xfrm>
            <a:off x="5004280" y="1350172"/>
            <a:ext cx="3623094" cy="28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76413" y="1912203"/>
            <a:ext cx="307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pneumatische Verteiler</a:t>
            </a:r>
          </a:p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für Fluiddurchführung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mit elektrischer Durchführung  (EDF)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80" t="12473" r="7188" b="6799"/>
          <a:stretch>
            <a:fillRect/>
          </a:stretch>
        </p:blipFill>
        <p:spPr bwMode="auto">
          <a:xfrm rot="10800000">
            <a:off x="0" y="1350172"/>
            <a:ext cx="4031112" cy="304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994" y="1350171"/>
            <a:ext cx="4502949" cy="477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19572" y="4401108"/>
            <a:ext cx="3551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elektrische Durchführung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10 Adern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24 </a:t>
            </a:r>
            <a:r>
              <a:rPr lang="de-DE" sz="2400" dirty="0" smtClean="0">
                <a:solidFill>
                  <a:srgbClr val="00446B"/>
                </a:solidFill>
              </a:rPr>
              <a:t>Volt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1 Ampere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Ideal für </a:t>
            </a:r>
            <a:r>
              <a:rPr lang="de-DE" sz="2400" dirty="0" err="1" smtClean="0">
                <a:solidFill>
                  <a:srgbClr val="00446B"/>
                </a:solidFill>
              </a:rPr>
              <a:t>Greifersensoren</a:t>
            </a:r>
            <a:endParaRPr lang="de-DE" sz="2400" dirty="0" smtClean="0">
              <a:solidFill>
                <a:srgbClr val="00446B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Sensorik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386" r="3069" b="11827"/>
          <a:stretch>
            <a:fillRect/>
          </a:stretch>
        </p:blipFill>
        <p:spPr bwMode="auto">
          <a:xfrm>
            <a:off x="47626" y="1504949"/>
            <a:ext cx="4443806" cy="232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 rot="5400000">
            <a:off x="2181225" y="3886200"/>
            <a:ext cx="4762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3844094"/>
            <a:ext cx="4444338" cy="232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-57150" y="4271608"/>
            <a:ext cx="4800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Elektronische Magnetschalter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Magnete auf den Kolben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Abfrage der </a:t>
            </a:r>
            <a:r>
              <a:rPr lang="de-DE" sz="2400" dirty="0" err="1" smtClean="0">
                <a:solidFill>
                  <a:srgbClr val="00446B"/>
                </a:solidFill>
              </a:rPr>
              <a:t>Endlagen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Abfrage der Mittelstellung möglich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14850" y="168595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Induktive Näherungsschalter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Anbausatz notwendig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Abfrage der </a:t>
            </a:r>
            <a:r>
              <a:rPr lang="de-DE" sz="2400" dirty="0" err="1" smtClean="0">
                <a:solidFill>
                  <a:srgbClr val="00446B"/>
                </a:solidFill>
              </a:rPr>
              <a:t>Endlagen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Abfrage der Mittelstellung möglich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Funktioniert mit EDF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Bestellschlüssel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3526" y="1276224"/>
            <a:ext cx="6064302" cy="4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14588"/>
            <a:ext cx="91440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Katalogseiten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37338" y="2714624"/>
            <a:ext cx="9087612" cy="210893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0.034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471 L 0 0.0689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898 L 0 0.1020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208 L 0 0.1372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3727 L 0 0.1722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7222 L 0 0.2083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0834 L 0 0.2412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412 L 0 0.2775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7894 L 0 0.3099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0996 L 0 0.345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456 L 0 0.3798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7986 L 0 0.4143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41435 L 0 0.4493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  <p:bldP spid="11" grpId="1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661313"/>
            <a:ext cx="9144000" cy="272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3827906"/>
            <a:ext cx="9144000" cy="158229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3940974" y="2587752"/>
            <a:ext cx="292608" cy="2926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3937545" y="2995422"/>
            <a:ext cx="292608" cy="2926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0" y="3811510"/>
            <a:ext cx="9144000" cy="417590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0" y="4220309"/>
            <a:ext cx="9144000" cy="1195050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12"/>
          <p:cNvCxnSpPr/>
          <p:nvPr/>
        </p:nvCxnSpPr>
        <p:spPr>
          <a:xfrm>
            <a:off x="4407408" y="2834640"/>
            <a:ext cx="109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4526610" y="2836275"/>
            <a:ext cx="1661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60327" y="5544243"/>
            <a:ext cx="803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W=	Weiche  Stoßdämpfer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H= 	</a:t>
            </a:r>
            <a:r>
              <a:rPr lang="de-DE" dirty="0">
                <a:solidFill>
                  <a:srgbClr val="003D6A"/>
                </a:solidFill>
              </a:rPr>
              <a:t>Harte </a:t>
            </a:r>
            <a:r>
              <a:rPr lang="de-DE" dirty="0" smtClean="0">
                <a:solidFill>
                  <a:srgbClr val="003D6A"/>
                </a:solidFill>
              </a:rPr>
              <a:t>Stoßdämpfer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/>
          <a:lstStyle/>
          <a:p>
            <a:r>
              <a:rPr lang="de-DE" dirty="0" smtClean="0"/>
              <a:t>SRU-plus Katalog Seiten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623073" y="1253133"/>
            <a:ext cx="4038665" cy="49456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Video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Funktionalität</a:t>
            </a: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Endlage</a:t>
            </a:r>
            <a:r>
              <a:rPr lang="de-DE" dirty="0" smtClean="0">
                <a:solidFill>
                  <a:srgbClr val="003D6A"/>
                </a:solidFill>
              </a:rPr>
              <a:t> Einstellung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Pneumatische Mittelstellung</a:t>
            </a:r>
          </a:p>
          <a:p>
            <a:pPr>
              <a:buFont typeface="Wingdings" pitchFamily="2" charset="2"/>
              <a:buChar char="Ø"/>
            </a:pPr>
            <a:r>
              <a:rPr lang="de-DE" dirty="0">
                <a:solidFill>
                  <a:srgbClr val="003D6A"/>
                </a:solidFill>
              </a:rPr>
              <a:t>V</a:t>
            </a:r>
            <a:r>
              <a:rPr lang="de-DE" dirty="0" smtClean="0">
                <a:solidFill>
                  <a:srgbClr val="003D6A"/>
                </a:solidFill>
              </a:rPr>
              <a:t>erriegelte Mittelstellung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Fluiddurchführung Option</a:t>
            </a: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Elektrischedurchführung</a:t>
            </a:r>
            <a:r>
              <a:rPr lang="de-DE" dirty="0" smtClean="0">
                <a:solidFill>
                  <a:srgbClr val="003D6A"/>
                </a:solidFill>
              </a:rPr>
              <a:t> Option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Sensoren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Bestellschlüssel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Katalogseiten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Stoßdämpfer Einstellung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Massenträgheitsmoment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Wartung und Pflege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Einstellung der Stoßdämpfer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2847152"/>
            <a:ext cx="5858715" cy="32977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AutoNum type="arabicPeriod"/>
            </a:pPr>
            <a:r>
              <a:rPr lang="de-DE" dirty="0" smtClean="0">
                <a:solidFill>
                  <a:srgbClr val="00446B"/>
                </a:solidFill>
              </a:rPr>
              <a:t>Deckel entfernen</a:t>
            </a:r>
            <a:r>
              <a:rPr lang="de-DE" dirty="0">
                <a:solidFill>
                  <a:srgbClr val="00446B"/>
                </a:solidFill>
              </a:rPr>
              <a:t> </a:t>
            </a:r>
            <a:r>
              <a:rPr lang="de-DE" dirty="0" smtClean="0">
                <a:solidFill>
                  <a:srgbClr val="00446B"/>
                </a:solidFill>
              </a:rPr>
              <a:t>(5)</a:t>
            </a:r>
          </a:p>
          <a:p>
            <a:pPr marL="357188" indent="-357188">
              <a:buFont typeface="+mj-lt"/>
              <a:buAutoNum type="arabicPeriod" startAt="2"/>
            </a:pPr>
            <a:r>
              <a:rPr lang="de-DE" dirty="0" err="1" smtClean="0">
                <a:solidFill>
                  <a:srgbClr val="00446B"/>
                </a:solidFill>
              </a:rPr>
              <a:t>Anschlag„A</a:t>
            </a:r>
            <a:r>
              <a:rPr lang="de-DE" dirty="0" smtClean="0">
                <a:solidFill>
                  <a:srgbClr val="00446B"/>
                </a:solidFill>
              </a:rPr>
              <a:t>“ (1) fixieren und Mutter (3) am Anschlagbolzen A (4) lösen</a:t>
            </a:r>
          </a:p>
          <a:p>
            <a:pPr marL="357188" indent="-357188">
              <a:buFont typeface="+mj-lt"/>
              <a:buAutoNum type="arabicPeriod" startAt="3"/>
            </a:pPr>
            <a:r>
              <a:rPr lang="de-DE" dirty="0" smtClean="0">
                <a:solidFill>
                  <a:srgbClr val="00446B"/>
                </a:solidFill>
              </a:rPr>
              <a:t>Anschlag „A“ (1) fixieren und Anschlagbolzen „A“ (4) mit herausdrehen</a:t>
            </a:r>
          </a:p>
          <a:p>
            <a:pPr marL="342900" indent="-342900">
              <a:buAutoNum type="arabicPeriod" startAt="3"/>
            </a:pPr>
            <a:r>
              <a:rPr lang="de-DE" dirty="0" smtClean="0">
                <a:solidFill>
                  <a:srgbClr val="00446B"/>
                </a:solidFill>
              </a:rPr>
              <a:t>Dämpfungswirkung prüfen durch Schwenken des beladenen Moduls</a:t>
            </a:r>
          </a:p>
          <a:p>
            <a:pPr marL="342900" indent="-342900">
              <a:buAutoNum type="arabicPeriod" startAt="3"/>
            </a:pPr>
            <a:r>
              <a:rPr lang="de-DE" dirty="0" smtClean="0">
                <a:solidFill>
                  <a:srgbClr val="00446B"/>
                </a:solidFill>
              </a:rPr>
              <a:t>Anschlagbolzen „A“ (1) fixieren und Mutter (3) anlegen</a:t>
            </a:r>
          </a:p>
          <a:p>
            <a:pPr marL="342900" indent="-342900">
              <a:buAutoNum type="arabicPeriod" startAt="3"/>
            </a:pPr>
            <a:r>
              <a:rPr lang="de-DE" dirty="0" smtClean="0">
                <a:solidFill>
                  <a:srgbClr val="00446B"/>
                </a:solidFill>
              </a:rPr>
              <a:t>Anschlag „A“ (1) fixieren und Mutter fest anziehen</a:t>
            </a:r>
          </a:p>
          <a:p>
            <a:pPr marL="342900" indent="-342900">
              <a:buAutoNum type="arabicPeriod" startAt="3"/>
            </a:pPr>
            <a:r>
              <a:rPr lang="de-DE" dirty="0" smtClean="0">
                <a:solidFill>
                  <a:srgbClr val="00446B"/>
                </a:solidFill>
              </a:rPr>
              <a:t> Deckel (6) wieder montieren</a:t>
            </a:r>
          </a:p>
          <a:p>
            <a:pPr marL="342900" indent="-342900">
              <a:buAutoNum type="arabicPeriod" startAt="3"/>
            </a:pPr>
            <a:r>
              <a:rPr lang="de-DE" dirty="0" smtClean="0">
                <a:solidFill>
                  <a:srgbClr val="00446B"/>
                </a:solidFill>
              </a:rPr>
              <a:t>Wiederhol der Prozess für die andere Stoßdämpfer</a:t>
            </a:r>
          </a:p>
        </p:txBody>
      </p:sp>
      <p:pic>
        <p:nvPicPr>
          <p:cNvPr id="3" name="Picture 2" descr="Untitled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5" y="1075364"/>
            <a:ext cx="5324266" cy="3328504"/>
          </a:xfrm>
          <a:prstGeom prst="rect">
            <a:avLst/>
          </a:prstGeom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/>
          <p:cNvSpPr/>
          <p:nvPr/>
        </p:nvSpPr>
        <p:spPr>
          <a:xfrm>
            <a:off x="521208" y="2912471"/>
            <a:ext cx="288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446B"/>
                </a:solidFill>
              </a:rPr>
              <a:t>Es </a:t>
            </a:r>
            <a:r>
              <a:rPr lang="en-US" dirty="0" err="1" smtClean="0">
                <a:solidFill>
                  <a:srgbClr val="00446B"/>
                </a:solidFill>
              </a:rPr>
              <a:t>gibt</a:t>
            </a:r>
            <a:r>
              <a:rPr lang="en-US" dirty="0" smtClean="0">
                <a:solidFill>
                  <a:srgbClr val="00446B"/>
                </a:solidFill>
              </a:rPr>
              <a:t> den </a:t>
            </a:r>
            <a:r>
              <a:rPr lang="en-US" dirty="0" err="1" smtClean="0">
                <a:solidFill>
                  <a:srgbClr val="00446B"/>
                </a:solidFill>
              </a:rPr>
              <a:t>Widerstand</a:t>
            </a:r>
            <a:r>
              <a:rPr lang="en-US" dirty="0" smtClean="0">
                <a:solidFill>
                  <a:srgbClr val="00446B"/>
                </a:solidFill>
              </a:rPr>
              <a:t> </a:t>
            </a:r>
            <a:r>
              <a:rPr lang="en-US" dirty="0" err="1" smtClean="0">
                <a:solidFill>
                  <a:srgbClr val="00446B"/>
                </a:solidFill>
              </a:rPr>
              <a:t>eines</a:t>
            </a:r>
            <a:r>
              <a:rPr lang="en-US" dirty="0" smtClean="0">
                <a:solidFill>
                  <a:srgbClr val="00446B"/>
                </a:solidFill>
              </a:rPr>
              <a:t> </a:t>
            </a:r>
            <a:r>
              <a:rPr lang="en-US" dirty="0" err="1" smtClean="0">
                <a:solidFill>
                  <a:srgbClr val="00446B"/>
                </a:solidFill>
              </a:rPr>
              <a:t>starren</a:t>
            </a:r>
            <a:r>
              <a:rPr lang="en-US" dirty="0" smtClean="0">
                <a:solidFill>
                  <a:srgbClr val="00446B"/>
                </a:solidFill>
              </a:rPr>
              <a:t> </a:t>
            </a:r>
            <a:r>
              <a:rPr lang="en-US" dirty="0" err="1" smtClean="0">
                <a:solidFill>
                  <a:srgbClr val="00446B"/>
                </a:solidFill>
              </a:rPr>
              <a:t>Körpers</a:t>
            </a:r>
            <a:r>
              <a:rPr lang="en-US" dirty="0" smtClean="0">
                <a:solidFill>
                  <a:srgbClr val="00446B"/>
                </a:solidFill>
              </a:rPr>
              <a:t> </a:t>
            </a:r>
            <a:r>
              <a:rPr lang="en-US" dirty="0" err="1" smtClean="0">
                <a:solidFill>
                  <a:srgbClr val="00446B"/>
                </a:solidFill>
              </a:rPr>
              <a:t>gegenüber</a:t>
            </a:r>
            <a:r>
              <a:rPr lang="en-US" dirty="0" smtClean="0">
                <a:solidFill>
                  <a:srgbClr val="00446B"/>
                </a:solidFill>
              </a:rPr>
              <a:t> </a:t>
            </a:r>
            <a:r>
              <a:rPr lang="en-US" dirty="0" err="1" smtClean="0">
                <a:solidFill>
                  <a:srgbClr val="00446B"/>
                </a:solidFill>
              </a:rPr>
              <a:t>einer</a:t>
            </a:r>
            <a:r>
              <a:rPr lang="en-US" dirty="0" smtClean="0">
                <a:solidFill>
                  <a:srgbClr val="00446B"/>
                </a:solidFill>
              </a:rPr>
              <a:t> </a:t>
            </a:r>
            <a:r>
              <a:rPr lang="en-US" dirty="0" err="1" smtClean="0">
                <a:solidFill>
                  <a:srgbClr val="00446B"/>
                </a:solidFill>
              </a:rPr>
              <a:t>Änderung</a:t>
            </a:r>
            <a:r>
              <a:rPr lang="en-US" dirty="0" smtClean="0">
                <a:solidFill>
                  <a:srgbClr val="00446B"/>
                </a:solidFill>
              </a:rPr>
              <a:t> seiner </a:t>
            </a:r>
            <a:r>
              <a:rPr lang="en-US" dirty="0" err="1" smtClean="0">
                <a:solidFill>
                  <a:srgbClr val="00446B"/>
                </a:solidFill>
              </a:rPr>
              <a:t>Rotationsbewegung</a:t>
            </a:r>
            <a:r>
              <a:rPr lang="en-US" dirty="0" smtClean="0">
                <a:solidFill>
                  <a:srgbClr val="00446B"/>
                </a:solidFill>
              </a:rPr>
              <a:t> an.</a:t>
            </a:r>
            <a:endParaRPr lang="en-US" dirty="0">
              <a:solidFill>
                <a:srgbClr val="00446B"/>
              </a:solidFill>
            </a:endParaRPr>
          </a:p>
        </p:txBody>
      </p:sp>
      <p:pic>
        <p:nvPicPr>
          <p:cNvPr id="38916" name="Picture 4" descr="http://cache2.allpostersimages.com/p/LRG/38/3840/TEJYF00Z/poster/female-figure-skater-preforming-a-spin.jpg"/>
          <p:cNvPicPr>
            <a:picLocks noChangeAspect="1" noChangeArrowheads="1"/>
          </p:cNvPicPr>
          <p:nvPr/>
        </p:nvPicPr>
        <p:blipFill>
          <a:blip r:embed="rId2"/>
          <a:srcRect l="8378" r="8396"/>
          <a:stretch>
            <a:fillRect/>
          </a:stretch>
        </p:blipFill>
        <p:spPr bwMode="auto">
          <a:xfrm>
            <a:off x="496457" y="1419511"/>
            <a:ext cx="2892056" cy="462642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Massenträgheitsmoment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21</a:t>
            </a:fld>
            <a:endParaRPr lang="de-DE" dirty="0"/>
          </a:p>
        </p:txBody>
      </p:sp>
      <p:grpSp>
        <p:nvGrpSpPr>
          <p:cNvPr id="35" name="Gruppieren 34"/>
          <p:cNvGrpSpPr/>
          <p:nvPr/>
        </p:nvGrpSpPr>
        <p:grpSpPr>
          <a:xfrm>
            <a:off x="1945760" y="2101850"/>
            <a:ext cx="781337" cy="1364362"/>
            <a:chOff x="1945760" y="2101850"/>
            <a:chExt cx="781337" cy="1364362"/>
          </a:xfrm>
        </p:grpSpPr>
        <p:cxnSp>
          <p:nvCxnSpPr>
            <p:cNvPr id="9" name="Gerade Verbindung 8"/>
            <p:cNvCxnSpPr/>
            <p:nvPr/>
          </p:nvCxnSpPr>
          <p:spPr>
            <a:xfrm rot="5400000">
              <a:off x="1263579" y="2784031"/>
              <a:ext cx="136436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rot="5400000">
              <a:off x="2048148" y="2783976"/>
              <a:ext cx="1357897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>
              <a:off x="1949450" y="2727325"/>
              <a:ext cx="76835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060952" y="2181649"/>
              <a:ext cx="470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>
                  <a:solidFill>
                    <a:srgbClr val="FF0000"/>
                  </a:solidFill>
                </a:rPr>
                <a:t>r</a:t>
              </a:r>
              <a:r>
                <a:rPr lang="de-DE" sz="2200" baseline="-25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</a:t>
              </a:r>
              <a:endParaRPr lang="en-US" sz="22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8918" name="Picture 6" descr="http://media.lehighvalleylive.com/sports_impact/photo/figure-skater-2cd0936972ef054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783" y="2904615"/>
            <a:ext cx="4782185" cy="3150763"/>
          </a:xfrm>
          <a:prstGeom prst="rect">
            <a:avLst/>
          </a:prstGeom>
          <a:noFill/>
        </p:spPr>
      </p:pic>
      <p:grpSp>
        <p:nvGrpSpPr>
          <p:cNvPr id="36" name="Gruppieren 35"/>
          <p:cNvGrpSpPr/>
          <p:nvPr/>
        </p:nvGrpSpPr>
        <p:grpSpPr>
          <a:xfrm>
            <a:off x="4612762" y="3787882"/>
            <a:ext cx="2536985" cy="1364362"/>
            <a:chOff x="4612762" y="3815314"/>
            <a:chExt cx="2536985" cy="1364362"/>
          </a:xfrm>
        </p:grpSpPr>
        <p:cxnSp>
          <p:nvCxnSpPr>
            <p:cNvPr id="26" name="Gerade Verbindung 25"/>
            <p:cNvCxnSpPr/>
            <p:nvPr/>
          </p:nvCxnSpPr>
          <p:spPr>
            <a:xfrm rot="5400000">
              <a:off x="3930581" y="4497495"/>
              <a:ext cx="136436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 rot="5400000">
              <a:off x="6470799" y="4497440"/>
              <a:ext cx="135789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>
              <a:off x="4617720" y="4442377"/>
              <a:ext cx="252273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5678930" y="3895113"/>
              <a:ext cx="470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>
                  <a:solidFill>
                    <a:srgbClr val="FF0000"/>
                  </a:solidFill>
                </a:rPr>
                <a:t>r</a:t>
              </a:r>
              <a:r>
                <a:rPr lang="de-DE" sz="2200" baseline="-25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</a:t>
              </a:r>
              <a:endParaRPr lang="en-US" sz="22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3675185" y="1261872"/>
            <a:ext cx="5468815" cy="1754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57188" indent="-357188"/>
            <a:r>
              <a:rPr lang="de-DE" sz="2400" dirty="0" smtClean="0">
                <a:solidFill>
                  <a:srgbClr val="003D6A"/>
                </a:solidFill>
              </a:rPr>
              <a:t>J</a:t>
            </a:r>
            <a:r>
              <a:rPr lang="de-DE" sz="2400" baseline="-25000" dirty="0" smtClean="0">
                <a:solidFill>
                  <a:srgbClr val="003D6A"/>
                </a:solidFill>
              </a:rPr>
              <a:t>1</a:t>
            </a:r>
            <a:r>
              <a:rPr lang="de-DE" sz="2400" dirty="0" smtClean="0">
                <a:solidFill>
                  <a:srgbClr val="003D6A"/>
                </a:solidFill>
              </a:rPr>
              <a:t>=	J</a:t>
            </a:r>
            <a:r>
              <a:rPr lang="de-DE" sz="2400" baseline="-25000" dirty="0" smtClean="0">
                <a:solidFill>
                  <a:srgbClr val="003D6A"/>
                </a:solidFill>
              </a:rPr>
              <a:t>0</a:t>
            </a:r>
            <a:r>
              <a:rPr lang="de-DE" sz="2400" dirty="0" smtClean="0">
                <a:solidFill>
                  <a:srgbClr val="003D6A"/>
                </a:solidFill>
              </a:rPr>
              <a:t>+m*r</a:t>
            </a:r>
            <a:r>
              <a:rPr lang="de-DE" sz="2400" baseline="30000" dirty="0" smtClean="0">
                <a:solidFill>
                  <a:srgbClr val="003D6A"/>
                </a:solidFill>
              </a:rPr>
              <a:t>2</a:t>
            </a:r>
          </a:p>
          <a:p>
            <a:pPr marL="357188" indent="-357188"/>
            <a:r>
              <a:rPr lang="de-DE" sz="2000" dirty="0" smtClean="0">
                <a:solidFill>
                  <a:srgbClr val="003D6A"/>
                </a:solidFill>
              </a:rPr>
              <a:t>J</a:t>
            </a:r>
            <a:r>
              <a:rPr lang="de-DE" sz="2000" baseline="-25000" dirty="0" smtClean="0">
                <a:solidFill>
                  <a:srgbClr val="003D6A"/>
                </a:solidFill>
              </a:rPr>
              <a:t>1</a:t>
            </a:r>
            <a:r>
              <a:rPr lang="de-DE" sz="2000" dirty="0" smtClean="0">
                <a:solidFill>
                  <a:srgbClr val="003D6A"/>
                </a:solidFill>
              </a:rPr>
              <a:t>= 	endgültige Massenträgheitsmoment</a:t>
            </a:r>
          </a:p>
          <a:p>
            <a:pPr marL="357188" indent="-357188"/>
            <a:r>
              <a:rPr lang="de-DE" sz="2000" dirty="0" smtClean="0">
                <a:solidFill>
                  <a:srgbClr val="003D6A"/>
                </a:solidFill>
              </a:rPr>
              <a:t>J</a:t>
            </a:r>
            <a:r>
              <a:rPr lang="de-DE" sz="2000" baseline="-25000" dirty="0" smtClean="0">
                <a:solidFill>
                  <a:srgbClr val="003D6A"/>
                </a:solidFill>
              </a:rPr>
              <a:t> 0</a:t>
            </a:r>
            <a:r>
              <a:rPr lang="de-DE" sz="2000" dirty="0" smtClean="0">
                <a:solidFill>
                  <a:srgbClr val="003D6A"/>
                </a:solidFill>
              </a:rPr>
              <a:t>=	auf die Schwerachse bezogene Massenträgheit</a:t>
            </a:r>
          </a:p>
          <a:p>
            <a:pPr marL="357188" indent="-357188"/>
            <a:r>
              <a:rPr lang="de-DE" sz="2000" dirty="0" smtClean="0">
                <a:solidFill>
                  <a:srgbClr val="003D6A"/>
                </a:solidFill>
              </a:rPr>
              <a:t>m =	Masse</a:t>
            </a:r>
          </a:p>
          <a:p>
            <a:pPr marL="357188" indent="-357188"/>
            <a:r>
              <a:rPr lang="de-DE" sz="2000" dirty="0" err="1" smtClean="0">
                <a:solidFill>
                  <a:srgbClr val="003D6A"/>
                </a:solidFill>
              </a:rPr>
              <a:t>r</a:t>
            </a:r>
            <a:r>
              <a:rPr lang="de-DE" sz="2000" dirty="0" smtClean="0">
                <a:solidFill>
                  <a:srgbClr val="003D6A"/>
                </a:solidFill>
              </a:rPr>
              <a:t> =	</a:t>
            </a:r>
            <a:r>
              <a:rPr lang="de-DE" sz="2000" dirty="0">
                <a:solidFill>
                  <a:srgbClr val="003D6A"/>
                </a:solidFill>
              </a:rPr>
              <a:t>R</a:t>
            </a:r>
            <a:r>
              <a:rPr lang="de-DE" sz="2000" dirty="0" smtClean="0">
                <a:solidFill>
                  <a:srgbClr val="003D6A"/>
                </a:solidFill>
              </a:rPr>
              <a:t>adius</a:t>
            </a:r>
            <a:endParaRPr lang="en-US" sz="2000" dirty="0">
              <a:solidFill>
                <a:srgbClr val="003D6A"/>
              </a:solidFill>
            </a:endParaRPr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Massenträgheitsmoment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22</a:t>
            </a:fld>
            <a:endParaRPr lang="de-DE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59752" y="1819656"/>
            <a:ext cx="919240" cy="2313431"/>
            <a:chOff x="1220456" y="1819656"/>
            <a:chExt cx="919240" cy="2313431"/>
          </a:xfrm>
        </p:grpSpPr>
        <p:sp>
          <p:nvSpPr>
            <p:cNvPr id="9" name="Nach rechts gekrümmter Pfeil 8"/>
            <p:cNvSpPr/>
            <p:nvPr/>
          </p:nvSpPr>
          <p:spPr>
            <a:xfrm>
              <a:off x="1220456" y="3277540"/>
              <a:ext cx="919240" cy="855547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 rot="5400000">
              <a:off x="701040" y="2798064"/>
              <a:ext cx="195681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" name="Gerade Verbindung 20"/>
          <p:cNvCxnSpPr/>
          <p:nvPr/>
        </p:nvCxnSpPr>
        <p:spPr>
          <a:xfrm rot="5400000">
            <a:off x="2059686" y="3764661"/>
            <a:ext cx="50055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250855" y="4487918"/>
            <a:ext cx="2354581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Voraussetzung: J</a:t>
            </a:r>
            <a:r>
              <a:rPr lang="de-DE" baseline="-25000" dirty="0" smtClean="0">
                <a:solidFill>
                  <a:srgbClr val="003D6A"/>
                </a:solidFill>
              </a:rPr>
              <a:t>0</a:t>
            </a:r>
            <a:r>
              <a:rPr lang="de-DE" dirty="0" smtClean="0">
                <a:solidFill>
                  <a:srgbClr val="003D6A"/>
                </a:solidFill>
              </a:rPr>
              <a:t>=0.02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=J</a:t>
            </a:r>
            <a:r>
              <a:rPr lang="de-DE" baseline="-25000" dirty="0" smtClean="0">
                <a:solidFill>
                  <a:srgbClr val="003D6A"/>
                </a:solidFill>
              </a:rPr>
              <a:t>0</a:t>
            </a:r>
            <a:r>
              <a:rPr lang="de-DE" dirty="0" smtClean="0">
                <a:solidFill>
                  <a:srgbClr val="003D6A"/>
                </a:solidFill>
              </a:rPr>
              <a:t>+m</a:t>
            </a:r>
            <a:r>
              <a:rPr lang="de-DE" dirty="0">
                <a:solidFill>
                  <a:srgbClr val="003D6A"/>
                </a:solidFill>
              </a:rPr>
              <a:t>*r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=0,02+(1+0,7)*0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=0,02 kg*m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258824" y="225552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Werkstück = 1 kg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PGN+80-1 mit Finger= 0.7 kg</a:t>
            </a:r>
          </a:p>
          <a:p>
            <a:r>
              <a:rPr lang="de-DE" sz="2000" dirty="0">
                <a:solidFill>
                  <a:srgbClr val="003D6A"/>
                </a:solidFill>
              </a:rPr>
              <a:t>r</a:t>
            </a:r>
            <a:r>
              <a:rPr lang="de-DE" dirty="0" smtClean="0">
                <a:solidFill>
                  <a:srgbClr val="003D6A"/>
                </a:solidFill>
              </a:rPr>
              <a:t>=0</a:t>
            </a:r>
            <a:endParaRPr lang="en-US" dirty="0">
              <a:solidFill>
                <a:srgbClr val="003D6A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3D6A"/>
              </a:clrFrom>
              <a:clrTo>
                <a:srgbClr val="003D6A">
                  <a:alpha val="0"/>
                </a:srgbClr>
              </a:clrTo>
            </a:clrChange>
          </a:blip>
          <a:srcRect t="9602" r="7211" b="9167"/>
          <a:stretch>
            <a:fillRect/>
          </a:stretch>
        </p:blipFill>
        <p:spPr bwMode="auto">
          <a:xfrm rot="10800000">
            <a:off x="33598" y="2088338"/>
            <a:ext cx="1278828" cy="141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hteck 38"/>
          <p:cNvSpPr/>
          <p:nvPr/>
        </p:nvSpPr>
        <p:spPr>
          <a:xfrm>
            <a:off x="5286151" y="4484870"/>
            <a:ext cx="2127505" cy="120032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=J</a:t>
            </a:r>
            <a:r>
              <a:rPr lang="de-DE" baseline="-25000" dirty="0" smtClean="0">
                <a:solidFill>
                  <a:srgbClr val="003D6A"/>
                </a:solidFill>
              </a:rPr>
              <a:t>0</a:t>
            </a:r>
            <a:r>
              <a:rPr lang="de-DE" dirty="0" smtClean="0">
                <a:solidFill>
                  <a:srgbClr val="003D6A"/>
                </a:solidFill>
              </a:rPr>
              <a:t>+m*</a:t>
            </a:r>
            <a:r>
              <a:rPr lang="de-DE" dirty="0">
                <a:solidFill>
                  <a:srgbClr val="003D6A"/>
                </a:solidFill>
              </a:rPr>
              <a:t>r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=0.02+(1+0.7)*0.2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=0,02+0,0428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 0,0628 kg*m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  <a:endParaRPr lang="de-DE" dirty="0" smtClean="0">
              <a:solidFill>
                <a:srgbClr val="003D6A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35350" y="2039112"/>
            <a:ext cx="539496" cy="5394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uppieren 43"/>
          <p:cNvGrpSpPr/>
          <p:nvPr/>
        </p:nvGrpSpPr>
        <p:grpSpPr>
          <a:xfrm>
            <a:off x="4622024" y="1665321"/>
            <a:ext cx="4248967" cy="2467766"/>
            <a:chOff x="4622024" y="1665321"/>
            <a:chExt cx="4248967" cy="2467766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4622024" y="1819656"/>
              <a:ext cx="919240" cy="2313431"/>
              <a:chOff x="6258800" y="1819656"/>
              <a:chExt cx="919240" cy="2313431"/>
            </a:xfrm>
            <a:effectLst/>
          </p:grpSpPr>
          <p:sp>
            <p:nvSpPr>
              <p:cNvPr id="18" name="Nach rechts gekrümmter Pfeil 17"/>
              <p:cNvSpPr/>
              <p:nvPr/>
            </p:nvSpPr>
            <p:spPr>
              <a:xfrm>
                <a:off x="6258800" y="3277540"/>
                <a:ext cx="919240" cy="855547"/>
              </a:xfrm>
              <a:prstGeom prst="curv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Gerade Verbindung 19"/>
              <p:cNvCxnSpPr/>
              <p:nvPr/>
            </p:nvCxnSpPr>
            <p:spPr>
              <a:xfrm rot="5400000">
                <a:off x="5739384" y="2798064"/>
                <a:ext cx="195681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Gerade Verbindung 34"/>
            <p:cNvCxnSpPr/>
            <p:nvPr/>
          </p:nvCxnSpPr>
          <p:spPr>
            <a:xfrm rot="5400000" flipH="1" flipV="1">
              <a:off x="7932420" y="2080260"/>
              <a:ext cx="48463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>
              <a:off x="5084064" y="1975104"/>
              <a:ext cx="308152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37"/>
            <p:cNvSpPr/>
            <p:nvPr/>
          </p:nvSpPr>
          <p:spPr>
            <a:xfrm>
              <a:off x="6147839" y="1665321"/>
              <a:ext cx="11157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dirty="0">
                  <a:solidFill>
                    <a:srgbClr val="FF0000"/>
                  </a:solidFill>
                </a:rPr>
                <a:t>r</a:t>
              </a:r>
              <a:r>
                <a:rPr lang="de-DE" dirty="0" smtClean="0">
                  <a:solidFill>
                    <a:srgbClr val="FF0000"/>
                  </a:solidFill>
                </a:rPr>
                <a:t>=200mm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3D6A"/>
                </a:clrFrom>
                <a:clrTo>
                  <a:srgbClr val="003D6A">
                    <a:alpha val="0"/>
                  </a:srgbClr>
                </a:clrTo>
              </a:clrChange>
            </a:blip>
            <a:srcRect t="9602" r="7211" b="9167"/>
            <a:stretch>
              <a:fillRect/>
            </a:stretch>
          </p:blipFill>
          <p:spPr bwMode="auto">
            <a:xfrm rot="10800000">
              <a:off x="7592163" y="2085290"/>
              <a:ext cx="1278828" cy="141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Ellipse 32"/>
            <p:cNvSpPr/>
            <p:nvPr/>
          </p:nvSpPr>
          <p:spPr>
            <a:xfrm>
              <a:off x="7888224" y="2045208"/>
              <a:ext cx="539496" cy="53949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533" t="803" r="968" b="1409"/>
          <a:stretch>
            <a:fillRect/>
          </a:stretch>
        </p:blipFill>
        <p:spPr bwMode="auto">
          <a:xfrm>
            <a:off x="3525716" y="1971737"/>
            <a:ext cx="5503984" cy="391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481" t="4016" r="3016" b="3979"/>
          <a:stretch>
            <a:fillRect/>
          </a:stretch>
        </p:blipFill>
        <p:spPr bwMode="auto">
          <a:xfrm>
            <a:off x="202225" y="1978270"/>
            <a:ext cx="3240371" cy="231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987552" y="4361688"/>
            <a:ext cx="2139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rgbClr val="003D6A"/>
                </a:solidFill>
              </a:rPr>
              <a:t>SRU plus 25</a:t>
            </a:r>
            <a:endParaRPr lang="en-US" sz="2600" b="1" dirty="0">
              <a:solidFill>
                <a:srgbClr val="003D6A"/>
              </a:solidFill>
            </a:endParaRPr>
          </a:p>
        </p:txBody>
      </p:sp>
      <p:grpSp>
        <p:nvGrpSpPr>
          <p:cNvPr id="36" name="Gruppieren 35"/>
          <p:cNvGrpSpPr/>
          <p:nvPr/>
        </p:nvGrpSpPr>
        <p:grpSpPr>
          <a:xfrm>
            <a:off x="4666532" y="3707998"/>
            <a:ext cx="998414" cy="1179024"/>
            <a:chOff x="4666532" y="3646454"/>
            <a:chExt cx="998414" cy="1179024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4879153" y="3646454"/>
              <a:ext cx="785793" cy="1179024"/>
              <a:chOff x="4479760" y="629150"/>
              <a:chExt cx="740510" cy="1121819"/>
            </a:xfrm>
          </p:grpSpPr>
          <p:grpSp>
            <p:nvGrpSpPr>
              <p:cNvPr id="18" name="Gruppieren 17"/>
              <p:cNvGrpSpPr/>
              <p:nvPr/>
            </p:nvGrpSpPr>
            <p:grpSpPr>
              <a:xfrm>
                <a:off x="4701775" y="895422"/>
                <a:ext cx="339951" cy="855547"/>
                <a:chOff x="86600" y="1819656"/>
                <a:chExt cx="919240" cy="2313431"/>
              </a:xfrm>
            </p:grpSpPr>
            <p:grpSp>
              <p:nvGrpSpPr>
                <p:cNvPr id="14" name="Gruppieren 13"/>
                <p:cNvGrpSpPr/>
                <p:nvPr/>
              </p:nvGrpSpPr>
              <p:grpSpPr>
                <a:xfrm>
                  <a:off x="86600" y="1819656"/>
                  <a:ext cx="919240" cy="2313431"/>
                  <a:chOff x="1220456" y="1819656"/>
                  <a:chExt cx="919240" cy="2313431"/>
                </a:xfrm>
              </p:grpSpPr>
              <p:sp>
                <p:nvSpPr>
                  <p:cNvPr id="15" name="Nach rechts gekrümmter Pfeil 14"/>
                  <p:cNvSpPr/>
                  <p:nvPr/>
                </p:nvSpPr>
                <p:spPr>
                  <a:xfrm>
                    <a:off x="1220456" y="3277540"/>
                    <a:ext cx="919240" cy="855547"/>
                  </a:xfrm>
                  <a:prstGeom prst="curv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6" name="Gerade Verbindung 15"/>
                  <p:cNvCxnSpPr/>
                  <p:nvPr/>
                </p:nvCxnSpPr>
                <p:spPr>
                  <a:xfrm rot="5400000">
                    <a:off x="701040" y="2798064"/>
                    <a:ext cx="1956816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Ellipse 16"/>
                <p:cNvSpPr/>
                <p:nvPr/>
              </p:nvSpPr>
              <p:spPr>
                <a:xfrm>
                  <a:off x="283464" y="2478024"/>
                  <a:ext cx="539496" cy="53949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hteck 18"/>
              <p:cNvSpPr/>
              <p:nvPr/>
            </p:nvSpPr>
            <p:spPr>
              <a:xfrm>
                <a:off x="4479760" y="629150"/>
                <a:ext cx="740510" cy="3221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de-DE" sz="1600" dirty="0" smtClean="0">
                    <a:solidFill>
                      <a:srgbClr val="003D6A"/>
                    </a:solidFill>
                  </a:rPr>
                  <a:t>J</a:t>
                </a:r>
                <a:r>
                  <a:rPr lang="de-DE" sz="1600" baseline="-25000" dirty="0" smtClean="0">
                    <a:solidFill>
                      <a:srgbClr val="003D6A"/>
                    </a:solidFill>
                  </a:rPr>
                  <a:t>1</a:t>
                </a:r>
                <a:r>
                  <a:rPr lang="de-DE" sz="1600" dirty="0" smtClean="0">
                    <a:solidFill>
                      <a:srgbClr val="003D6A"/>
                    </a:solidFill>
                  </a:rPr>
                  <a:t>=0,02</a:t>
                </a:r>
                <a:endParaRPr lang="en-US" sz="1600" dirty="0"/>
              </a:p>
            </p:txBody>
          </p:sp>
        </p:grpSp>
        <p:cxnSp>
          <p:nvCxnSpPr>
            <p:cNvPr id="22" name="Gerade Verbindung 21"/>
            <p:cNvCxnSpPr/>
            <p:nvPr/>
          </p:nvCxnSpPr>
          <p:spPr>
            <a:xfrm>
              <a:off x="4666532" y="4244169"/>
              <a:ext cx="46575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/>
          <p:cNvGrpSpPr/>
          <p:nvPr/>
        </p:nvGrpSpPr>
        <p:grpSpPr>
          <a:xfrm>
            <a:off x="4666532" y="3013235"/>
            <a:ext cx="2961762" cy="903683"/>
            <a:chOff x="4666532" y="3004443"/>
            <a:chExt cx="2961762" cy="903683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6272122" y="3148872"/>
              <a:ext cx="1356172" cy="759254"/>
              <a:chOff x="6478255" y="676918"/>
              <a:chExt cx="1278019" cy="722416"/>
            </a:xfrm>
          </p:grpSpPr>
          <p:grpSp>
            <p:nvGrpSpPr>
              <p:cNvPr id="29" name="Gruppieren 28"/>
              <p:cNvGrpSpPr/>
              <p:nvPr/>
            </p:nvGrpSpPr>
            <p:grpSpPr>
              <a:xfrm>
                <a:off x="6478255" y="676918"/>
                <a:ext cx="1187911" cy="722114"/>
                <a:chOff x="4622024" y="1819656"/>
                <a:chExt cx="3805696" cy="2313431"/>
              </a:xfrm>
            </p:grpSpPr>
            <p:grpSp>
              <p:nvGrpSpPr>
                <p:cNvPr id="23" name="Gruppieren 22"/>
                <p:cNvGrpSpPr/>
                <p:nvPr/>
              </p:nvGrpSpPr>
              <p:grpSpPr>
                <a:xfrm>
                  <a:off x="4622024" y="1819656"/>
                  <a:ext cx="919240" cy="2313431"/>
                  <a:chOff x="6258800" y="1819656"/>
                  <a:chExt cx="919240" cy="2313431"/>
                </a:xfrm>
              </p:grpSpPr>
              <p:sp>
                <p:nvSpPr>
                  <p:cNvPr id="24" name="Nach rechts gekrümmter Pfeil 23"/>
                  <p:cNvSpPr/>
                  <p:nvPr/>
                </p:nvSpPr>
                <p:spPr>
                  <a:xfrm>
                    <a:off x="6258800" y="3277540"/>
                    <a:ext cx="919240" cy="855547"/>
                  </a:xfrm>
                  <a:prstGeom prst="curv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5" name="Gerade Verbindung 24"/>
                  <p:cNvCxnSpPr/>
                  <p:nvPr/>
                </p:nvCxnSpPr>
                <p:spPr>
                  <a:xfrm rot="5400000">
                    <a:off x="5739384" y="2798064"/>
                    <a:ext cx="1956816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Ellipse 25"/>
                <p:cNvSpPr/>
                <p:nvPr/>
              </p:nvSpPr>
              <p:spPr>
                <a:xfrm>
                  <a:off x="7888224" y="2484120"/>
                  <a:ext cx="539496" cy="53949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Gerade Verbindung 26"/>
                <p:cNvCxnSpPr/>
                <p:nvPr/>
              </p:nvCxnSpPr>
              <p:spPr>
                <a:xfrm rot="5400000" flipH="1" flipV="1">
                  <a:off x="7703820" y="2290572"/>
                  <a:ext cx="94183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mit Pfeil 27"/>
                <p:cNvCxnSpPr/>
                <p:nvPr/>
              </p:nvCxnSpPr>
              <p:spPr>
                <a:xfrm>
                  <a:off x="5084064" y="1975104"/>
                  <a:ext cx="3081528" cy="158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echteck 29"/>
              <p:cNvSpPr/>
              <p:nvPr/>
            </p:nvSpPr>
            <p:spPr>
              <a:xfrm>
                <a:off x="6775575" y="1077206"/>
                <a:ext cx="980699" cy="3221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de-DE" sz="1600" dirty="0" smtClean="0">
                    <a:solidFill>
                      <a:srgbClr val="003D6A"/>
                    </a:solidFill>
                  </a:rPr>
                  <a:t>J</a:t>
                </a:r>
                <a:r>
                  <a:rPr lang="de-DE" sz="1600" baseline="-25000" dirty="0" smtClean="0">
                    <a:solidFill>
                      <a:srgbClr val="003D6A"/>
                    </a:solidFill>
                  </a:rPr>
                  <a:t>1</a:t>
                </a:r>
                <a:r>
                  <a:rPr lang="de-DE" sz="1600" dirty="0" smtClean="0">
                    <a:solidFill>
                      <a:srgbClr val="003D6A"/>
                    </a:solidFill>
                  </a:rPr>
                  <a:t>= 0,0628</a:t>
                </a:r>
              </a:p>
            </p:txBody>
          </p:sp>
        </p:grpSp>
        <p:cxnSp>
          <p:nvCxnSpPr>
            <p:cNvPr id="33" name="Gerade Verbindung 32"/>
            <p:cNvCxnSpPr/>
            <p:nvPr/>
          </p:nvCxnSpPr>
          <p:spPr>
            <a:xfrm>
              <a:off x="4666532" y="3004443"/>
              <a:ext cx="180478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feld 34"/>
          <p:cNvSpPr txBox="1"/>
          <p:nvPr/>
        </p:nvSpPr>
        <p:spPr>
          <a:xfrm>
            <a:off x="260327" y="5141907"/>
            <a:ext cx="283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W=	Weiche Stoßdämpfer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H= 	Harte Stoßdämpfer</a:t>
            </a:r>
          </a:p>
        </p:txBody>
      </p:sp>
      <p:sp>
        <p:nvSpPr>
          <p:cNvPr id="38" name="Rechteck 37"/>
          <p:cNvSpPr/>
          <p:nvPr/>
        </p:nvSpPr>
        <p:spPr>
          <a:xfrm>
            <a:off x="685800" y="3483864"/>
            <a:ext cx="576072" cy="27432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/>
          <a:lstStyle/>
          <a:p>
            <a:r>
              <a:rPr lang="de-DE" dirty="0" smtClean="0"/>
              <a:t>Massenträgheitsmoment</a:t>
            </a:r>
            <a:endParaRPr lang="en-US" dirty="0"/>
          </a:p>
        </p:txBody>
      </p:sp>
      <p:sp>
        <p:nvSpPr>
          <p:cNvPr id="3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en-US" dirty="0" err="1" smtClean="0"/>
              <a:t>Wartung</a:t>
            </a:r>
            <a:r>
              <a:rPr lang="en-US" dirty="0" smtClean="0"/>
              <a:t> und </a:t>
            </a:r>
            <a:r>
              <a:rPr lang="en-US" dirty="0" err="1" smtClean="0"/>
              <a:t>Pflege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172" y="1772816"/>
            <a:ext cx="766004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b="1" dirty="0" smtClean="0">
                <a:solidFill>
                  <a:srgbClr val="003D6A"/>
                </a:solidFill>
                <a:ea typeface="MS Gothic"/>
                <a:cs typeface="MS Gothic"/>
              </a:rPr>
              <a:t>Nach 2 millionen Zyklen:</a:t>
            </a: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die Dichtungen ersetzen und schmieren</a:t>
            </a: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schmieren der Einheit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  <a:sym typeface="Wingdings" pitchFamily="2" charset="2"/>
              </a:rPr>
              <a:t>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Verzahnung und Ritzel, Hülse</a:t>
            </a:r>
          </a:p>
          <a:p>
            <a:pPr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b="1" dirty="0" smtClean="0">
                <a:solidFill>
                  <a:srgbClr val="003D6A"/>
                </a:solidFill>
                <a:ea typeface="MS Gothic"/>
                <a:cs typeface="MS Gothic"/>
              </a:rPr>
              <a:t>Stoßdämpfer:</a:t>
            </a: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Regelmäßige Funktionsprüfung </a:t>
            </a: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Bei Verschleiß, die Stoßdämpfer neu einstellen ggf. austauschen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322759" y="2207444"/>
          <a:ext cx="3790868" cy="1037672"/>
        </p:xfrm>
        <a:graphic>
          <a:graphicData uri="http://schemas.openxmlformats.org/drawingml/2006/table">
            <a:tbl>
              <a:tblPr/>
              <a:tblGrid>
                <a:gridCol w="2026801"/>
                <a:gridCol w="1764067"/>
              </a:tblGrid>
              <a:tr h="259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Schnittstelle</a:t>
                      </a:r>
                      <a:endParaRPr lang="en-US" sz="15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Schmierstoff</a:t>
                      </a:r>
                      <a:endParaRPr lang="en-US" sz="15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12890" marR="12890" marT="12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B"/>
                    </a:solidFill>
                  </a:tcPr>
                </a:tc>
              </a:tr>
              <a:tr h="25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Verzahnung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und </a:t>
                      </a:r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Ritzel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Molykote BR 2 plus</a:t>
                      </a:r>
                    </a:p>
                  </a:txBody>
                  <a:tcPr marL="12890" marR="12890" marT="12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Metallische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Gleitflächen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microGLEIT</a:t>
                      </a:r>
                      <a:r>
                        <a:rPr lang="de-DE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GP 360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890" marR="12890" marT="12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Alle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Dichtungen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Renolit</a:t>
                      </a:r>
                      <a:r>
                        <a:rPr lang="de-DE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HLT 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890" marR="12890" marT="12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0" y="5289955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 smtClean="0">
                <a:solidFill>
                  <a:srgbClr val="003D6A"/>
                </a:solidFill>
              </a:rPr>
              <a:t>Die Montage- und Betriebsanleitung heranziehen</a:t>
            </a:r>
            <a:endParaRPr lang="en-US" sz="2200" i="1" dirty="0">
              <a:solidFill>
                <a:srgbClr val="003D6A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127051" y="5304826"/>
            <a:ext cx="6900530" cy="45318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508" y="5785047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i="1" dirty="0" smtClean="0">
                <a:solidFill>
                  <a:srgbClr val="00446B"/>
                </a:solidFill>
              </a:rPr>
              <a:t>mit der Einheit geliefert/Sales Tool Box/Internet</a:t>
            </a:r>
            <a:endParaRPr lang="en-US" sz="2200" i="1" dirty="0">
              <a:solidFill>
                <a:srgbClr val="00446B"/>
              </a:solidFill>
            </a:endParaRP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405434" y="4105694"/>
          <a:ext cx="7897687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4215"/>
                <a:gridCol w="211347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solidFill>
                            <a:srgbClr val="003D6A"/>
                          </a:solidFill>
                        </a:rPr>
                        <a:t>Intervall</a:t>
                      </a:r>
                      <a:r>
                        <a:rPr lang="de-DE" sz="2200" baseline="0" dirty="0" smtClean="0">
                          <a:solidFill>
                            <a:srgbClr val="003D6A"/>
                          </a:solidFill>
                        </a:rPr>
                        <a:t> [Mio. Zyklen]</a:t>
                      </a:r>
                      <a:endParaRPr lang="en-US" sz="2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solidFill>
                            <a:srgbClr val="003D6A"/>
                          </a:solidFill>
                        </a:rPr>
                        <a:t>2</a:t>
                      </a:r>
                      <a:endParaRPr lang="en-US" sz="2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solidFill>
                            <a:srgbClr val="003D6A"/>
                          </a:solidFill>
                        </a:rPr>
                        <a:t>Funktionsprüfung der Stoßdämpfer</a:t>
                      </a:r>
                      <a:r>
                        <a:rPr lang="de-DE" sz="2200" baseline="0" dirty="0" smtClean="0">
                          <a:solidFill>
                            <a:srgbClr val="003D6A"/>
                          </a:solidFill>
                        </a:rPr>
                        <a:t> [Mio. Zyklen]</a:t>
                      </a:r>
                      <a:endParaRPr lang="en-US" sz="2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smtClean="0">
                          <a:solidFill>
                            <a:srgbClr val="003D6A"/>
                          </a:solidFill>
                        </a:rPr>
                        <a:t>2</a:t>
                      </a:r>
                      <a:endParaRPr lang="en-US" sz="2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Anwendungsbeispiele</a:t>
            </a:r>
            <a:endParaRPr lang="en-US" dirty="0"/>
          </a:p>
        </p:txBody>
      </p:sp>
      <p:pic>
        <p:nvPicPr>
          <p:cNvPr id="7" name="Grafik 6" descr="SRU-plus_Anwendungsbeispi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0828"/>
            <a:ext cx="4887638" cy="3941644"/>
          </a:xfrm>
          <a:prstGeom prst="rect">
            <a:avLst/>
          </a:prstGeom>
        </p:spPr>
      </p:pic>
      <p:pic>
        <p:nvPicPr>
          <p:cNvPr id="8" name="Grafik 7" descr="IM0005781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1350172"/>
            <a:ext cx="3384376" cy="5051308"/>
          </a:xfrm>
          <a:prstGeom prst="rect">
            <a:avLst/>
          </a:prstGeom>
        </p:spPr>
      </p:pic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" y="0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LOGOBALKEN_N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5" name="Bild 4" descr="TOOLS_RS_NE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3" y="5223117"/>
            <a:ext cx="1376290" cy="1376290"/>
          </a:xfrm>
          <a:prstGeom prst="rect">
            <a:avLst/>
          </a:prstGeom>
        </p:spPr>
      </p:pic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850" y="568626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156940"/>
            <a:ext cx="23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b="1" dirty="0" smtClean="0">
                <a:solidFill>
                  <a:srgbClr val="FFFFFF"/>
                </a:solidFill>
                <a:cs typeface="Calibri"/>
              </a:rPr>
              <a:t>Jens Lehmann, </a:t>
            </a:r>
            <a:r>
              <a:rPr lang="en-US" sz="900" dirty="0" smtClean="0">
                <a:solidFill>
                  <a:srgbClr val="FFFFFF"/>
                </a:solidFill>
                <a:cs typeface="Calibri"/>
              </a:rPr>
              <a:t>a German goalkeeper legend,</a:t>
            </a:r>
          </a:p>
          <a:p>
            <a:pPr lvl="0"/>
            <a:r>
              <a:rPr lang="en-US" sz="900" dirty="0" smtClean="0">
                <a:solidFill>
                  <a:srgbClr val="FFFFFF"/>
                </a:solidFill>
                <a:cs typeface="Calibri"/>
              </a:rPr>
              <a:t>brand ambassador for SCHUNK since 2012</a:t>
            </a:r>
            <a:endParaRPr lang="de-DE" sz="900" dirty="0" smtClean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</a:t>
            </a:r>
            <a:endParaRPr lang="en-US" dirty="0"/>
          </a:p>
        </p:txBody>
      </p:sp>
      <p:pic>
        <p:nvPicPr>
          <p:cNvPr id="6" name="Inhaltsplatzhalter 5" descr="SRU-plus_40_Produktbild.jpg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19288" y="1839629"/>
            <a:ext cx="6867460" cy="394681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Video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pic>
        <p:nvPicPr>
          <p:cNvPr id="6" name="Grafik 5" descr="Hollywood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5" y="2238153"/>
            <a:ext cx="2766166" cy="20746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Funktionalität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7653" t="4158" r="6569" b="4271"/>
          <a:stretch>
            <a:fillRect/>
          </a:stretch>
        </p:blipFill>
        <p:spPr bwMode="auto">
          <a:xfrm>
            <a:off x="1633514" y="1629583"/>
            <a:ext cx="5871464" cy="410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Funktionalität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Grafik 5" descr="SRU-plus_Funktionsschnittbil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5" t="17221" r="4407" b="5465"/>
          <a:stretch>
            <a:fillRect/>
          </a:stretch>
        </p:blipFill>
        <p:spPr>
          <a:xfrm>
            <a:off x="0" y="3005065"/>
            <a:ext cx="4865298" cy="3404325"/>
          </a:xfrm>
          <a:prstGeom prst="rect">
            <a:avLst/>
          </a:prstGeom>
        </p:spPr>
      </p:pic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4754718" y="1320743"/>
            <a:ext cx="417453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Kräftiger, 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pneumatischer Doppelkolbenantrieb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stabiles 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Ritzel zur Umwandlung der Kolbenbewegung in eine Drehbewegung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gewichtsoptimiert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Gehäuse durch harteloxierten Aluminiumlegierung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Hülsetechnik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für radiale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Endlageneinstellbarkeit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und 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schnellen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Austausch bei Wartung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Hydraulische Stoßdämpfer für 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hohe Trägheitsmomente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278462" y="1531089"/>
            <a:ext cx="4345296" cy="1433058"/>
            <a:chOff x="278462" y="1531089"/>
            <a:chExt cx="4345296" cy="1433058"/>
          </a:xfrm>
        </p:grpSpPr>
        <p:sp>
          <p:nvSpPr>
            <p:cNvPr id="9" name="Rechteck 8"/>
            <p:cNvSpPr/>
            <p:nvPr/>
          </p:nvSpPr>
          <p:spPr>
            <a:xfrm>
              <a:off x="278462" y="1886929"/>
              <a:ext cx="434529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1600" dirty="0" smtClean="0">
                  <a:solidFill>
                    <a:srgbClr val="003D6A"/>
                  </a:solidFill>
                  <a:latin typeface="Calibri" pitchFamily="34" charset="0"/>
                </a:rPr>
                <a:t>Die zwei </a:t>
              </a:r>
              <a:r>
                <a:rPr lang="de-DE" sz="1600" dirty="0" err="1" smtClean="0">
                  <a:solidFill>
                    <a:srgbClr val="003D6A"/>
                  </a:solidFill>
                  <a:latin typeface="Calibri" pitchFamily="34" charset="0"/>
                </a:rPr>
                <a:t>Pneumatikkolben</a:t>
              </a:r>
              <a:r>
                <a:rPr lang="de-DE" sz="1600" dirty="0" smtClean="0">
                  <a:solidFill>
                    <a:srgbClr val="003D6A"/>
                  </a:solidFill>
                  <a:latin typeface="Calibri" pitchFamily="34" charset="0"/>
                </a:rPr>
                <a:t> bewegen sich bei Druckbeaufschlagung ihrer Stirnflächen geradlinig in ihren Bohrungen und drehen über ihre seitlich angebrachten Verzahnung das Ritzel in der Mitte.   </a:t>
              </a:r>
              <a:endParaRPr lang="de-DE" sz="1600" dirty="0">
                <a:solidFill>
                  <a:srgbClr val="003D6A"/>
                </a:solidFill>
                <a:latin typeface="Calibri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020730" y="1531089"/>
              <a:ext cx="28601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>
                  <a:solidFill>
                    <a:srgbClr val="003D6A"/>
                  </a:solidFill>
                </a:rPr>
                <a:t>Funktionsbeschreibung</a:t>
              </a:r>
              <a:endParaRPr lang="en-US" sz="2000" b="1" dirty="0">
                <a:solidFill>
                  <a:srgbClr val="003D6A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Funktionalität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036" y="1702596"/>
            <a:ext cx="4500908" cy="264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 l="14470" t="35525" r="54047" b="16091"/>
          <a:stretch>
            <a:fillRect/>
          </a:stretch>
        </p:blipFill>
        <p:spPr bwMode="auto">
          <a:xfrm>
            <a:off x="5016500" y="2497695"/>
            <a:ext cx="3867150" cy="362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1255891" y="4385101"/>
            <a:ext cx="247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180 Grad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788389" y="1946614"/>
            <a:ext cx="2324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90 Grad</a:t>
            </a:r>
            <a:endParaRPr lang="en-US" sz="3200" dirty="0">
              <a:solidFill>
                <a:srgbClr val="00446B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Baugrößen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5064" y="1552352"/>
            <a:ext cx="1670237" cy="4274289"/>
          </a:xfrm>
        </p:spPr>
        <p:txBody>
          <a:bodyPr wrap="square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63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60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50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40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35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30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25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00446B"/>
                </a:solidFill>
              </a:rPr>
              <a:t>SRU-plus 20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356441" y="2235938"/>
            <a:ext cx="6432697" cy="3583172"/>
            <a:chOff x="2413591" y="1988288"/>
            <a:chExt cx="6432697" cy="35831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rcRect l="5049" t="12599" r="4300" b="9837"/>
            <a:stretch>
              <a:fillRect/>
            </a:stretch>
          </p:blipFill>
          <p:spPr bwMode="auto">
            <a:xfrm>
              <a:off x="2413591" y="1988288"/>
              <a:ext cx="6432697" cy="3583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Gerade Verbindung mit Pfeil 7"/>
            <p:cNvCxnSpPr/>
            <p:nvPr/>
          </p:nvCxnSpPr>
          <p:spPr>
            <a:xfrm>
              <a:off x="4129763" y="4149713"/>
              <a:ext cx="931025" cy="32585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  <p:graphicFrame>
        <p:nvGraphicFramePr>
          <p:cNvPr id="15" name="Diagramm 14"/>
          <p:cNvGraphicFramePr/>
          <p:nvPr/>
        </p:nvGraphicFramePr>
        <p:xfrm>
          <a:off x="1534079" y="1359418"/>
          <a:ext cx="7458075" cy="4819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– Endlage Einstellung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9</a:t>
            </a:fld>
            <a:endParaRPr lang="de-DE" dirty="0"/>
          </a:p>
        </p:txBody>
      </p:sp>
      <p:cxnSp>
        <p:nvCxnSpPr>
          <p:cNvPr id="14" name="Gerade Verbindung 13"/>
          <p:cNvCxnSpPr/>
          <p:nvPr/>
        </p:nvCxnSpPr>
        <p:spPr>
          <a:xfrm rot="5400000">
            <a:off x="2181225" y="3886200"/>
            <a:ext cx="4762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/>
          <p:cNvGrpSpPr/>
          <p:nvPr/>
        </p:nvGrpSpPr>
        <p:grpSpPr>
          <a:xfrm>
            <a:off x="193651" y="1502572"/>
            <a:ext cx="4330724" cy="4572000"/>
            <a:chOff x="193651" y="1502572"/>
            <a:chExt cx="4330724" cy="45720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3652" y="1502572"/>
              <a:ext cx="4330723" cy="2269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/>
            <a:srcRect t="13467" r="13467"/>
            <a:stretch>
              <a:fillRect/>
            </a:stretch>
          </p:blipFill>
          <p:spPr bwMode="auto">
            <a:xfrm>
              <a:off x="193651" y="3830587"/>
              <a:ext cx="4330723" cy="2243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uppieren 25"/>
          <p:cNvGrpSpPr/>
          <p:nvPr/>
        </p:nvGrpSpPr>
        <p:grpSpPr>
          <a:xfrm>
            <a:off x="4610100" y="1502573"/>
            <a:ext cx="4322308" cy="4572000"/>
            <a:chOff x="4610100" y="1502573"/>
            <a:chExt cx="4322308" cy="457200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10100" y="3833063"/>
              <a:ext cx="4322308" cy="224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/>
            <a:srcRect t="23445" r="24380"/>
            <a:stretch>
              <a:fillRect/>
            </a:stretch>
          </p:blipFill>
          <p:spPr bwMode="auto">
            <a:xfrm>
              <a:off x="4610100" y="1502573"/>
              <a:ext cx="4322306" cy="2269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uppieren 26"/>
          <p:cNvGrpSpPr/>
          <p:nvPr/>
        </p:nvGrpSpPr>
        <p:grpSpPr>
          <a:xfrm>
            <a:off x="193650" y="1499704"/>
            <a:ext cx="4330724" cy="4572000"/>
            <a:chOff x="193651" y="1502572"/>
            <a:chExt cx="4330724" cy="4572000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93652" y="1502572"/>
              <a:ext cx="4330723" cy="2269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</a:blip>
            <a:srcRect t="13467" r="13467"/>
            <a:stretch>
              <a:fillRect/>
            </a:stretch>
          </p:blipFill>
          <p:spPr bwMode="auto">
            <a:xfrm>
              <a:off x="193651" y="3830587"/>
              <a:ext cx="4330723" cy="2243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</a:t>
            </a:r>
            <a:r>
              <a:rPr lang="de-DE" dirty="0" smtClean="0">
                <a:latin typeface="Calibri" pitchFamily="34" charset="0"/>
              </a:rPr>
              <a:t>Detailpräsentation</a:t>
            </a:r>
            <a:r>
              <a:rPr lang="de-DE" dirty="0" smtClean="0"/>
              <a:t>, Januar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20423_Titel_title_PGN-plus_singleline_hea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20120423_Titel_title_PGN-plus_singleline_headline</Template>
  <TotalTime>0</TotalTime>
  <Words>719</Words>
  <Application>Microsoft Office PowerPoint</Application>
  <PresentationFormat>Bildschirmpräsentation (4:3)</PresentationFormat>
  <Paragraphs>212</Paragraphs>
  <Slides>26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20120423_Titel_title_PGN-plus_singleline_headline</vt:lpstr>
      <vt:lpstr>Folie 1</vt:lpstr>
      <vt:lpstr>Inhalt</vt:lpstr>
      <vt:lpstr>SRU-plus</vt:lpstr>
      <vt:lpstr>Video</vt:lpstr>
      <vt:lpstr>SRU-plus Funktionalität</vt:lpstr>
      <vt:lpstr>SRU-plus Funktionalität</vt:lpstr>
      <vt:lpstr>SRU-plus Funktionalität</vt:lpstr>
      <vt:lpstr>SRU-plus Baugrößen</vt:lpstr>
      <vt:lpstr>SRU-plus – Endlage Einstellung</vt:lpstr>
      <vt:lpstr>Einstellung der Endlage</vt:lpstr>
      <vt:lpstr>SRU-plus – Mittelstellungen</vt:lpstr>
      <vt:lpstr>SRU-plus – Mittelstellungen</vt:lpstr>
      <vt:lpstr>SRU-plus mit Fluiddurchführung</vt:lpstr>
      <vt:lpstr>Optionen für Fluiddurchführung</vt:lpstr>
      <vt:lpstr>SRU-plus mit elektrischer Durchführung  (EDF)</vt:lpstr>
      <vt:lpstr>SRU-plus Sensorik</vt:lpstr>
      <vt:lpstr>SRU-plus Bestellschlüssel</vt:lpstr>
      <vt:lpstr>SRU-plus Katalogseiten</vt:lpstr>
      <vt:lpstr>SRU-plus Katalog Seiten</vt:lpstr>
      <vt:lpstr>Einstellung der Stoßdämpfer</vt:lpstr>
      <vt:lpstr>Massenträgheitsmoment</vt:lpstr>
      <vt:lpstr>Massenträgheitsmoment</vt:lpstr>
      <vt:lpstr>Massenträgheitsmoment</vt:lpstr>
      <vt:lpstr>SRU-plus Wartung und Pflege </vt:lpstr>
      <vt:lpstr>SRU-plus Anwendungsbeispiele</vt:lpstr>
      <vt:lpstr>Folie 26</vt:lpstr>
    </vt:vector>
  </TitlesOfParts>
  <Company>SCHUNK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Brian Painting</dc:creator>
  <cp:lastModifiedBy>Brian Painting</cp:lastModifiedBy>
  <cp:revision>219</cp:revision>
  <dcterms:created xsi:type="dcterms:W3CDTF">2012-10-26T08:10:02Z</dcterms:created>
  <dcterms:modified xsi:type="dcterms:W3CDTF">2013-01-23T07:14:14Z</dcterms:modified>
</cp:coreProperties>
</file>