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heme/theme2.xml" ContentType="application/vnd.openxmlformats-officedocument.theme+xml"/>
  <Override PartName="/ppt/theme/theme3.xml" ContentType="application/vnd.openxmlformats-officedocument.theme+xml"/>
  <Override PartName="/ppt/tags/tag6.xml" ContentType="application/vnd.openxmlformats-officedocument.presentationml.tags+xml"/>
  <Override PartName="/ppt/notesSlides/notesSlide1.xml" ContentType="application/vnd.openxmlformats-officedocument.presentationml.notesSlide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23"/>
  </p:notesMasterIdLst>
  <p:handoutMasterIdLst>
    <p:handoutMasterId r:id="rId24"/>
  </p:handoutMasterIdLst>
  <p:sldIdLst>
    <p:sldId id="299" r:id="rId2"/>
    <p:sldId id="682" r:id="rId3"/>
    <p:sldId id="684" r:id="rId4"/>
    <p:sldId id="686" r:id="rId5"/>
    <p:sldId id="688" r:id="rId6"/>
    <p:sldId id="690" r:id="rId7"/>
    <p:sldId id="692" r:id="rId8"/>
    <p:sldId id="693" r:id="rId9"/>
    <p:sldId id="691" r:id="rId10"/>
    <p:sldId id="694" r:id="rId11"/>
    <p:sldId id="695" r:id="rId12"/>
    <p:sldId id="696" r:id="rId13"/>
    <p:sldId id="697" r:id="rId14"/>
    <p:sldId id="705" r:id="rId15"/>
    <p:sldId id="698" r:id="rId16"/>
    <p:sldId id="699" r:id="rId17"/>
    <p:sldId id="703" r:id="rId18"/>
    <p:sldId id="700" r:id="rId19"/>
    <p:sldId id="702" r:id="rId20"/>
    <p:sldId id="296" r:id="rId21"/>
    <p:sldId id="279" r:id="rId22"/>
  </p:sldIdLst>
  <p:sldSz cx="9144000" cy="5143500" type="screen16x9"/>
  <p:notesSz cx="6858000" cy="9144000"/>
  <p:custDataLst>
    <p:tags r:id="rId25"/>
  </p:custDataLst>
  <p:defaultTextStyle>
    <a:defPPr>
      <a:defRPr lang="de-DE"/>
    </a:defPPr>
    <a:lvl1pPr marL="0" algn="l" defTabSz="457171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71" algn="l" defTabSz="457171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341" algn="l" defTabSz="457171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512" algn="l" defTabSz="457171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683" algn="l" defTabSz="457171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854" algn="l" defTabSz="457171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024" algn="l" defTabSz="457171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195" algn="l" defTabSz="457171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366" algn="l" defTabSz="457171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450">
          <p15:clr>
            <a:srgbClr val="A4A3A4"/>
          </p15:clr>
        </p15:guide>
        <p15:guide id="2" orient="horz" pos="356">
          <p15:clr>
            <a:srgbClr val="A4A3A4"/>
          </p15:clr>
        </p15:guide>
        <p15:guide id="3" orient="horz" pos="590">
          <p15:clr>
            <a:srgbClr val="A4A3A4"/>
          </p15:clr>
        </p15:guide>
        <p15:guide id="4" pos="5472">
          <p15:clr>
            <a:srgbClr val="A4A3A4"/>
          </p15:clr>
        </p15:guide>
        <p15:guide id="5" pos="204" userDrawn="1">
          <p15:clr>
            <a:srgbClr val="A4A3A4"/>
          </p15:clr>
        </p15:guide>
        <p15:guide id="6" pos="2831">
          <p15:clr>
            <a:srgbClr val="A4A3A4"/>
          </p15:clr>
        </p15:guide>
        <p15:guide id="7" pos="1610" userDrawn="1">
          <p15:clr>
            <a:srgbClr val="A4A3A4"/>
          </p15:clr>
        </p15:guide>
        <p15:guide id="8" pos="288">
          <p15:clr>
            <a:srgbClr val="A4A3A4"/>
          </p15:clr>
        </p15:guide>
        <p15:guide id="9" pos="939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446B"/>
    <a:srgbClr val="D7E2ED"/>
    <a:srgbClr val="84D0F0"/>
    <a:srgbClr val="003D6A"/>
    <a:srgbClr val="EAF2F9"/>
    <a:srgbClr val="17385F"/>
    <a:srgbClr val="009EE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792" autoAdjust="0"/>
    <p:restoredTop sz="94591" autoAdjust="0"/>
  </p:normalViewPr>
  <p:slideViewPr>
    <p:cSldViewPr snapToGrid="0" snapToObjects="1">
      <p:cViewPr varScale="1">
        <p:scale>
          <a:sx n="106" d="100"/>
          <a:sy n="106" d="100"/>
        </p:scale>
        <p:origin x="972" y="78"/>
      </p:cViewPr>
      <p:guideLst>
        <p:guide orient="horz" pos="2450"/>
        <p:guide orient="horz" pos="356"/>
        <p:guide orient="horz" pos="590"/>
        <p:guide pos="5472"/>
        <p:guide pos="204"/>
        <p:guide pos="2831"/>
        <p:guide pos="1610"/>
        <p:guide pos="288"/>
        <p:guide pos="939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 showGuides="1">
      <p:cViewPr varScale="1">
        <p:scale>
          <a:sx n="85" d="100"/>
          <a:sy n="85" d="100"/>
        </p:scale>
        <p:origin x="-2250" y="-9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gs" Target="tags/tag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berschrift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05EF0E5-7573-904A-8AD2-3C4D4AB28462}" type="datetimeFigureOut">
              <a:rPr lang="de-DE" smtClean="0"/>
              <a:pPr/>
              <a:t>17.05.2021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BD9633C-3AFD-B14F-BF51-76C9B354F05A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9934953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berschrift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959C942-6DF7-4645-A323-1FB2403B0B5A}" type="datetimeFigureOut">
              <a:rPr lang="de-DE" smtClean="0"/>
              <a:pPr/>
              <a:t>17.05.2021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2E218C4-41A8-684B-AF4F-B9D499E35F6B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95679623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171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171" algn="l" defTabSz="457171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341" algn="l" defTabSz="457171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512" algn="l" defTabSz="457171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683" algn="l" defTabSz="457171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854" algn="l" defTabSz="457171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024" algn="l" defTabSz="457171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195" algn="l" defTabSz="457171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366" algn="l" defTabSz="457171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17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2E218C4-41A8-684B-AF4F-B9D499E35F6B}" type="slidenum">
              <a:rPr kumimoji="0" lang="de-D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17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de-D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769921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3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4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5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eißer Hintergr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Rechteck 31"/>
          <p:cNvSpPr/>
          <p:nvPr userDrawn="1"/>
        </p:nvSpPr>
        <p:spPr>
          <a:xfrm>
            <a:off x="0" y="4505859"/>
            <a:ext cx="9143696" cy="637641"/>
          </a:xfrm>
          <a:prstGeom prst="rect">
            <a:avLst/>
          </a:prstGeom>
          <a:solidFill>
            <a:srgbClr val="003D6A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33" name="Bild 4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-304" y="4311880"/>
            <a:ext cx="9144000" cy="749300"/>
          </a:xfrm>
          <a:prstGeom prst="rect">
            <a:avLst/>
          </a:prstGeom>
        </p:spPr>
      </p:pic>
      <p:sp>
        <p:nvSpPr>
          <p:cNvPr id="29" name="Titelplatzhalter 4"/>
          <p:cNvSpPr>
            <a:spLocks noGrp="1"/>
          </p:cNvSpPr>
          <p:nvPr>
            <p:ph type="title" hasCustomPrompt="1"/>
          </p:nvPr>
        </p:nvSpPr>
        <p:spPr>
          <a:xfrm>
            <a:off x="209550" y="160339"/>
            <a:ext cx="7886700" cy="864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dirty="0"/>
              <a:t>Überschrift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quarter" idx="11"/>
          </p:nvPr>
        </p:nvSpPr>
        <p:spPr>
          <a:xfrm>
            <a:off x="4673600" y="1112838"/>
            <a:ext cx="4171950" cy="285389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endParaRPr lang="de-DE" dirty="0"/>
          </a:p>
        </p:txBody>
      </p:sp>
      <p:sp>
        <p:nvSpPr>
          <p:cNvPr id="6" name="Textplatzhalter 5"/>
          <p:cNvSpPr>
            <a:spLocks noGrp="1"/>
          </p:cNvSpPr>
          <p:nvPr>
            <p:ph type="body" sz="quarter" idx="12"/>
          </p:nvPr>
        </p:nvSpPr>
        <p:spPr>
          <a:xfrm>
            <a:off x="209550" y="1112838"/>
            <a:ext cx="4374000" cy="2854325"/>
          </a:xfrm>
        </p:spPr>
        <p:txBody>
          <a:bodyPr/>
          <a:lstStyle/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</p:txBody>
      </p:sp>
      <p:sp>
        <p:nvSpPr>
          <p:cNvPr id="31" name="Fußzeilenplatzhalter 4"/>
          <p:cNvSpPr txBox="1">
            <a:spLocks/>
          </p:cNvSpPr>
          <p:nvPr/>
        </p:nvSpPr>
        <p:spPr>
          <a:xfrm>
            <a:off x="678007" y="4686520"/>
            <a:ext cx="5039478" cy="252000"/>
          </a:xfrm>
          <a:prstGeom prst="rect">
            <a:avLst/>
          </a:prstGeom>
        </p:spPr>
        <p:txBody>
          <a:bodyPr vert="horz" lIns="115214" tIns="57607" rIns="115214" bIns="57607" rtlCol="0" anchor="ctr"/>
          <a:lstStyle/>
          <a:p>
            <a:pPr lvl="0">
              <a:defRPr/>
            </a:pPr>
            <a:endParaRPr lang="de-DE" sz="1100" dirty="0">
              <a:solidFill>
                <a:schemeClr val="bg1"/>
              </a:solidFill>
            </a:endParaRPr>
          </a:p>
        </p:txBody>
      </p:sp>
      <p:sp>
        <p:nvSpPr>
          <p:cNvPr id="10" name="Fußzeilenplatzhalter 4"/>
          <p:cNvSpPr txBox="1">
            <a:spLocks/>
          </p:cNvSpPr>
          <p:nvPr userDrawn="1"/>
        </p:nvSpPr>
        <p:spPr>
          <a:xfrm>
            <a:off x="352425" y="4756380"/>
            <a:ext cx="550703" cy="252000"/>
          </a:xfrm>
          <a:prstGeom prst="rect">
            <a:avLst/>
          </a:prstGeom>
        </p:spPr>
        <p:txBody>
          <a:bodyPr vert="horz" lIns="115214" tIns="57607" rIns="115214" bIns="57607" rtlCol="0" anchor="ctr"/>
          <a:lstStyle/>
          <a:p>
            <a:pPr lvl="0">
              <a:defRPr/>
            </a:pPr>
            <a:fld id="{D42D1118-0BEA-4219-AAE0-0D1ADB44C724}" type="slidenum">
              <a:rPr lang="de-DE" sz="1100" smtClean="0">
                <a:solidFill>
                  <a:schemeClr val="bg1"/>
                </a:solidFill>
              </a:rPr>
              <a:t>‹Nr.›</a:t>
            </a:fld>
            <a:endParaRPr lang="de-DE" sz="1100" dirty="0">
              <a:solidFill>
                <a:schemeClr val="bg1"/>
              </a:solidFill>
            </a:endParaRPr>
          </a:p>
        </p:txBody>
      </p:sp>
      <p:sp>
        <p:nvSpPr>
          <p:cNvPr id="11" name="Fußzeilenplatzhalter 2"/>
          <p:cNvSpPr>
            <a:spLocks noGrp="1"/>
          </p:cNvSpPr>
          <p:nvPr>
            <p:ph type="ftr" sz="quarter" idx="10"/>
          </p:nvPr>
        </p:nvSpPr>
        <p:spPr>
          <a:xfrm>
            <a:off x="819150" y="4738689"/>
            <a:ext cx="3086100" cy="274637"/>
          </a:xfrm>
        </p:spPr>
        <p:txBody>
          <a:bodyPr/>
          <a:lstStyle/>
          <a:p>
            <a:r>
              <a:rPr lang="de-DE" dirty="0"/>
              <a:t>Titel, Verfasser, Datum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8311130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Weißer Hintergr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Rechteck 32"/>
          <p:cNvSpPr/>
          <p:nvPr userDrawn="1"/>
        </p:nvSpPr>
        <p:spPr>
          <a:xfrm>
            <a:off x="0" y="4505859"/>
            <a:ext cx="9143696" cy="637641"/>
          </a:xfrm>
          <a:prstGeom prst="rect">
            <a:avLst/>
          </a:prstGeom>
          <a:solidFill>
            <a:srgbClr val="003D6A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1" name="Fußzeilenplatzhalter 4"/>
          <p:cNvSpPr txBox="1">
            <a:spLocks/>
          </p:cNvSpPr>
          <p:nvPr/>
        </p:nvSpPr>
        <p:spPr>
          <a:xfrm>
            <a:off x="678007" y="4686520"/>
            <a:ext cx="5039478" cy="252000"/>
          </a:xfrm>
          <a:prstGeom prst="rect">
            <a:avLst/>
          </a:prstGeom>
        </p:spPr>
        <p:txBody>
          <a:bodyPr vert="horz" lIns="115214" tIns="57607" rIns="115214" bIns="57607" rtlCol="0" anchor="ctr"/>
          <a:lstStyle/>
          <a:p>
            <a:pPr lvl="0">
              <a:defRPr/>
            </a:pPr>
            <a:endParaRPr lang="de-DE" sz="1100" dirty="0">
              <a:solidFill>
                <a:schemeClr val="bg1"/>
              </a:solidFill>
            </a:endParaRPr>
          </a:p>
        </p:txBody>
      </p:sp>
      <p:sp>
        <p:nvSpPr>
          <p:cNvPr id="29" name="Titelplatzhalter 4"/>
          <p:cNvSpPr>
            <a:spLocks noGrp="1"/>
          </p:cNvSpPr>
          <p:nvPr>
            <p:ph type="title" hasCustomPrompt="1"/>
          </p:nvPr>
        </p:nvSpPr>
        <p:spPr>
          <a:xfrm>
            <a:off x="209550" y="160339"/>
            <a:ext cx="7886700" cy="864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dirty="0"/>
              <a:t>Überschrift</a:t>
            </a:r>
          </a:p>
        </p:txBody>
      </p:sp>
      <p:sp>
        <p:nvSpPr>
          <p:cNvPr id="6" name="Textplatzhalter 5"/>
          <p:cNvSpPr>
            <a:spLocks noGrp="1"/>
          </p:cNvSpPr>
          <p:nvPr>
            <p:ph type="body" sz="quarter" idx="12"/>
          </p:nvPr>
        </p:nvSpPr>
        <p:spPr>
          <a:xfrm>
            <a:off x="209550" y="1112838"/>
            <a:ext cx="7886700" cy="2854325"/>
          </a:xfrm>
        </p:spPr>
        <p:txBody>
          <a:bodyPr/>
          <a:lstStyle/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</p:txBody>
      </p:sp>
      <p:sp>
        <p:nvSpPr>
          <p:cNvPr id="9" name="Fußzeilenplatzhalter 4"/>
          <p:cNvSpPr txBox="1">
            <a:spLocks/>
          </p:cNvSpPr>
          <p:nvPr userDrawn="1"/>
        </p:nvSpPr>
        <p:spPr>
          <a:xfrm>
            <a:off x="352425" y="4756380"/>
            <a:ext cx="550703" cy="252000"/>
          </a:xfrm>
          <a:prstGeom prst="rect">
            <a:avLst/>
          </a:prstGeom>
        </p:spPr>
        <p:txBody>
          <a:bodyPr vert="horz" lIns="115214" tIns="57607" rIns="115214" bIns="57607" rtlCol="0" anchor="ctr"/>
          <a:lstStyle/>
          <a:p>
            <a:pPr lvl="0">
              <a:defRPr/>
            </a:pPr>
            <a:fld id="{D42D1118-0BEA-4219-AAE0-0D1ADB44C724}" type="slidenum">
              <a:rPr lang="de-DE" sz="1100" smtClean="0">
                <a:solidFill>
                  <a:schemeClr val="bg1"/>
                </a:solidFill>
              </a:rPr>
              <a:t>‹Nr.›</a:t>
            </a:fld>
            <a:endParaRPr lang="de-DE" sz="1100" dirty="0">
              <a:solidFill>
                <a:schemeClr val="bg1"/>
              </a:solidFill>
            </a:endParaRPr>
          </a:p>
        </p:txBody>
      </p:sp>
      <p:sp>
        <p:nvSpPr>
          <p:cNvPr id="10" name="Fußzeilenplatzhalter 2"/>
          <p:cNvSpPr>
            <a:spLocks noGrp="1"/>
          </p:cNvSpPr>
          <p:nvPr>
            <p:ph type="ftr" sz="quarter" idx="10"/>
          </p:nvPr>
        </p:nvSpPr>
        <p:spPr>
          <a:xfrm>
            <a:off x="819150" y="4738689"/>
            <a:ext cx="3086100" cy="274637"/>
          </a:xfrm>
        </p:spPr>
        <p:txBody>
          <a:bodyPr/>
          <a:lstStyle/>
          <a:p>
            <a:r>
              <a:rPr lang="de-DE" dirty="0"/>
              <a:t>Titel, Verfasser, Datum</a:t>
            </a:r>
          </a:p>
        </p:txBody>
      </p:sp>
      <p:pic>
        <p:nvPicPr>
          <p:cNvPr id="11" name="Bild 4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4311870"/>
            <a:ext cx="9144000" cy="7493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5669386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tzte Se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C7BC19C-A1E6-4489-9BC3-C001F2DEFA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168D64DD-5E52-4094-B64C-864F594052A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e-DE"/>
              <a:t>Titel, Verfasser, Datum</a:t>
            </a:r>
            <a:endParaRPr lang="de-DE" dirty="0"/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2CCAC922-7B04-487C-B885-EC290EAE341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-1" y="0"/>
            <a:ext cx="9184821" cy="51435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8730068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ags" Target="../tags/tag2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platzhalter 4"/>
          <p:cNvSpPr>
            <a:spLocks noGrp="1"/>
          </p:cNvSpPr>
          <p:nvPr>
            <p:ph type="title"/>
          </p:nvPr>
        </p:nvSpPr>
        <p:spPr>
          <a:xfrm>
            <a:off x="209550" y="160339"/>
            <a:ext cx="7886700" cy="8048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dirty="0"/>
              <a:t>Titelmasterformat</a:t>
            </a:r>
            <a:br>
              <a:rPr lang="de-DE" dirty="0"/>
            </a:br>
            <a:r>
              <a:rPr lang="de-DE" dirty="0"/>
              <a:t>durch Klicken bearbeiten</a:t>
            </a:r>
          </a:p>
        </p:txBody>
      </p:sp>
      <p:sp>
        <p:nvSpPr>
          <p:cNvPr id="7" name="Fußzeilenplatzhalter 6"/>
          <p:cNvSpPr>
            <a:spLocks noGrp="1"/>
          </p:cNvSpPr>
          <p:nvPr>
            <p:ph type="ftr" sz="quarter" idx="3"/>
          </p:nvPr>
        </p:nvSpPr>
        <p:spPr>
          <a:xfrm>
            <a:off x="819150" y="4668839"/>
            <a:ext cx="30861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0">
                <a:solidFill>
                  <a:schemeClr val="bg1"/>
                </a:solidFill>
              </a:defRPr>
            </a:lvl1pPr>
          </a:lstStyle>
          <a:p>
            <a:r>
              <a:rPr lang="de-DE"/>
              <a:t>Titel, Verfasser, Datum</a:t>
            </a:r>
            <a:endParaRPr lang="de-DE" dirty="0"/>
          </a:p>
        </p:txBody>
      </p:sp>
      <p:sp>
        <p:nvSpPr>
          <p:cNvPr id="8" name="Textplatzhalter 7"/>
          <p:cNvSpPr>
            <a:spLocks noGrp="1"/>
          </p:cNvSpPr>
          <p:nvPr>
            <p:ph type="body" idx="1"/>
          </p:nvPr>
        </p:nvSpPr>
        <p:spPr>
          <a:xfrm>
            <a:off x="209550" y="1190627"/>
            <a:ext cx="4374000" cy="285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</p:txBody>
      </p:sp>
    </p:spTree>
    <p:custDataLst>
      <p:tags r:id="rId5"/>
    </p:custDataLst>
    <p:extLst>
      <p:ext uri="{BB962C8B-B14F-4D97-AF65-F5344CB8AC3E}">
        <p14:creationId xmlns:p14="http://schemas.microsoft.com/office/powerpoint/2010/main" val="32027864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59" r:id="rId2"/>
    <p:sldLayoutId id="2147483660" r:id="rId3"/>
  </p:sldLayoutIdLst>
  <p:hf sldNum="0" hdr="0" dt="0"/>
  <p:txStyles>
    <p:titleStyle>
      <a:lvl1pPr algn="l" defTabSz="457171" rtl="0" eaLnBrk="1" latinLnBrk="0" hangingPunct="1">
        <a:spcBef>
          <a:spcPct val="0"/>
        </a:spcBef>
        <a:buNone/>
        <a:defRPr sz="2800" b="1" kern="1200">
          <a:solidFill>
            <a:srgbClr val="00446B"/>
          </a:solidFill>
          <a:latin typeface="+mj-lt"/>
          <a:ea typeface="+mj-ea"/>
          <a:cs typeface="+mj-cs"/>
        </a:defRPr>
      </a:lvl1pPr>
    </p:titleStyle>
    <p:bodyStyle>
      <a:lvl1pPr marL="0" indent="0" algn="l" defTabSz="457171" rtl="0" eaLnBrk="1" latinLnBrk="0" hangingPunct="1">
        <a:spcBef>
          <a:spcPct val="20000"/>
        </a:spcBef>
        <a:buFont typeface="Arial"/>
        <a:buNone/>
        <a:defRPr sz="2000" kern="1200">
          <a:solidFill>
            <a:srgbClr val="00446B"/>
          </a:solidFill>
          <a:latin typeface="+mn-lt"/>
          <a:ea typeface="+mn-ea"/>
          <a:cs typeface="+mn-cs"/>
        </a:defRPr>
      </a:lvl1pPr>
      <a:lvl2pPr marL="457170" indent="0" algn="l" defTabSz="457171" rtl="0" eaLnBrk="1" latinLnBrk="0" hangingPunct="1">
        <a:spcBef>
          <a:spcPct val="20000"/>
        </a:spcBef>
        <a:buFont typeface="Arial"/>
        <a:buNone/>
        <a:defRPr sz="1800" kern="1200">
          <a:solidFill>
            <a:srgbClr val="00446B"/>
          </a:solidFill>
          <a:latin typeface="+mn-lt"/>
          <a:ea typeface="+mn-ea"/>
          <a:cs typeface="+mn-cs"/>
        </a:defRPr>
      </a:lvl2pPr>
      <a:lvl3pPr marL="1142927" indent="-228585" algn="l" defTabSz="457171" rtl="0" eaLnBrk="1" latinLnBrk="0" hangingPunct="1">
        <a:spcBef>
          <a:spcPct val="20000"/>
        </a:spcBef>
        <a:buFont typeface="Arial"/>
        <a:buChar char="•"/>
        <a:defRPr sz="2000" kern="1200">
          <a:solidFill>
            <a:srgbClr val="00446B"/>
          </a:solidFill>
          <a:latin typeface="+mn-lt"/>
          <a:ea typeface="+mn-ea"/>
          <a:cs typeface="+mn-cs"/>
        </a:defRPr>
      </a:lvl3pPr>
      <a:lvl4pPr marL="1600098" indent="-228585" algn="l" defTabSz="457171" rtl="0" eaLnBrk="1" latinLnBrk="0" hangingPunct="1">
        <a:spcBef>
          <a:spcPct val="20000"/>
        </a:spcBef>
        <a:buFont typeface="Arial"/>
        <a:buChar char="–"/>
        <a:defRPr sz="1800" kern="1200">
          <a:solidFill>
            <a:srgbClr val="00446B"/>
          </a:solidFill>
          <a:latin typeface="+mn-lt"/>
          <a:ea typeface="+mn-ea"/>
          <a:cs typeface="+mn-cs"/>
        </a:defRPr>
      </a:lvl4pPr>
      <a:lvl5pPr marL="2057268" indent="-228585" algn="l" defTabSz="457171" rtl="0" eaLnBrk="1" latinLnBrk="0" hangingPunct="1">
        <a:spcBef>
          <a:spcPct val="20000"/>
        </a:spcBef>
        <a:buFont typeface="Arial"/>
        <a:buChar char="»"/>
        <a:defRPr sz="1800" kern="1200">
          <a:solidFill>
            <a:srgbClr val="00446B"/>
          </a:solidFill>
          <a:latin typeface="+mn-lt"/>
          <a:ea typeface="+mn-ea"/>
          <a:cs typeface="+mn-cs"/>
        </a:defRPr>
      </a:lvl5pPr>
      <a:lvl6pPr marL="2514439" indent="-228585" algn="l" defTabSz="457171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10" indent="-228585" algn="l" defTabSz="457171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781" indent="-228585" algn="l" defTabSz="457171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951" indent="-228585" algn="l" defTabSz="457171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45717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71" algn="l" defTabSz="45717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41" algn="l" defTabSz="45717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12" algn="l" defTabSz="45717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683" algn="l" defTabSz="45717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54" algn="l" defTabSz="45717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24" algn="l" defTabSz="45717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195" algn="l" defTabSz="45717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366" algn="l" defTabSz="45717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notesSlide" Target="../notesSlides/notesSlide1.xml"/><Relationship Id="rId7" Type="http://schemas.openxmlformats.org/officeDocument/2006/relationships/image" Target="../media/image1.emf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Relationship Id="rId6" Type="http://schemas.openxmlformats.org/officeDocument/2006/relationships/image" Target="../media/image5.png"/><Relationship Id="rId5" Type="http://schemas.openxmlformats.org/officeDocument/2006/relationships/image" Target="../media/image4.emf"/><Relationship Id="rId4" Type="http://schemas.openxmlformats.org/officeDocument/2006/relationships/image" Target="../media/image3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8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tags" Target="../tags/tag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Relationship Id="rId9" Type="http://schemas.openxmlformats.org/officeDocument/2006/relationships/image" Target="../media/image1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 descr="Ein Bild, das Haushaltsgerät, Computer, Frau, Laptop enthält.&#10;&#10;Automatisch generierte Beschreibung">
            <a:extLst>
              <a:ext uri="{FF2B5EF4-FFF2-40B4-BE49-F238E27FC236}">
                <a16:creationId xmlns:a16="http://schemas.microsoft.com/office/drawing/2014/main" id="{80D225CB-F252-4FB9-A51D-957862A031C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4428744"/>
          </a:xfrm>
          <a:prstGeom prst="rect">
            <a:avLst/>
          </a:prstGeom>
        </p:spPr>
      </p:pic>
      <p:sp>
        <p:nvSpPr>
          <p:cNvPr id="50" name="Rechteck 49"/>
          <p:cNvSpPr/>
          <p:nvPr/>
        </p:nvSpPr>
        <p:spPr>
          <a:xfrm>
            <a:off x="0" y="3346073"/>
            <a:ext cx="9144000" cy="1081147"/>
          </a:xfrm>
          <a:prstGeom prst="rect">
            <a:avLst/>
          </a:prstGeom>
          <a:solidFill>
            <a:srgbClr val="003D6A">
              <a:alpha val="6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17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9" name="Titel 1"/>
          <p:cNvSpPr txBox="1">
            <a:spLocks/>
          </p:cNvSpPr>
          <p:nvPr/>
        </p:nvSpPr>
        <p:spPr>
          <a:xfrm>
            <a:off x="142681" y="3246771"/>
            <a:ext cx="8858637" cy="839334"/>
          </a:xfrm>
          <a:prstGeom prst="rect">
            <a:avLst/>
          </a:prstGeom>
        </p:spPr>
        <p:txBody>
          <a:bodyPr wrap="square" anchor="ctr" anchorCtr="0">
            <a:noAutofit/>
          </a:bodyPr>
          <a:lstStyle/>
          <a:p>
            <a:pPr marL="84138">
              <a:lnSpc>
                <a:spcPts val="3200"/>
              </a:lnSpc>
              <a:spcBef>
                <a:spcPct val="0"/>
              </a:spcBef>
              <a:spcAft>
                <a:spcPts val="1200"/>
              </a:spcAft>
              <a:defRPr/>
            </a:pPr>
            <a:endParaRPr lang="de-DE" altLang="de-DE" sz="3000" b="1" dirty="0">
              <a:solidFill>
                <a:srgbClr val="FFFFFF"/>
              </a:solidFill>
            </a:endParaRPr>
          </a:p>
          <a:p>
            <a:pPr marL="84138">
              <a:lnSpc>
                <a:spcPts val="3200"/>
              </a:lnSpc>
              <a:spcBef>
                <a:spcPct val="0"/>
              </a:spcBef>
              <a:spcAft>
                <a:spcPts val="1200"/>
              </a:spcAft>
              <a:defRPr/>
            </a:pPr>
            <a:r>
              <a:rPr lang="de-DE" altLang="de-DE" sz="3000" b="1" dirty="0">
                <a:solidFill>
                  <a:srgbClr val="FFFFFF"/>
                </a:solidFill>
              </a:rPr>
              <a:t>Toolholding Systems		</a:t>
            </a:r>
          </a:p>
          <a:p>
            <a:pPr marL="84138" lvl="0">
              <a:lnSpc>
                <a:spcPts val="3200"/>
              </a:lnSpc>
              <a:spcBef>
                <a:spcPct val="0"/>
              </a:spcBef>
              <a:spcAft>
                <a:spcPts val="1200"/>
              </a:spcAft>
              <a:defRPr/>
            </a:pPr>
            <a:endParaRPr lang="de-DE" sz="3000" dirty="0">
              <a:solidFill>
                <a:srgbClr val="FFFFFF"/>
              </a:solidFill>
            </a:endParaRPr>
          </a:p>
        </p:txBody>
      </p:sp>
      <p:pic>
        <p:nvPicPr>
          <p:cNvPr id="22" name="Grafik 2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2807" y="4872302"/>
            <a:ext cx="1346200" cy="89566"/>
          </a:xfrm>
          <a:prstGeom prst="rect">
            <a:avLst/>
          </a:prstGeom>
        </p:spPr>
      </p:pic>
      <p:pic>
        <p:nvPicPr>
          <p:cNvPr id="23" name="Grafik 22"/>
          <p:cNvPicPr>
            <a:picLocks noChangeAspect="1"/>
          </p:cNvPicPr>
          <p:nvPr/>
        </p:nvPicPr>
        <p:blipFill rotWithShape="1">
          <a:blip r:embed="rId6"/>
          <a:srcRect l="38113" b="2500"/>
          <a:stretch/>
        </p:blipFill>
        <p:spPr>
          <a:xfrm>
            <a:off x="471268" y="4714856"/>
            <a:ext cx="207512" cy="222904"/>
          </a:xfrm>
          <a:prstGeom prst="rect">
            <a:avLst/>
          </a:prstGeom>
        </p:spPr>
      </p:pic>
      <p:pic>
        <p:nvPicPr>
          <p:cNvPr id="7" name="Bild 4">
            <a:extLst>
              <a:ext uri="{FF2B5EF4-FFF2-40B4-BE49-F238E27FC236}">
                <a16:creationId xmlns:a16="http://schemas.microsoft.com/office/drawing/2014/main" id="{FF2BE00B-75A5-427F-855A-AFBD37CAD0A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4311870"/>
            <a:ext cx="9144000" cy="749300"/>
          </a:xfrm>
          <a:prstGeom prst="rect">
            <a:avLst/>
          </a:prstGeom>
        </p:spPr>
      </p:pic>
      <p:pic>
        <p:nvPicPr>
          <p:cNvPr id="10" name="Picture 2" descr="S:\DATEN\Schulungsleitung\99_Temp\2013_11_10_RBZ\PPT_SCHUNK\TENDO_EC_Logo.png">
            <a:extLst>
              <a:ext uri="{FF2B5EF4-FFF2-40B4-BE49-F238E27FC236}">
                <a16:creationId xmlns:a16="http://schemas.microsoft.com/office/drawing/2014/main" id="{F0F05EEB-15E6-4FB8-B4FB-C0D22690E50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/>
          <a:stretch>
            <a:fillRect/>
          </a:stretch>
        </p:blipFill>
        <p:spPr bwMode="auto">
          <a:xfrm>
            <a:off x="381237" y="3987987"/>
            <a:ext cx="2833872" cy="435980"/>
          </a:xfrm>
          <a:prstGeom prst="rect">
            <a:avLst/>
          </a:prstGeom>
          <a:noFill/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59215276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ECF28A3-4131-4FE7-816C-F98207EB98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>
                <a:latin typeface="Calibri" pitchFamily="34" charset="0"/>
                <a:ea typeface="ヒラギノ角ゴ Pro W3"/>
                <a:cs typeface="ヒラギノ角ゴ Pro W3"/>
              </a:rPr>
              <a:t>TENDO E </a:t>
            </a:r>
            <a:r>
              <a:rPr lang="de-DE" dirty="0" err="1">
                <a:latin typeface="Calibri" pitchFamily="34" charset="0"/>
                <a:ea typeface="ヒラギノ角ゴ Pro W3"/>
                <a:cs typeface="ヒラギノ角ゴ Pro W3"/>
              </a:rPr>
              <a:t>compact</a:t>
            </a:r>
            <a:endParaRPr lang="en-US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002837C8-9C78-45DC-B137-9B58124042AD}"/>
              </a:ext>
            </a:extLst>
          </p:cNvPr>
          <p:cNvSpPr>
            <a:spLocks noGrp="1"/>
          </p:cNvSpPr>
          <p:nvPr>
            <p:ph sz="quarter" idx="11"/>
          </p:nvPr>
        </p:nvSpPr>
        <p:spPr/>
        <p:txBody>
          <a:bodyPr>
            <a:normAutofit/>
          </a:bodyPr>
          <a:lstStyle/>
          <a:p>
            <a:r>
              <a:rPr lang="en-US" altLang="de-DE" b="1" dirty="0">
                <a:latin typeface="Calibri" panose="020F0502020204030204" pitchFamily="34" charset="0"/>
                <a:cs typeface="Calibri" panose="020F0502020204030204" pitchFamily="34" charset="0"/>
              </a:rPr>
              <a:t>The toolholder for almost every requirement</a:t>
            </a:r>
          </a:p>
          <a:p>
            <a:endParaRPr lang="en-US" altLang="de-DE" sz="1400" u="sng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altLang="de-DE" sz="1400" u="sng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altLang="de-DE" sz="1400" u="sng" dirty="0">
                <a:latin typeface="Calibri" panose="020F0502020204030204" pitchFamily="34" charset="0"/>
                <a:cs typeface="Calibri" panose="020F0502020204030204" pitchFamily="34" charset="0"/>
              </a:rPr>
              <a:t>Tapping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de-DE" sz="1400" dirty="0">
                <a:latin typeface="Calibri" panose="020F0502020204030204" pitchFamily="34" charset="0"/>
                <a:cs typeface="Calibri" panose="020F0502020204030204" pitchFamily="34" charset="0"/>
              </a:rPr>
              <a:t>High torques (of up to 900 Nm at 20 mm Ø)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de-DE" sz="1400" dirty="0">
                <a:latin typeface="Calibri" panose="020F0502020204030204" pitchFamily="34" charset="0"/>
                <a:cs typeface="Calibri" panose="020F0502020204030204" pitchFamily="34" charset="0"/>
              </a:rPr>
              <a:t>Excellent vibration damping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de-DE" sz="1400" dirty="0">
                <a:latin typeface="Calibri" panose="020F0502020204030204" pitchFamily="34" charset="0"/>
                <a:cs typeface="Calibri" panose="020F0502020204030204" pitchFamily="34" charset="0"/>
              </a:rPr>
              <a:t>Made for tapping</a:t>
            </a:r>
            <a:endParaRPr lang="en-US" altLang="de-DE" sz="14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dirty="0"/>
          </a:p>
        </p:txBody>
      </p:sp>
      <p:pic>
        <p:nvPicPr>
          <p:cNvPr id="5" name="Picture 2">
            <a:extLst>
              <a:ext uri="{FF2B5EF4-FFF2-40B4-BE49-F238E27FC236}">
                <a16:creationId xmlns:a16="http://schemas.microsoft.com/office/drawing/2014/main" id="{3E18C430-014F-4A14-9702-E0AC206F21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8684" y="1386568"/>
            <a:ext cx="3600450" cy="2155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">
            <a:extLst>
              <a:ext uri="{FF2B5EF4-FFF2-40B4-BE49-F238E27FC236}">
                <a16:creationId xmlns:a16="http://schemas.microsoft.com/office/drawing/2014/main" id="{3BF9E702-A183-4F5F-B9D3-5C4A569573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0121" y="1431018"/>
            <a:ext cx="657225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Fußzeilenplatzhalter 3">
            <a:extLst>
              <a:ext uri="{FF2B5EF4-FFF2-40B4-BE49-F238E27FC236}">
                <a16:creationId xmlns:a16="http://schemas.microsoft.com/office/drawing/2014/main" id="{DF8D3A36-7189-432C-975E-EBED953B94F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819150" y="4738689"/>
            <a:ext cx="3086100" cy="274637"/>
          </a:xfrm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de-DE" altLang="de-DE" dirty="0">
                <a:solidFill>
                  <a:srgbClr val="FFFFFF"/>
                </a:solidFill>
              </a:rPr>
              <a:t>TENDO E </a:t>
            </a:r>
            <a:r>
              <a:rPr lang="de-DE" altLang="de-DE" dirty="0" err="1">
                <a:solidFill>
                  <a:srgbClr val="FFFFFF"/>
                </a:solidFill>
              </a:rPr>
              <a:t>compact</a:t>
            </a:r>
            <a:endParaRPr lang="de-DE" altLang="de-DE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89582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ECF28A3-4131-4FE7-816C-F98207EB98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altLang="de-DE" dirty="0">
                <a:latin typeface="Calibri" panose="020F0502020204030204" pitchFamily="34" charset="0"/>
                <a:cs typeface="Calibri" panose="020F0502020204030204" pitchFamily="34" charset="0"/>
              </a:rPr>
              <a:t>Advantages</a:t>
            </a:r>
            <a:endParaRPr lang="en-US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002837C8-9C78-45DC-B137-9B58124042AD}"/>
              </a:ext>
            </a:extLst>
          </p:cNvPr>
          <p:cNvSpPr>
            <a:spLocks noGrp="1"/>
          </p:cNvSpPr>
          <p:nvPr>
            <p:ph sz="quarter" idx="1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altLang="de-DE" sz="1800" b="1" dirty="0">
                <a:latin typeface="Calibri" panose="020F0502020204030204" pitchFamily="34" charset="0"/>
                <a:cs typeface="Calibri" panose="020F0502020204030204" pitchFamily="34" charset="0"/>
              </a:rPr>
              <a:t>High radial rigidity for a better part geometry accuracy</a:t>
            </a:r>
          </a:p>
          <a:p>
            <a:endParaRPr lang="en-US" altLang="de-DE" sz="18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de-DE" sz="1800" dirty="0">
                <a:latin typeface="Calibri" panose="020F0502020204030204" pitchFamily="34" charset="0"/>
                <a:cs typeface="Calibri" panose="020F0502020204030204" pitchFamily="34" charset="0"/>
              </a:rPr>
              <a:t>Optimum radial rigidity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de-DE" sz="1800" dirty="0">
                <a:latin typeface="Calibri" panose="020F0502020204030204" pitchFamily="34" charset="0"/>
                <a:cs typeface="Calibri" panose="020F0502020204030204" pitchFamily="34" charset="0"/>
              </a:rPr>
              <a:t>Robust toolholder body avoids lateral deflection during metal cutting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altLang="de-DE" sz="1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de-DE" sz="1800" dirty="0">
                <a:latin typeface="Calibri" panose="020F0502020204030204" pitchFamily="34" charset="0"/>
                <a:cs typeface="Calibri" panose="020F0502020204030204" pitchFamily="34" charset="0"/>
              </a:rPr>
              <a:t>Advantage: high part accuracy geometry  at the workpiece and the highest material removal rates (e.g. 400 cm³/min at 42CrMo4*)</a:t>
            </a:r>
          </a:p>
          <a:p>
            <a:pPr lvl="1">
              <a:buFont typeface="Arial" panose="020B0604020202020204" pitchFamily="34" charset="0"/>
              <a:buChar char="•"/>
            </a:pPr>
            <a:endParaRPr lang="en-US" altLang="de-DE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1">
              <a:buFont typeface="Arial" panose="020B0604020202020204" pitchFamily="34" charset="0"/>
              <a:buChar char="•"/>
            </a:pPr>
            <a:endParaRPr lang="en-US" altLang="de-DE" sz="1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altLang="de-DE" sz="1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altLang="de-DE" sz="1400" dirty="0">
                <a:latin typeface="Calibri" panose="020F0502020204030204" pitchFamily="34" charset="0"/>
                <a:cs typeface="Calibri" panose="020F0502020204030204" pitchFamily="34" charset="0"/>
              </a:rPr>
              <a:t>* depending on the machine tool and the tool</a:t>
            </a:r>
            <a:endParaRPr lang="en-US" altLang="de-DE" sz="14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dirty="0"/>
          </a:p>
        </p:txBody>
      </p:sp>
      <p:pic>
        <p:nvPicPr>
          <p:cNvPr id="5" name="Picture 2">
            <a:extLst>
              <a:ext uri="{FF2B5EF4-FFF2-40B4-BE49-F238E27FC236}">
                <a16:creationId xmlns:a16="http://schemas.microsoft.com/office/drawing/2014/main" id="{F747888A-BA47-43B0-B9DD-4502A0B995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7600" y="982942"/>
            <a:ext cx="2349360" cy="31776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Fußzeilenplatzhalter 3">
            <a:extLst>
              <a:ext uri="{FF2B5EF4-FFF2-40B4-BE49-F238E27FC236}">
                <a16:creationId xmlns:a16="http://schemas.microsoft.com/office/drawing/2014/main" id="{E235DCA9-6517-41DC-85A8-A83C142DFAD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819150" y="4738689"/>
            <a:ext cx="3086100" cy="274637"/>
          </a:xfrm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de-DE" altLang="de-DE" dirty="0">
                <a:solidFill>
                  <a:srgbClr val="FFFFFF"/>
                </a:solidFill>
              </a:rPr>
              <a:t>TENDO E </a:t>
            </a:r>
            <a:r>
              <a:rPr lang="de-DE" altLang="de-DE" dirty="0" err="1">
                <a:solidFill>
                  <a:srgbClr val="FFFFFF"/>
                </a:solidFill>
              </a:rPr>
              <a:t>compact</a:t>
            </a:r>
            <a:endParaRPr lang="de-DE" altLang="de-DE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920706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ECF28A3-4131-4FE7-816C-F98207EB98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altLang="de-DE" dirty="0">
                <a:latin typeface="Calibri" panose="020F0502020204030204" pitchFamily="34" charset="0"/>
                <a:cs typeface="Calibri" panose="020F0502020204030204" pitchFamily="34" charset="0"/>
              </a:rPr>
              <a:t>Advantages</a:t>
            </a:r>
            <a:endParaRPr lang="en-US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002837C8-9C78-45DC-B137-9B58124042AD}"/>
              </a:ext>
            </a:extLst>
          </p:cNvPr>
          <p:cNvSpPr>
            <a:spLocks noGrp="1"/>
          </p:cNvSpPr>
          <p:nvPr>
            <p:ph sz="quarter" idx="11"/>
          </p:nvPr>
        </p:nvSpPr>
        <p:spPr/>
        <p:txBody>
          <a:bodyPr>
            <a:normAutofit/>
          </a:bodyPr>
          <a:lstStyle/>
          <a:p>
            <a:r>
              <a:rPr lang="en-US" altLang="de-DE" sz="1500" b="1" dirty="0">
                <a:latin typeface="Calibri" panose="020F0502020204030204" pitchFamily="34" charset="0"/>
                <a:cs typeface="Calibri" panose="020F0502020204030204" pitchFamily="34" charset="0"/>
              </a:rPr>
              <a:t>High torque of up to 900 Nm (Ø 20) for highest volume machining</a:t>
            </a:r>
          </a:p>
          <a:p>
            <a:endParaRPr lang="en-US" altLang="de-DE" sz="15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de-DE" sz="1500" dirty="0">
                <a:latin typeface="Calibri" panose="020F0502020204030204" pitchFamily="34" charset="0"/>
                <a:cs typeface="Calibri" panose="020F0502020204030204" pitchFamily="34" charset="0"/>
              </a:rPr>
              <a:t>Due to the compact design, holding forces and a high torque transmission are guaranteed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altLang="de-DE" sz="15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de-DE" sz="1500" dirty="0">
                <a:latin typeface="Calibri" panose="020F0502020204030204" pitchFamily="34" charset="0"/>
                <a:cs typeface="Calibri" panose="020F0502020204030204" pitchFamily="34" charset="0"/>
              </a:rPr>
              <a:t>Advantage: highest material removal rate</a:t>
            </a:r>
            <a:endParaRPr lang="en-US" altLang="de-DE" sz="15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dirty="0"/>
          </a:p>
        </p:txBody>
      </p:sp>
      <p:pic>
        <p:nvPicPr>
          <p:cNvPr id="6" name="Picture 2">
            <a:extLst>
              <a:ext uri="{FF2B5EF4-FFF2-40B4-BE49-F238E27FC236}">
                <a16:creationId xmlns:a16="http://schemas.microsoft.com/office/drawing/2014/main" id="{AFEFD47B-7B1E-4F56-8FA8-68F964F0B80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2400" y="835365"/>
            <a:ext cx="1902866" cy="34727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Fußzeilenplatzhalter 3">
            <a:extLst>
              <a:ext uri="{FF2B5EF4-FFF2-40B4-BE49-F238E27FC236}">
                <a16:creationId xmlns:a16="http://schemas.microsoft.com/office/drawing/2014/main" id="{FAEB34DB-A936-4D3A-B6E6-D924BA355022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819150" y="4738689"/>
            <a:ext cx="3086100" cy="274637"/>
          </a:xfrm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de-DE" altLang="de-DE" dirty="0">
                <a:solidFill>
                  <a:srgbClr val="FFFFFF"/>
                </a:solidFill>
              </a:rPr>
              <a:t>TENDO E </a:t>
            </a:r>
            <a:r>
              <a:rPr lang="de-DE" altLang="de-DE" dirty="0" err="1">
                <a:solidFill>
                  <a:srgbClr val="FFFFFF"/>
                </a:solidFill>
              </a:rPr>
              <a:t>compact</a:t>
            </a:r>
            <a:endParaRPr lang="de-DE" altLang="de-DE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581617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ECF28A3-4131-4FE7-816C-F98207EB98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altLang="de-DE" dirty="0">
                <a:latin typeface="Calibri" panose="020F0502020204030204" pitchFamily="34" charset="0"/>
                <a:cs typeface="Calibri" panose="020F0502020204030204" pitchFamily="34" charset="0"/>
              </a:rPr>
              <a:t>Advantages</a:t>
            </a:r>
            <a:endParaRPr lang="en-US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002837C8-9C78-45DC-B137-9B58124042AD}"/>
              </a:ext>
            </a:extLst>
          </p:cNvPr>
          <p:cNvSpPr>
            <a:spLocks noGrp="1"/>
          </p:cNvSpPr>
          <p:nvPr>
            <p:ph sz="quarter" idx="11"/>
          </p:nvPr>
        </p:nvSpPr>
        <p:spPr/>
        <p:txBody>
          <a:bodyPr>
            <a:normAutofit/>
          </a:bodyPr>
          <a:lstStyle/>
          <a:p>
            <a:r>
              <a:rPr lang="en-US" altLang="de-DE" sz="1500" b="1" dirty="0">
                <a:latin typeface="Calibri" panose="020F0502020204030204" pitchFamily="34" charset="0"/>
                <a:cs typeface="Calibri" panose="020F0502020204030204" pitchFamily="34" charset="0"/>
              </a:rPr>
              <a:t>Permanent run-out accuracy of less than 0.003 mm – without any fluctuations</a:t>
            </a:r>
          </a:p>
          <a:p>
            <a:endParaRPr lang="en-US" altLang="de-DE" sz="15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de-DE" sz="1500" dirty="0">
                <a:latin typeface="Calibri" panose="020F0502020204030204" pitchFamily="34" charset="0"/>
                <a:cs typeface="Calibri" panose="020F0502020204030204" pitchFamily="34" charset="0"/>
              </a:rPr>
              <a:t>Best surface results due to a uniform cutting action and highest reproducibility</a:t>
            </a:r>
          </a:p>
          <a:p>
            <a:endParaRPr lang="en-US" altLang="de-DE" sz="15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de-DE" sz="1500" dirty="0">
                <a:latin typeface="Calibri" panose="020F0502020204030204" pitchFamily="34" charset="0"/>
                <a:cs typeface="Calibri" panose="020F0502020204030204" pitchFamily="34" charset="0"/>
              </a:rPr>
              <a:t>Advantage: safe and precise machining</a:t>
            </a:r>
            <a:endParaRPr lang="en-US" altLang="de-DE" sz="15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dirty="0"/>
          </a:p>
        </p:txBody>
      </p:sp>
      <p:pic>
        <p:nvPicPr>
          <p:cNvPr id="5" name="Picture 2">
            <a:extLst>
              <a:ext uri="{FF2B5EF4-FFF2-40B4-BE49-F238E27FC236}">
                <a16:creationId xmlns:a16="http://schemas.microsoft.com/office/drawing/2014/main" id="{0815B51C-ACF8-4BAF-8766-98500E5000C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 l="21621"/>
          <a:stretch>
            <a:fillRect/>
          </a:stretch>
        </p:blipFill>
        <p:spPr bwMode="auto">
          <a:xfrm>
            <a:off x="761088" y="1144802"/>
            <a:ext cx="3143421" cy="28538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Fußzeilenplatzhalter 3">
            <a:extLst>
              <a:ext uri="{FF2B5EF4-FFF2-40B4-BE49-F238E27FC236}">
                <a16:creationId xmlns:a16="http://schemas.microsoft.com/office/drawing/2014/main" id="{84C58C87-3621-481C-B959-D12AA81122A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819150" y="4738689"/>
            <a:ext cx="3086100" cy="274637"/>
          </a:xfrm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de-DE" altLang="de-DE" dirty="0">
                <a:solidFill>
                  <a:srgbClr val="FFFFFF"/>
                </a:solidFill>
              </a:rPr>
              <a:t>TENDO E </a:t>
            </a:r>
            <a:r>
              <a:rPr lang="de-DE" altLang="de-DE" dirty="0" err="1">
                <a:solidFill>
                  <a:srgbClr val="FFFFFF"/>
                </a:solidFill>
              </a:rPr>
              <a:t>compact</a:t>
            </a:r>
            <a:endParaRPr lang="de-DE" altLang="de-DE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032716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ECF28A3-4131-4FE7-816C-F98207EB98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altLang="de-DE" dirty="0">
                <a:latin typeface="Calibri" panose="020F0502020204030204" pitchFamily="34" charset="0"/>
                <a:cs typeface="Calibri" panose="020F0502020204030204" pitchFamily="34" charset="0"/>
              </a:rPr>
              <a:t>Advantages</a:t>
            </a:r>
            <a:endParaRPr lang="en-US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002837C8-9C78-45DC-B137-9B58124042AD}"/>
              </a:ext>
            </a:extLst>
          </p:cNvPr>
          <p:cNvSpPr>
            <a:spLocks noGrp="1"/>
          </p:cNvSpPr>
          <p:nvPr>
            <p:ph sz="quarter" idx="1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altLang="de-DE" sz="1600" b="1" dirty="0">
                <a:latin typeface="Calibri" panose="020F0502020204030204" pitchFamily="34" charset="0"/>
                <a:cs typeface="Calibri" panose="020F0502020204030204" pitchFamily="34" charset="0"/>
              </a:rPr>
              <a:t>Excellent vibration damping</a:t>
            </a:r>
          </a:p>
          <a:p>
            <a:endParaRPr lang="en-US" altLang="de-DE" sz="16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1">
              <a:buFont typeface="Arial" panose="020B0604020202020204" pitchFamily="34" charset="0"/>
              <a:buChar char="•"/>
            </a:pPr>
            <a:r>
              <a:rPr lang="en-US" altLang="de-DE" sz="1600" dirty="0">
                <a:latin typeface="Calibri" panose="020F0502020204030204" pitchFamily="34" charset="0"/>
                <a:cs typeface="Calibri" panose="020F0502020204030204" pitchFamily="34" charset="0"/>
              </a:rPr>
              <a:t>The hydraulic system absorbs vibrations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altLang="de-DE" sz="1600" dirty="0">
                <a:latin typeface="Calibri" panose="020F0502020204030204" pitchFamily="34" charset="0"/>
                <a:cs typeface="Calibri" panose="020F0502020204030204" pitchFamily="34" charset="0"/>
              </a:rPr>
              <a:t>That assures smooth running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altLang="de-DE" sz="1600" dirty="0">
                <a:latin typeface="Calibri" panose="020F0502020204030204" pitchFamily="34" charset="0"/>
                <a:cs typeface="Calibri" panose="020F0502020204030204" pitchFamily="34" charset="0"/>
              </a:rPr>
              <a:t>Best workpiece surfaces are assured</a:t>
            </a:r>
          </a:p>
          <a:p>
            <a:endParaRPr lang="en-US" altLang="de-DE" sz="1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1">
              <a:buFont typeface="Arial" panose="020B0604020202020204" pitchFamily="34" charset="0"/>
              <a:buChar char="•"/>
            </a:pPr>
            <a:r>
              <a:rPr lang="en-US" altLang="de-DE" sz="1600" dirty="0">
                <a:latin typeface="Calibri" panose="020F0502020204030204" pitchFamily="34" charset="0"/>
                <a:cs typeface="Calibri" panose="020F0502020204030204" pitchFamily="34" charset="0"/>
              </a:rPr>
              <a:t>Advantage: </a:t>
            </a:r>
          </a:p>
          <a:p>
            <a:pPr lvl="1">
              <a:buFont typeface="Arial" panose="020B0604020202020204" pitchFamily="34" charset="0"/>
              <a:buNone/>
            </a:pPr>
            <a:r>
              <a:rPr lang="en-US" altLang="de-DE" sz="1600" dirty="0">
                <a:latin typeface="Calibri" panose="020F0502020204030204" pitchFamily="34" charset="0"/>
                <a:cs typeface="Calibri" panose="020F0502020204030204" pitchFamily="34" charset="0"/>
              </a:rPr>
              <a:t>	- High surface quality</a:t>
            </a:r>
          </a:p>
          <a:p>
            <a:pPr lvl="1">
              <a:buFont typeface="Arial" panose="020B0604020202020204" pitchFamily="34" charset="0"/>
              <a:buNone/>
            </a:pPr>
            <a:r>
              <a:rPr lang="en-US" altLang="de-DE" sz="1600" dirty="0">
                <a:latin typeface="Calibri" panose="020F0502020204030204" pitchFamily="34" charset="0"/>
                <a:cs typeface="Calibri" panose="020F0502020204030204" pitchFamily="34" charset="0"/>
              </a:rPr>
              <a:t>	- Machine spindle is protected from damage</a:t>
            </a:r>
          </a:p>
          <a:p>
            <a:pPr lvl="1">
              <a:buFont typeface="Arial" panose="020B0604020202020204" pitchFamily="34" charset="0"/>
              <a:buNone/>
            </a:pPr>
            <a:r>
              <a:rPr lang="en-US" altLang="de-DE" sz="1600" dirty="0">
                <a:latin typeface="Calibri" panose="020F0502020204030204" pitchFamily="34" charset="0"/>
                <a:cs typeface="Calibri" panose="020F0502020204030204" pitchFamily="34" charset="0"/>
              </a:rPr>
              <a:t>	- Service life is increased</a:t>
            </a:r>
          </a:p>
          <a:p>
            <a:endParaRPr lang="en-US" dirty="0"/>
          </a:p>
        </p:txBody>
      </p:sp>
      <p:pic>
        <p:nvPicPr>
          <p:cNvPr id="6" name="Picture 2">
            <a:extLst>
              <a:ext uri="{FF2B5EF4-FFF2-40B4-BE49-F238E27FC236}">
                <a16:creationId xmlns:a16="http://schemas.microsoft.com/office/drawing/2014/main" id="{1C734C7C-7D3D-4FAA-8C37-C1DB63A9FB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2450" y="1112838"/>
            <a:ext cx="3600450" cy="3146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Fußzeilenplatzhalter 3">
            <a:extLst>
              <a:ext uri="{FF2B5EF4-FFF2-40B4-BE49-F238E27FC236}">
                <a16:creationId xmlns:a16="http://schemas.microsoft.com/office/drawing/2014/main" id="{36AE2874-895F-4378-8CF7-03DB3A514DB6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819150" y="4738689"/>
            <a:ext cx="3086100" cy="274637"/>
          </a:xfrm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de-DE" altLang="de-DE" dirty="0">
                <a:solidFill>
                  <a:srgbClr val="FFFFFF"/>
                </a:solidFill>
              </a:rPr>
              <a:t>TENDO E </a:t>
            </a:r>
            <a:r>
              <a:rPr lang="de-DE" altLang="de-DE" dirty="0" err="1">
                <a:solidFill>
                  <a:srgbClr val="FFFFFF"/>
                </a:solidFill>
              </a:rPr>
              <a:t>compact</a:t>
            </a:r>
            <a:endParaRPr lang="de-DE" altLang="de-DE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511838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ECF28A3-4131-4FE7-816C-F98207EB98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altLang="de-DE" dirty="0">
                <a:latin typeface="Calibri" panose="020F0502020204030204" pitchFamily="34" charset="0"/>
                <a:cs typeface="Calibri" panose="020F0502020204030204" pitchFamily="34" charset="0"/>
              </a:rPr>
              <a:t>Advantages</a:t>
            </a:r>
            <a:endParaRPr lang="en-US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002837C8-9C78-45DC-B137-9B58124042AD}"/>
              </a:ext>
            </a:extLst>
          </p:cNvPr>
          <p:cNvSpPr>
            <a:spLocks noGrp="1"/>
          </p:cNvSpPr>
          <p:nvPr>
            <p:ph sz="quarter" idx="11"/>
          </p:nvPr>
        </p:nvSpPr>
        <p:spPr/>
        <p:txBody>
          <a:bodyPr>
            <a:normAutofit lnSpcReduction="10000"/>
          </a:bodyPr>
          <a:lstStyle/>
          <a:p>
            <a:r>
              <a:rPr lang="en-US" altLang="de-DE" sz="1600" b="1" dirty="0">
                <a:latin typeface="Calibri" panose="020F0502020204030204" pitchFamily="34" charset="0"/>
                <a:cs typeface="Calibri" panose="020F0502020204030204" pitchFamily="34" charset="0"/>
              </a:rPr>
              <a:t>All shaft types can be clamped</a:t>
            </a:r>
          </a:p>
          <a:p>
            <a:endParaRPr lang="en-US" altLang="de-DE" sz="1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de-DE" sz="1600" dirty="0">
                <a:latin typeface="Calibri" panose="020F0502020204030204" pitchFamily="34" charset="0"/>
                <a:cs typeface="Calibri" panose="020F0502020204030204" pitchFamily="34" charset="0"/>
              </a:rPr>
              <a:t>All customary tools (Ø</a:t>
            </a:r>
            <a:r>
              <a:rPr lang="en-US" altLang="de-DE" sz="16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de-DE" sz="1600" dirty="0">
                <a:latin typeface="Calibri" panose="020F0502020204030204" pitchFamily="34" charset="0"/>
                <a:cs typeface="Calibri" panose="020F0502020204030204" pitchFamily="34" charset="0"/>
              </a:rPr>
              <a:t>3 to 32 mm) with a smooth cylinder shank as well as recesses according to:                                                      Din 1835 Form B, E and                                       Din 6535 Form HB, HE                                      can be clamped directly with or without intermediate sleeves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altLang="de-DE" sz="1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de-DE" sz="1600" dirty="0">
                <a:latin typeface="Calibri" panose="020F0502020204030204" pitchFamily="34" charset="0"/>
                <a:cs typeface="Calibri" panose="020F0502020204030204" pitchFamily="34" charset="0"/>
              </a:rPr>
              <a:t>Advantage: no additional costs for new tools</a:t>
            </a:r>
          </a:p>
          <a:p>
            <a:endParaRPr lang="en-US" dirty="0"/>
          </a:p>
        </p:txBody>
      </p:sp>
      <p:pic>
        <p:nvPicPr>
          <p:cNvPr id="6" name="Picture 2">
            <a:extLst>
              <a:ext uri="{FF2B5EF4-FFF2-40B4-BE49-F238E27FC236}">
                <a16:creationId xmlns:a16="http://schemas.microsoft.com/office/drawing/2014/main" id="{0E9BEFEC-0C4F-4504-90E8-74BD163B9F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7750" y="993774"/>
            <a:ext cx="2721114" cy="31559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Fußzeilenplatzhalter 3">
            <a:extLst>
              <a:ext uri="{FF2B5EF4-FFF2-40B4-BE49-F238E27FC236}">
                <a16:creationId xmlns:a16="http://schemas.microsoft.com/office/drawing/2014/main" id="{DABD58DE-18CF-4D37-92DB-8D93D2A8456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819150" y="4738689"/>
            <a:ext cx="3086100" cy="274637"/>
          </a:xfrm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de-DE" altLang="de-DE" dirty="0">
                <a:solidFill>
                  <a:srgbClr val="FFFFFF"/>
                </a:solidFill>
              </a:rPr>
              <a:t>TENDO E </a:t>
            </a:r>
            <a:r>
              <a:rPr lang="de-DE" altLang="de-DE" dirty="0" err="1">
                <a:solidFill>
                  <a:srgbClr val="FFFFFF"/>
                </a:solidFill>
              </a:rPr>
              <a:t>compact</a:t>
            </a:r>
            <a:endParaRPr lang="de-DE" altLang="de-DE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463655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ECF28A3-4131-4FE7-816C-F98207EB98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altLang="de-DE" dirty="0">
                <a:latin typeface="Calibri" panose="020F0502020204030204" pitchFamily="34" charset="0"/>
                <a:cs typeface="Calibri" panose="020F0502020204030204" pitchFamily="34" charset="0"/>
              </a:rPr>
              <a:t>Advantages</a:t>
            </a:r>
            <a:endParaRPr lang="en-US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002837C8-9C78-45DC-B137-9B58124042AD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4027714" y="1024339"/>
            <a:ext cx="4817836" cy="3023733"/>
          </a:xfrm>
        </p:spPr>
        <p:txBody>
          <a:bodyPr>
            <a:noAutofit/>
          </a:bodyPr>
          <a:lstStyle/>
          <a:p>
            <a:r>
              <a:rPr lang="en-US" altLang="de-DE" sz="1400" b="1" dirty="0">
                <a:latin typeface="Calibri" panose="020F0502020204030204" pitchFamily="34" charset="0"/>
                <a:cs typeface="Calibri" panose="020F0502020204030204" pitchFamily="34" charset="0"/>
              </a:rPr>
              <a:t>Tool change within seconds, micron-precise without peripheral equipment. Just screw to the dead stop</a:t>
            </a:r>
          </a:p>
          <a:p>
            <a:endParaRPr lang="en-US" altLang="de-DE" sz="14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de-DE" sz="1400" dirty="0">
                <a:latin typeface="Calibri" panose="020F0502020204030204" pitchFamily="34" charset="0"/>
                <a:cs typeface="Calibri" panose="020F0502020204030204" pitchFamily="34" charset="0"/>
              </a:rPr>
              <a:t>Easy handling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de-DE" sz="1400" dirty="0">
                <a:latin typeface="Calibri" panose="020F0502020204030204" pitchFamily="34" charset="0"/>
                <a:cs typeface="Calibri" panose="020F0502020204030204" pitchFamily="34" charset="0"/>
              </a:rPr>
              <a:t>Turn in the actuation screw with an Allen key to the dead stop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de-DE" sz="1400" dirty="0">
                <a:latin typeface="Calibri" panose="020F0502020204030204" pitchFamily="34" charset="0"/>
                <a:cs typeface="Calibri" panose="020F0502020204030204" pitchFamily="34" charset="0"/>
              </a:rPr>
              <a:t>The clamping results in a run-out accuracy of less than 0.003 mm without the need for additional peripheral equipment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altLang="de-DE" sz="1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de-DE" sz="1400" dirty="0">
                <a:latin typeface="Calibri" panose="020F0502020204030204" pitchFamily="34" charset="0"/>
                <a:cs typeface="Calibri" panose="020F0502020204030204" pitchFamily="34" charset="0"/>
              </a:rPr>
              <a:t>Advantages: </a:t>
            </a:r>
          </a:p>
          <a:p>
            <a:pPr marL="742920" lvl="1" indent="-285750">
              <a:buFont typeface="Symbol" panose="05050102010706020507" pitchFamily="18" charset="2"/>
              <a:buChar char="-"/>
            </a:pPr>
            <a:r>
              <a:rPr lang="en-US" altLang="de-DE" sz="1400" dirty="0">
                <a:latin typeface="Calibri" panose="020F0502020204030204" pitchFamily="34" charset="0"/>
                <a:cs typeface="Calibri" panose="020F0502020204030204" pitchFamily="34" charset="0"/>
              </a:rPr>
              <a:t>Time savings due to reduced set-up times</a:t>
            </a:r>
          </a:p>
          <a:p>
            <a:pPr marL="742920" lvl="1" indent="-285750">
              <a:buFont typeface="Symbol" panose="05050102010706020507" pitchFamily="18" charset="2"/>
              <a:buChar char="-"/>
            </a:pPr>
            <a:r>
              <a:rPr lang="en-US" altLang="de-DE" sz="1400" dirty="0">
                <a:latin typeface="Calibri" panose="020F0502020204030204" pitchFamily="34" charset="0"/>
                <a:cs typeface="Calibri" panose="020F0502020204030204" pitchFamily="34" charset="0"/>
              </a:rPr>
              <a:t>No investment costs for additional clamping devices</a:t>
            </a:r>
          </a:p>
        </p:txBody>
      </p:sp>
      <p:pic>
        <p:nvPicPr>
          <p:cNvPr id="6" name="Picture 2">
            <a:extLst>
              <a:ext uri="{FF2B5EF4-FFF2-40B4-BE49-F238E27FC236}">
                <a16:creationId xmlns:a16="http://schemas.microsoft.com/office/drawing/2014/main" id="{40BCEC15-31CB-4AB6-917C-3539643DBE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2382" y="1510680"/>
            <a:ext cx="3492500" cy="2051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Fußzeilenplatzhalter 3">
            <a:extLst>
              <a:ext uri="{FF2B5EF4-FFF2-40B4-BE49-F238E27FC236}">
                <a16:creationId xmlns:a16="http://schemas.microsoft.com/office/drawing/2014/main" id="{49010E10-9836-49BD-AE6E-86E6A94A6D5C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819150" y="4738689"/>
            <a:ext cx="3086100" cy="274637"/>
          </a:xfrm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de-DE" altLang="de-DE" dirty="0">
                <a:solidFill>
                  <a:srgbClr val="FFFFFF"/>
                </a:solidFill>
              </a:rPr>
              <a:t>TENDO E </a:t>
            </a:r>
            <a:r>
              <a:rPr lang="de-DE" altLang="de-DE" dirty="0" err="1">
                <a:solidFill>
                  <a:srgbClr val="FFFFFF"/>
                </a:solidFill>
              </a:rPr>
              <a:t>compact</a:t>
            </a:r>
            <a:endParaRPr lang="de-DE" altLang="de-DE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579430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185297B-59C8-429F-B772-21A4B848CA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altLang="de-DE" dirty="0">
                <a:latin typeface="Calibri" panose="020F0502020204030204" pitchFamily="34" charset="0"/>
                <a:cs typeface="Calibri" panose="020F0502020204030204" pitchFamily="34" charset="0"/>
              </a:rPr>
              <a:t>Advantages</a:t>
            </a:r>
            <a:endParaRPr lang="en-US" dirty="0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9A001D0B-FF1F-41F1-BDF7-A46C3143FBA0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347028" y="1112838"/>
            <a:ext cx="3749221" cy="2854325"/>
          </a:xfrm>
        </p:spPr>
        <p:txBody>
          <a:bodyPr>
            <a:normAutofit/>
          </a:bodyPr>
          <a:lstStyle/>
          <a:p>
            <a:r>
              <a:rPr lang="en-US" altLang="de-DE" sz="1600" b="1" dirty="0">
                <a:latin typeface="Calibri" panose="020F0502020204030204" pitchFamily="34" charset="0"/>
                <a:cs typeface="Calibri" panose="020F0502020204030204" pitchFamily="34" charset="0"/>
              </a:rPr>
              <a:t>Suitable for HSC/HPC machining – precision-balanced as standard</a:t>
            </a:r>
          </a:p>
          <a:p>
            <a:endParaRPr lang="en-US" altLang="de-DE" sz="16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de-DE" sz="1600" dirty="0">
                <a:latin typeface="Calibri" panose="020F0502020204030204" pitchFamily="34" charset="0"/>
                <a:cs typeface="Calibri" panose="020F0502020204030204" pitchFamily="34" charset="0"/>
              </a:rPr>
              <a:t>Balancing grade G 2.5 at 25.000 rpm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de-DE" sz="1600" dirty="0">
                <a:latin typeface="Calibri" panose="020F0502020204030204" pitchFamily="34" charset="0"/>
                <a:cs typeface="Calibri" panose="020F0502020204030204" pitchFamily="34" charset="0"/>
              </a:rPr>
              <a:t>HSK-A63 version for high speeds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de-DE" sz="1600" dirty="0">
                <a:latin typeface="Calibri" panose="020F0502020204030204" pitchFamily="34" charset="0"/>
                <a:cs typeface="Calibri" panose="020F0502020204030204" pitchFamily="34" charset="0"/>
              </a:rPr>
              <a:t>Perfectly suitable for HPC/HSC machining centers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altLang="de-DE" sz="1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de-DE" sz="1600" dirty="0">
                <a:latin typeface="Calibri" panose="020F0502020204030204" pitchFamily="34" charset="0"/>
                <a:cs typeface="Calibri" panose="020F0502020204030204" pitchFamily="34" charset="0"/>
              </a:rPr>
              <a:t>Advantage: perfect for HSK high speed spindles</a:t>
            </a:r>
            <a:endParaRPr lang="en-US" altLang="de-DE" sz="16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dirty="0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8730CC7D-9305-4C32-BC46-EA1C6DD503A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de-DE" altLang="de-DE" dirty="0">
                <a:solidFill>
                  <a:srgbClr val="FFFFFF"/>
                </a:solidFill>
              </a:rPr>
              <a:t>TENDO E </a:t>
            </a:r>
            <a:r>
              <a:rPr lang="de-DE" altLang="de-DE" dirty="0" err="1">
                <a:solidFill>
                  <a:srgbClr val="FFFFFF"/>
                </a:solidFill>
              </a:rPr>
              <a:t>compact</a:t>
            </a:r>
            <a:endParaRPr lang="de-DE" altLang="de-DE" dirty="0">
              <a:solidFill>
                <a:srgbClr val="FFFFFF"/>
              </a:solidFill>
            </a:endParaRPr>
          </a:p>
        </p:txBody>
      </p:sp>
      <p:pic>
        <p:nvPicPr>
          <p:cNvPr id="5" name="Picture 2">
            <a:extLst>
              <a:ext uri="{FF2B5EF4-FFF2-40B4-BE49-F238E27FC236}">
                <a16:creationId xmlns:a16="http://schemas.microsoft.com/office/drawing/2014/main" id="{D483498C-B9CC-4911-A741-C9DECB566F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527968"/>
            <a:ext cx="3600450" cy="2087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6992132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ECF28A3-4131-4FE7-816C-F98207EB98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altLang="de-DE" dirty="0">
                <a:latin typeface="Calibri" panose="020F0502020204030204" pitchFamily="34" charset="0"/>
                <a:cs typeface="Calibri" panose="020F0502020204030204" pitchFamily="34" charset="0"/>
              </a:rPr>
              <a:t>Advantages</a:t>
            </a:r>
            <a:endParaRPr lang="en-US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002837C8-9C78-45DC-B137-9B58124042AD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4027714" y="1024339"/>
            <a:ext cx="4817836" cy="3023733"/>
          </a:xfrm>
        </p:spPr>
        <p:txBody>
          <a:bodyPr>
            <a:noAutofit/>
          </a:bodyPr>
          <a:lstStyle/>
          <a:p>
            <a:r>
              <a:rPr lang="en-US" altLang="de-DE" sz="1400" b="1" dirty="0">
                <a:latin typeface="Calibri" panose="020F0502020204030204" pitchFamily="34" charset="0"/>
                <a:cs typeface="Calibri" panose="020F0502020204030204" pitchFamily="34" charset="0"/>
              </a:rPr>
              <a:t>Flexible clamping areas through intermediate sleeves</a:t>
            </a:r>
          </a:p>
          <a:p>
            <a:endParaRPr lang="en-US" altLang="de-DE" sz="14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de-DE" sz="1400" dirty="0">
                <a:latin typeface="Calibri" panose="020F0502020204030204" pitchFamily="34" charset="0"/>
                <a:cs typeface="Calibri" panose="020F0502020204030204" pitchFamily="34" charset="0"/>
              </a:rPr>
              <a:t>With intermediate sleeves, various shaft diameters from 3 to 32 mm can be clamped with only one toolholder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altLang="de-DE" sz="1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de-DE" sz="1400" dirty="0">
                <a:latin typeface="Calibri" panose="020F0502020204030204" pitchFamily="34" charset="0"/>
                <a:cs typeface="Calibri" panose="020F0502020204030204" pitchFamily="34" charset="0"/>
              </a:rPr>
              <a:t>Advantage:</a:t>
            </a:r>
          </a:p>
          <a:p>
            <a:pPr marL="742920" lvl="1" indent="-285750">
              <a:buFont typeface="Symbol" panose="05050102010706020507" pitchFamily="18" charset="2"/>
              <a:buChar char="-"/>
            </a:pPr>
            <a:r>
              <a:rPr lang="en-US" altLang="de-DE" sz="1400" dirty="0">
                <a:latin typeface="Calibri" panose="020F0502020204030204" pitchFamily="34" charset="0"/>
                <a:cs typeface="Calibri" panose="020F0502020204030204" pitchFamily="34" charset="0"/>
              </a:rPr>
              <a:t>Reduction of the purchase cost</a:t>
            </a:r>
          </a:p>
          <a:p>
            <a:pPr marL="742920" lvl="1" indent="-285750">
              <a:buFont typeface="Symbol" panose="05050102010706020507" pitchFamily="18" charset="2"/>
              <a:buChar char="-"/>
            </a:pPr>
            <a:r>
              <a:rPr lang="en-US" altLang="de-DE" sz="1400" dirty="0">
                <a:latin typeface="Calibri" panose="020F0502020204030204" pitchFamily="34" charset="0"/>
                <a:cs typeface="Calibri" panose="020F0502020204030204" pitchFamily="34" charset="0"/>
              </a:rPr>
              <a:t>Higher clamping force at shaft diameter</a:t>
            </a:r>
          </a:p>
        </p:txBody>
      </p:sp>
      <p:pic>
        <p:nvPicPr>
          <p:cNvPr id="5" name="Picture 2">
            <a:extLst>
              <a:ext uri="{FF2B5EF4-FFF2-40B4-BE49-F238E27FC236}">
                <a16:creationId xmlns:a16="http://schemas.microsoft.com/office/drawing/2014/main" id="{A740055C-6C0F-4357-8676-ADC773E4ACF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5335" y="1059883"/>
            <a:ext cx="1706379" cy="30237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Fußzeilenplatzhalter 3">
            <a:extLst>
              <a:ext uri="{FF2B5EF4-FFF2-40B4-BE49-F238E27FC236}">
                <a16:creationId xmlns:a16="http://schemas.microsoft.com/office/drawing/2014/main" id="{23596427-B08E-4176-BD7D-13A7D1D87E32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819150" y="4738689"/>
            <a:ext cx="3086100" cy="274637"/>
          </a:xfrm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de-DE" altLang="de-DE" dirty="0">
                <a:solidFill>
                  <a:srgbClr val="FFFFFF"/>
                </a:solidFill>
              </a:rPr>
              <a:t>TENDO E </a:t>
            </a:r>
            <a:r>
              <a:rPr lang="de-DE" altLang="de-DE" dirty="0" err="1">
                <a:solidFill>
                  <a:srgbClr val="FFFFFF"/>
                </a:solidFill>
              </a:rPr>
              <a:t>compact</a:t>
            </a:r>
            <a:endParaRPr lang="de-DE" altLang="de-DE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392959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D2484A7-491C-490C-A23D-34E5CAD149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altLang="de-DE" dirty="0">
                <a:latin typeface="Calibri" panose="020F0502020204030204" pitchFamily="34" charset="0"/>
                <a:cs typeface="Calibri" panose="020F0502020204030204" pitchFamily="34" charset="0"/>
              </a:rPr>
              <a:t>Advantages</a:t>
            </a:r>
            <a:endParaRPr lang="en-US" dirty="0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1EDA27B8-D706-48A0-9B87-F47677BE7416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572000" y="1144587"/>
            <a:ext cx="4374000" cy="2854325"/>
          </a:xfrm>
        </p:spPr>
        <p:txBody>
          <a:bodyPr>
            <a:normAutofit/>
          </a:bodyPr>
          <a:lstStyle/>
          <a:p>
            <a:r>
              <a:rPr lang="en-US" altLang="de-DE" sz="1500" b="1" dirty="0">
                <a:latin typeface="Calibri" panose="020F0502020204030204" pitchFamily="34" charset="0"/>
                <a:cs typeface="Calibri" panose="020F0502020204030204" pitchFamily="34" charset="0"/>
              </a:rPr>
              <a:t>Maintenance-free</a:t>
            </a:r>
          </a:p>
          <a:p>
            <a:endParaRPr lang="en-US" altLang="de-DE" sz="15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de-DE" sz="1500" dirty="0">
                <a:latin typeface="Calibri" panose="020F0502020204030204" pitchFamily="34" charset="0"/>
                <a:cs typeface="Calibri" panose="020F0502020204030204" pitchFamily="34" charset="0"/>
              </a:rPr>
              <a:t>Sealed system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de-DE" sz="1500" dirty="0">
                <a:latin typeface="Calibri" panose="020F0502020204030204" pitchFamily="34" charset="0"/>
                <a:cs typeface="Calibri" panose="020F0502020204030204" pitchFamily="34" charset="0"/>
              </a:rPr>
              <a:t>Blocks the penetration of dirt, coolant, lubricants or chips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de-DE" sz="1500" dirty="0">
                <a:latin typeface="Calibri" panose="020F0502020204030204" pitchFamily="34" charset="0"/>
                <a:cs typeface="Calibri" panose="020F0502020204030204" pitchFamily="34" charset="0"/>
              </a:rPr>
              <a:t>Clamping area will not be damaged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de-DE" sz="1500" dirty="0">
                <a:latin typeface="Calibri" panose="020F0502020204030204" pitchFamily="34" charset="0"/>
                <a:cs typeface="Calibri" panose="020F0502020204030204" pitchFamily="34" charset="0"/>
              </a:rPr>
              <a:t>Proper function is guaranteed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altLang="de-DE" sz="15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de-DE" sz="1500" dirty="0">
                <a:latin typeface="Calibri" panose="020F0502020204030204" pitchFamily="34" charset="0"/>
                <a:cs typeface="Calibri" panose="020F0502020204030204" pitchFamily="34" charset="0"/>
              </a:rPr>
              <a:t>Advantage: maintenance-free and a long service life</a:t>
            </a:r>
            <a:endParaRPr lang="en-US" altLang="de-DE" sz="15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dirty="0"/>
          </a:p>
        </p:txBody>
      </p:sp>
      <p:pic>
        <p:nvPicPr>
          <p:cNvPr id="5" name="Picture 2">
            <a:extLst>
              <a:ext uri="{FF2B5EF4-FFF2-40B4-BE49-F238E27FC236}">
                <a16:creationId xmlns:a16="http://schemas.microsoft.com/office/drawing/2014/main" id="{9FD85CD5-0460-4AC5-BCA3-068FA165FA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2450" y="1258093"/>
            <a:ext cx="3600450" cy="2563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Fußzeilenplatzhalter 3">
            <a:extLst>
              <a:ext uri="{FF2B5EF4-FFF2-40B4-BE49-F238E27FC236}">
                <a16:creationId xmlns:a16="http://schemas.microsoft.com/office/drawing/2014/main" id="{9E57CE13-31DA-45CD-A3C4-E99F196D541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819150" y="4738689"/>
            <a:ext cx="3086100" cy="274637"/>
          </a:xfrm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de-DE" altLang="de-DE" dirty="0">
                <a:solidFill>
                  <a:srgbClr val="FFFFFF"/>
                </a:solidFill>
              </a:rPr>
              <a:t>TENDO E </a:t>
            </a:r>
            <a:r>
              <a:rPr lang="de-DE" altLang="de-DE" dirty="0" err="1">
                <a:solidFill>
                  <a:srgbClr val="FFFFFF"/>
                </a:solidFill>
              </a:rPr>
              <a:t>compact</a:t>
            </a:r>
            <a:endParaRPr lang="de-DE" altLang="de-DE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473045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de-DE" dirty="0"/>
              <a:t>Product overview</a:t>
            </a:r>
            <a:endParaRPr lang="de-DE" dirty="0"/>
          </a:p>
        </p:txBody>
      </p:sp>
      <p:sp>
        <p:nvSpPr>
          <p:cNvPr id="7" name="Fußzeilenplatzhalter 1">
            <a:extLst>
              <a:ext uri="{FF2B5EF4-FFF2-40B4-BE49-F238E27FC236}">
                <a16:creationId xmlns:a16="http://schemas.microsoft.com/office/drawing/2014/main" id="{B17E4379-CA32-412B-A690-736A98942B6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819150" y="4738689"/>
            <a:ext cx="5231606" cy="274637"/>
          </a:xfrm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de-DE" altLang="de-DE" dirty="0">
                <a:solidFill>
                  <a:srgbClr val="FFFFFF"/>
                </a:solidFill>
              </a:rPr>
              <a:t>TENDO E </a:t>
            </a:r>
            <a:r>
              <a:rPr lang="de-DE" altLang="de-DE" dirty="0" err="1">
                <a:solidFill>
                  <a:srgbClr val="FFFFFF"/>
                </a:solidFill>
              </a:rPr>
              <a:t>compact</a:t>
            </a:r>
            <a:endParaRPr lang="de-DE" altLang="de-DE" dirty="0">
              <a:solidFill>
                <a:srgbClr val="FFFFFF"/>
              </a:solidFill>
            </a:endParaRPr>
          </a:p>
        </p:txBody>
      </p:sp>
      <p:pic>
        <p:nvPicPr>
          <p:cNvPr id="2" name="Grafik 1">
            <a:extLst>
              <a:ext uri="{FF2B5EF4-FFF2-40B4-BE49-F238E27FC236}">
                <a16:creationId xmlns:a16="http://schemas.microsoft.com/office/drawing/2014/main" id="{314E8F71-D1D7-4B29-A00D-EBBF1C92C5A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21183" y="748176"/>
            <a:ext cx="6701634" cy="3647148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50099015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el 2">
            <a:extLst>
              <a:ext uri="{FF2B5EF4-FFF2-40B4-BE49-F238E27FC236}">
                <a16:creationId xmlns:a16="http://schemas.microsoft.com/office/drawing/2014/main" id="{D6DBC654-F0AF-42AF-BC93-77A9F9267B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9550" y="160339"/>
            <a:ext cx="7886700" cy="864000"/>
          </a:xfrm>
        </p:spPr>
        <p:txBody>
          <a:bodyPr>
            <a:normAutofit/>
          </a:bodyPr>
          <a:lstStyle/>
          <a:p>
            <a:r>
              <a:rPr lang="de-DE" dirty="0">
                <a:ea typeface="ヒラギノ角ゴ Pro W3"/>
              </a:rPr>
              <a:t>TENDO E </a:t>
            </a:r>
            <a:r>
              <a:rPr lang="de-DE" dirty="0" err="1">
                <a:ea typeface="ヒラギノ角ゴ Pro W3"/>
              </a:rPr>
              <a:t>compact</a:t>
            </a:r>
            <a:r>
              <a:rPr lang="de-DE" dirty="0"/>
              <a:t> </a:t>
            </a:r>
          </a:p>
        </p:txBody>
      </p:sp>
      <p:sp>
        <p:nvSpPr>
          <p:cNvPr id="13" name="Textplatzhalter 3">
            <a:extLst>
              <a:ext uri="{FF2B5EF4-FFF2-40B4-BE49-F238E27FC236}">
                <a16:creationId xmlns:a16="http://schemas.microsoft.com/office/drawing/2014/main" id="{4F2FAF6B-9F77-43A2-B02D-62100DFD89A0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209550" y="871197"/>
            <a:ext cx="8324850" cy="3125333"/>
          </a:xfrm>
        </p:spPr>
        <p:txBody>
          <a:bodyPr>
            <a:noAutofit/>
          </a:bodyPr>
          <a:lstStyle/>
          <a:p>
            <a:pPr fontAlgn="auto">
              <a:spcAft>
                <a:spcPts val="0"/>
              </a:spcAft>
              <a:buFont typeface="Arial"/>
              <a:buNone/>
              <a:defRPr/>
            </a:pPr>
            <a:r>
              <a:rPr lang="en-US" dirty="0"/>
              <a:t>Practical hardness tests surprised experts</a:t>
            </a:r>
          </a:p>
          <a:p>
            <a:pPr fontAlgn="auto">
              <a:spcAft>
                <a:spcPts val="0"/>
              </a:spcAft>
              <a:buFont typeface="Arial"/>
              <a:buNone/>
              <a:defRPr/>
            </a:pPr>
            <a:endParaRPr lang="en-US" sz="1400" b="1" dirty="0"/>
          </a:p>
          <a:p>
            <a:pPr marL="0" fontAlgn="auto">
              <a:spcAft>
                <a:spcPts val="0"/>
              </a:spcAft>
              <a:buFont typeface="Arial"/>
              <a:buNone/>
              <a:defRPr/>
            </a:pPr>
            <a:r>
              <a:rPr lang="en-US" sz="1400" dirty="0"/>
              <a:t>“I never dared to believe that such holding forces could be achieved by a hydraulic expansion toolholder. Nothing slips during machining, the new hydraulic expansion toolholder holds firmly.”</a:t>
            </a:r>
          </a:p>
          <a:p>
            <a:pPr fontAlgn="auto">
              <a:spcAft>
                <a:spcPts val="0"/>
              </a:spcAft>
              <a:buFont typeface="Arial"/>
              <a:buNone/>
              <a:defRPr/>
            </a:pPr>
            <a:r>
              <a:rPr lang="en-US" sz="1400" dirty="0"/>
              <a:t>(</a:t>
            </a:r>
            <a:r>
              <a:rPr lang="de-DE" sz="1400" dirty="0"/>
              <a:t>Jörg Kleemann</a:t>
            </a:r>
            <a:r>
              <a:rPr lang="en-US" sz="1400" dirty="0"/>
              <a:t>, CEO of WKL NC-</a:t>
            </a:r>
            <a:r>
              <a:rPr lang="de-DE" sz="1400" dirty="0"/>
              <a:t>Technik</a:t>
            </a:r>
            <a:r>
              <a:rPr lang="en-US" sz="1400" dirty="0"/>
              <a:t> GmbH, Bad Salzuflen, Germany)</a:t>
            </a:r>
          </a:p>
          <a:p>
            <a:pPr fontAlgn="auto">
              <a:spcAft>
                <a:spcPts val="0"/>
              </a:spcAft>
              <a:buFont typeface="Arial"/>
              <a:buNone/>
              <a:defRPr/>
            </a:pPr>
            <a:endParaRPr lang="en-US" sz="1400" b="1" dirty="0"/>
          </a:p>
          <a:p>
            <a:pPr marL="0" fontAlgn="auto">
              <a:spcAft>
                <a:spcPts val="0"/>
              </a:spcAft>
              <a:buFont typeface="Arial"/>
              <a:buNone/>
              <a:defRPr/>
            </a:pPr>
            <a:r>
              <a:rPr lang="en-US" sz="1400" dirty="0"/>
              <a:t>“The TENDO E compact absorbs the vibrations during rough machining. We wish we could have had rough machining like this in the past.”</a:t>
            </a:r>
          </a:p>
          <a:p>
            <a:pPr fontAlgn="auto">
              <a:spcAft>
                <a:spcPts val="0"/>
              </a:spcAft>
              <a:buFont typeface="Arial"/>
              <a:buNone/>
              <a:defRPr/>
            </a:pPr>
            <a:r>
              <a:rPr lang="de-DE" sz="1400" dirty="0"/>
              <a:t>(Anton Schönfelder</a:t>
            </a:r>
            <a:r>
              <a:rPr lang="en-US" sz="1400" dirty="0"/>
              <a:t>, CEO of SLZ </a:t>
            </a:r>
            <a:r>
              <a:rPr lang="de-DE" sz="1400" dirty="0"/>
              <a:t>Maschinenbau</a:t>
            </a:r>
            <a:r>
              <a:rPr lang="en-US" sz="1400" dirty="0"/>
              <a:t> GmbH, Hanau, Germany)</a:t>
            </a:r>
          </a:p>
          <a:p>
            <a:pPr fontAlgn="auto">
              <a:spcAft>
                <a:spcPts val="0"/>
              </a:spcAft>
              <a:buFont typeface="Arial"/>
              <a:buNone/>
              <a:defRPr/>
            </a:pPr>
            <a:endParaRPr lang="en-US" sz="1400" dirty="0"/>
          </a:p>
          <a:p>
            <a:pPr marL="0" fontAlgn="auto">
              <a:spcAft>
                <a:spcPts val="0"/>
              </a:spcAft>
              <a:buFont typeface="Arial"/>
              <a:buNone/>
              <a:defRPr/>
            </a:pPr>
            <a:r>
              <a:rPr lang="en-US" sz="1400" dirty="0"/>
              <a:t>“Compared with a Weldon, service life of the tools increases by 30 to 35% with the TENDO E compact.” “The high clamping force is amazing to watch.“</a:t>
            </a:r>
          </a:p>
          <a:p>
            <a:pPr marL="0" fontAlgn="auto">
              <a:spcAft>
                <a:spcPts val="0"/>
              </a:spcAft>
              <a:buFont typeface="Arial"/>
              <a:buNone/>
              <a:defRPr/>
            </a:pPr>
            <a:r>
              <a:rPr lang="en-US" sz="1400" dirty="0"/>
              <a:t>(</a:t>
            </a:r>
            <a:r>
              <a:rPr lang="en-US" sz="1400" dirty="0" err="1"/>
              <a:t>Raimund</a:t>
            </a:r>
            <a:r>
              <a:rPr lang="en-US" sz="1400" dirty="0"/>
              <a:t> </a:t>
            </a:r>
            <a:r>
              <a:rPr lang="en-US" sz="1400" dirty="0" err="1"/>
              <a:t>Dinyer</a:t>
            </a:r>
            <a:r>
              <a:rPr lang="en-US" sz="1400" dirty="0"/>
              <a:t>, Project Manager, and </a:t>
            </a:r>
            <a:r>
              <a:rPr lang="de-DE" sz="1400" dirty="0"/>
              <a:t>Andreas Scheuermann</a:t>
            </a:r>
            <a:r>
              <a:rPr lang="en-US" sz="1400" dirty="0"/>
              <a:t>, cutting machine operator, </a:t>
            </a:r>
            <a:r>
              <a:rPr lang="en-US" sz="1400" dirty="0" err="1"/>
              <a:t>Invenio</a:t>
            </a:r>
            <a:r>
              <a:rPr lang="en-US" sz="1400" dirty="0"/>
              <a:t> GmbH Engineering Services, </a:t>
            </a:r>
            <a:r>
              <a:rPr lang="de-DE" sz="1400" dirty="0"/>
              <a:t>Nauheim</a:t>
            </a:r>
            <a:r>
              <a:rPr lang="en-US" sz="1400" dirty="0"/>
              <a:t>, Germany)</a:t>
            </a:r>
          </a:p>
        </p:txBody>
      </p:sp>
      <p:sp>
        <p:nvSpPr>
          <p:cNvPr id="5" name="Fußzeilenplatzhalter 1">
            <a:extLst>
              <a:ext uri="{FF2B5EF4-FFF2-40B4-BE49-F238E27FC236}">
                <a16:creationId xmlns:a16="http://schemas.microsoft.com/office/drawing/2014/main" id="{9E567F49-C06A-41DB-93EE-7E04F601031B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819150" y="4738689"/>
            <a:ext cx="5231606" cy="274637"/>
          </a:xfrm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de-DE" altLang="de-DE" dirty="0">
                <a:solidFill>
                  <a:srgbClr val="FFFFFF"/>
                </a:solidFill>
              </a:rPr>
              <a:t>TENDO E </a:t>
            </a:r>
            <a:r>
              <a:rPr lang="de-DE" altLang="de-DE" dirty="0" err="1">
                <a:solidFill>
                  <a:srgbClr val="FFFFFF"/>
                </a:solidFill>
              </a:rPr>
              <a:t>compact</a:t>
            </a:r>
            <a:endParaRPr lang="de-DE" altLang="de-DE" dirty="0">
              <a:solidFill>
                <a:srgbClr val="FFFFFF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55993441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platzhalter 2"/>
          <p:cNvSpPr txBox="1">
            <a:spLocks/>
          </p:cNvSpPr>
          <p:nvPr/>
        </p:nvSpPr>
        <p:spPr>
          <a:xfrm>
            <a:off x="4841877" y="3569400"/>
            <a:ext cx="2034381" cy="1457921"/>
          </a:xfrm>
          <a:prstGeom prst="rect">
            <a:avLst/>
          </a:prstGeom>
          <a:ln>
            <a:noFill/>
          </a:ln>
        </p:spPr>
        <p:txBody>
          <a:bodyPr vert="horz" lIns="91434" tIns="45717" rIns="91434" bIns="45717" rtlCol="0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itchFamily="2" charset="2"/>
              <a:buChar char="§"/>
              <a:tabLst>
                <a:tab pos="4214543" algn="l"/>
              </a:tabLst>
            </a:pPr>
            <a:endParaRPr lang="de-DE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67704782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D8BE358-1C6F-4B54-B1A4-7A59095685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>
                <a:latin typeface="Calibri" pitchFamily="34" charset="0"/>
                <a:ea typeface="ヒラギノ角ゴ Pro W3"/>
                <a:cs typeface="ヒラギノ角ゴ Pro W3"/>
              </a:rPr>
              <a:t>TENDO E </a:t>
            </a:r>
            <a:r>
              <a:rPr lang="de-DE" dirty="0" err="1">
                <a:latin typeface="Calibri" pitchFamily="34" charset="0"/>
                <a:ea typeface="ヒラギノ角ゴ Pro W3"/>
                <a:cs typeface="ヒラギノ角ゴ Pro W3"/>
              </a:rPr>
              <a:t>compact</a:t>
            </a:r>
            <a:endParaRPr lang="en-US" dirty="0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85ABDA88-5314-464B-929C-6BC699547E34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de-DE" altLang="de-DE" dirty="0">
                <a:solidFill>
                  <a:srgbClr val="FFFFFF"/>
                </a:solidFill>
              </a:rPr>
              <a:t>TENDO E </a:t>
            </a:r>
            <a:r>
              <a:rPr lang="de-DE" altLang="de-DE" dirty="0" err="1">
                <a:solidFill>
                  <a:srgbClr val="FFFFFF"/>
                </a:solidFill>
              </a:rPr>
              <a:t>compact</a:t>
            </a:r>
            <a:endParaRPr lang="de-DE" altLang="de-DE" dirty="0">
              <a:solidFill>
                <a:srgbClr val="FFFFFF"/>
              </a:solidFill>
            </a:endParaRPr>
          </a:p>
        </p:txBody>
      </p:sp>
      <p:pic>
        <p:nvPicPr>
          <p:cNvPr id="7" name="Picture 2" descr="http://www.schunk.int/pimexport/IM0004268.jpg">
            <a:extLst>
              <a:ext uri="{FF2B5EF4-FFF2-40B4-BE49-F238E27FC236}">
                <a16:creationId xmlns:a16="http://schemas.microsoft.com/office/drawing/2014/main" id="{21B9AE15-6C8F-48F9-BFCE-958B5F7F23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1416" y="959189"/>
            <a:ext cx="1693853" cy="34023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4" descr="http://www.schunk.int/pimexport/IM0004269.jpg">
            <a:extLst>
              <a:ext uri="{FF2B5EF4-FFF2-40B4-BE49-F238E27FC236}">
                <a16:creationId xmlns:a16="http://schemas.microsoft.com/office/drawing/2014/main" id="{559CABCD-4FC0-449D-B164-BA8BBE5255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80548" y="592339"/>
            <a:ext cx="3544935" cy="23360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2">
            <a:extLst>
              <a:ext uri="{FF2B5EF4-FFF2-40B4-BE49-F238E27FC236}">
                <a16:creationId xmlns:a16="http://schemas.microsoft.com/office/drawing/2014/main" id="{B7614AFF-AFF4-4710-941C-A2529CDFC3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09771" y="2907705"/>
            <a:ext cx="1915712" cy="1453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024509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2AE0374-3430-4188-9B56-E3CB1D5331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>
                <a:ea typeface="ヒラギノ角ゴ Pro W3"/>
              </a:rPr>
              <a:t>TENDO E </a:t>
            </a:r>
            <a:r>
              <a:rPr lang="de-DE" dirty="0" err="1">
                <a:ea typeface="ヒラギノ角ゴ Pro W3"/>
              </a:rPr>
              <a:t>compact</a:t>
            </a:r>
            <a:endParaRPr lang="en-US" dirty="0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1F8BA0B6-B59F-4D43-AAF5-8E5A0E3B0730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>
            <a:normAutofit fontScale="92500" lnSpcReduction="10000"/>
          </a:bodyPr>
          <a:lstStyle/>
          <a:p>
            <a:pPr fontAlgn="auto">
              <a:spcAft>
                <a:spcPts val="0"/>
              </a:spcAft>
              <a:buFont typeface="Arial"/>
              <a:buNone/>
              <a:defRPr/>
            </a:pPr>
            <a:r>
              <a:rPr lang="en-US" b="1" dirty="0"/>
              <a:t>The toolholder for almost every requirement</a:t>
            </a:r>
          </a:p>
          <a:p>
            <a:pPr fontAlgn="auto">
              <a:spcAft>
                <a:spcPts val="0"/>
              </a:spcAft>
              <a:buFont typeface="Arial"/>
              <a:buNone/>
              <a:defRPr/>
            </a:pPr>
            <a:endParaRPr lang="en-US" b="1" dirty="0"/>
          </a:p>
          <a:p>
            <a:pPr fontAlgn="auto">
              <a:spcAft>
                <a:spcPts val="0"/>
              </a:spcAft>
              <a:buFont typeface="Arial"/>
              <a:buChar char="•"/>
              <a:defRPr/>
            </a:pPr>
            <a:r>
              <a:rPr lang="en-US" sz="1900" dirty="0"/>
              <a:t> Sets completely new standards</a:t>
            </a:r>
          </a:p>
          <a:p>
            <a:pPr fontAlgn="auto">
              <a:spcAft>
                <a:spcPts val="0"/>
              </a:spcAft>
              <a:buFont typeface="Arial"/>
              <a:buChar char="•"/>
              <a:defRPr/>
            </a:pPr>
            <a:r>
              <a:rPr lang="en-US" sz="1900" dirty="0"/>
              <a:t> A strong performance during:</a:t>
            </a:r>
          </a:p>
          <a:p>
            <a:pPr lvl="1" fontAlgn="auto">
              <a:spcAft>
                <a:spcPts val="0"/>
              </a:spcAft>
              <a:buFont typeface="Arial"/>
              <a:buChar char="–"/>
              <a:defRPr/>
            </a:pPr>
            <a:r>
              <a:rPr lang="en-US" sz="1900" dirty="0"/>
              <a:t> Torque transmission</a:t>
            </a:r>
          </a:p>
          <a:p>
            <a:pPr lvl="1" fontAlgn="auto">
              <a:spcAft>
                <a:spcPts val="0"/>
              </a:spcAft>
              <a:buFont typeface="Arial"/>
              <a:buChar char="–"/>
              <a:defRPr/>
            </a:pPr>
            <a:r>
              <a:rPr lang="en-US" sz="1900" dirty="0"/>
              <a:t> Damping characteristics</a:t>
            </a:r>
          </a:p>
          <a:p>
            <a:pPr lvl="1" fontAlgn="auto">
              <a:spcAft>
                <a:spcPts val="0"/>
              </a:spcAft>
              <a:buFont typeface="Arial"/>
              <a:buChar char="–"/>
              <a:defRPr/>
            </a:pPr>
            <a:r>
              <a:rPr lang="en-US" sz="1900" dirty="0"/>
              <a:t> Rigidity</a:t>
            </a:r>
          </a:p>
          <a:p>
            <a:pPr lvl="1" fontAlgn="auto">
              <a:spcAft>
                <a:spcPts val="0"/>
              </a:spcAft>
              <a:buFont typeface="Arial"/>
              <a:buChar char="–"/>
              <a:defRPr/>
            </a:pPr>
            <a:r>
              <a:rPr lang="en-US" sz="1900" dirty="0"/>
              <a:t> Run-out accuracy</a:t>
            </a:r>
          </a:p>
          <a:p>
            <a:pPr fontAlgn="auto">
              <a:spcAft>
                <a:spcPts val="0"/>
              </a:spcAft>
              <a:buFont typeface="Arial"/>
              <a:buChar char="•"/>
              <a:defRPr/>
            </a:pPr>
            <a:r>
              <a:rPr lang="en-US" sz="1900" dirty="0"/>
              <a:t> Perfect for precise and fast metal cutting – even for roughing applications</a:t>
            </a:r>
            <a:endParaRPr lang="en-US" sz="1900" b="1" dirty="0"/>
          </a:p>
          <a:p>
            <a:endParaRPr lang="en-US" dirty="0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22C99D24-F01D-47D9-9CBE-DAE1FE8B84F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de-DE" altLang="de-DE" dirty="0">
                <a:solidFill>
                  <a:srgbClr val="FFFFFF"/>
                </a:solidFill>
              </a:rPr>
              <a:t>TENDO E </a:t>
            </a:r>
            <a:r>
              <a:rPr lang="de-DE" altLang="de-DE" dirty="0" err="1">
                <a:solidFill>
                  <a:srgbClr val="FFFFFF"/>
                </a:solidFill>
              </a:rPr>
              <a:t>compact</a:t>
            </a:r>
            <a:endParaRPr lang="de-DE" altLang="de-DE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461258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DE517CA-92CF-41F0-93CD-4C3EC18AD8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de-DE" dirty="0">
                <a:latin typeface="Calibri" panose="020F0502020204030204" pitchFamily="34" charset="0"/>
                <a:cs typeface="Calibri" panose="020F0502020204030204" pitchFamily="34" charset="0"/>
              </a:rPr>
              <a:t>TENDO E compact in detail</a:t>
            </a:r>
            <a:endParaRPr lang="en-US" dirty="0"/>
          </a:p>
        </p:txBody>
      </p:sp>
      <p:pic>
        <p:nvPicPr>
          <p:cNvPr id="6" name="Picture 7">
            <a:extLst>
              <a:ext uri="{FF2B5EF4-FFF2-40B4-BE49-F238E27FC236}">
                <a16:creationId xmlns:a16="http://schemas.microsoft.com/office/drawing/2014/main" id="{69620AAE-7544-49D5-A9E0-01D55A08C9A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35577"/>
            <a:ext cx="4035344" cy="34912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Datumsplatzhalter 4">
            <a:extLst>
              <a:ext uri="{FF2B5EF4-FFF2-40B4-BE49-F238E27FC236}">
                <a16:creationId xmlns:a16="http://schemas.microsoft.com/office/drawing/2014/main" id="{1EF81021-1B59-4A76-8D18-F1EDF371CC4D}"/>
              </a:ext>
            </a:extLst>
          </p:cNvPr>
          <p:cNvSpPr txBox="1">
            <a:spLocks/>
          </p:cNvSpPr>
          <p:nvPr/>
        </p:nvSpPr>
        <p:spPr bwMode="auto">
          <a:xfrm>
            <a:off x="5940425" y="6480175"/>
            <a:ext cx="22733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rmAutofit fontScale="85000" lnSpcReduction="20000"/>
          </a:bodyPr>
          <a:lstStyle>
            <a:lvl1pPr marL="0" indent="0" algn="l" defTabSz="457171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742950" indent="-285750" algn="l" defTabSz="457171" rtl="0" eaLnBrk="1" latinLnBrk="0" hangingPunct="1">
              <a:spcBef>
                <a:spcPct val="20000"/>
              </a:spcBef>
              <a:buFont typeface="Arial"/>
              <a:buNone/>
              <a:defRPr sz="18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1143000" indent="-228600" algn="l" defTabSz="457171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defTabSz="457171" rtl="0" eaLnBrk="1" latinLnBrk="0" hangingPunct="1">
              <a:spcBef>
                <a:spcPct val="20000"/>
              </a:spcBef>
              <a:buFont typeface="Arial"/>
              <a:buChar char="–"/>
              <a:defRPr sz="18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defTabSz="457171" rtl="0" eaLnBrk="1" latinLnBrk="0" hangingPunct="1">
              <a:spcBef>
                <a:spcPct val="20000"/>
              </a:spcBef>
              <a:buFont typeface="Arial"/>
              <a:buChar char="»"/>
              <a:defRPr sz="18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514600" indent="-228600" algn="l" defTabSz="457171" rtl="0" eaLnBrk="1" fontAlgn="base" latinLnBrk="0" hangingPunct="1">
              <a:spcBef>
                <a:spcPct val="0"/>
              </a:spcBef>
              <a:spcAft>
                <a:spcPct val="0"/>
              </a:spcAft>
              <a:buFont typeface="Arial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971800" indent="-228600" algn="l" defTabSz="457171" rtl="0" eaLnBrk="1" fontAlgn="base" latinLnBrk="0" hangingPunct="1">
              <a:spcBef>
                <a:spcPct val="0"/>
              </a:spcBef>
              <a:spcAft>
                <a:spcPct val="0"/>
              </a:spcAft>
              <a:buFont typeface="Arial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429000" indent="-228600" algn="l" defTabSz="457171" rtl="0" eaLnBrk="1" fontAlgn="base" latinLnBrk="0" hangingPunct="1">
              <a:spcBef>
                <a:spcPct val="0"/>
              </a:spcBef>
              <a:spcAft>
                <a:spcPct val="0"/>
              </a:spcAft>
              <a:buFont typeface="Arial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886200" indent="-228600" algn="l" defTabSz="457171" rtl="0" eaLnBrk="1" fontAlgn="base" latinLnBrk="0" hangingPunct="1">
              <a:spcBef>
                <a:spcPct val="0"/>
              </a:spcBef>
              <a:spcAft>
                <a:spcPct val="0"/>
              </a:spcAft>
              <a:buFont typeface="Arial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C9F86299-C2E4-444D-BD75-BB3663181578}" type="datetime1">
              <a:rPr lang="de-DE" altLang="de-DE" smtClean="0">
                <a:solidFill>
                  <a:schemeClr val="bg1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17.05.2021</a:t>
            </a:fld>
            <a:endParaRPr lang="de-DE" altLang="de-DE">
              <a:solidFill>
                <a:schemeClr val="bg1"/>
              </a:solidFill>
            </a:endParaRPr>
          </a:p>
        </p:txBody>
      </p:sp>
      <p:pic>
        <p:nvPicPr>
          <p:cNvPr id="8" name="Picture 2">
            <a:extLst>
              <a:ext uri="{FF2B5EF4-FFF2-40B4-BE49-F238E27FC236}">
                <a16:creationId xmlns:a16="http://schemas.microsoft.com/office/drawing/2014/main" id="{8F0F11DF-1CAD-4748-AE1E-CB79B31EC7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1971" y="935577"/>
            <a:ext cx="3600450" cy="741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3">
            <a:extLst>
              <a:ext uri="{FF2B5EF4-FFF2-40B4-BE49-F238E27FC236}">
                <a16:creationId xmlns:a16="http://schemas.microsoft.com/office/drawing/2014/main" id="{383DAC89-3578-4235-8810-783B2AC419F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0835" y="1799577"/>
            <a:ext cx="3071586" cy="5772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4">
            <a:extLst>
              <a:ext uri="{FF2B5EF4-FFF2-40B4-BE49-F238E27FC236}">
                <a16:creationId xmlns:a16="http://schemas.microsoft.com/office/drawing/2014/main" id="{8C2F855C-5AE9-4050-B0BC-9039BD4554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424" y="400419"/>
            <a:ext cx="3079813" cy="11724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5">
            <a:extLst>
              <a:ext uri="{FF2B5EF4-FFF2-40B4-BE49-F238E27FC236}">
                <a16:creationId xmlns:a16="http://schemas.microsoft.com/office/drawing/2014/main" id="{D765CFA7-4F66-4E8C-9818-9726F9FC0A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425" y="1656320"/>
            <a:ext cx="3079813" cy="460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6">
            <a:extLst>
              <a:ext uri="{FF2B5EF4-FFF2-40B4-BE49-F238E27FC236}">
                <a16:creationId xmlns:a16="http://schemas.microsoft.com/office/drawing/2014/main" id="{7A1A80BE-D4B7-4A73-B007-59D205987B6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6789" y="2192507"/>
            <a:ext cx="1539907" cy="460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7">
            <a:extLst>
              <a:ext uri="{FF2B5EF4-FFF2-40B4-BE49-F238E27FC236}">
                <a16:creationId xmlns:a16="http://schemas.microsoft.com/office/drawing/2014/main" id="{5EF0D98C-631E-4FD3-9273-A8B6B6CA1C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425" y="2702143"/>
            <a:ext cx="3119580" cy="6485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8">
            <a:extLst>
              <a:ext uri="{FF2B5EF4-FFF2-40B4-BE49-F238E27FC236}">
                <a16:creationId xmlns:a16="http://schemas.microsoft.com/office/drawing/2014/main" id="{64E755F7-15B4-4F6E-BF7A-F0F7F3CC02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425" y="3399640"/>
            <a:ext cx="3111353" cy="8282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Fußzeilenplatzhalter 3">
            <a:extLst>
              <a:ext uri="{FF2B5EF4-FFF2-40B4-BE49-F238E27FC236}">
                <a16:creationId xmlns:a16="http://schemas.microsoft.com/office/drawing/2014/main" id="{52BF83E5-DAAF-43F2-9C53-C6EAD15277D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819150" y="4738689"/>
            <a:ext cx="3086100" cy="274637"/>
          </a:xfrm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de-DE" altLang="de-DE" dirty="0">
                <a:solidFill>
                  <a:srgbClr val="FFFFFF"/>
                </a:solidFill>
              </a:rPr>
              <a:t>TENDO E </a:t>
            </a:r>
            <a:r>
              <a:rPr lang="de-DE" altLang="de-DE" dirty="0" err="1">
                <a:solidFill>
                  <a:srgbClr val="FFFFFF"/>
                </a:solidFill>
              </a:rPr>
              <a:t>compact</a:t>
            </a:r>
            <a:endParaRPr lang="de-DE" altLang="de-DE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345196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ECF28A3-4131-4FE7-816C-F98207EB98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>
                <a:latin typeface="Calibri" pitchFamily="34" charset="0"/>
                <a:ea typeface="ヒラギノ角ゴ Pro W3"/>
                <a:cs typeface="ヒラギノ角ゴ Pro W3"/>
              </a:rPr>
              <a:t>TENDO E </a:t>
            </a:r>
            <a:r>
              <a:rPr lang="de-DE" dirty="0" err="1">
                <a:latin typeface="Calibri" pitchFamily="34" charset="0"/>
                <a:ea typeface="ヒラギノ角ゴ Pro W3"/>
                <a:cs typeface="ヒラギノ角ゴ Pro W3"/>
              </a:rPr>
              <a:t>compact</a:t>
            </a:r>
            <a:endParaRPr lang="en-US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002837C8-9C78-45DC-B137-9B58124042AD}"/>
              </a:ext>
            </a:extLst>
          </p:cNvPr>
          <p:cNvSpPr>
            <a:spLocks noGrp="1"/>
          </p:cNvSpPr>
          <p:nvPr>
            <p:ph sz="quarter" idx="1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altLang="de-DE" sz="2600" b="1" dirty="0">
                <a:latin typeface="Calibri" panose="020F0502020204030204" pitchFamily="34" charset="0"/>
                <a:cs typeface="Calibri" panose="020F0502020204030204" pitchFamily="34" charset="0"/>
              </a:rPr>
              <a:t>The toolholder for almost every requirement</a:t>
            </a:r>
          </a:p>
          <a:p>
            <a:endParaRPr lang="de-DE" altLang="de-DE" sz="16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de-DE" altLang="de-DE" sz="1600" u="sng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altLang="de-DE" sz="1800" u="sng" dirty="0">
                <a:latin typeface="Calibri" panose="020F0502020204030204" pitchFamily="34" charset="0"/>
                <a:cs typeface="Calibri" panose="020F0502020204030204" pitchFamily="34" charset="0"/>
              </a:rPr>
              <a:t>Volume machining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de-DE" sz="1800" dirty="0">
                <a:latin typeface="Calibri" panose="020F0502020204030204" pitchFamily="34" charset="0"/>
                <a:cs typeface="Calibri" panose="020F0502020204030204" pitchFamily="34" charset="0"/>
              </a:rPr>
              <a:t>Suitable for volume machining up to 400 cm³/min at 42CRMo4*</a:t>
            </a:r>
          </a:p>
          <a:p>
            <a:endParaRPr lang="en-US" altLang="de-DE" sz="1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altLang="de-DE" sz="1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altLang="de-DE" sz="1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altLang="de-DE" sz="1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altLang="de-DE" sz="1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altLang="de-DE" sz="1800" dirty="0">
                <a:latin typeface="Calibri" panose="020F0502020204030204" pitchFamily="34" charset="0"/>
                <a:cs typeface="Calibri" panose="020F0502020204030204" pitchFamily="34" charset="0"/>
              </a:rPr>
              <a:t>* depending on the machine tool and the tool</a:t>
            </a:r>
            <a:endParaRPr lang="de-DE" altLang="de-DE" sz="1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de-DE" altLang="de-DE" sz="1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de-DE" altLang="de-DE" sz="1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de-DE" altLang="de-DE" sz="1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dirty="0"/>
          </a:p>
        </p:txBody>
      </p:sp>
      <p:pic>
        <p:nvPicPr>
          <p:cNvPr id="6" name="Picture 2">
            <a:extLst>
              <a:ext uri="{FF2B5EF4-FFF2-40B4-BE49-F238E27FC236}">
                <a16:creationId xmlns:a16="http://schemas.microsoft.com/office/drawing/2014/main" id="{F6CFF819-4811-4188-8107-0A7F4B39CE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2450" y="1112838"/>
            <a:ext cx="3600450" cy="2995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">
            <a:extLst>
              <a:ext uri="{FF2B5EF4-FFF2-40B4-BE49-F238E27FC236}">
                <a16:creationId xmlns:a16="http://schemas.microsoft.com/office/drawing/2014/main" id="{4AD18C94-683C-4996-AF82-CD6C562B37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2450" y="1112838"/>
            <a:ext cx="1152525" cy="219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Fußzeilenplatzhalter 3">
            <a:extLst>
              <a:ext uri="{FF2B5EF4-FFF2-40B4-BE49-F238E27FC236}">
                <a16:creationId xmlns:a16="http://schemas.microsoft.com/office/drawing/2014/main" id="{37E6E7AA-B757-469B-979D-447CDB796BA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819150" y="4738689"/>
            <a:ext cx="3086100" cy="274637"/>
          </a:xfrm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de-DE" altLang="de-DE" dirty="0">
                <a:solidFill>
                  <a:srgbClr val="FFFFFF"/>
                </a:solidFill>
              </a:rPr>
              <a:t>TENDO E </a:t>
            </a:r>
            <a:r>
              <a:rPr lang="de-DE" altLang="de-DE" dirty="0" err="1">
                <a:solidFill>
                  <a:srgbClr val="FFFFFF"/>
                </a:solidFill>
              </a:rPr>
              <a:t>compact</a:t>
            </a:r>
            <a:endParaRPr lang="de-DE" altLang="de-DE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858192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ECF28A3-4131-4FE7-816C-F98207EB98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>
                <a:latin typeface="Calibri" pitchFamily="34" charset="0"/>
                <a:ea typeface="ヒラギノ角ゴ Pro W3"/>
                <a:cs typeface="ヒラギノ角ゴ Pro W3"/>
              </a:rPr>
              <a:t>TENDO E </a:t>
            </a:r>
            <a:r>
              <a:rPr lang="de-DE" dirty="0" err="1">
                <a:latin typeface="Calibri" pitchFamily="34" charset="0"/>
                <a:ea typeface="ヒラギノ角ゴ Pro W3"/>
                <a:cs typeface="ヒラギノ角ゴ Pro W3"/>
              </a:rPr>
              <a:t>compact</a:t>
            </a:r>
            <a:endParaRPr lang="en-US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002837C8-9C78-45DC-B137-9B58124042AD}"/>
              </a:ext>
            </a:extLst>
          </p:cNvPr>
          <p:cNvSpPr>
            <a:spLocks noGrp="1"/>
          </p:cNvSpPr>
          <p:nvPr>
            <p:ph sz="quarter" idx="11"/>
          </p:nvPr>
        </p:nvSpPr>
        <p:spPr/>
        <p:txBody>
          <a:bodyPr>
            <a:normAutofit/>
          </a:bodyPr>
          <a:lstStyle/>
          <a:p>
            <a:r>
              <a:rPr lang="en-US" altLang="de-DE" b="1" dirty="0">
                <a:latin typeface="Calibri" panose="020F0502020204030204" pitchFamily="34" charset="0"/>
                <a:cs typeface="Calibri" panose="020F0502020204030204" pitchFamily="34" charset="0"/>
              </a:rPr>
              <a:t>The toolholder for almost every requirement</a:t>
            </a:r>
          </a:p>
          <a:p>
            <a:endParaRPr lang="en-US" altLang="de-DE" sz="1800" u="sng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altLang="de-DE" sz="1400" u="sng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altLang="de-DE" sz="1400" u="sng" dirty="0">
                <a:latin typeface="Calibri" panose="020F0502020204030204" pitchFamily="34" charset="0"/>
                <a:cs typeface="Calibri" panose="020F0502020204030204" pitchFamily="34" charset="0"/>
              </a:rPr>
              <a:t>Reaming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de-DE" sz="1400" dirty="0">
                <a:latin typeface="Calibri" panose="020F0502020204030204" pitchFamily="34" charset="0"/>
                <a:cs typeface="Calibri" panose="020F0502020204030204" pitchFamily="34" charset="0"/>
              </a:rPr>
              <a:t>Excellent vibration damping assures best workpiece surfaces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de-DE" sz="1400" dirty="0">
                <a:latin typeface="Calibri" panose="020F0502020204030204" pitchFamily="34" charset="0"/>
                <a:cs typeface="Calibri" panose="020F0502020204030204" pitchFamily="34" charset="0"/>
              </a:rPr>
              <a:t>Permanent run-out accuracy for an excellent dimensional accuracy</a:t>
            </a:r>
          </a:p>
          <a:p>
            <a:endParaRPr lang="en-US" dirty="0"/>
          </a:p>
        </p:txBody>
      </p:sp>
      <p:pic>
        <p:nvPicPr>
          <p:cNvPr id="6" name="Picture 2">
            <a:extLst>
              <a:ext uri="{FF2B5EF4-FFF2-40B4-BE49-F238E27FC236}">
                <a16:creationId xmlns:a16="http://schemas.microsoft.com/office/drawing/2014/main" id="{A82A801C-F28E-495A-86AD-49F94F4BF7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6913" y="1248682"/>
            <a:ext cx="3600450" cy="2782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2">
            <a:extLst>
              <a:ext uri="{FF2B5EF4-FFF2-40B4-BE49-F238E27FC236}">
                <a16:creationId xmlns:a16="http://schemas.microsoft.com/office/drawing/2014/main" id="{8FF32B96-B7A2-4ABF-8F63-ABD2C8AD17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6913" y="1248682"/>
            <a:ext cx="628650" cy="238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Fußzeilenplatzhalter 3">
            <a:extLst>
              <a:ext uri="{FF2B5EF4-FFF2-40B4-BE49-F238E27FC236}">
                <a16:creationId xmlns:a16="http://schemas.microsoft.com/office/drawing/2014/main" id="{5ADE530D-8BA4-459B-B215-2C2C306DB73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819150" y="4738689"/>
            <a:ext cx="3086100" cy="274637"/>
          </a:xfrm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de-DE" altLang="de-DE" dirty="0">
                <a:solidFill>
                  <a:srgbClr val="FFFFFF"/>
                </a:solidFill>
              </a:rPr>
              <a:t>TENDO E </a:t>
            </a:r>
            <a:r>
              <a:rPr lang="de-DE" altLang="de-DE" dirty="0" err="1">
                <a:solidFill>
                  <a:srgbClr val="FFFFFF"/>
                </a:solidFill>
              </a:rPr>
              <a:t>compact</a:t>
            </a:r>
            <a:endParaRPr lang="de-DE" altLang="de-DE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182276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ECF28A3-4131-4FE7-816C-F98207EB98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>
                <a:latin typeface="Calibri" pitchFamily="34" charset="0"/>
                <a:ea typeface="ヒラギノ角ゴ Pro W3"/>
                <a:cs typeface="ヒラギノ角ゴ Pro W3"/>
              </a:rPr>
              <a:t>TENDO E </a:t>
            </a:r>
            <a:r>
              <a:rPr lang="de-DE" dirty="0" err="1">
                <a:latin typeface="Calibri" pitchFamily="34" charset="0"/>
                <a:ea typeface="ヒラギノ角ゴ Pro W3"/>
                <a:cs typeface="ヒラギノ角ゴ Pro W3"/>
              </a:rPr>
              <a:t>compact</a:t>
            </a:r>
            <a:endParaRPr lang="en-US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002837C8-9C78-45DC-B137-9B58124042AD}"/>
              </a:ext>
            </a:extLst>
          </p:cNvPr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r>
              <a:rPr lang="en-US" altLang="de-DE" b="1" dirty="0">
                <a:latin typeface="Calibri" panose="020F0502020204030204" pitchFamily="34" charset="0"/>
                <a:cs typeface="Calibri" panose="020F0502020204030204" pitchFamily="34" charset="0"/>
              </a:rPr>
              <a:t>The toolholder for almost every requirement</a:t>
            </a:r>
          </a:p>
          <a:p>
            <a:endParaRPr lang="en-US" altLang="de-DE" sz="14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altLang="de-DE" sz="14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altLang="de-DE" sz="1400" u="sng" dirty="0">
                <a:latin typeface="Calibri" panose="020F0502020204030204" pitchFamily="34" charset="0"/>
                <a:cs typeface="Calibri" panose="020F0502020204030204" pitchFamily="34" charset="0"/>
              </a:rPr>
              <a:t>Drilling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de-DE" sz="1400" dirty="0">
                <a:latin typeface="Calibri" panose="020F0502020204030204" pitchFamily="34" charset="0"/>
                <a:cs typeface="Calibri" panose="020F0502020204030204" pitchFamily="34" charset="0"/>
              </a:rPr>
              <a:t>Vibration damping and a run-out accuracy of less than 0.003 mm</a:t>
            </a:r>
          </a:p>
          <a:p>
            <a:endParaRPr lang="en-US" dirty="0"/>
          </a:p>
        </p:txBody>
      </p:sp>
      <p:pic>
        <p:nvPicPr>
          <p:cNvPr id="6" name="Picture 2">
            <a:extLst>
              <a:ext uri="{FF2B5EF4-FFF2-40B4-BE49-F238E27FC236}">
                <a16:creationId xmlns:a16="http://schemas.microsoft.com/office/drawing/2014/main" id="{811B39F3-9638-42C9-86C0-884827EA15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3370" y="1176337"/>
            <a:ext cx="3600450" cy="2790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">
            <a:extLst>
              <a:ext uri="{FF2B5EF4-FFF2-40B4-BE49-F238E27FC236}">
                <a16:creationId xmlns:a16="http://schemas.microsoft.com/office/drawing/2014/main" id="{8C0669CA-346B-4D86-83E6-E801E28679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3370" y="1220787"/>
            <a:ext cx="619125" cy="238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Fußzeilenplatzhalter 3">
            <a:extLst>
              <a:ext uri="{FF2B5EF4-FFF2-40B4-BE49-F238E27FC236}">
                <a16:creationId xmlns:a16="http://schemas.microsoft.com/office/drawing/2014/main" id="{54F05C11-9791-4ABB-B388-8E86F085CED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819150" y="4738689"/>
            <a:ext cx="3086100" cy="274637"/>
          </a:xfrm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de-DE" altLang="de-DE" dirty="0">
                <a:solidFill>
                  <a:srgbClr val="FFFFFF"/>
                </a:solidFill>
              </a:rPr>
              <a:t>TENDO E </a:t>
            </a:r>
            <a:r>
              <a:rPr lang="de-DE" altLang="de-DE" dirty="0" err="1">
                <a:solidFill>
                  <a:srgbClr val="FFFFFF"/>
                </a:solidFill>
              </a:rPr>
              <a:t>compact</a:t>
            </a:r>
            <a:endParaRPr lang="de-DE" altLang="de-DE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867785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ECF28A3-4131-4FE7-816C-F98207EB98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>
                <a:latin typeface="Calibri" pitchFamily="34" charset="0"/>
                <a:ea typeface="ヒラギノ角ゴ Pro W3"/>
                <a:cs typeface="ヒラギノ角ゴ Pro W3"/>
              </a:rPr>
              <a:t>TENDO E </a:t>
            </a:r>
            <a:r>
              <a:rPr lang="de-DE" dirty="0" err="1">
                <a:latin typeface="Calibri" pitchFamily="34" charset="0"/>
                <a:ea typeface="ヒラギノ角ゴ Pro W3"/>
                <a:cs typeface="ヒラギノ角ゴ Pro W3"/>
              </a:rPr>
              <a:t>compact</a:t>
            </a:r>
            <a:endParaRPr lang="en-US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002837C8-9C78-45DC-B137-9B58124042AD}"/>
              </a:ext>
            </a:extLst>
          </p:cNvPr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r>
              <a:rPr lang="en-US" altLang="de-DE" b="1" dirty="0">
                <a:latin typeface="Calibri" panose="020F0502020204030204" pitchFamily="34" charset="0"/>
                <a:cs typeface="Calibri" panose="020F0502020204030204" pitchFamily="34" charset="0"/>
              </a:rPr>
              <a:t>The toolholder for almost every requirement</a:t>
            </a:r>
          </a:p>
          <a:p>
            <a:endParaRPr lang="en-US" altLang="de-DE" sz="1400" u="sng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altLang="de-DE" sz="1400" u="sng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altLang="de-DE" sz="1400" u="sng" dirty="0">
                <a:latin typeface="Calibri" panose="020F0502020204030204" pitchFamily="34" charset="0"/>
                <a:cs typeface="Calibri" panose="020F0502020204030204" pitchFamily="34" charset="0"/>
              </a:rPr>
              <a:t>Countersinking/Chamfering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de-DE" sz="1400" dirty="0">
                <a:latin typeface="Calibri" panose="020F0502020204030204" pitchFamily="34" charset="0"/>
                <a:cs typeface="Calibri" panose="020F0502020204030204" pitchFamily="34" charset="0"/>
              </a:rPr>
              <a:t>Countersinking and chamfering are defined by precision and excellent run-out accuracy</a:t>
            </a:r>
          </a:p>
          <a:p>
            <a:endParaRPr lang="en-US" dirty="0"/>
          </a:p>
        </p:txBody>
      </p:sp>
      <p:pic>
        <p:nvPicPr>
          <p:cNvPr id="6" name="Picture 2">
            <a:extLst>
              <a:ext uri="{FF2B5EF4-FFF2-40B4-BE49-F238E27FC236}">
                <a16:creationId xmlns:a16="http://schemas.microsoft.com/office/drawing/2014/main" id="{004C0DB4-44FE-4C95-B200-D28373E0989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4171" y="1219993"/>
            <a:ext cx="3600450" cy="2163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">
            <a:extLst>
              <a:ext uri="{FF2B5EF4-FFF2-40B4-BE49-F238E27FC236}">
                <a16:creationId xmlns:a16="http://schemas.microsoft.com/office/drawing/2014/main" id="{437AE6E3-FFF6-4800-BD0F-94C510D2EB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4171" y="1264443"/>
            <a:ext cx="10763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Fußzeilenplatzhalter 3">
            <a:extLst>
              <a:ext uri="{FF2B5EF4-FFF2-40B4-BE49-F238E27FC236}">
                <a16:creationId xmlns:a16="http://schemas.microsoft.com/office/drawing/2014/main" id="{261AFF45-DC08-4F5A-907E-B1E54EF8D73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819150" y="4738689"/>
            <a:ext cx="3086100" cy="274637"/>
          </a:xfrm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de-DE" altLang="de-DE" dirty="0">
                <a:solidFill>
                  <a:srgbClr val="FFFFFF"/>
                </a:solidFill>
              </a:rPr>
              <a:t>TENDO E </a:t>
            </a:r>
            <a:r>
              <a:rPr lang="de-DE" altLang="de-DE" dirty="0" err="1">
                <a:solidFill>
                  <a:srgbClr val="FFFFFF"/>
                </a:solidFill>
              </a:rPr>
              <a:t>compact</a:t>
            </a:r>
            <a:endParaRPr lang="de-DE" altLang="de-DE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7265706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COUNT" val="10"/>
  <p:tag name="ARTICULATE_DESIGN_ID_SCH_PPT_VORLAGE_16-9_230112" val="Yc1SrUJ7"/>
  <p:tag name="ARTICULATE_PROJECT_OPEN" val="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SCH_PPT_Vorlage_16-9_230112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SCH_PPT_Vorlage_16-9_230112</Template>
  <TotalTime>0</TotalTime>
  <Words>803</Words>
  <Application>Microsoft Office PowerPoint</Application>
  <PresentationFormat>Bildschirmpräsentation (16:9)</PresentationFormat>
  <Paragraphs>163</Paragraphs>
  <Slides>21</Slides>
  <Notes>1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4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21</vt:i4>
      </vt:variant>
    </vt:vector>
  </HeadingPairs>
  <TitlesOfParts>
    <vt:vector size="26" baseType="lpstr">
      <vt:lpstr>Arial</vt:lpstr>
      <vt:lpstr>Calibri</vt:lpstr>
      <vt:lpstr>Symbol</vt:lpstr>
      <vt:lpstr>Wingdings</vt:lpstr>
      <vt:lpstr>SCH_PPT_Vorlage_16-9_230112</vt:lpstr>
      <vt:lpstr>PowerPoint-Präsentation</vt:lpstr>
      <vt:lpstr>Product overview</vt:lpstr>
      <vt:lpstr>TENDO E compact</vt:lpstr>
      <vt:lpstr>TENDO E compact</vt:lpstr>
      <vt:lpstr>TENDO E compact in detail</vt:lpstr>
      <vt:lpstr>TENDO E compact</vt:lpstr>
      <vt:lpstr>TENDO E compact</vt:lpstr>
      <vt:lpstr>TENDO E compact</vt:lpstr>
      <vt:lpstr>TENDO E compact</vt:lpstr>
      <vt:lpstr>TENDO E compact</vt:lpstr>
      <vt:lpstr>Advantages</vt:lpstr>
      <vt:lpstr>Advantages</vt:lpstr>
      <vt:lpstr>Advantages</vt:lpstr>
      <vt:lpstr>Advantages</vt:lpstr>
      <vt:lpstr>Advantages</vt:lpstr>
      <vt:lpstr>Advantages</vt:lpstr>
      <vt:lpstr>Advantages</vt:lpstr>
      <vt:lpstr>Advantages</vt:lpstr>
      <vt:lpstr>Advantages</vt:lpstr>
      <vt:lpstr>TENDO E compact </vt:lpstr>
      <vt:lpstr>PowerPoint-Präsentation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Ludewig, Stephan</dc:creator>
  <cp:lastModifiedBy>Bossert, Carsten</cp:lastModifiedBy>
  <cp:revision>171</cp:revision>
  <cp:lastPrinted>2014-06-25T16:59:27Z</cp:lastPrinted>
  <dcterms:created xsi:type="dcterms:W3CDTF">2012-06-26T15:13:48Z</dcterms:created>
  <dcterms:modified xsi:type="dcterms:W3CDTF">2021-05-17T12:11:28Z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rticulateGUID">
    <vt:lpwstr>BB168B60-77D4-4875-BE5F-2ECECB6BC60E</vt:lpwstr>
  </property>
  <property fmtid="{D5CDD505-2E9C-101B-9397-08002B2CF9AE}" pid="3" name="ArticulatePath">
    <vt:lpwstr>SCHUNK_PPT-Vorlage_16_9_0321_DE_inArbeit</vt:lpwstr>
  </property>
</Properties>
</file>