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64" r:id="rId2"/>
    <p:sldId id="256" r:id="rId3"/>
    <p:sldId id="262" r:id="rId4"/>
    <p:sldId id="257" r:id="rId5"/>
    <p:sldId id="258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280D9-018F-4559-986E-96B6C369DC1A}" type="datetimeFigureOut">
              <a:rPr lang="de-DE" smtClean="0"/>
              <a:t>17.12.2012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D6D8C-B5DC-47E0-A73F-6E7509DE0B01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Detail presentation technical LOG gripper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Detail presentation technical LOG gripper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Detail presentation technical LOG gripper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GN_ppt_1Ze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" y="280"/>
            <a:ext cx="9144000" cy="5647764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Bild 16" descr="Fusszeile.png"/>
          <p:cNvPicPr>
            <a:picLocks noChangeAspect="1"/>
          </p:cNvPicPr>
          <p:nvPr/>
        </p:nvPicPr>
        <p:blipFill>
          <a:blip r:embed="rId3" cstate="print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474734" y="4586110"/>
            <a:ext cx="9144000" cy="68509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b="1" dirty="0" smtClean="0">
                <a:solidFill>
                  <a:srgbClr val="FFFFFF"/>
                </a:solidFill>
              </a:rPr>
              <a:t>Detail </a:t>
            </a:r>
            <a:r>
              <a:rPr lang="de-DE" sz="3000" b="1" dirty="0" err="1" smtClean="0">
                <a:solidFill>
                  <a:srgbClr val="FFFFFF"/>
                </a:solidFill>
              </a:rPr>
              <a:t>Presentation</a:t>
            </a:r>
            <a:r>
              <a:rPr lang="de-DE" sz="3000" b="1" dirty="0" smtClean="0">
                <a:solidFill>
                  <a:srgbClr val="FFFFFF"/>
                </a:solidFill>
              </a:rPr>
              <a:t> Technical</a:t>
            </a: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b="1" dirty="0" smtClean="0">
                <a:solidFill>
                  <a:srgbClr val="FFFFFF"/>
                </a:solidFill>
              </a:rPr>
              <a:t>LOG Hole </a:t>
            </a:r>
            <a:r>
              <a:rPr lang="de-DE" sz="3000" b="1" dirty="0" err="1" smtClean="0">
                <a:solidFill>
                  <a:srgbClr val="FFFFFF"/>
                </a:solidFill>
              </a:rPr>
              <a:t>Gripper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74557" cy="960702"/>
          </a:xfrm>
        </p:spPr>
        <p:txBody>
          <a:bodyPr/>
          <a:lstStyle/>
          <a:p>
            <a:r>
              <a:rPr lang="de-DE" dirty="0" smtClean="0"/>
              <a:t>LOG Hole </a:t>
            </a:r>
            <a:r>
              <a:rPr lang="de-DE" dirty="0" err="1" smtClean="0"/>
              <a:t>Gripper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19383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2679700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835696" y="58052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Size 20-31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58052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Size 32-40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Detail presentation technical LOG gripper</a:t>
            </a:r>
            <a:endParaRPr lang="de-DE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0"/>
            <a:ext cx="8074557" cy="960702"/>
          </a:xfrm>
        </p:spPr>
        <p:txBody>
          <a:bodyPr/>
          <a:lstStyle/>
          <a:p>
            <a:r>
              <a:rPr lang="de-DE" dirty="0" smtClean="0"/>
              <a:t>Standard-LOG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39552" y="1124744"/>
            <a:ext cx="8066089" cy="42798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LOG hole gripper is available from size 20</a:t>
            </a:r>
            <a:r>
              <a:rPr lang="de-DE" sz="1800" dirty="0" smtClean="0"/>
              <a:t>. Holes </a:t>
            </a:r>
            <a:r>
              <a:rPr lang="de-DE" sz="1800" dirty="0" err="1" smtClean="0"/>
              <a:t>smaller</a:t>
            </a:r>
            <a:r>
              <a:rPr lang="de-DE" sz="1800" dirty="0" smtClean="0"/>
              <a:t> </a:t>
            </a:r>
            <a:r>
              <a:rPr lang="de-DE" sz="1800" dirty="0" err="1" smtClean="0"/>
              <a:t>than</a:t>
            </a:r>
            <a:r>
              <a:rPr lang="de-DE" sz="1800" dirty="0" smtClean="0"/>
              <a:t> 20 mm in </a:t>
            </a:r>
            <a:r>
              <a:rPr lang="de-DE" sz="1800" dirty="0" err="1" smtClean="0"/>
              <a:t>diameter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not </a:t>
            </a:r>
            <a:r>
              <a:rPr lang="de-DE" sz="1800" dirty="0" err="1" smtClean="0"/>
              <a:t>possible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LOG.</a:t>
            </a:r>
          </a:p>
          <a:p>
            <a:r>
              <a:rPr lang="en-US" sz="1800" dirty="0" smtClean="0"/>
              <a:t>As “standard" means any size available from Ø 20-40. More Ø40 mm is in principle possible (as "special").</a:t>
            </a:r>
          </a:p>
          <a:p>
            <a:r>
              <a:rPr lang="de-DE" sz="1800" dirty="0" smtClean="0"/>
              <a:t>ID </a:t>
            </a:r>
            <a:r>
              <a:rPr lang="de-DE" sz="1800" dirty="0" err="1" smtClean="0"/>
              <a:t>numbers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reserved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von 03989</a:t>
            </a:r>
            <a:r>
              <a:rPr lang="de-DE" sz="1800" dirty="0" smtClean="0">
                <a:solidFill>
                  <a:srgbClr val="FF0000"/>
                </a:solidFill>
              </a:rPr>
              <a:t>20-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03989</a:t>
            </a:r>
            <a:r>
              <a:rPr lang="de-DE" sz="1800" dirty="0" smtClean="0">
                <a:solidFill>
                  <a:srgbClr val="FF0000"/>
                </a:solidFill>
              </a:rPr>
              <a:t>40 </a:t>
            </a:r>
            <a:r>
              <a:rPr lang="de-DE" sz="1800" dirty="0" smtClean="0"/>
              <a:t>(… bis 0398999)</a:t>
            </a:r>
          </a:p>
          <a:p>
            <a:r>
              <a:rPr lang="en-US" sz="1800" dirty="0" smtClean="0"/>
              <a:t>The LOGs s are created only in AS400 when there is</a:t>
            </a:r>
            <a:br>
              <a:rPr lang="en-US" sz="1800" dirty="0" smtClean="0"/>
            </a:br>
            <a:r>
              <a:rPr lang="en-US" sz="1800" dirty="0" smtClean="0"/>
              <a:t>a need behind the respective size is</a:t>
            </a:r>
            <a:r>
              <a:rPr lang="de-DE" sz="1800" dirty="0" smtClean="0"/>
              <a:t>(</a:t>
            </a:r>
            <a:r>
              <a:rPr lang="de-DE" sz="1800" dirty="0" smtClean="0">
                <a:sym typeface="Wingdings" pitchFamily="2" charset="2"/>
              </a:rPr>
              <a:t> Info </a:t>
            </a:r>
            <a:r>
              <a:rPr lang="de-DE" sz="1800" dirty="0" err="1" smtClean="0">
                <a:sym typeface="Wingdings" pitchFamily="2" charset="2"/>
              </a:rPr>
              <a:t>to</a:t>
            </a:r>
            <a:r>
              <a:rPr lang="de-DE" sz="1800" dirty="0" smtClean="0">
                <a:sym typeface="Wingdings" pitchFamily="2" charset="2"/>
              </a:rPr>
              <a:t> S. Wütherich)</a:t>
            </a:r>
            <a:endParaRPr lang="de-DE" sz="1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861048"/>
            <a:ext cx="3425511" cy="2376264"/>
          </a:xfrm>
          <a:prstGeom prst="rect">
            <a:avLst/>
          </a:prstGeom>
          <a:noFill/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Detail presentation technical LOG gripper</a:t>
            </a:r>
            <a:endParaRPr lang="de-DE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Mounting</a:t>
            </a:r>
            <a:r>
              <a:rPr lang="de-DE" dirty="0" smtClean="0"/>
              <a:t> </a:t>
            </a:r>
            <a:r>
              <a:rPr lang="de-DE" dirty="0" err="1" smtClean="0"/>
              <a:t>options</a:t>
            </a:r>
            <a:endParaRPr lang="de-DE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92896"/>
            <a:ext cx="3217091" cy="371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564904"/>
            <a:ext cx="2664296" cy="356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683568" y="177281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Mounting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threaded</a:t>
            </a:r>
            <a:r>
              <a:rPr lang="de-DE" dirty="0" smtClean="0"/>
              <a:t> hole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499992" y="177281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Throughbore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locknut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Detail presentation technical LOG gripper</a:t>
            </a:r>
            <a:endParaRPr lang="de-DE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Air </a:t>
            </a:r>
            <a:r>
              <a:rPr lang="de-DE" dirty="0" err="1" smtClean="0"/>
              <a:t>connections</a:t>
            </a:r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1574" y="2276872"/>
            <a:ext cx="4208898" cy="36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70759"/>
            <a:ext cx="2526432" cy="39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899592" y="14847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Air </a:t>
            </a:r>
            <a:r>
              <a:rPr lang="de-DE" dirty="0" err="1" smtClean="0"/>
              <a:t>connection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above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572000" y="155679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Hose-free direct connection</a:t>
            </a:r>
            <a:br>
              <a:rPr lang="en-US" dirty="0" smtClean="0"/>
            </a:br>
            <a:r>
              <a:rPr lang="en-US" dirty="0" smtClean="0"/>
              <a:t>(Via O-ring seal)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Detail presentation technical LOG gripper</a:t>
            </a:r>
            <a:endParaRPr lang="de-DE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General Information (</a:t>
            </a:r>
            <a:r>
              <a:rPr lang="de-DE" dirty="0" err="1" smtClean="0"/>
              <a:t>from</a:t>
            </a:r>
            <a:r>
              <a:rPr lang="de-DE" dirty="0" smtClean="0"/>
              <a:t> BA)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23528" y="1556792"/>
            <a:ext cx="8532440" cy="453650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7200" dirty="0" smtClean="0"/>
              <a:t>„</a:t>
            </a:r>
            <a:r>
              <a:rPr lang="en-US" sz="7200" dirty="0" smtClean="0"/>
              <a:t> The hole gripper LOG is not intended for maintenance. Disassembly for maintenance or repair is not possible. A damaged gripper must be </a:t>
            </a:r>
            <a:r>
              <a:rPr lang="en-US" sz="7200" dirty="0" smtClean="0"/>
              <a:t>changed completely</a:t>
            </a:r>
            <a:r>
              <a:rPr lang="de-DE" sz="7200" dirty="0" smtClean="0"/>
              <a:t>.“</a:t>
            </a:r>
            <a:endParaRPr lang="de-DE" sz="72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72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7200" dirty="0" smtClean="0"/>
              <a:t>"It's to prevent the LOG hole gripper remain for a long time (&gt; 1 hour) supplied with compressed air (</a:t>
            </a:r>
            <a:r>
              <a:rPr lang="en-US" sz="7200" dirty="0" err="1" smtClean="0"/>
              <a:t>eg</a:t>
            </a:r>
            <a:r>
              <a:rPr lang="en-US" sz="7200" dirty="0" smtClean="0"/>
              <a:t> machine breakdown or overnight). In addition, idle strokes should be avoided (opening the gripper </a:t>
            </a:r>
            <a:r>
              <a:rPr lang="en-US" sz="7200" dirty="0" err="1" smtClean="0"/>
              <a:t>wihout</a:t>
            </a:r>
            <a:r>
              <a:rPr lang="en-US" sz="7200" dirty="0" smtClean="0"/>
              <a:t> tool). “</a:t>
            </a:r>
          </a:p>
          <a:p>
            <a:pPr>
              <a:lnSpc>
                <a:spcPct val="120000"/>
              </a:lnSpc>
            </a:pPr>
            <a:endParaRPr lang="en-US" sz="7200" dirty="0" smtClean="0"/>
          </a:p>
          <a:p>
            <a:pPr>
              <a:lnSpc>
                <a:spcPct val="120000"/>
              </a:lnSpc>
            </a:pPr>
            <a:r>
              <a:rPr lang="en-US" sz="7200" dirty="0" smtClean="0"/>
              <a:t>"For production reasons, it is possible that during operation powder granules on the gripper release (inside and outside). Therefore the use of a filter for the pressurized air is recommended. "</a:t>
            </a:r>
            <a:r>
              <a:rPr lang="de-DE" sz="7200" dirty="0" smtClean="0">
                <a:sym typeface="Wingdings" pitchFamily="2" charset="2"/>
              </a:rPr>
              <a:t> </a:t>
            </a:r>
            <a:r>
              <a:rPr lang="en-US" sz="7200" dirty="0" smtClean="0"/>
              <a:t>This note is a precaution. In continuous operation, there were never any problems with the valves or air lines.</a:t>
            </a:r>
            <a:endParaRPr lang="de-DE" sz="7200" dirty="0" smtClean="0"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endParaRPr lang="de-DE" sz="7200" dirty="0" smtClean="0"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r>
              <a:rPr lang="de-DE" sz="7200" dirty="0" smtClean="0">
                <a:sym typeface="Wingdings" pitchFamily="2" charset="2"/>
              </a:rPr>
              <a:t>„</a:t>
            </a:r>
            <a:r>
              <a:rPr lang="en-US" sz="7200" dirty="0" smtClean="0"/>
              <a:t> The module is not considered as defect when it deforms plastically within the specified limits. The permissible deformation is dependent on the </a:t>
            </a:r>
            <a:r>
              <a:rPr lang="en-US" sz="7200" dirty="0" err="1" smtClean="0"/>
              <a:t>workpiece</a:t>
            </a:r>
            <a:r>
              <a:rPr lang="en-US" sz="7200" dirty="0" smtClean="0"/>
              <a:t> diameter</a:t>
            </a:r>
            <a:r>
              <a:rPr lang="de-DE" sz="7200" dirty="0" smtClean="0">
                <a:sym typeface="Wingdings" pitchFamily="2" charset="2"/>
              </a:rPr>
              <a:t>.“</a:t>
            </a:r>
            <a:br>
              <a:rPr lang="de-DE" sz="7200" dirty="0" smtClean="0">
                <a:sym typeface="Wingdings" pitchFamily="2" charset="2"/>
              </a:rPr>
            </a:br>
            <a:r>
              <a:rPr lang="de-DE" sz="7200" dirty="0" smtClean="0">
                <a:sym typeface="Wingdings" pitchFamily="2" charset="2"/>
              </a:rPr>
              <a:t> </a:t>
            </a:r>
            <a:r>
              <a:rPr lang="de-DE" sz="7200" dirty="0" err="1" smtClean="0">
                <a:sym typeface="Wingdings" pitchFamily="2" charset="2"/>
              </a:rPr>
              <a:t>comparison</a:t>
            </a:r>
            <a:r>
              <a:rPr lang="de-DE" sz="7200" dirty="0" smtClean="0">
                <a:sym typeface="Wingdings" pitchFamily="2" charset="2"/>
              </a:rPr>
              <a:t> </a:t>
            </a:r>
            <a:r>
              <a:rPr lang="de-DE" sz="7200" dirty="0" err="1" smtClean="0">
                <a:sym typeface="Wingdings" pitchFamily="2" charset="2"/>
              </a:rPr>
              <a:t>creep</a:t>
            </a:r>
            <a:r>
              <a:rPr lang="de-DE" sz="7200" dirty="0" smtClean="0">
                <a:sym typeface="Wingdings" pitchFamily="2" charset="2"/>
              </a:rPr>
              <a:t> </a:t>
            </a:r>
            <a:r>
              <a:rPr lang="de-DE" sz="7200" dirty="0" err="1" smtClean="0">
                <a:sym typeface="Wingdings" pitchFamily="2" charset="2"/>
              </a:rPr>
              <a:t>curves</a:t>
            </a:r>
            <a:r>
              <a:rPr lang="de-DE" sz="7200" dirty="0" smtClean="0">
                <a:sym typeface="Wingdings" pitchFamily="2" charset="2"/>
              </a:rPr>
              <a:t>.</a:t>
            </a: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Detail presentation technical LOG gripper</a:t>
            </a:r>
            <a:endParaRPr lang="de-DE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Gripping</a:t>
            </a:r>
            <a:r>
              <a:rPr lang="de-DE" dirty="0" smtClean="0"/>
              <a:t> </a:t>
            </a:r>
            <a:r>
              <a:rPr lang="de-DE" dirty="0" err="1" smtClean="0"/>
              <a:t>force</a:t>
            </a:r>
            <a:r>
              <a:rPr lang="de-DE" dirty="0" smtClean="0"/>
              <a:t> </a:t>
            </a:r>
            <a:r>
              <a:rPr lang="de-DE" dirty="0" err="1" smtClean="0"/>
              <a:t>diagram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The </a:t>
            </a:r>
            <a:r>
              <a:rPr lang="de-DE" sz="1800" dirty="0" err="1" smtClean="0"/>
              <a:t>Gripping</a:t>
            </a:r>
            <a:r>
              <a:rPr lang="de-DE" sz="1800" dirty="0" smtClean="0"/>
              <a:t> </a:t>
            </a:r>
            <a:r>
              <a:rPr lang="de-DE" sz="1800" dirty="0" err="1" smtClean="0"/>
              <a:t>force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en-US" sz="1800" dirty="0" smtClean="0"/>
              <a:t>LOG decreases with increasing stroke.</a:t>
            </a:r>
            <a:endParaRPr lang="de-DE" sz="1800" dirty="0" smtClean="0"/>
          </a:p>
          <a:p>
            <a:r>
              <a:rPr lang="en-US" sz="1800" dirty="0" smtClean="0"/>
              <a:t>In the technical values, the minimum and maximum </a:t>
            </a:r>
            <a:r>
              <a:rPr lang="en-US" sz="1800" dirty="0" err="1" smtClean="0"/>
              <a:t>workpiece</a:t>
            </a:r>
            <a:r>
              <a:rPr lang="en-US" sz="1800" dirty="0" smtClean="0"/>
              <a:t> diameter indicated and the respective gripping forces. Between them is a nearly linear relationship.</a:t>
            </a:r>
            <a:endParaRPr lang="de-DE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852936"/>
            <a:ext cx="4608512" cy="325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0" y="4221088"/>
            <a:ext cx="428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Approximate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coefficient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friction</a:t>
            </a:r>
            <a:r>
              <a:rPr lang="de-DE" dirty="0" smtClean="0"/>
              <a:t> µ:</a:t>
            </a:r>
          </a:p>
          <a:p>
            <a:r>
              <a:rPr lang="de-DE" dirty="0" smtClean="0"/>
              <a:t>PA2200 </a:t>
            </a:r>
            <a:r>
              <a:rPr lang="de-DE" dirty="0"/>
              <a:t>- </a:t>
            </a:r>
            <a:r>
              <a:rPr lang="de-DE" dirty="0" smtClean="0"/>
              <a:t>Aluminium                   0,15</a:t>
            </a:r>
            <a:endParaRPr lang="de-DE" dirty="0"/>
          </a:p>
          <a:p>
            <a:r>
              <a:rPr lang="de-DE" dirty="0"/>
              <a:t>PA2200 - </a:t>
            </a:r>
            <a:r>
              <a:rPr lang="de-DE" dirty="0" smtClean="0"/>
              <a:t>Steel               	   0,18</a:t>
            </a:r>
            <a:endParaRPr lang="de-DE" dirty="0"/>
          </a:p>
          <a:p>
            <a:r>
              <a:rPr lang="de-DE" dirty="0"/>
              <a:t>PA2200 -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POM  </a:t>
            </a:r>
            <a:r>
              <a:rPr lang="de-DE" dirty="0"/>
              <a:t>            </a:t>
            </a:r>
            <a:r>
              <a:rPr lang="de-DE" dirty="0" smtClean="0"/>
              <a:t> 	   0,19</a:t>
            </a:r>
            <a:endParaRPr lang="de-DE" dirty="0"/>
          </a:p>
          <a:p>
            <a:r>
              <a:rPr lang="de-DE" dirty="0"/>
              <a:t>PA2200 - </a:t>
            </a:r>
            <a:r>
              <a:rPr lang="de-DE" dirty="0" smtClean="0"/>
              <a:t>Aluminium </a:t>
            </a:r>
            <a:r>
              <a:rPr lang="de-DE" dirty="0" err="1" smtClean="0"/>
              <a:t>anodized</a:t>
            </a:r>
            <a:r>
              <a:rPr lang="de-DE" dirty="0" smtClean="0"/>
              <a:t>  0,13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Detail presentation technical LOG gripper</a:t>
            </a:r>
            <a:endParaRPr lang="de-DE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Creep</a:t>
            </a:r>
            <a:r>
              <a:rPr lang="de-DE" dirty="0" smtClean="0"/>
              <a:t> </a:t>
            </a:r>
            <a:r>
              <a:rPr lang="de-DE" dirty="0" err="1" smtClean="0"/>
              <a:t>diagram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dirty="0" smtClean="0"/>
              <a:t>Over time, the creep of the stroke can be observed in the LOG. This means that after closing, the gripper jaws may not fully return to the open </a:t>
            </a:r>
            <a:r>
              <a:rPr lang="en-US" sz="1800" dirty="0" smtClean="0"/>
              <a:t>position</a:t>
            </a:r>
            <a:endParaRPr lang="de-DE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It could be formed following relationship (see chart): (We assume that this is the "worst case" and depending on the application to the customer due to a lower frequency, the </a:t>
            </a:r>
            <a:r>
              <a:rPr lang="en-US" sz="1800" dirty="0" smtClean="0">
                <a:solidFill>
                  <a:schemeClr val="tx1"/>
                </a:solidFill>
              </a:rPr>
              <a:t>creep</a:t>
            </a:r>
            <a:r>
              <a:rPr lang="en-US" sz="1800" dirty="0" smtClean="0"/>
              <a:t> is less)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sz="1800" dirty="0" smtClean="0">
              <a:solidFill>
                <a:prstClr val="black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89040"/>
            <a:ext cx="3456384" cy="24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683568" y="3573016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Example</a:t>
            </a:r>
            <a:r>
              <a:rPr lang="de-DE" dirty="0" smtClean="0"/>
              <a:t> LOG 40:</a:t>
            </a:r>
          </a:p>
          <a:p>
            <a:r>
              <a:rPr lang="de-DE" dirty="0" err="1" smtClean="0"/>
              <a:t>Dmax</a:t>
            </a:r>
            <a:r>
              <a:rPr lang="de-DE" dirty="0" smtClean="0"/>
              <a:t>: 	45,67 mm</a:t>
            </a:r>
          </a:p>
          <a:p>
            <a:r>
              <a:rPr lang="de-DE" dirty="0" err="1" smtClean="0"/>
              <a:t>Dw</a:t>
            </a:r>
            <a:r>
              <a:rPr lang="de-DE" dirty="0" smtClean="0"/>
              <a:t>: 	43,0 mm (</a:t>
            </a:r>
            <a:r>
              <a:rPr lang="de-DE" dirty="0" err="1" smtClean="0"/>
              <a:t>tool</a:t>
            </a:r>
            <a:r>
              <a:rPr lang="de-DE" dirty="0" smtClean="0"/>
              <a:t>)</a:t>
            </a:r>
          </a:p>
          <a:p>
            <a:r>
              <a:rPr lang="de-DE" dirty="0" smtClean="0"/>
              <a:t>D0: 	39,6mm</a:t>
            </a:r>
          </a:p>
          <a:p>
            <a:r>
              <a:rPr lang="de-DE" dirty="0" err="1" smtClean="0"/>
              <a:t>Dk</a:t>
            </a:r>
            <a:r>
              <a:rPr lang="de-DE" dirty="0" smtClean="0"/>
              <a:t>: 	41,3 mm ((39,6+43)/2)</a:t>
            </a:r>
          </a:p>
          <a:p>
            <a:r>
              <a:rPr lang="de-DE" dirty="0" smtClean="0">
                <a:sym typeface="Wingdings" pitchFamily="2" charset="2"/>
              </a:rPr>
              <a:t> </a:t>
            </a:r>
            <a:r>
              <a:rPr lang="en-US" dirty="0" smtClean="0"/>
              <a:t>The greater the stroke the more creeps LOG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Detail presentation technical LOG gripper</a:t>
            </a:r>
            <a:endParaRPr lang="de-DE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0"/>
            <a:ext cx="8074557" cy="960702"/>
          </a:xfrm>
        </p:spPr>
        <p:txBody>
          <a:bodyPr/>
          <a:lstStyle/>
          <a:p>
            <a:r>
              <a:rPr lang="de-DE" dirty="0" smtClean="0"/>
              <a:t>Katalogdaten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39552" y="1052736"/>
            <a:ext cx="8066089" cy="42798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As long as the catalog data is not entered into PIM, there </a:t>
            </a:r>
            <a:r>
              <a:rPr lang="en-US" sz="1800" dirty="0" smtClean="0"/>
              <a:t>is t</a:t>
            </a:r>
            <a:r>
              <a:rPr lang="de-DE" sz="1800" dirty="0" err="1" smtClean="0"/>
              <a:t>ransitional</a:t>
            </a:r>
            <a:r>
              <a:rPr lang="de-DE" sz="1800" dirty="0" smtClean="0"/>
              <a:t> </a:t>
            </a:r>
            <a:r>
              <a:rPr lang="en-US" sz="1800" dirty="0" smtClean="0"/>
              <a:t>an a </a:t>
            </a:r>
            <a:r>
              <a:rPr lang="en-US" sz="1800" dirty="0" smtClean="0"/>
              <a:t>Excel </a:t>
            </a:r>
            <a:r>
              <a:rPr lang="en-US" sz="1800" dirty="0" smtClean="0"/>
              <a:t>data sheet.</a:t>
            </a:r>
          </a:p>
          <a:p>
            <a:r>
              <a:rPr lang="en-US" sz="1800" dirty="0" smtClean="0"/>
              <a:t>You only have to put in </a:t>
            </a:r>
            <a:r>
              <a:rPr lang="en-US" sz="1800" dirty="0" smtClean="0"/>
              <a:t>the ID </a:t>
            </a:r>
            <a:r>
              <a:rPr lang="en-US" sz="1800" dirty="0" smtClean="0"/>
              <a:t>number, </a:t>
            </a:r>
            <a:r>
              <a:rPr lang="en-US" sz="1800" dirty="0" smtClean="0"/>
              <a:t>then </a:t>
            </a:r>
            <a:r>
              <a:rPr lang="en-US" sz="1800" dirty="0" smtClean="0"/>
              <a:t>the </a:t>
            </a:r>
            <a:r>
              <a:rPr lang="en-US" sz="1800" dirty="0" err="1" smtClean="0"/>
              <a:t>datas</a:t>
            </a:r>
            <a:r>
              <a:rPr lang="en-US" sz="1800" dirty="0" smtClean="0"/>
              <a:t> will be updated. </a:t>
            </a:r>
            <a:r>
              <a:rPr lang="en-US" sz="1800" dirty="0" smtClean="0"/>
              <a:t>(03989</a:t>
            </a:r>
            <a:r>
              <a:rPr lang="en-US" sz="1800" dirty="0" smtClean="0">
                <a:solidFill>
                  <a:srgbClr val="FF0000"/>
                </a:solidFill>
              </a:rPr>
              <a:t>20-</a:t>
            </a:r>
            <a:r>
              <a:rPr lang="en-US" sz="1800" dirty="0" smtClean="0"/>
              <a:t>03989</a:t>
            </a:r>
            <a:r>
              <a:rPr lang="en-US" sz="1800" dirty="0" smtClean="0">
                <a:solidFill>
                  <a:srgbClr val="FF0000"/>
                </a:solidFill>
              </a:rPr>
              <a:t>40</a:t>
            </a:r>
            <a:r>
              <a:rPr lang="en-US" sz="1800" dirty="0" smtClean="0"/>
              <a:t>)</a:t>
            </a:r>
          </a:p>
          <a:p>
            <a:r>
              <a:rPr lang="de-DE" sz="1800" dirty="0" smtClean="0"/>
              <a:t>p2717_LOG_catalogue datas_transistionaly.xlsx</a:t>
            </a:r>
            <a:endParaRPr lang="de-DE" sz="18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8450984" cy="326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Detail presentation technical LOG gripper</a:t>
            </a:r>
            <a:endParaRPr lang="de-DE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20423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Bildschirmpräsentation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20120423_Titel_title_PGN-plus_singleline_headline</vt:lpstr>
      <vt:lpstr>Folie 1</vt:lpstr>
      <vt:lpstr>LOG Hole Gripper</vt:lpstr>
      <vt:lpstr>Standard-LOG</vt:lpstr>
      <vt:lpstr>Mounting options</vt:lpstr>
      <vt:lpstr>Air connections</vt:lpstr>
      <vt:lpstr>General Information (from BA)</vt:lpstr>
      <vt:lpstr>Gripping force diagram</vt:lpstr>
      <vt:lpstr>Creep diagram</vt:lpstr>
      <vt:lpstr>Katalogdaten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 Lochgreifer</dc:title>
  <dc:creator>Samuel Wütherich</dc:creator>
  <cp:lastModifiedBy>LUTZ</cp:lastModifiedBy>
  <cp:revision>67</cp:revision>
  <dcterms:created xsi:type="dcterms:W3CDTF">2012-11-29T13:56:10Z</dcterms:created>
  <dcterms:modified xsi:type="dcterms:W3CDTF">2012-12-17T07:33:34Z</dcterms:modified>
</cp:coreProperties>
</file>