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801" r:id="rId2"/>
  </p:sldMasterIdLst>
  <p:notesMasterIdLst>
    <p:notesMasterId r:id="rId76"/>
  </p:notesMasterIdLst>
  <p:handoutMasterIdLst>
    <p:handoutMasterId r:id="rId77"/>
  </p:handoutMasterIdLst>
  <p:sldIdLst>
    <p:sldId id="313" r:id="rId3"/>
    <p:sldId id="358" r:id="rId4"/>
    <p:sldId id="359" r:id="rId5"/>
    <p:sldId id="260" r:id="rId6"/>
    <p:sldId id="261" r:id="rId7"/>
    <p:sldId id="262" r:id="rId8"/>
    <p:sldId id="271" r:id="rId9"/>
    <p:sldId id="263" r:id="rId10"/>
    <p:sldId id="273" r:id="rId11"/>
    <p:sldId id="274" r:id="rId12"/>
    <p:sldId id="288" r:id="rId13"/>
    <p:sldId id="275" r:id="rId14"/>
    <p:sldId id="290" r:id="rId15"/>
    <p:sldId id="293" r:id="rId16"/>
    <p:sldId id="291" r:id="rId17"/>
    <p:sldId id="292" r:id="rId18"/>
    <p:sldId id="294" r:id="rId19"/>
    <p:sldId id="296" r:id="rId20"/>
    <p:sldId id="295" r:id="rId21"/>
    <p:sldId id="297" r:id="rId22"/>
    <p:sldId id="298" r:id="rId23"/>
    <p:sldId id="299" r:id="rId24"/>
    <p:sldId id="300" r:id="rId25"/>
    <p:sldId id="276" r:id="rId26"/>
    <p:sldId id="278" r:id="rId27"/>
    <p:sldId id="279" r:id="rId28"/>
    <p:sldId id="281" r:id="rId29"/>
    <p:sldId id="282" r:id="rId30"/>
    <p:sldId id="280" r:id="rId31"/>
    <p:sldId id="277" r:id="rId32"/>
    <p:sldId id="301" r:id="rId33"/>
    <p:sldId id="312" r:id="rId34"/>
    <p:sldId id="306" r:id="rId35"/>
    <p:sldId id="305" r:id="rId36"/>
    <p:sldId id="303" r:id="rId37"/>
    <p:sldId id="304" r:id="rId38"/>
    <p:sldId id="308" r:id="rId39"/>
    <p:sldId id="317" r:id="rId40"/>
    <p:sldId id="319" r:id="rId41"/>
    <p:sldId id="310" r:id="rId42"/>
    <p:sldId id="325" r:id="rId43"/>
    <p:sldId id="328" r:id="rId44"/>
    <p:sldId id="329" r:id="rId45"/>
    <p:sldId id="330" r:id="rId46"/>
    <p:sldId id="331" r:id="rId47"/>
    <p:sldId id="332" r:id="rId48"/>
    <p:sldId id="333" r:id="rId49"/>
    <p:sldId id="334" r:id="rId50"/>
    <p:sldId id="335" r:id="rId51"/>
    <p:sldId id="283" r:id="rId52"/>
    <p:sldId id="284" r:id="rId53"/>
    <p:sldId id="285" r:id="rId54"/>
    <p:sldId id="336" r:id="rId55"/>
    <p:sldId id="287" r:id="rId56"/>
    <p:sldId id="337" r:id="rId57"/>
    <p:sldId id="338" r:id="rId58"/>
    <p:sldId id="339" r:id="rId59"/>
    <p:sldId id="345" r:id="rId60"/>
    <p:sldId id="347" r:id="rId61"/>
    <p:sldId id="348" r:id="rId62"/>
    <p:sldId id="343" r:id="rId63"/>
    <p:sldId id="360" r:id="rId64"/>
    <p:sldId id="361" r:id="rId65"/>
    <p:sldId id="349" r:id="rId66"/>
    <p:sldId id="350" r:id="rId67"/>
    <p:sldId id="357" r:id="rId68"/>
    <p:sldId id="351" r:id="rId69"/>
    <p:sldId id="352" r:id="rId70"/>
    <p:sldId id="353" r:id="rId71"/>
    <p:sldId id="354" r:id="rId72"/>
    <p:sldId id="355" r:id="rId73"/>
    <p:sldId id="356" r:id="rId74"/>
    <p:sldId id="314" r:id="rId75"/>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E0"/>
    <a:srgbClr val="003D6A"/>
    <a:srgbClr val="FFCC00"/>
    <a:srgbClr val="000000"/>
  </p:clrMru>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94660"/>
  </p:normalViewPr>
  <p:slideViewPr>
    <p:cSldViewPr>
      <p:cViewPr>
        <p:scale>
          <a:sx n="66" d="100"/>
          <a:sy n="66" d="100"/>
        </p:scale>
        <p:origin x="-2304" y="-9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83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C4BEFE-DA7D-4A0E-8E24-18F3F655888C}" type="datetimeFigureOut">
              <a:rPr lang="de-DE" smtClean="0"/>
              <a:pPr/>
              <a:t>22.07.2013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9AAFAA9-D36B-4072-ACE0-D3537149D54D}" type="slidenum">
              <a:rPr lang="de-DE" smtClean="0"/>
              <a:pPr/>
              <a:t>‹Nr.›</a:t>
            </a:fld>
            <a:endParaRPr lang="de-D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D5BB1DD-07BE-4997-9B8F-2196E9C636DB}" type="datetimeFigureOut">
              <a:rPr lang="de-DE"/>
              <a:pPr>
                <a:defRPr/>
              </a:pPr>
              <a:t>22.07.2013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1C47022-FF27-4A75-9952-BD524769CCEB}" type="slidenum">
              <a:rPr lang="de-DE"/>
              <a:pPr>
                <a:defRPr/>
              </a:pPr>
              <a:t>‹Nr.›</a:t>
            </a:fld>
            <a:endParaRPr lang="de-DE"/>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61C47022-FF27-4A75-9952-BD524769CCEB}" type="slidenum">
              <a:rPr lang="de-DE" smtClean="0"/>
              <a:pPr>
                <a:defRPr/>
              </a:pPr>
              <a:t>5</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22E218C4-41A8-684B-AF4F-B9D499E35F6B}" type="slidenum">
              <a:rPr lang="de-DE" smtClean="0"/>
              <a:pPr/>
              <a:t>73</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3" name="Grafik 12" descr="titelslide.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Rectangle 63"/>
          <p:cNvSpPr>
            <a:spLocks noGrp="1" noChangeArrowheads="1"/>
          </p:cNvSpPr>
          <p:nvPr>
            <p:ph type="ctrTitle" sz="quarter"/>
          </p:nvPr>
        </p:nvSpPr>
        <p:spPr>
          <a:xfrm>
            <a:off x="0" y="4724400"/>
            <a:ext cx="9144000" cy="2133600"/>
          </a:xfrm>
          <a:prstGeom prst="rect">
            <a:avLst/>
          </a:prstGeom>
        </p:spPr>
        <p:txBody>
          <a:bodyPr anchor="ctr"/>
          <a:lstStyle>
            <a:lvl1pPr algn="ctr">
              <a:defRPr sz="4800"/>
            </a:lvl1pPr>
          </a:lstStyle>
          <a:p>
            <a:r>
              <a:rPr lang="de-DE" dirty="0"/>
              <a:t>Titel durch Klicken hinzufügen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33398" y="3319988"/>
            <a:ext cx="4152902" cy="659344"/>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0" y="3979331"/>
            <a:ext cx="4127499" cy="465669"/>
          </a:xfrm>
          <a:prstGeom prst="rect">
            <a:avLst/>
          </a:prstGeom>
          <a:ln>
            <a:noFill/>
          </a:ln>
        </p:spPr>
        <p:txBody>
          <a:bodyPr vert="horz"/>
          <a:lstStyle>
            <a:lvl1pPr marL="0" indent="0">
              <a:buNone/>
              <a:defRPr sz="2000" baseline="0">
                <a:solidFill>
                  <a:srgbClr val="FFFFFF"/>
                </a:solidFill>
              </a:defRPr>
            </a:lvl1pPr>
          </a:lstStyle>
          <a:p>
            <a:pPr lvl="0"/>
            <a:r>
              <a:rPr lang="de-DE" dirty="0" smtClean="0"/>
              <a:t>Unterüberschrift der Präsentation</a:t>
            </a:r>
          </a:p>
        </p:txBody>
      </p:sp>
      <p:sp>
        <p:nvSpPr>
          <p:cNvPr id="12" name="Bildplatzhalter 6"/>
          <p:cNvSpPr>
            <a:spLocks noGrp="1"/>
          </p:cNvSpPr>
          <p:nvPr>
            <p:ph type="pic" sz="quarter" idx="11"/>
          </p:nvPr>
        </p:nvSpPr>
        <p:spPr>
          <a:xfrm>
            <a:off x="4876800" y="2616200"/>
            <a:ext cx="3683000" cy="3695700"/>
          </a:xfrm>
          <a:prstGeom prst="rect">
            <a:avLst/>
          </a:prstGeom>
        </p:spPr>
        <p:txBody>
          <a:bodyPr vert="horz"/>
          <a:lstStyle/>
          <a:p>
            <a:r>
              <a:rPr lang="de-DE" smtClean="0"/>
              <a:t>Bild durch Klicken auf Symbol hinzufügen</a:t>
            </a:r>
            <a:endParaRPr lang="de-DE" dirty="0"/>
          </a:p>
        </p:txBody>
      </p:sp>
      <p:pic>
        <p:nvPicPr>
          <p:cNvPr id="7" name="Bild 6" descr="LOGOBALKEN_NEU.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 val="0"/>
              </a:ext>
            </a:extLst>
          </a:blip>
          <a:stretch>
            <a:fillRect/>
          </a:stretch>
        </p:blipFill>
        <p:spPr>
          <a:xfrm>
            <a:off x="0" y="330912"/>
            <a:ext cx="9143391" cy="158485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 val="3945245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33397" y="2367488"/>
            <a:ext cx="7962903" cy="659344"/>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1" y="3026831"/>
            <a:ext cx="7937500" cy="440269"/>
          </a:xfrm>
          <a:prstGeom prst="rect">
            <a:avLst/>
          </a:prstGeom>
          <a:ln>
            <a:noFill/>
          </a:ln>
        </p:spPr>
        <p:txBody>
          <a:bodyPr vert="horz"/>
          <a:lstStyle>
            <a:lvl1pPr marL="0" indent="0">
              <a:buNone/>
              <a:defRPr sz="2000" baseline="0">
                <a:solidFill>
                  <a:srgbClr val="FFFFFF"/>
                </a:solidFill>
              </a:defRPr>
            </a:lvl1pPr>
          </a:lstStyle>
          <a:p>
            <a:pPr lvl="0"/>
            <a:r>
              <a:rPr lang="de-DE" dirty="0" smtClean="0"/>
              <a:t>Unterüberschrift der Präsentation</a:t>
            </a:r>
          </a:p>
        </p:txBody>
      </p:sp>
      <p:sp>
        <p:nvSpPr>
          <p:cNvPr id="14" name="Bildplatzhalter 6"/>
          <p:cNvSpPr>
            <a:spLocks noGrp="1"/>
          </p:cNvSpPr>
          <p:nvPr>
            <p:ph type="pic" sz="quarter" idx="11"/>
          </p:nvPr>
        </p:nvSpPr>
        <p:spPr>
          <a:xfrm>
            <a:off x="596901" y="3835400"/>
            <a:ext cx="7899399" cy="2476500"/>
          </a:xfrm>
          <a:prstGeom prst="rect">
            <a:avLst/>
          </a:prstGeom>
        </p:spPr>
        <p:txBody>
          <a:bodyPr vert="horz"/>
          <a:lstStyle/>
          <a:p>
            <a:r>
              <a:rPr lang="de-DE" smtClean="0"/>
              <a:t>Bild durch Klicken auf Symbol hinzufügen</a:t>
            </a:r>
            <a:endParaRPr lang="de-DE" dirty="0"/>
          </a:p>
        </p:txBody>
      </p:sp>
      <p:pic>
        <p:nvPicPr>
          <p:cNvPr id="7" name="Bild 6" descr="LOGOBALKEN_NEU.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 val="0"/>
              </a:ext>
            </a:extLst>
          </a:blip>
          <a:stretch>
            <a:fillRect/>
          </a:stretch>
        </p:blipFill>
        <p:spPr>
          <a:xfrm>
            <a:off x="0" y="330912"/>
            <a:ext cx="9143391" cy="158485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 val="4091346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smtClean="0"/>
              <a:t>Textmasterformate durch Klicken bearbeiten</a:t>
            </a:r>
          </a:p>
          <a:p>
            <a:pPr lvl="1"/>
            <a:r>
              <a:rPr lang="de-DE" smtClean="0"/>
              <a:t>Zweite Ebene</a:t>
            </a:r>
          </a:p>
        </p:txBody>
      </p:sp>
      <p:sp>
        <p:nvSpPr>
          <p:cNvPr id="18" name="Fußzeilenplatzhalter 4"/>
          <p:cNvSpPr>
            <a:spLocks noGrp="1"/>
          </p:cNvSpPr>
          <p:nvPr>
            <p:ph type="ftr" sz="quarter" idx="3"/>
          </p:nvPr>
        </p:nvSpPr>
        <p:spPr>
          <a:xfrm>
            <a:off x="1044687" y="6496050"/>
            <a:ext cx="5911589"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Linearmodule Grundschulung</a:t>
            </a:r>
            <a:endParaRPr lang="de-DE" dirty="0" smtClean="0"/>
          </a:p>
        </p:txBody>
      </p:sp>
      <p:sp>
        <p:nvSpPr>
          <p:cNvPr id="19" name="Foliennummernplatzhalter 5"/>
          <p:cNvSpPr>
            <a:spLocks noGrp="1"/>
          </p:cNvSpPr>
          <p:nvPr>
            <p:ph type="sldNum" sz="quarter" idx="4"/>
          </p:nvPr>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fld id="{67E460E2-A79B-FD4C-875F-CB1722C97EA1}" type="slidenum">
              <a:rPr lang="de-DE" smtClean="0"/>
              <a:pPr/>
              <a:t>‹Nr.›</a:t>
            </a:fld>
            <a:endParaRPr lang="de-DE" dirty="0"/>
          </a:p>
        </p:txBody>
      </p:sp>
    </p:spTree>
    <p:extLst>
      <p:ext uri="{BB962C8B-B14F-4D97-AF65-F5344CB8AC3E}">
        <p14:creationId xmlns:mc="http://schemas.openxmlformats.org/markup-compatibility/2006" xmlns:mv="urn:schemas-microsoft-com:mac:vml" xmlns:p14="http://schemas.microsoft.com/office/powerpoint/2010/main" xmlns="" val="283111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 Text">
    <p:spTree>
      <p:nvGrpSpPr>
        <p:cNvPr id="1" name=""/>
        <p:cNvGrpSpPr/>
        <p:nvPr/>
      </p:nvGrpSpPr>
      <p:grpSpPr>
        <a:xfrm>
          <a:off x="0" y="0"/>
          <a:ext cx="0" cy="0"/>
          <a:chOff x="0" y="0"/>
          <a:chExt cx="0" cy="0"/>
        </a:xfrm>
      </p:grpSpPr>
      <p:sp>
        <p:nvSpPr>
          <p:cNvPr id="11" name="Inhaltsplatzhalter 10"/>
          <p:cNvSpPr>
            <a:spLocks noGrp="1"/>
          </p:cNvSpPr>
          <p:nvPr>
            <p:ph sz="quarter" idx="11"/>
          </p:nvPr>
        </p:nvSpPr>
        <p:spPr>
          <a:xfrm>
            <a:off x="4762500" y="1604435"/>
            <a:ext cx="3941233" cy="4237566"/>
          </a:xfrm>
          <a:prstGeom prst="rect">
            <a:avLst/>
          </a:prstGeom>
        </p:spPr>
        <p:txBody>
          <a:bodyPr vert="horz"/>
          <a:lstStyle>
            <a:lvl1pPr marL="0" indent="0">
              <a:lnSpc>
                <a:spcPts val="2400"/>
              </a:lnSpc>
              <a:spcBef>
                <a:spcPts val="550"/>
              </a:spcBef>
              <a:buNone/>
              <a:defRPr sz="2000">
                <a:solidFill>
                  <a:srgbClr val="404040"/>
                </a:solidFill>
                <a:latin typeface="Calibri"/>
                <a:cs typeface="Calibri"/>
              </a:defRPr>
            </a:lvl1pPr>
            <a:lvl2pPr marL="177800" indent="-177800">
              <a:lnSpc>
                <a:spcPts val="2400"/>
              </a:lnSpc>
              <a:spcBef>
                <a:spcPts val="550"/>
              </a:spcBef>
              <a:buClr>
                <a:srgbClr val="003D6A"/>
              </a:buClr>
              <a:buFont typeface="Arial"/>
              <a:buChar char="•"/>
              <a:defRPr sz="2000">
                <a:solidFill>
                  <a:srgbClr val="404040"/>
                </a:solidFill>
                <a:latin typeface="Calibri"/>
                <a:cs typeface="Calibri"/>
              </a:defRPr>
            </a:lvl2pPr>
            <a:lvl3pPr marL="914400" indent="0">
              <a:buNone/>
              <a:defRPr/>
            </a:lvl3pPr>
          </a:lstStyle>
          <a:p>
            <a:pPr lvl="0"/>
            <a:r>
              <a:rPr lang="de-DE" smtClean="0"/>
              <a:t>Textmasterformate durch Klicken bearbeiten</a:t>
            </a:r>
          </a:p>
          <a:p>
            <a:pPr lvl="1"/>
            <a:r>
              <a:rPr lang="de-DE" smtClean="0"/>
              <a:t>Zweite Ebene</a:t>
            </a:r>
          </a:p>
        </p:txBody>
      </p:sp>
      <p:sp>
        <p:nvSpPr>
          <p:cNvPr id="25" name="Fußzeilenplatzhalter 4"/>
          <p:cNvSpPr>
            <a:spLocks noGrp="1"/>
          </p:cNvSpPr>
          <p:nvPr>
            <p:ph type="ftr" sz="quarter" idx="3"/>
          </p:nvPr>
        </p:nvSpPr>
        <p:spPr>
          <a:xfrm>
            <a:off x="1044688" y="6496050"/>
            <a:ext cx="250350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Linearmodule Grundschulung</a:t>
            </a:r>
            <a:endParaRPr lang="de-DE" dirty="0" smtClean="0"/>
          </a:p>
        </p:txBody>
      </p:sp>
      <p:sp>
        <p:nvSpPr>
          <p:cNvPr id="26" name="Foliennummernplatzhalter 5"/>
          <p:cNvSpPr>
            <a:spLocks noGrp="1"/>
          </p:cNvSpPr>
          <p:nvPr>
            <p:ph type="sldNum" sz="quarter" idx="4"/>
          </p:nvPr>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fld id="{67E460E2-A79B-FD4C-875F-CB1722C97EA1}" type="slidenum">
              <a:rPr lang="de-DE" smtClean="0"/>
              <a:pPr/>
              <a:t>‹Nr.›</a:t>
            </a:fld>
            <a:endParaRPr lang="de-DE" dirty="0"/>
          </a:p>
        </p:txBody>
      </p:sp>
      <p:sp>
        <p:nvSpPr>
          <p:cNvPr id="8" name="Titel 1"/>
          <p:cNvSpPr>
            <a:spLocks noGrp="1"/>
          </p:cNvSpPr>
          <p:nvPr>
            <p:ph type="title" hasCustomPrompt="1"/>
          </p:nvPr>
        </p:nvSpPr>
        <p:spPr>
          <a:xfrm>
            <a:off x="561444" y="389470"/>
            <a:ext cx="8142290"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9" name="Inhaltsplatzhalter 14"/>
          <p:cNvSpPr>
            <a:spLocks noGrp="1"/>
          </p:cNvSpPr>
          <p:nvPr>
            <p:ph sz="quarter" idx="12"/>
          </p:nvPr>
        </p:nvSpPr>
        <p:spPr>
          <a:xfrm>
            <a:off x="586844" y="1604434"/>
            <a:ext cx="3951289" cy="4237567"/>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smtClean="0"/>
              <a:t>Textmasterformate durch Klicken bearbeiten</a:t>
            </a:r>
          </a:p>
          <a:p>
            <a:pPr lvl="1"/>
            <a:r>
              <a:rPr lang="de-DE" smtClean="0"/>
              <a:t>Zweite Ebene</a:t>
            </a:r>
          </a:p>
        </p:txBody>
      </p:sp>
    </p:spTree>
    <p:extLst>
      <p:ext uri="{BB962C8B-B14F-4D97-AF65-F5344CB8AC3E}">
        <p14:creationId xmlns:mc="http://schemas.openxmlformats.org/markup-compatibility/2006" xmlns:mv="urn:schemas-microsoft-com:mac:vml" xmlns:p14="http://schemas.microsoft.com/office/powerpoint/2010/main" xmlns="" val="152936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schlusschart">
    <p:spTree>
      <p:nvGrpSpPr>
        <p:cNvPr id="1" name=""/>
        <p:cNvGrpSpPr/>
        <p:nvPr/>
      </p:nvGrpSpPr>
      <p:grpSpPr>
        <a:xfrm>
          <a:off x="0" y="0"/>
          <a:ext cx="0" cy="0"/>
          <a:chOff x="0" y="0"/>
          <a:chExt cx="0" cy="0"/>
        </a:xfrm>
      </p:grpSpPr>
      <p:sp>
        <p:nvSpPr>
          <p:cNvPr id="3" name="Rechteck 2"/>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feld 11"/>
          <p:cNvSpPr txBox="1"/>
          <p:nvPr userDrawn="1"/>
        </p:nvSpPr>
        <p:spPr>
          <a:xfrm>
            <a:off x="304" y="6317852"/>
            <a:ext cx="9143390" cy="307777"/>
          </a:xfrm>
          <a:prstGeom prst="rect">
            <a:avLst/>
          </a:prstGeom>
          <a:noFill/>
        </p:spPr>
        <p:txBody>
          <a:bodyPr wrap="square" rtlCol="0">
            <a:spAutoFit/>
          </a:bodyPr>
          <a:lstStyle/>
          <a:p>
            <a:pPr lvl="0" algn="ctr"/>
            <a:r>
              <a:rPr lang="de-DE" sz="1400" dirty="0" err="1" smtClean="0">
                <a:solidFill>
                  <a:srgbClr val="FFFFFF"/>
                </a:solidFill>
                <a:latin typeface="Calibri"/>
                <a:cs typeface="Calibri"/>
              </a:rPr>
              <a:t>www.schunk.com</a:t>
            </a:r>
            <a:endParaRPr lang="de-DE" sz="1400" dirty="0" smtClean="0">
              <a:solidFill>
                <a:srgbClr val="FFFFFF"/>
              </a:solidFill>
              <a:latin typeface="Calibri"/>
              <a:cs typeface="Calibri"/>
            </a:endParaRPr>
          </a:p>
        </p:txBody>
      </p:sp>
      <p:pic>
        <p:nvPicPr>
          <p:cNvPr id="6" name="Bild 5" descr="LOGOBALKEN_NEU.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 val="0"/>
              </a:ext>
            </a:extLst>
          </a:blip>
          <a:stretch>
            <a:fillRect/>
          </a:stretch>
        </p:blipFill>
        <p:spPr>
          <a:xfrm>
            <a:off x="0" y="330912"/>
            <a:ext cx="9143391" cy="1584854"/>
          </a:xfrm>
          <a:prstGeom prst="rect">
            <a:avLst/>
          </a:prstGeom>
        </p:spPr>
      </p:pic>
      <p:pic>
        <p:nvPicPr>
          <p:cNvPr id="7" name="Bild 6" descr="TOOLS_RS_NEU.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 val="0"/>
              </a:ext>
            </a:extLst>
          </a:blip>
          <a:stretch>
            <a:fillRect/>
          </a:stretch>
        </p:blipFill>
        <p:spPr>
          <a:xfrm>
            <a:off x="3614734" y="4457701"/>
            <a:ext cx="1913922" cy="191392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 val="368685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Rectangle 61"/>
          <p:cNvSpPr>
            <a:spLocks noGrp="1" noChangeArrowheads="1"/>
          </p:cNvSpPr>
          <p:nvPr>
            <p:ph type="title"/>
          </p:nvPr>
        </p:nvSpPr>
        <p:spPr bwMode="auto">
          <a:xfrm>
            <a:off x="152400" y="161925"/>
            <a:ext cx="6172200" cy="838200"/>
          </a:xfrm>
          <a:prstGeom prst="rect">
            <a:avLst/>
          </a:prstGeom>
          <a:noFill/>
          <a:ln w="9525">
            <a:noFill/>
            <a:miter lim="800000"/>
            <a:headEnd/>
            <a:tailEnd/>
          </a:ln>
        </p:spPr>
        <p:txBody>
          <a:bodyPr/>
          <a:lstStyle/>
          <a:p>
            <a:pPr lvl="0"/>
            <a:r>
              <a:rPr lang="en-GB" dirty="0" err="1" smtClean="0"/>
              <a:t>Mastertitelformat</a:t>
            </a:r>
            <a:r>
              <a:rPr lang="en-GB" dirty="0" smtClean="0"/>
              <a:t> </a:t>
            </a:r>
            <a:r>
              <a:rPr lang="en-GB" dirty="0" err="1" smtClean="0"/>
              <a:t>bearbeiten</a:t>
            </a:r>
            <a:endParaRPr lang="de-DE" dirty="0" smtClean="0"/>
          </a:p>
        </p:txBody>
      </p:sp>
      <p:sp>
        <p:nvSpPr>
          <p:cNvPr id="4" name="Datumsplatzhalter 4"/>
          <p:cNvSpPr>
            <a:spLocks noGrp="1"/>
          </p:cNvSpPr>
          <p:nvPr>
            <p:ph type="dt" sz="half" idx="10"/>
          </p:nvPr>
        </p:nvSpPr>
        <p:spPr/>
        <p:txBody>
          <a:bodyPr/>
          <a:lstStyle>
            <a:lvl1pPr>
              <a:defRPr/>
            </a:lvl1pPr>
          </a:lstStyle>
          <a:p>
            <a:pPr>
              <a:defRPr/>
            </a:pPr>
            <a:endParaRPr lang="de-DE"/>
          </a:p>
        </p:txBody>
      </p:sp>
      <p:sp>
        <p:nvSpPr>
          <p:cNvPr id="5" name="Fußzeilenplatzhalter 5"/>
          <p:cNvSpPr>
            <a:spLocks noGrp="1"/>
          </p:cNvSpPr>
          <p:nvPr>
            <p:ph type="ftr" sz="quarter" idx="11"/>
          </p:nvPr>
        </p:nvSpPr>
        <p:spPr/>
        <p:txBody>
          <a:bodyPr/>
          <a:lstStyle>
            <a:lvl1pPr>
              <a:defRPr/>
            </a:lvl1pPr>
          </a:lstStyle>
          <a:p>
            <a:pPr>
              <a:defRPr/>
            </a:pPr>
            <a:r>
              <a:rPr lang="de-DE" smtClean="0"/>
              <a:t>Linearmodule Grundschulung</a:t>
            </a:r>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2400" b="1" cap="all">
                <a:solidFill>
                  <a:srgbClr val="00446B"/>
                </a:solidFill>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rgbClr val="00446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Textmasterformate durch Klicken bearbeiten</a:t>
            </a:r>
          </a:p>
        </p:txBody>
      </p:sp>
      <p:sp>
        <p:nvSpPr>
          <p:cNvPr id="4" name="Datumsplatzhalter 4"/>
          <p:cNvSpPr>
            <a:spLocks noGrp="1"/>
          </p:cNvSpPr>
          <p:nvPr>
            <p:ph type="dt" sz="half" idx="10"/>
          </p:nvPr>
        </p:nvSpPr>
        <p:spPr/>
        <p:txBody>
          <a:bodyPr/>
          <a:lstStyle>
            <a:lvl1pPr>
              <a:defRPr/>
            </a:lvl1pPr>
          </a:lstStyle>
          <a:p>
            <a:pPr>
              <a:defRPr/>
            </a:pPr>
            <a:endParaRPr lang="de-DE"/>
          </a:p>
        </p:txBody>
      </p:sp>
      <p:sp>
        <p:nvSpPr>
          <p:cNvPr id="5" name="Fußzeilenplatzhalter 5"/>
          <p:cNvSpPr>
            <a:spLocks noGrp="1"/>
          </p:cNvSpPr>
          <p:nvPr>
            <p:ph type="ftr" sz="quarter" idx="11"/>
          </p:nvPr>
        </p:nvSpPr>
        <p:spPr/>
        <p:txBody>
          <a:bodyPr/>
          <a:lstStyle>
            <a:lvl1pPr>
              <a:defRPr/>
            </a:lvl1pPr>
          </a:lstStyle>
          <a:p>
            <a:pPr>
              <a:defRPr/>
            </a:pPr>
            <a:r>
              <a:rPr lang="de-DE" smtClean="0"/>
              <a:t>Linearmodule Grundschulung</a:t>
            </a:r>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214282" y="1285860"/>
            <a:ext cx="4286280" cy="484030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43438" y="1285860"/>
            <a:ext cx="4286280" cy="484030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Rectangle 61"/>
          <p:cNvSpPr>
            <a:spLocks noGrp="1" noChangeArrowheads="1"/>
          </p:cNvSpPr>
          <p:nvPr>
            <p:ph type="title"/>
          </p:nvPr>
        </p:nvSpPr>
        <p:spPr bwMode="auto">
          <a:xfrm>
            <a:off x="152400" y="161925"/>
            <a:ext cx="6172200" cy="838200"/>
          </a:xfrm>
          <a:prstGeom prst="rect">
            <a:avLst/>
          </a:prstGeom>
          <a:noFill/>
          <a:ln w="9525">
            <a:noFill/>
            <a:miter lim="800000"/>
            <a:headEnd/>
            <a:tailEnd/>
          </a:ln>
        </p:spPr>
        <p:txBody>
          <a:bodyPr/>
          <a:lstStyle/>
          <a:p>
            <a:pPr lvl="0"/>
            <a:r>
              <a:rPr lang="en-GB" smtClean="0"/>
              <a:t>Mastertitelformat bearbeiten</a:t>
            </a:r>
            <a:endParaRPr lang="de-DE" smtClean="0"/>
          </a:p>
        </p:txBody>
      </p:sp>
      <p:sp>
        <p:nvSpPr>
          <p:cNvPr id="5" name="Datumsplatzhalter 4"/>
          <p:cNvSpPr>
            <a:spLocks noGrp="1"/>
          </p:cNvSpPr>
          <p:nvPr>
            <p:ph type="dt" sz="half" idx="10"/>
          </p:nvPr>
        </p:nvSpPr>
        <p:spPr/>
        <p:txBody>
          <a:bodyPr/>
          <a:lstStyle>
            <a:lvl1pPr>
              <a:defRPr/>
            </a:lvl1pPr>
          </a:lstStyle>
          <a:p>
            <a:pPr>
              <a:defRPr/>
            </a:pPr>
            <a:endParaRPr lang="de-DE"/>
          </a:p>
        </p:txBody>
      </p:sp>
      <p:sp>
        <p:nvSpPr>
          <p:cNvPr id="6" name="Fußzeilenplatzhalter 5"/>
          <p:cNvSpPr>
            <a:spLocks noGrp="1"/>
          </p:cNvSpPr>
          <p:nvPr>
            <p:ph type="ftr" sz="quarter" idx="11"/>
          </p:nvPr>
        </p:nvSpPr>
        <p:spPr/>
        <p:txBody>
          <a:bodyPr/>
          <a:lstStyle>
            <a:lvl1pPr>
              <a:defRPr/>
            </a:lvl1pPr>
          </a:lstStyle>
          <a:p>
            <a:pPr>
              <a:defRPr/>
            </a:pPr>
            <a:r>
              <a:rPr lang="de-DE" smtClean="0"/>
              <a:t>Linearmodule Grundschulung</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14282" y="1285860"/>
            <a:ext cx="4286280" cy="639762"/>
          </a:xfrm>
          <a:gradFill flip="none" rotWithShape="1">
            <a:gsLst>
              <a:gs pos="0">
                <a:schemeClr val="dk1">
                  <a:shade val="30000"/>
                  <a:satMod val="115000"/>
                </a:schemeClr>
              </a:gs>
              <a:gs pos="50000">
                <a:schemeClr val="dk1">
                  <a:shade val="67500"/>
                  <a:satMod val="115000"/>
                </a:schemeClr>
              </a:gs>
              <a:gs pos="100000">
                <a:schemeClr val="dk1">
                  <a:shade val="100000"/>
                  <a:satMod val="115000"/>
                </a:schemeClr>
              </a:gs>
            </a:gsLst>
            <a:lin ang="13500000" scaled="1"/>
            <a:tileRect/>
          </a:gradFill>
          <a:ln>
            <a:solidFill>
              <a:srgbClr val="00446B"/>
            </a:solidFill>
          </a:ln>
        </p:spPr>
        <p:style>
          <a:lnRef idx="0">
            <a:scrgbClr r="0" g="0" b="0"/>
          </a:lnRef>
          <a:fillRef idx="1002">
            <a:schemeClr val="dk2"/>
          </a:fillRef>
          <a:effectRef idx="0">
            <a:scrgbClr r="0" g="0" b="0"/>
          </a:effectRef>
          <a:fontRef idx="major"/>
        </p:style>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Textmasterformate durch Klicken bearbeiten</a:t>
            </a:r>
          </a:p>
        </p:txBody>
      </p:sp>
      <p:sp>
        <p:nvSpPr>
          <p:cNvPr id="4" name="Inhaltsplatzhalter 3"/>
          <p:cNvSpPr>
            <a:spLocks noGrp="1"/>
          </p:cNvSpPr>
          <p:nvPr>
            <p:ph sz="half" idx="2"/>
          </p:nvPr>
        </p:nvSpPr>
        <p:spPr>
          <a:xfrm>
            <a:off x="214282" y="1928802"/>
            <a:ext cx="4286280" cy="4286280"/>
          </a:xfrm>
          <a:ln>
            <a:solidFill>
              <a:srgbClr val="00446B"/>
            </a:solidFill>
          </a:ln>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Textplatzhalter 4"/>
          <p:cNvSpPr>
            <a:spLocks noGrp="1"/>
          </p:cNvSpPr>
          <p:nvPr>
            <p:ph type="body" sz="quarter" idx="3"/>
          </p:nvPr>
        </p:nvSpPr>
        <p:spPr>
          <a:xfrm>
            <a:off x="4643438" y="1285860"/>
            <a:ext cx="4286280" cy="639762"/>
          </a:xfrm>
          <a:gradFill flip="none" rotWithShape="1">
            <a:gsLst>
              <a:gs pos="0">
                <a:schemeClr val="dk1">
                  <a:shade val="30000"/>
                  <a:satMod val="115000"/>
                </a:schemeClr>
              </a:gs>
              <a:gs pos="50000">
                <a:schemeClr val="dk1">
                  <a:shade val="67500"/>
                  <a:satMod val="115000"/>
                </a:schemeClr>
              </a:gs>
              <a:gs pos="100000">
                <a:schemeClr val="dk1">
                  <a:shade val="100000"/>
                  <a:satMod val="115000"/>
                </a:schemeClr>
              </a:gs>
            </a:gsLst>
            <a:lin ang="13500000" scaled="1"/>
            <a:tileRect/>
          </a:gradFill>
          <a:ln>
            <a:solidFill>
              <a:srgbClr val="00446B"/>
            </a:solidFill>
          </a:ln>
        </p:spPr>
        <p:style>
          <a:lnRef idx="0">
            <a:scrgbClr r="0" g="0" b="0"/>
          </a:lnRef>
          <a:fillRef idx="1002">
            <a:schemeClr val="dk2"/>
          </a:fillRef>
          <a:effectRef idx="0">
            <a:scrgbClr r="0" g="0" b="0"/>
          </a:effectRef>
          <a:fontRef idx="major"/>
        </p:style>
        <p:txBody>
          <a:bodyPr rtlCol="0" anchor="b">
            <a:noAutofit/>
          </a:bodyPr>
          <a:lstStyle>
            <a:lvl1pPr marL="0" indent="0">
              <a:buNone/>
              <a:defRPr lang="de-DE" sz="2000" b="1" kern="120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Textmasterformate durch Klicken bearbeiten</a:t>
            </a:r>
          </a:p>
        </p:txBody>
      </p:sp>
      <p:sp>
        <p:nvSpPr>
          <p:cNvPr id="6" name="Inhaltsplatzhalter 5"/>
          <p:cNvSpPr>
            <a:spLocks noGrp="1"/>
          </p:cNvSpPr>
          <p:nvPr>
            <p:ph sz="quarter" idx="4"/>
          </p:nvPr>
        </p:nvSpPr>
        <p:spPr>
          <a:xfrm>
            <a:off x="4643438" y="1928802"/>
            <a:ext cx="4286280" cy="4286280"/>
          </a:xfrm>
          <a:ln>
            <a:solidFill>
              <a:srgbClr val="00446B"/>
            </a:solidFill>
          </a:ln>
        </p:spPr>
        <p:txBody>
          <a:bodyPr rtlCol="0">
            <a:normAutofit/>
          </a:bodyPr>
          <a:lstStyle>
            <a:lvl1pPr algn="l" defTabSz="914400" rtl="0" eaLnBrk="1" latinLnBrk="0" hangingPunct="1">
              <a:spcBef>
                <a:spcPct val="20000"/>
              </a:spcBef>
              <a:buFont typeface="Wingdings" pitchFamily="2" charset="2"/>
              <a:buChar char="§"/>
              <a:defRPr lang="de-DE" sz="2000" kern="1200" dirty="0" smtClean="0">
                <a:solidFill>
                  <a:schemeClr val="tx1"/>
                </a:solidFill>
                <a:latin typeface="+mn-lt"/>
                <a:ea typeface="+mn-ea"/>
                <a:cs typeface="+mn-cs"/>
              </a:defRPr>
            </a:lvl1pPr>
            <a:lvl2pPr algn="l" defTabSz="914400" rtl="0" eaLnBrk="1" latinLnBrk="0" hangingPunct="1">
              <a:spcBef>
                <a:spcPct val="20000"/>
              </a:spcBef>
              <a:buFont typeface="Wingdings" pitchFamily="2" charset="2"/>
              <a:buChar char="§"/>
              <a:defRPr lang="de-DE" sz="2000" kern="1200" dirty="0" smtClean="0">
                <a:solidFill>
                  <a:schemeClr val="tx1"/>
                </a:solidFill>
                <a:latin typeface="+mn-lt"/>
                <a:ea typeface="+mn-ea"/>
                <a:cs typeface="+mn-cs"/>
              </a:defRPr>
            </a:lvl2pPr>
            <a:lvl3pPr algn="l" defTabSz="914400" rtl="0" eaLnBrk="1" latinLnBrk="0" hangingPunct="1">
              <a:spcBef>
                <a:spcPct val="20000"/>
              </a:spcBef>
              <a:buFont typeface="Wingdings" pitchFamily="2" charset="2"/>
              <a:buChar char="§"/>
              <a:defRPr lang="de-DE" sz="2000" kern="1200" dirty="0" smtClean="0">
                <a:solidFill>
                  <a:schemeClr val="tx1"/>
                </a:solidFill>
                <a:latin typeface="+mn-lt"/>
                <a:ea typeface="+mn-ea"/>
                <a:cs typeface="+mn-cs"/>
              </a:defRPr>
            </a:lvl3pPr>
            <a:lvl4pPr algn="l" defTabSz="914400" rtl="0" eaLnBrk="1" latinLnBrk="0" hangingPunct="1">
              <a:spcBef>
                <a:spcPct val="20000"/>
              </a:spcBef>
              <a:buFont typeface="Wingdings" pitchFamily="2" charset="2"/>
              <a:buChar char="§"/>
              <a:defRPr lang="de-DE" sz="2000" kern="1200" dirty="0" smtClean="0">
                <a:solidFill>
                  <a:schemeClr val="tx1"/>
                </a:solidFill>
                <a:latin typeface="+mn-lt"/>
                <a:ea typeface="+mn-ea"/>
                <a:cs typeface="+mn-cs"/>
              </a:defRPr>
            </a:lvl4pPr>
            <a:lvl5pPr algn="l" defTabSz="914400" rtl="0" eaLnBrk="1" latinLnBrk="0" hangingPunct="1">
              <a:spcBef>
                <a:spcPct val="20000"/>
              </a:spcBef>
              <a:buFont typeface="Wingdings" pitchFamily="2" charset="2"/>
              <a:buChar char="§"/>
              <a:defRPr lang="de-DE" sz="2000" kern="1200" dirty="0" smtClean="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8" name="Rectangle 61"/>
          <p:cNvSpPr>
            <a:spLocks noGrp="1" noChangeArrowheads="1"/>
          </p:cNvSpPr>
          <p:nvPr>
            <p:ph type="title"/>
          </p:nvPr>
        </p:nvSpPr>
        <p:spPr bwMode="auto">
          <a:xfrm>
            <a:off x="152400" y="161925"/>
            <a:ext cx="6172200" cy="838200"/>
          </a:xfrm>
          <a:prstGeom prst="rect">
            <a:avLst/>
          </a:prstGeom>
          <a:noFill/>
          <a:ln w="9525">
            <a:noFill/>
            <a:miter lim="800000"/>
            <a:headEnd/>
            <a:tailEnd/>
          </a:ln>
        </p:spPr>
        <p:txBody>
          <a:bodyPr/>
          <a:lstStyle/>
          <a:p>
            <a:pPr lvl="0"/>
            <a:r>
              <a:rPr lang="en-GB" smtClean="0"/>
              <a:t>Mastertitelformat bearbeiten</a:t>
            </a:r>
            <a:endParaRPr lang="de-DE" smtClean="0"/>
          </a:p>
        </p:txBody>
      </p:sp>
      <p:sp>
        <p:nvSpPr>
          <p:cNvPr id="7" name="Datumsplatzhalter 4"/>
          <p:cNvSpPr>
            <a:spLocks noGrp="1"/>
          </p:cNvSpPr>
          <p:nvPr>
            <p:ph type="dt" sz="half" idx="10"/>
          </p:nvPr>
        </p:nvSpPr>
        <p:spPr/>
        <p:txBody>
          <a:bodyPr/>
          <a:lstStyle>
            <a:lvl1pPr>
              <a:defRPr/>
            </a:lvl1pPr>
          </a:lstStyle>
          <a:p>
            <a:pPr>
              <a:defRPr/>
            </a:pPr>
            <a:endParaRPr lang="de-DE"/>
          </a:p>
        </p:txBody>
      </p:sp>
      <p:sp>
        <p:nvSpPr>
          <p:cNvPr id="9" name="Fußzeilenplatzhalter 5"/>
          <p:cNvSpPr>
            <a:spLocks noGrp="1"/>
          </p:cNvSpPr>
          <p:nvPr>
            <p:ph type="ftr" sz="quarter" idx="11"/>
          </p:nvPr>
        </p:nvSpPr>
        <p:spPr/>
        <p:txBody>
          <a:bodyPr/>
          <a:lstStyle>
            <a:lvl1pPr>
              <a:defRPr/>
            </a:lvl1pPr>
          </a:lstStyle>
          <a:p>
            <a:pPr>
              <a:defRPr/>
            </a:pPr>
            <a:r>
              <a:rPr lang="de-DE" smtClean="0"/>
              <a:t>Linearmodule Grundschulung</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e Seite mit SCHUNK Grafik">
    <p:spTree>
      <p:nvGrpSpPr>
        <p:cNvPr id="1" name=""/>
        <p:cNvGrpSpPr/>
        <p:nvPr/>
      </p:nvGrpSpPr>
      <p:grpSpPr>
        <a:xfrm>
          <a:off x="0" y="0"/>
          <a:ext cx="0" cy="0"/>
          <a:chOff x="0" y="0"/>
          <a:chExt cx="0" cy="0"/>
        </a:xfrm>
      </p:grpSpPr>
      <p:sp>
        <p:nvSpPr>
          <p:cNvPr id="3" name="Rectangle 61"/>
          <p:cNvSpPr>
            <a:spLocks noGrp="1" noChangeArrowheads="1"/>
          </p:cNvSpPr>
          <p:nvPr>
            <p:ph type="title"/>
          </p:nvPr>
        </p:nvSpPr>
        <p:spPr bwMode="auto">
          <a:xfrm>
            <a:off x="152400" y="161925"/>
            <a:ext cx="6172200" cy="838200"/>
          </a:xfrm>
          <a:prstGeom prst="rect">
            <a:avLst/>
          </a:prstGeom>
          <a:noFill/>
          <a:ln w="9525">
            <a:noFill/>
            <a:miter lim="800000"/>
            <a:headEnd/>
            <a:tailEnd/>
          </a:ln>
        </p:spPr>
        <p:txBody>
          <a:bodyPr/>
          <a:lstStyle/>
          <a:p>
            <a:pPr lvl="0"/>
            <a:r>
              <a:rPr lang="en-GB" smtClean="0"/>
              <a:t>Mastertitelformat bearbeiten</a:t>
            </a:r>
            <a:endParaRPr lang="de-DE" smtClean="0"/>
          </a:p>
        </p:txBody>
      </p:sp>
      <p:sp>
        <p:nvSpPr>
          <p:cNvPr id="4" name="Datumsplatzhalter 4"/>
          <p:cNvSpPr>
            <a:spLocks noGrp="1"/>
          </p:cNvSpPr>
          <p:nvPr>
            <p:ph type="dt" sz="half" idx="10"/>
          </p:nvPr>
        </p:nvSpPr>
        <p:spPr/>
        <p:txBody>
          <a:bodyPr/>
          <a:lstStyle>
            <a:lvl1pPr>
              <a:defRPr/>
            </a:lvl1pPr>
          </a:lstStyle>
          <a:p>
            <a:pPr>
              <a:defRPr/>
            </a:pPr>
            <a:endParaRPr lang="de-DE"/>
          </a:p>
        </p:txBody>
      </p:sp>
      <p:sp>
        <p:nvSpPr>
          <p:cNvPr id="5" name="Fußzeilenplatzhalter 5"/>
          <p:cNvSpPr>
            <a:spLocks noGrp="1"/>
          </p:cNvSpPr>
          <p:nvPr>
            <p:ph type="ftr" sz="quarter" idx="11"/>
          </p:nvPr>
        </p:nvSpPr>
        <p:spPr/>
        <p:txBody>
          <a:bodyPr/>
          <a:lstStyle>
            <a:lvl1pPr>
              <a:defRPr/>
            </a:lvl1pPr>
          </a:lstStyle>
          <a:p>
            <a:pPr>
              <a:defRPr/>
            </a:pPr>
            <a:r>
              <a:rPr lang="de-DE" smtClean="0"/>
              <a:t>Linearmodule Grundschulung</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hteck 1"/>
          <p:cNvSpPr/>
          <p:nvPr userDrawn="1"/>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2" name="Grafik 12" descr="titelslide.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feld 2"/>
          <p:cNvSpPr txBox="1"/>
          <p:nvPr userDrawn="1"/>
        </p:nvSpPr>
        <p:spPr>
          <a:xfrm>
            <a:off x="0" y="5286375"/>
            <a:ext cx="9144000" cy="1323975"/>
          </a:xfrm>
          <a:prstGeom prst="rect">
            <a:avLst/>
          </a:prstGeom>
          <a:noFill/>
        </p:spPr>
        <p:txBody>
          <a:bodyPr>
            <a:spAutoFit/>
          </a:bodyPr>
          <a:lstStyle/>
          <a:p>
            <a:pPr algn="ctr" eaLnBrk="1" fontAlgn="auto" hangingPunct="1">
              <a:spcBef>
                <a:spcPts val="0"/>
              </a:spcBef>
              <a:spcAft>
                <a:spcPts val="0"/>
              </a:spcAft>
              <a:defRPr/>
            </a:pPr>
            <a:r>
              <a:rPr lang="de-DE" sz="4000" dirty="0">
                <a:solidFill>
                  <a:schemeClr val="bg1"/>
                </a:solidFill>
                <a:latin typeface="+mn-lt"/>
              </a:rPr>
              <a:t>...bietet mehr...</a:t>
            </a:r>
            <a:br>
              <a:rPr lang="de-DE" sz="4000" dirty="0">
                <a:solidFill>
                  <a:schemeClr val="bg1"/>
                </a:solidFill>
                <a:latin typeface="+mn-lt"/>
              </a:rPr>
            </a:br>
            <a:r>
              <a:rPr lang="de-DE" sz="4000" dirty="0">
                <a:solidFill>
                  <a:schemeClr val="bg1"/>
                </a:solidFill>
                <a:latin typeface="+mn-lt"/>
              </a:rPr>
              <a:t>...</a:t>
            </a:r>
            <a:r>
              <a:rPr lang="en-GB" sz="4000" dirty="0">
                <a:solidFill>
                  <a:schemeClr val="bg1"/>
                </a:solidFill>
                <a:latin typeface="+mn-lt"/>
              </a:rPr>
              <a:t>offers more</a:t>
            </a:r>
            <a:r>
              <a:rPr lang="de-DE" sz="4000" dirty="0">
                <a:solidFill>
                  <a:schemeClr val="bg1"/>
                </a:solidFill>
                <a:latin typeface="+mn-lt"/>
              </a:rPr>
              <a: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33398" y="3397778"/>
            <a:ext cx="8229600" cy="717022"/>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0" y="4055531"/>
            <a:ext cx="5333999" cy="406400"/>
          </a:xfrm>
          <a:prstGeom prst="rect">
            <a:avLst/>
          </a:prstGeom>
          <a:ln>
            <a:noFill/>
          </a:ln>
        </p:spPr>
        <p:txBody>
          <a:bodyPr vert="horz"/>
          <a:lstStyle>
            <a:lvl1pPr marL="0" indent="0">
              <a:buNone/>
              <a:defRPr sz="2000">
                <a:solidFill>
                  <a:srgbClr val="FFFFFF"/>
                </a:solidFill>
              </a:defRPr>
            </a:lvl1pPr>
          </a:lstStyle>
          <a:p>
            <a:pPr lvl="0"/>
            <a:r>
              <a:rPr lang="de-DE" dirty="0" smtClean="0"/>
              <a:t>Unterüberschrift der Präsentation</a:t>
            </a:r>
          </a:p>
        </p:txBody>
      </p:sp>
      <p:pic>
        <p:nvPicPr>
          <p:cNvPr id="7" name="Bild 6" descr="LOGOBALKEN_NEU.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 val="0"/>
              </a:ext>
            </a:extLst>
          </a:blip>
          <a:stretch>
            <a:fillRect/>
          </a:stretch>
        </p:blipFill>
        <p:spPr>
          <a:xfrm>
            <a:off x="0" y="330912"/>
            <a:ext cx="9143391" cy="158485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 val="3865252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2050" name="Grafik 6" descr="slide.png"/>
          <p:cNvPicPr>
            <a:picLocks noChangeAspect="1"/>
          </p:cNvPicPr>
          <p:nvPr/>
        </p:nvPicPr>
        <p:blipFill>
          <a:blip r:embed="rId10" cstate="print"/>
          <a:srcRect/>
          <a:stretch>
            <a:fillRect/>
          </a:stretch>
        </p:blipFill>
        <p:spPr bwMode="auto">
          <a:xfrm>
            <a:off x="0" y="0"/>
            <a:ext cx="9144000" cy="6858000"/>
          </a:xfrm>
          <a:prstGeom prst="rect">
            <a:avLst/>
          </a:prstGeom>
          <a:noFill/>
          <a:ln w="9525">
            <a:noFill/>
            <a:miter lim="800000"/>
            <a:headEnd/>
            <a:tailEnd/>
          </a:ln>
        </p:spPr>
      </p:pic>
      <p:sp>
        <p:nvSpPr>
          <p:cNvPr id="2051" name="Textplatzhalter 2"/>
          <p:cNvSpPr>
            <a:spLocks noGrp="1"/>
          </p:cNvSpPr>
          <p:nvPr>
            <p:ph type="body" idx="1"/>
          </p:nvPr>
        </p:nvSpPr>
        <p:spPr bwMode="auto">
          <a:xfrm>
            <a:off x="142875" y="1214438"/>
            <a:ext cx="8786813" cy="5072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052" name="Rectangle 61"/>
          <p:cNvSpPr>
            <a:spLocks noGrp="1" noChangeArrowheads="1"/>
          </p:cNvSpPr>
          <p:nvPr>
            <p:ph type="title"/>
          </p:nvPr>
        </p:nvSpPr>
        <p:spPr bwMode="auto">
          <a:xfrm>
            <a:off x="152400" y="161925"/>
            <a:ext cx="6172200" cy="838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Mastertitelformat bearbeiten</a:t>
            </a:r>
            <a:endParaRPr lang="de-DE" smtClean="0"/>
          </a:p>
        </p:txBody>
      </p:sp>
      <p:sp>
        <p:nvSpPr>
          <p:cNvPr id="10" name="Rectangle 111"/>
          <p:cNvSpPr>
            <a:spLocks noChangeArrowheads="1"/>
          </p:cNvSpPr>
          <p:nvPr/>
        </p:nvSpPr>
        <p:spPr bwMode="auto">
          <a:xfrm>
            <a:off x="8286750" y="6546850"/>
            <a:ext cx="714375" cy="279400"/>
          </a:xfrm>
          <a:prstGeom prst="rect">
            <a:avLst/>
          </a:prstGeom>
          <a:noFill/>
          <a:ln w="9525">
            <a:noFill/>
            <a:miter lim="800000"/>
            <a:headEnd/>
            <a:tailEnd/>
          </a:ln>
          <a:effectLst/>
        </p:spPr>
        <p:txBody>
          <a:bodyPr lIns="90051" tIns="46826" rIns="0" bIns="46826" anchor="b">
            <a:spAutoFit/>
          </a:bodyPr>
          <a:lstStyle/>
          <a:p>
            <a:pPr algn="r" eaLnBrk="1" fontAlgn="auto" hangingPunct="1">
              <a:spcBef>
                <a:spcPct val="50000"/>
              </a:spcBef>
              <a:spcAft>
                <a:spcPts val="0"/>
              </a:spcAft>
              <a:defRPr/>
            </a:pPr>
            <a:r>
              <a:rPr lang="de-DE" sz="1200" dirty="0">
                <a:solidFill>
                  <a:srgbClr val="9A9D9E"/>
                </a:solidFill>
                <a:latin typeface="+mn-lt"/>
              </a:rPr>
              <a:t> </a:t>
            </a:r>
            <a:fld id="{9A87B973-FDCB-42E9-AD8A-B6D7F05A2983}" type="slidenum">
              <a:rPr lang="de-DE" sz="1200">
                <a:solidFill>
                  <a:srgbClr val="9A9D9E"/>
                </a:solidFill>
                <a:latin typeface="+mn-lt"/>
              </a:rPr>
              <a:pPr algn="r" eaLnBrk="1" fontAlgn="auto" hangingPunct="1">
                <a:spcBef>
                  <a:spcPct val="50000"/>
                </a:spcBef>
                <a:spcAft>
                  <a:spcPts val="0"/>
                </a:spcAft>
                <a:defRPr/>
              </a:pPr>
              <a:t>‹Nr.›</a:t>
            </a:fld>
            <a:endParaRPr lang="de-DE" sz="1200" dirty="0">
              <a:solidFill>
                <a:srgbClr val="9A9D9E"/>
              </a:solidFill>
              <a:latin typeface="+mn-lt"/>
            </a:endParaRPr>
          </a:p>
        </p:txBody>
      </p:sp>
      <p:sp>
        <p:nvSpPr>
          <p:cNvPr id="15" name="Datumsplatzhalter 4"/>
          <p:cNvSpPr>
            <a:spLocks noGrp="1"/>
          </p:cNvSpPr>
          <p:nvPr>
            <p:ph type="dt" sz="half" idx="2"/>
          </p:nvPr>
        </p:nvSpPr>
        <p:spPr>
          <a:xfrm>
            <a:off x="6786563" y="6553200"/>
            <a:ext cx="1143000" cy="287338"/>
          </a:xfrm>
          <a:prstGeom prst="rect">
            <a:avLst/>
          </a:prstGeom>
        </p:spPr>
        <p:txBody>
          <a:bodyPr/>
          <a:lstStyle>
            <a:lvl1pPr eaLnBrk="1" fontAlgn="auto" hangingPunct="1">
              <a:spcBef>
                <a:spcPts val="0"/>
              </a:spcBef>
              <a:spcAft>
                <a:spcPts val="0"/>
              </a:spcAft>
              <a:defRPr sz="1200">
                <a:solidFill>
                  <a:schemeClr val="bg1">
                    <a:lumMod val="65000"/>
                  </a:schemeClr>
                </a:solidFill>
                <a:latin typeface="+mn-lt"/>
              </a:defRPr>
            </a:lvl1pPr>
          </a:lstStyle>
          <a:p>
            <a:pPr>
              <a:defRPr/>
            </a:pPr>
            <a:endParaRPr lang="de-DE"/>
          </a:p>
        </p:txBody>
      </p:sp>
      <p:sp>
        <p:nvSpPr>
          <p:cNvPr id="16" name="Fußzeilenplatzhalter 5"/>
          <p:cNvSpPr>
            <a:spLocks noGrp="1"/>
          </p:cNvSpPr>
          <p:nvPr>
            <p:ph type="ftr" sz="quarter" idx="3"/>
          </p:nvPr>
        </p:nvSpPr>
        <p:spPr>
          <a:xfrm>
            <a:off x="71438" y="6553200"/>
            <a:ext cx="6072187" cy="287338"/>
          </a:xfrm>
          <a:prstGeom prst="rect">
            <a:avLst/>
          </a:prstGeom>
        </p:spPr>
        <p:txBody>
          <a:bodyPr/>
          <a:lstStyle>
            <a:lvl1pPr eaLnBrk="1" fontAlgn="auto" hangingPunct="1">
              <a:spcBef>
                <a:spcPts val="0"/>
              </a:spcBef>
              <a:spcAft>
                <a:spcPts val="0"/>
              </a:spcAft>
              <a:defRPr sz="1200">
                <a:solidFill>
                  <a:schemeClr val="bg1">
                    <a:lumMod val="65000"/>
                  </a:schemeClr>
                </a:solidFill>
                <a:latin typeface="+mn-lt"/>
              </a:defRPr>
            </a:lvl1pPr>
          </a:lstStyle>
          <a:p>
            <a:pPr>
              <a:defRPr/>
            </a:pPr>
            <a:r>
              <a:rPr lang="de-DE" smtClean="0"/>
              <a:t>Linearmodule Grundschulung</a:t>
            </a:r>
            <a:endParaRPr lang="de-DE" dirty="0"/>
          </a:p>
        </p:txBody>
      </p:sp>
    </p:spTree>
  </p:cSld>
  <p:clrMap bg1="dk1" tx1="lt1" bg2="dk2" tx2="lt2" accent1="accent1" accent2="accent2" accent3="accent3" accent4="accent4" accent5="accent5" accent6="accent6" hlink="hlink" folHlink="folHlink"/>
  <p:sldLayoutIdLst>
    <p:sldLayoutId id="2147483798" r:id="rId1"/>
    <p:sldLayoutId id="2147483793" r:id="rId2"/>
    <p:sldLayoutId id="2147483794" r:id="rId3"/>
    <p:sldLayoutId id="2147483795" r:id="rId4"/>
    <p:sldLayoutId id="2147483796" r:id="rId5"/>
    <p:sldLayoutId id="2147483797" r:id="rId6"/>
    <p:sldLayoutId id="2147483799" r:id="rId7"/>
    <p:sldLayoutId id="2147483800" r:id="rId8"/>
  </p:sldLayoutIdLst>
  <p:hf hdr="0" dt="0"/>
  <p:txStyles>
    <p:titleStyle>
      <a:lvl1pPr algn="l" rtl="0" eaLnBrk="0" fontAlgn="base" hangingPunct="0">
        <a:spcBef>
          <a:spcPct val="0"/>
        </a:spcBef>
        <a:spcAft>
          <a:spcPct val="0"/>
        </a:spcAft>
        <a:defRPr sz="2400" kern="12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ct val="0"/>
        </a:spcAft>
        <a:buFont typeface="Wingdings" pitchFamily="2" charset="2"/>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eck 7"/>
          <p:cNvSpPr/>
          <p:nvPr/>
        </p:nvSpPr>
        <p:spPr>
          <a:xfrm>
            <a:off x="304" y="6324600"/>
            <a:ext cx="9143696" cy="5334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Fußzeilenplatzhalter 4"/>
          <p:cNvSpPr>
            <a:spLocks noGrp="1"/>
          </p:cNvSpPr>
          <p:nvPr>
            <p:ph type="ftr" sz="quarter" idx="3"/>
          </p:nvPr>
        </p:nvSpPr>
        <p:spPr>
          <a:xfrm>
            <a:off x="1044688" y="6496050"/>
            <a:ext cx="250350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Linearmodule Grundschulung</a:t>
            </a:r>
            <a:endParaRPr lang="de-DE" dirty="0" smtClean="0"/>
          </a:p>
        </p:txBody>
      </p:sp>
      <p:sp>
        <p:nvSpPr>
          <p:cNvPr id="11" name="Foliennummernplatzhalter 5"/>
          <p:cNvSpPr>
            <a:spLocks noGrp="1"/>
          </p:cNvSpPr>
          <p:nvPr>
            <p:ph type="sldNum" sz="quarter" idx="4"/>
          </p:nvPr>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fld id="{67E460E2-A79B-FD4C-875F-CB1722C97EA1}" type="slidenum">
              <a:rPr lang="de-DE" smtClean="0"/>
              <a:pPr/>
              <a:t>‹Nr.›</a:t>
            </a:fld>
            <a:endParaRPr lang="de-DE" dirty="0"/>
          </a:p>
        </p:txBody>
      </p:sp>
      <p:pic>
        <p:nvPicPr>
          <p:cNvPr id="7" name="Bild 6" descr="BALKEN_FOLIE2_NEU.png"/>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 val="0"/>
              </a:ext>
            </a:extLst>
          </a:blip>
          <a:srcRect l="4846"/>
          <a:stretch>
            <a:fillRect/>
          </a:stretch>
        </p:blipFill>
        <p:spPr>
          <a:xfrm>
            <a:off x="0" y="6165375"/>
            <a:ext cx="9144000" cy="64688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 val="320278648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47.emf"/><Relationship Id="rId3" Type="http://schemas.openxmlformats.org/officeDocument/2006/relationships/image" Target="../media/image39.emf"/><Relationship Id="rId7" Type="http://schemas.openxmlformats.org/officeDocument/2006/relationships/image" Target="../media/image42.emf"/><Relationship Id="rId12" Type="http://schemas.openxmlformats.org/officeDocument/2006/relationships/image" Target="../media/image46.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1.emf"/><Relationship Id="rId11" Type="http://schemas.openxmlformats.org/officeDocument/2006/relationships/oleObject" Target="../embeddings/Microsoft_Office_Word_97_-_2003-Dokument1.doc"/><Relationship Id="rId5" Type="http://schemas.openxmlformats.org/officeDocument/2006/relationships/oleObject" Target="../embeddings/oleObject1.bin"/><Relationship Id="rId10" Type="http://schemas.openxmlformats.org/officeDocument/2006/relationships/image" Target="../media/image45.emf"/><Relationship Id="rId4" Type="http://schemas.openxmlformats.org/officeDocument/2006/relationships/image" Target="../media/image40.emf"/><Relationship Id="rId9" Type="http://schemas.openxmlformats.org/officeDocument/2006/relationships/image" Target="../media/image44.emf"/><Relationship Id="rId1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image" Target="../media/image63.emf"/></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pimappl.schunk.int/daten/Archiv/Image/2012/5/4/IM0010151/IM0010151.PSD"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pimappl.schunk.int/daten/Archiv/Image/2012/5/3/IM0010137/IM0010137.TIF" TargetMode="Externa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PGN_ppt_1Zeile.jpg"/>
          <p:cNvPicPr>
            <a:picLocks noChangeAspect="1"/>
          </p:cNvPicPr>
          <p:nvPr/>
        </p:nvPicPr>
        <p:blipFill>
          <a:blip r:embed="rId2" cstate="print"/>
          <a:stretch>
            <a:fillRect/>
          </a:stretch>
        </p:blipFill>
        <p:spPr>
          <a:xfrm>
            <a:off x="-609" y="280"/>
            <a:ext cx="9144000" cy="5647764"/>
          </a:xfrm>
          <a:prstGeom prst="rect">
            <a:avLst/>
          </a:prstGeom>
        </p:spPr>
      </p:pic>
      <p:sp>
        <p:nvSpPr>
          <p:cNvPr id="15" name="Rechteck 14"/>
          <p:cNvSpPr/>
          <p:nvPr/>
        </p:nvSpPr>
        <p:spPr>
          <a:xfrm>
            <a:off x="-304" y="5644445"/>
            <a:ext cx="9143695" cy="1213555"/>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Bild 16" descr="Fusszeile.png"/>
          <p:cNvPicPr>
            <a:picLocks noChangeAspect="1"/>
          </p:cNvPicPr>
          <p:nvPr/>
        </p:nvPicPr>
        <p:blipFill>
          <a:blip r:embed="rId3" cstate="print"/>
          <a:srcRect l="495" r="153"/>
          <a:stretch>
            <a:fillRect/>
          </a:stretch>
        </p:blipFill>
        <p:spPr>
          <a:xfrm>
            <a:off x="1" y="5379486"/>
            <a:ext cx="9143390" cy="1374092"/>
          </a:xfrm>
          <a:prstGeom prst="rect">
            <a:avLst/>
          </a:prstGeom>
        </p:spPr>
      </p:pic>
      <p:sp>
        <p:nvSpPr>
          <p:cNvPr id="18" name="Titel 1"/>
          <p:cNvSpPr txBox="1">
            <a:spLocks/>
          </p:cNvSpPr>
          <p:nvPr/>
        </p:nvSpPr>
        <p:spPr>
          <a:xfrm>
            <a:off x="474734" y="4586110"/>
            <a:ext cx="9144000" cy="68509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lnSpc>
                <a:spcPts val="3200"/>
              </a:lnSpc>
              <a:spcBef>
                <a:spcPct val="0"/>
              </a:spcBef>
              <a:spcAft>
                <a:spcPts val="1200"/>
              </a:spcAft>
              <a:defRPr/>
            </a:pPr>
            <a:r>
              <a:rPr lang="de-DE" sz="3000" dirty="0" smtClean="0">
                <a:solidFill>
                  <a:srgbClr val="FFFFFF"/>
                </a:solidFill>
              </a:rPr>
              <a:t>Linearmodule Grundschulung</a:t>
            </a:r>
          </a:p>
        </p:txBody>
      </p:sp>
      <p:sp>
        <p:nvSpPr>
          <p:cNvPr id="19" name="Titel 1"/>
          <p:cNvSpPr txBox="1">
            <a:spLocks/>
          </p:cNvSpPr>
          <p:nvPr/>
        </p:nvSpPr>
        <p:spPr>
          <a:xfrm>
            <a:off x="474734" y="5045433"/>
            <a:ext cx="4181931" cy="482596"/>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a:spcBef>
                <a:spcPct val="0"/>
              </a:spcBef>
              <a:spcAft>
                <a:spcPts val="1200"/>
              </a:spcAft>
              <a:defRPr/>
            </a:pPr>
            <a:endParaRPr lang="de-DE" sz="1500" dirty="0" smtClean="0">
              <a:solidFill>
                <a:srgbClr val="FFFFFF"/>
              </a:solidFill>
            </a:endParaRPr>
          </a:p>
        </p:txBody>
      </p:sp>
      <p:sp>
        <p:nvSpPr>
          <p:cNvPr id="20" name="Titel 1"/>
          <p:cNvSpPr txBox="1">
            <a:spLocks/>
          </p:cNvSpPr>
          <p:nvPr/>
        </p:nvSpPr>
        <p:spPr>
          <a:xfrm>
            <a:off x="474735" y="6096005"/>
            <a:ext cx="3236488" cy="60112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spcBef>
                <a:spcPct val="0"/>
              </a:spcBef>
              <a:spcAft>
                <a:spcPts val="1200"/>
              </a:spcAft>
              <a:defRPr/>
            </a:pPr>
            <a:r>
              <a:rPr lang="de-DE" sz="1500" b="1" dirty="0" smtClean="0">
                <a:solidFill>
                  <a:schemeClr val="bg1"/>
                </a:solidFill>
                <a:latin typeface="Calibri"/>
                <a:cs typeface="Calibri"/>
              </a:rPr>
              <a:t>Superior </a:t>
            </a:r>
            <a:r>
              <a:rPr lang="de-DE" sz="1500" b="1" dirty="0" err="1" smtClean="0">
                <a:solidFill>
                  <a:schemeClr val="bg1"/>
                </a:solidFill>
                <a:latin typeface="Calibri"/>
                <a:cs typeface="Calibri"/>
              </a:rPr>
              <a:t>Clamping</a:t>
            </a:r>
            <a:r>
              <a:rPr lang="de-DE" sz="1500" b="1" dirty="0" smtClean="0">
                <a:solidFill>
                  <a:schemeClr val="bg1"/>
                </a:solidFill>
                <a:latin typeface="Calibri"/>
                <a:cs typeface="Calibri"/>
              </a:rPr>
              <a:t> and </a:t>
            </a:r>
            <a:r>
              <a:rPr lang="de-DE" sz="1500" b="1" dirty="0" err="1" smtClean="0">
                <a:solidFill>
                  <a:schemeClr val="bg1"/>
                </a:solidFill>
                <a:latin typeface="Calibri"/>
                <a:cs typeface="Calibri"/>
              </a:rPr>
              <a:t>Gripping</a:t>
            </a:r>
            <a:endParaRPr lang="de-DE" sz="1500" b="1" dirty="0" smtClean="0">
              <a:solidFill>
                <a:schemeClr val="bg1"/>
              </a:solidFill>
              <a:latin typeface="Calibri"/>
              <a:cs typeface="Calibri"/>
            </a:endParaRPr>
          </a:p>
        </p:txBody>
      </p:sp>
    </p:spTree>
    <p:extLst>
      <p:ext uri="{BB962C8B-B14F-4D97-AF65-F5344CB8AC3E}">
        <p14:creationId xmlns:mc="http://schemas.openxmlformats.org/markup-compatibility/2006" xmlns:mv="urn:schemas-microsoft-com:mac:vml" xmlns:p14="http://schemas.microsoft.com/office/powerpoint/2010/main" xmlns="" val="687602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2"/>
          <p:cNvSpPr>
            <a:spLocks noGrp="1"/>
          </p:cNvSpPr>
          <p:nvPr>
            <p:ph type="title"/>
          </p:nvPr>
        </p:nvSpPr>
        <p:spPr/>
        <p:txBody>
          <a:bodyPr/>
          <a:lstStyle/>
          <a:p>
            <a:r>
              <a:rPr lang="de-DE" smtClean="0"/>
              <a:t>Pneumatisch Komponenten</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pic>
        <p:nvPicPr>
          <p:cNvPr id="15364" name="Picture 2" descr="_Pic75"/>
          <p:cNvPicPr>
            <a:picLocks noChangeAspect="1" noChangeArrowheads="1"/>
          </p:cNvPicPr>
          <p:nvPr/>
        </p:nvPicPr>
        <p:blipFill>
          <a:blip r:embed="rId2" cstate="print"/>
          <a:srcRect/>
          <a:stretch>
            <a:fillRect/>
          </a:stretch>
        </p:blipFill>
        <p:spPr bwMode="auto">
          <a:xfrm>
            <a:off x="5257800" y="1000108"/>
            <a:ext cx="3600450" cy="2098675"/>
          </a:xfrm>
          <a:prstGeom prst="rect">
            <a:avLst/>
          </a:prstGeom>
          <a:noFill/>
          <a:ln w="9525">
            <a:noFill/>
            <a:miter lim="800000"/>
            <a:headEnd/>
            <a:tailEnd/>
          </a:ln>
        </p:spPr>
      </p:pic>
      <p:sp>
        <p:nvSpPr>
          <p:cNvPr id="15365" name="Text Box 2"/>
          <p:cNvSpPr txBox="1">
            <a:spLocks noChangeArrowheads="1"/>
          </p:cNvSpPr>
          <p:nvPr/>
        </p:nvSpPr>
        <p:spPr bwMode="auto">
          <a:xfrm>
            <a:off x="571472" y="1357298"/>
            <a:ext cx="2462213"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PMP 16, 25</a:t>
            </a:r>
          </a:p>
        </p:txBody>
      </p:sp>
      <p:sp>
        <p:nvSpPr>
          <p:cNvPr id="15366" name="Text Box 4"/>
          <p:cNvSpPr txBox="1">
            <a:spLocks noChangeArrowheads="1"/>
          </p:cNvSpPr>
          <p:nvPr/>
        </p:nvSpPr>
        <p:spPr bwMode="auto">
          <a:xfrm>
            <a:off x="609620" y="1785926"/>
            <a:ext cx="6748462" cy="2248950"/>
          </a:xfrm>
          <a:prstGeom prst="rect">
            <a:avLst/>
          </a:prstGeom>
          <a:noFill/>
          <a:ln w="9525">
            <a:noFill/>
            <a:miter lim="800000"/>
            <a:headEnd/>
            <a:tailEnd/>
          </a:ln>
        </p:spPr>
        <p:txBody>
          <a:bodyPr lIns="90000" tIns="46800" rIns="90000" bIns="46800">
            <a:spAutoFit/>
          </a:bodyPr>
          <a:lstStyle/>
          <a:p>
            <a:pPr>
              <a:spcBef>
                <a:spcPts val="600"/>
              </a:spcBef>
              <a:buFontTx/>
              <a:buChar char="•"/>
            </a:pPr>
            <a:r>
              <a:rPr lang="de-DE" sz="2000" dirty="0">
                <a:solidFill>
                  <a:schemeClr val="tx1">
                    <a:lumMod val="75000"/>
                    <a:lumOff val="25000"/>
                  </a:schemeClr>
                </a:solidFill>
                <a:latin typeface="+mj-lt"/>
              </a:rPr>
              <a:t> </a:t>
            </a:r>
            <a:r>
              <a:rPr lang="de-DE" sz="2000" dirty="0" smtClean="0">
                <a:solidFill>
                  <a:schemeClr val="tx1">
                    <a:lumMod val="75000"/>
                    <a:lumOff val="25000"/>
                  </a:schemeClr>
                </a:solidFill>
                <a:latin typeface="+mj-lt"/>
              </a:rPr>
              <a:t>2 </a:t>
            </a:r>
            <a:r>
              <a:rPr lang="de-DE" sz="2000" dirty="0">
                <a:solidFill>
                  <a:schemeClr val="tx1">
                    <a:lumMod val="75000"/>
                    <a:lumOff val="25000"/>
                  </a:schemeClr>
                </a:solidFill>
                <a:latin typeface="+mj-lt"/>
              </a:rPr>
              <a:t>Größen (100 N, 250 N)</a:t>
            </a:r>
          </a:p>
          <a:p>
            <a:pPr>
              <a:spcBef>
                <a:spcPts val="600"/>
              </a:spcBef>
              <a:buFontTx/>
              <a:buChar char="•"/>
            </a:pPr>
            <a:r>
              <a:rPr lang="de-DE" sz="2000" dirty="0">
                <a:solidFill>
                  <a:schemeClr val="tx1">
                    <a:lumMod val="75000"/>
                    <a:lumOff val="25000"/>
                  </a:schemeClr>
                </a:solidFill>
                <a:latin typeface="+mj-lt"/>
              </a:rPr>
              <a:t> Hübe bis 2700 mm</a:t>
            </a:r>
          </a:p>
          <a:p>
            <a:pPr>
              <a:spcBef>
                <a:spcPts val="600"/>
              </a:spcBef>
              <a:buFontTx/>
              <a:buChar char="•"/>
            </a:pPr>
            <a:r>
              <a:rPr lang="de-DE" sz="2000" dirty="0">
                <a:solidFill>
                  <a:schemeClr val="tx1">
                    <a:lumMod val="75000"/>
                    <a:lumOff val="25000"/>
                  </a:schemeClr>
                </a:solidFill>
                <a:latin typeface="+mj-lt"/>
              </a:rPr>
              <a:t> Präzisionsprofilschienenführung</a:t>
            </a:r>
          </a:p>
          <a:p>
            <a:pPr>
              <a:spcBef>
                <a:spcPts val="600"/>
              </a:spcBef>
              <a:buFontTx/>
              <a:buChar char="•"/>
            </a:pPr>
            <a:r>
              <a:rPr lang="de-DE" sz="2000" dirty="0">
                <a:solidFill>
                  <a:schemeClr val="tx1">
                    <a:lumMod val="75000"/>
                    <a:lumOff val="25000"/>
                  </a:schemeClr>
                </a:solidFill>
                <a:latin typeface="+mj-lt"/>
              </a:rPr>
              <a:t> hohe Achssteifigkeit durch spezielle Ziehprofilgeometrie</a:t>
            </a:r>
          </a:p>
          <a:p>
            <a:pPr>
              <a:spcBef>
                <a:spcPts val="600"/>
              </a:spcBef>
              <a:buFontTx/>
              <a:buChar char="•"/>
            </a:pPr>
            <a:r>
              <a:rPr lang="de-DE" sz="2000" dirty="0">
                <a:solidFill>
                  <a:schemeClr val="tx1">
                    <a:lumMod val="75000"/>
                    <a:lumOff val="25000"/>
                  </a:schemeClr>
                </a:solidFill>
                <a:latin typeface="+mj-lt"/>
              </a:rPr>
              <a:t> vielfältige Optionen wie z. B. Kabelschlepp, Faltenbalg, </a:t>
            </a:r>
          </a:p>
          <a:p>
            <a:pPr>
              <a:spcBef>
                <a:spcPts val="0"/>
              </a:spcBef>
            </a:pPr>
            <a:r>
              <a:rPr lang="de-DE" sz="2000" dirty="0">
                <a:solidFill>
                  <a:schemeClr val="tx1">
                    <a:lumMod val="75000"/>
                    <a:lumOff val="25000"/>
                  </a:schemeClr>
                </a:solidFill>
                <a:latin typeface="+mj-lt"/>
              </a:rPr>
              <a:t>  </a:t>
            </a:r>
            <a:r>
              <a:rPr lang="de-DE" sz="2000" dirty="0" smtClean="0">
                <a:solidFill>
                  <a:schemeClr val="tx1">
                    <a:lumMod val="75000"/>
                    <a:lumOff val="25000"/>
                  </a:schemeClr>
                </a:solidFill>
                <a:latin typeface="+mj-lt"/>
              </a:rPr>
              <a:t> Zwischenposition</a:t>
            </a:r>
            <a:r>
              <a:rPr lang="de-DE" sz="2000" dirty="0">
                <a:solidFill>
                  <a:schemeClr val="tx1">
                    <a:lumMod val="75000"/>
                    <a:lumOff val="25000"/>
                  </a:schemeClr>
                </a:solidFill>
                <a:latin typeface="+mj-lt"/>
              </a:rPr>
              <a:t>, etc.</a:t>
            </a:r>
          </a:p>
        </p:txBody>
      </p:sp>
      <p:grpSp>
        <p:nvGrpSpPr>
          <p:cNvPr id="15367" name="Gruppieren 66"/>
          <p:cNvGrpSpPr>
            <a:grpSpLocks/>
          </p:cNvGrpSpPr>
          <p:nvPr/>
        </p:nvGrpSpPr>
        <p:grpSpPr bwMode="auto">
          <a:xfrm>
            <a:off x="7215188" y="2708096"/>
            <a:ext cx="1597025" cy="1329523"/>
            <a:chOff x="7215176" y="2910098"/>
            <a:chExt cx="1596815" cy="1330223"/>
          </a:xfrm>
        </p:grpSpPr>
        <p:grpSp>
          <p:nvGrpSpPr>
            <p:cNvPr id="15372" name="Gruppieren 26"/>
            <p:cNvGrpSpPr>
              <a:grpSpLocks/>
            </p:cNvGrpSpPr>
            <p:nvPr/>
          </p:nvGrpSpPr>
          <p:grpSpPr bwMode="auto">
            <a:xfrm>
              <a:off x="7215176" y="3126809"/>
              <a:ext cx="1596774" cy="246351"/>
              <a:chOff x="6500401" y="3450959"/>
              <a:chExt cx="1597173" cy="246219"/>
            </a:xfrm>
          </p:grpSpPr>
          <p:grpSp>
            <p:nvGrpSpPr>
              <p:cNvPr id="15398" name="Gruppieren 12"/>
              <p:cNvGrpSpPr>
                <a:grpSpLocks/>
              </p:cNvGrpSpPr>
              <p:nvPr/>
            </p:nvGrpSpPr>
            <p:grpSpPr bwMode="auto">
              <a:xfrm>
                <a:off x="6500401" y="3457464"/>
                <a:ext cx="180045" cy="179902"/>
                <a:chOff x="7352816" y="3260792"/>
                <a:chExt cx="300671" cy="311536"/>
              </a:xfrm>
            </p:grpSpPr>
            <p:sp>
              <p:nvSpPr>
                <p:cNvPr id="15400"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5401"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a:solidFill>
                        <a:schemeClr val="bg1"/>
                      </a:solidFill>
                    </a:rPr>
                    <a:t>2</a:t>
                  </a:r>
                </a:p>
              </p:txBody>
            </p:sp>
          </p:grpSp>
          <p:sp>
            <p:nvSpPr>
              <p:cNvPr id="15399" name="Textfeld 22"/>
              <p:cNvSpPr txBox="1">
                <a:spLocks noChangeArrowheads="1"/>
              </p:cNvSpPr>
              <p:nvPr/>
            </p:nvSpPr>
            <p:spPr bwMode="auto">
              <a:xfrm>
                <a:off x="6643702" y="3450959"/>
                <a:ext cx="1453872" cy="246219"/>
              </a:xfrm>
              <a:prstGeom prst="rect">
                <a:avLst/>
              </a:prstGeom>
              <a:noFill/>
              <a:ln w="9525">
                <a:noFill/>
                <a:miter lim="800000"/>
                <a:headEnd/>
                <a:tailEnd/>
              </a:ln>
            </p:spPr>
            <p:txBody>
              <a:bodyPr>
                <a:spAutoFit/>
              </a:bodyPr>
              <a:lstStyle/>
              <a:p>
                <a:r>
                  <a:rPr lang="de-DE" sz="1000" b="1" dirty="0">
                    <a:latin typeface="+mn-lt"/>
                  </a:rPr>
                  <a:t>Antrieb</a:t>
                </a:r>
              </a:p>
            </p:txBody>
          </p:sp>
        </p:grpSp>
        <p:grpSp>
          <p:nvGrpSpPr>
            <p:cNvPr id="15373" name="Gruppieren 26"/>
            <p:cNvGrpSpPr>
              <a:grpSpLocks/>
            </p:cNvGrpSpPr>
            <p:nvPr/>
          </p:nvGrpSpPr>
          <p:grpSpPr bwMode="auto">
            <a:xfrm>
              <a:off x="7215190" y="3343634"/>
              <a:ext cx="1596774" cy="246351"/>
              <a:chOff x="6500401" y="3450958"/>
              <a:chExt cx="1597173" cy="246219"/>
            </a:xfrm>
          </p:grpSpPr>
          <p:grpSp>
            <p:nvGrpSpPr>
              <p:cNvPr id="15394" name="Gruppieren 12"/>
              <p:cNvGrpSpPr>
                <a:grpSpLocks/>
              </p:cNvGrpSpPr>
              <p:nvPr/>
            </p:nvGrpSpPr>
            <p:grpSpPr bwMode="auto">
              <a:xfrm>
                <a:off x="6500401" y="3457465"/>
                <a:ext cx="180045" cy="215328"/>
                <a:chOff x="7352816" y="3260792"/>
                <a:chExt cx="300671" cy="372883"/>
              </a:xfrm>
            </p:grpSpPr>
            <p:sp>
              <p:nvSpPr>
                <p:cNvPr id="15396"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5397"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3</a:t>
                  </a:r>
                </a:p>
              </p:txBody>
            </p:sp>
          </p:grpSp>
          <p:sp>
            <p:nvSpPr>
              <p:cNvPr id="15395" name="Textfeld 22"/>
              <p:cNvSpPr txBox="1">
                <a:spLocks noChangeArrowheads="1"/>
              </p:cNvSpPr>
              <p:nvPr/>
            </p:nvSpPr>
            <p:spPr bwMode="auto">
              <a:xfrm>
                <a:off x="6643702" y="3450958"/>
                <a:ext cx="1453872" cy="246219"/>
              </a:xfrm>
              <a:prstGeom prst="rect">
                <a:avLst/>
              </a:prstGeom>
              <a:noFill/>
              <a:ln w="9525">
                <a:noFill/>
                <a:miter lim="800000"/>
                <a:headEnd/>
                <a:tailEnd/>
              </a:ln>
            </p:spPr>
            <p:txBody>
              <a:bodyPr>
                <a:spAutoFit/>
              </a:bodyPr>
              <a:lstStyle/>
              <a:p>
                <a:r>
                  <a:rPr lang="de-DE" sz="1000" b="1" dirty="0">
                    <a:latin typeface="+mn-lt"/>
                  </a:rPr>
                  <a:t>Baukastenlochbild</a:t>
                </a:r>
              </a:p>
            </p:txBody>
          </p:sp>
        </p:grpSp>
        <p:grpSp>
          <p:nvGrpSpPr>
            <p:cNvPr id="15374" name="Gruppieren 26"/>
            <p:cNvGrpSpPr>
              <a:grpSpLocks/>
            </p:cNvGrpSpPr>
            <p:nvPr/>
          </p:nvGrpSpPr>
          <p:grpSpPr bwMode="auto">
            <a:xfrm>
              <a:off x="7215190" y="3560460"/>
              <a:ext cx="1596774" cy="246351"/>
              <a:chOff x="6500401" y="3450958"/>
              <a:chExt cx="1597173" cy="246219"/>
            </a:xfrm>
          </p:grpSpPr>
          <p:grpSp>
            <p:nvGrpSpPr>
              <p:cNvPr id="15390" name="Gruppieren 12"/>
              <p:cNvGrpSpPr>
                <a:grpSpLocks/>
              </p:cNvGrpSpPr>
              <p:nvPr/>
            </p:nvGrpSpPr>
            <p:grpSpPr bwMode="auto">
              <a:xfrm>
                <a:off x="6500401" y="3457465"/>
                <a:ext cx="180045" cy="215328"/>
                <a:chOff x="7352816" y="3260792"/>
                <a:chExt cx="300671" cy="372883"/>
              </a:xfrm>
            </p:grpSpPr>
            <p:sp>
              <p:nvSpPr>
                <p:cNvPr id="15392"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5393"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4</a:t>
                  </a:r>
                </a:p>
              </p:txBody>
            </p:sp>
          </p:grpSp>
          <p:sp>
            <p:nvSpPr>
              <p:cNvPr id="15391" name="Textfeld 22"/>
              <p:cNvSpPr txBox="1">
                <a:spLocks noChangeArrowheads="1"/>
              </p:cNvSpPr>
              <p:nvPr/>
            </p:nvSpPr>
            <p:spPr bwMode="auto">
              <a:xfrm>
                <a:off x="6643702" y="3450958"/>
                <a:ext cx="1453872" cy="246219"/>
              </a:xfrm>
              <a:prstGeom prst="rect">
                <a:avLst/>
              </a:prstGeom>
              <a:noFill/>
              <a:ln w="9525">
                <a:noFill/>
                <a:miter lim="800000"/>
                <a:headEnd/>
                <a:tailEnd/>
              </a:ln>
            </p:spPr>
            <p:txBody>
              <a:bodyPr>
                <a:spAutoFit/>
              </a:bodyPr>
              <a:lstStyle/>
              <a:p>
                <a:r>
                  <a:rPr lang="de-DE" sz="1000" b="1" dirty="0">
                    <a:latin typeface="+mn-lt"/>
                  </a:rPr>
                  <a:t>Dämpfungseinstellung</a:t>
                </a:r>
              </a:p>
            </p:txBody>
          </p:sp>
        </p:grpSp>
        <p:grpSp>
          <p:nvGrpSpPr>
            <p:cNvPr id="15375" name="Gruppieren 26"/>
            <p:cNvGrpSpPr>
              <a:grpSpLocks/>
            </p:cNvGrpSpPr>
            <p:nvPr/>
          </p:nvGrpSpPr>
          <p:grpSpPr bwMode="auto">
            <a:xfrm>
              <a:off x="7215190" y="2910098"/>
              <a:ext cx="1596774" cy="246351"/>
              <a:chOff x="6500401" y="3450961"/>
              <a:chExt cx="1597173" cy="246219"/>
            </a:xfrm>
          </p:grpSpPr>
          <p:grpSp>
            <p:nvGrpSpPr>
              <p:cNvPr id="15386" name="Gruppieren 12"/>
              <p:cNvGrpSpPr>
                <a:grpSpLocks/>
              </p:cNvGrpSpPr>
              <p:nvPr/>
            </p:nvGrpSpPr>
            <p:grpSpPr bwMode="auto">
              <a:xfrm>
                <a:off x="6500401" y="3457478"/>
                <a:ext cx="180045" cy="215329"/>
                <a:chOff x="7352816" y="3260809"/>
                <a:chExt cx="300671" cy="372884"/>
              </a:xfrm>
            </p:grpSpPr>
            <p:sp>
              <p:nvSpPr>
                <p:cNvPr id="15388"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5389"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a:solidFill>
                        <a:schemeClr val="bg1"/>
                      </a:solidFill>
                    </a:rPr>
                    <a:t>1</a:t>
                  </a:r>
                </a:p>
              </p:txBody>
            </p:sp>
          </p:grpSp>
          <p:sp>
            <p:nvSpPr>
              <p:cNvPr id="15387" name="Textfeld 22"/>
              <p:cNvSpPr txBox="1">
                <a:spLocks noChangeArrowheads="1"/>
              </p:cNvSpPr>
              <p:nvPr/>
            </p:nvSpPr>
            <p:spPr bwMode="auto">
              <a:xfrm>
                <a:off x="6643702" y="3450961"/>
                <a:ext cx="1453872" cy="246219"/>
              </a:xfrm>
              <a:prstGeom prst="rect">
                <a:avLst/>
              </a:prstGeom>
              <a:noFill/>
              <a:ln w="9525">
                <a:noFill/>
                <a:miter lim="800000"/>
                <a:headEnd/>
                <a:tailEnd/>
              </a:ln>
            </p:spPr>
            <p:txBody>
              <a:bodyPr>
                <a:spAutoFit/>
              </a:bodyPr>
              <a:lstStyle/>
              <a:p>
                <a:r>
                  <a:rPr lang="de-DE" sz="1000" b="1" dirty="0">
                    <a:latin typeface="+mn-lt"/>
                  </a:rPr>
                  <a:t>Profilschienenführung</a:t>
                </a:r>
              </a:p>
            </p:txBody>
          </p:sp>
        </p:grpSp>
        <p:grpSp>
          <p:nvGrpSpPr>
            <p:cNvPr id="15376" name="Gruppieren 26"/>
            <p:cNvGrpSpPr>
              <a:grpSpLocks/>
            </p:cNvGrpSpPr>
            <p:nvPr/>
          </p:nvGrpSpPr>
          <p:grpSpPr bwMode="auto">
            <a:xfrm>
              <a:off x="7215210" y="3777279"/>
              <a:ext cx="1596781" cy="246351"/>
              <a:chOff x="6500401" y="3450952"/>
              <a:chExt cx="1597180" cy="246219"/>
            </a:xfrm>
          </p:grpSpPr>
          <p:grpSp>
            <p:nvGrpSpPr>
              <p:cNvPr id="15382" name="Gruppieren 51"/>
              <p:cNvGrpSpPr>
                <a:grpSpLocks/>
              </p:cNvGrpSpPr>
              <p:nvPr/>
            </p:nvGrpSpPr>
            <p:grpSpPr bwMode="auto">
              <a:xfrm>
                <a:off x="6500401" y="3457465"/>
                <a:ext cx="180045" cy="215328"/>
                <a:chOff x="7352816" y="3260792"/>
                <a:chExt cx="300671" cy="372883"/>
              </a:xfrm>
            </p:grpSpPr>
            <p:sp>
              <p:nvSpPr>
                <p:cNvPr id="15384"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5385"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5</a:t>
                  </a:r>
                </a:p>
              </p:txBody>
            </p:sp>
          </p:grpSp>
          <p:sp>
            <p:nvSpPr>
              <p:cNvPr id="15383" name="Textfeld 22"/>
              <p:cNvSpPr txBox="1">
                <a:spLocks noChangeArrowheads="1"/>
              </p:cNvSpPr>
              <p:nvPr/>
            </p:nvSpPr>
            <p:spPr bwMode="auto">
              <a:xfrm>
                <a:off x="6643707" y="3450952"/>
                <a:ext cx="1453874" cy="246219"/>
              </a:xfrm>
              <a:prstGeom prst="rect">
                <a:avLst/>
              </a:prstGeom>
              <a:noFill/>
              <a:ln w="9525">
                <a:noFill/>
                <a:miter lim="800000"/>
                <a:headEnd/>
                <a:tailEnd/>
              </a:ln>
            </p:spPr>
            <p:txBody>
              <a:bodyPr>
                <a:spAutoFit/>
              </a:bodyPr>
              <a:lstStyle/>
              <a:p>
                <a:r>
                  <a:rPr lang="de-DE" sz="1000" b="1" dirty="0">
                    <a:latin typeface="+mn-lt"/>
                  </a:rPr>
                  <a:t>Endlageneinstellung</a:t>
                </a:r>
              </a:p>
            </p:txBody>
          </p:sp>
        </p:grpSp>
        <p:grpSp>
          <p:nvGrpSpPr>
            <p:cNvPr id="15377" name="Gruppieren 26"/>
            <p:cNvGrpSpPr>
              <a:grpSpLocks/>
            </p:cNvGrpSpPr>
            <p:nvPr/>
          </p:nvGrpSpPr>
          <p:grpSpPr bwMode="auto">
            <a:xfrm>
              <a:off x="7215206" y="3993970"/>
              <a:ext cx="1596774" cy="246351"/>
              <a:chOff x="6500401" y="3450944"/>
              <a:chExt cx="1597173" cy="246219"/>
            </a:xfrm>
          </p:grpSpPr>
          <p:grpSp>
            <p:nvGrpSpPr>
              <p:cNvPr id="15378" name="Gruppieren 12"/>
              <p:cNvGrpSpPr>
                <a:grpSpLocks/>
              </p:cNvGrpSpPr>
              <p:nvPr/>
            </p:nvGrpSpPr>
            <p:grpSpPr bwMode="auto">
              <a:xfrm>
                <a:off x="6500401" y="3457465"/>
                <a:ext cx="180045" cy="215328"/>
                <a:chOff x="7352816" y="3260792"/>
                <a:chExt cx="300671" cy="372883"/>
              </a:xfrm>
            </p:grpSpPr>
            <p:sp>
              <p:nvSpPr>
                <p:cNvPr id="15380"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5381"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6</a:t>
                  </a:r>
                </a:p>
              </p:txBody>
            </p:sp>
          </p:grpSp>
          <p:sp>
            <p:nvSpPr>
              <p:cNvPr id="15379" name="Textfeld 22"/>
              <p:cNvSpPr txBox="1">
                <a:spLocks noChangeArrowheads="1"/>
              </p:cNvSpPr>
              <p:nvPr/>
            </p:nvSpPr>
            <p:spPr bwMode="auto">
              <a:xfrm>
                <a:off x="6643702" y="3450944"/>
                <a:ext cx="1453872" cy="246219"/>
              </a:xfrm>
              <a:prstGeom prst="rect">
                <a:avLst/>
              </a:prstGeom>
              <a:noFill/>
              <a:ln w="9525">
                <a:noFill/>
                <a:miter lim="800000"/>
                <a:headEnd/>
                <a:tailEnd/>
              </a:ln>
            </p:spPr>
            <p:txBody>
              <a:bodyPr>
                <a:spAutoFit/>
              </a:bodyPr>
              <a:lstStyle/>
              <a:p>
                <a:r>
                  <a:rPr lang="de-DE" sz="1000" b="1" dirty="0">
                    <a:latin typeface="+mn-lt"/>
                  </a:rPr>
                  <a:t>Profil</a:t>
                </a:r>
              </a:p>
            </p:txBody>
          </p:sp>
        </p:grpSp>
      </p:grpSp>
      <p:pic>
        <p:nvPicPr>
          <p:cNvPr id="15368" name="Picture 1"/>
          <p:cNvPicPr>
            <a:picLocks noChangeAspect="1" noChangeArrowheads="1"/>
          </p:cNvPicPr>
          <p:nvPr/>
        </p:nvPicPr>
        <p:blipFill>
          <a:blip r:embed="rId3" cstate="print"/>
          <a:srcRect l="14330" t="31592" r="45328" b="20398"/>
          <a:stretch>
            <a:fillRect/>
          </a:stretch>
        </p:blipFill>
        <p:spPr bwMode="auto">
          <a:xfrm>
            <a:off x="676265" y="4286256"/>
            <a:ext cx="2538413" cy="1873250"/>
          </a:xfrm>
          <a:prstGeom prst="rect">
            <a:avLst/>
          </a:prstGeom>
          <a:noFill/>
          <a:ln w="25400">
            <a:solidFill>
              <a:schemeClr val="tx1"/>
            </a:solidFill>
            <a:miter lim="800000"/>
            <a:headEnd/>
            <a:tailEnd/>
          </a:ln>
        </p:spPr>
      </p:pic>
      <p:pic>
        <p:nvPicPr>
          <p:cNvPr id="15369" name="Picture 2"/>
          <p:cNvPicPr>
            <a:picLocks noChangeAspect="1" noChangeArrowheads="1"/>
          </p:cNvPicPr>
          <p:nvPr/>
        </p:nvPicPr>
        <p:blipFill>
          <a:blip r:embed="rId4" cstate="print"/>
          <a:srcRect l="14098" t="25497" r="44781" b="24751"/>
          <a:stretch>
            <a:fillRect/>
          </a:stretch>
        </p:blipFill>
        <p:spPr bwMode="auto">
          <a:xfrm>
            <a:off x="6227763" y="4286256"/>
            <a:ext cx="2447925" cy="1855788"/>
          </a:xfrm>
          <a:prstGeom prst="rect">
            <a:avLst/>
          </a:prstGeom>
          <a:noFill/>
          <a:ln w="25400">
            <a:solidFill>
              <a:schemeClr val="tx1"/>
            </a:solidFill>
            <a:miter lim="800000"/>
            <a:headEnd/>
            <a:tailEnd/>
          </a:ln>
        </p:spPr>
      </p:pic>
      <p:sp>
        <p:nvSpPr>
          <p:cNvPr id="15370" name="Text Box 2"/>
          <p:cNvSpPr txBox="1">
            <a:spLocks noChangeArrowheads="1"/>
          </p:cNvSpPr>
          <p:nvPr/>
        </p:nvSpPr>
        <p:spPr bwMode="auto">
          <a:xfrm>
            <a:off x="3343279" y="4286256"/>
            <a:ext cx="1800225" cy="371475"/>
          </a:xfrm>
          <a:prstGeom prst="rect">
            <a:avLst/>
          </a:prstGeom>
          <a:noFill/>
          <a:ln w="9525">
            <a:noFill/>
            <a:miter lim="800000"/>
            <a:headEnd/>
            <a:tailEnd/>
          </a:ln>
        </p:spPr>
        <p:txBody>
          <a:bodyPr lIns="90000" tIns="46800" rIns="90000" bIns="46800">
            <a:spAutoFit/>
          </a:bodyPr>
          <a:lstStyle/>
          <a:p>
            <a:pPr>
              <a:spcBef>
                <a:spcPct val="50000"/>
              </a:spcBef>
            </a:pPr>
            <a:r>
              <a:rPr lang="de-DE" dirty="0">
                <a:solidFill>
                  <a:schemeClr val="tx1">
                    <a:lumMod val="75000"/>
                    <a:lumOff val="25000"/>
                  </a:schemeClr>
                </a:solidFill>
                <a:latin typeface="+mn-lt"/>
              </a:rPr>
              <a:t>&lt; Profil PMP 16</a:t>
            </a:r>
          </a:p>
        </p:txBody>
      </p:sp>
      <p:sp>
        <p:nvSpPr>
          <p:cNvPr id="15371" name="Text Box 2"/>
          <p:cNvSpPr txBox="1">
            <a:spLocks noChangeArrowheads="1"/>
          </p:cNvSpPr>
          <p:nvPr/>
        </p:nvSpPr>
        <p:spPr bwMode="auto">
          <a:xfrm>
            <a:off x="4356100" y="5772169"/>
            <a:ext cx="1814513" cy="371475"/>
          </a:xfrm>
          <a:prstGeom prst="rect">
            <a:avLst/>
          </a:prstGeom>
          <a:noFill/>
          <a:ln w="9525">
            <a:noFill/>
            <a:miter lim="800000"/>
            <a:headEnd/>
            <a:tailEnd/>
          </a:ln>
        </p:spPr>
        <p:txBody>
          <a:bodyPr lIns="90000" tIns="46800" rIns="90000" bIns="46800">
            <a:spAutoFit/>
          </a:bodyPr>
          <a:lstStyle/>
          <a:p>
            <a:pPr algn="r">
              <a:spcBef>
                <a:spcPct val="50000"/>
              </a:spcBef>
            </a:pPr>
            <a:r>
              <a:rPr lang="de-DE" dirty="0">
                <a:solidFill>
                  <a:schemeClr val="tx1">
                    <a:lumMod val="75000"/>
                    <a:lumOff val="25000"/>
                  </a:schemeClr>
                </a:solidFill>
                <a:latin typeface="+mn-lt"/>
              </a:rPr>
              <a:t>Profil PMP 25 &gt;</a:t>
            </a:r>
          </a:p>
        </p:txBody>
      </p:sp>
      <p:sp>
        <p:nvSpPr>
          <p:cNvPr id="42" name="Foliennummernplatzhalter 41"/>
          <p:cNvSpPr>
            <a:spLocks noGrp="1"/>
          </p:cNvSpPr>
          <p:nvPr>
            <p:ph type="sldNum" sz="quarter" idx="4"/>
          </p:nvPr>
        </p:nvSpPr>
        <p:spPr/>
        <p:txBody>
          <a:bodyPr/>
          <a:lstStyle/>
          <a:p>
            <a:fld id="{67E460E2-A79B-FD4C-875F-CB1722C97EA1}" type="slidenum">
              <a:rPr lang="de-DE" smtClean="0"/>
              <a:pPr/>
              <a:t>10</a:t>
            </a:fld>
            <a:endParaRPr lang="de-D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57" name="Titel 2"/>
          <p:cNvSpPr>
            <a:spLocks noGrp="1"/>
          </p:cNvSpPr>
          <p:nvPr>
            <p:ph type="title"/>
          </p:nvPr>
        </p:nvSpPr>
        <p:spPr/>
        <p:txBody>
          <a:bodyPr/>
          <a:lstStyle/>
          <a:p>
            <a:r>
              <a:rPr lang="de-DE" smtClean="0"/>
              <a:t>Linearmodule Übersicht</a:t>
            </a:r>
          </a:p>
        </p:txBody>
      </p:sp>
      <p:graphicFrame>
        <p:nvGraphicFramePr>
          <p:cNvPr id="6" name="Inhaltsplatzhalter 5"/>
          <p:cNvGraphicFramePr>
            <a:graphicFrameLocks noGrp="1"/>
          </p:cNvGraphicFramePr>
          <p:nvPr>
            <p:ph sz="quarter" idx="10"/>
          </p:nvPr>
        </p:nvGraphicFramePr>
        <p:xfrm>
          <a:off x="569913" y="1604963"/>
          <a:ext cx="8066088" cy="4079240"/>
        </p:xfrm>
        <a:graphic>
          <a:graphicData uri="http://schemas.openxmlformats.org/drawingml/2006/table">
            <a:tbl>
              <a:tblPr firstRow="1" bandRow="1">
                <a:tableStyleId>{5C22544A-7EE6-4342-B048-85BDC9FD1C3A}</a:tableStyleId>
              </a:tblPr>
              <a:tblGrid>
                <a:gridCol w="1344348"/>
                <a:gridCol w="1344348"/>
                <a:gridCol w="1344348"/>
                <a:gridCol w="1344348"/>
                <a:gridCol w="1344348"/>
                <a:gridCol w="1344348"/>
              </a:tblGrid>
              <a:tr h="370840">
                <a:tc gridSpan="2">
                  <a:txBody>
                    <a:bodyPr/>
                    <a:lstStyle/>
                    <a:p>
                      <a:r>
                        <a:rPr lang="de-DE" dirty="0" smtClean="0"/>
                        <a:t>pneumatisch</a:t>
                      </a:r>
                      <a:endParaRPr lang="de-DE" dirty="0">
                        <a:solidFill>
                          <a:schemeClr val="bg1"/>
                        </a:solidFill>
                      </a:endParaRPr>
                    </a:p>
                  </a:txBody>
                  <a:tcPr marL="83940" marR="83940" anchor="ctr" anchorCtr="1">
                    <a:lnB w="38100" cmpd="sng">
                      <a:noFill/>
                    </a:lnB>
                  </a:tcPr>
                </a:tc>
                <a:tc hMerge="1">
                  <a:txBody>
                    <a:bodyPr/>
                    <a:lstStyle/>
                    <a:p>
                      <a:endParaRPr lang="de-DE" dirty="0"/>
                    </a:p>
                  </a:txBody>
                  <a:tcPr/>
                </a:tc>
                <a:tc gridSpan="4">
                  <a:txBody>
                    <a:bodyPr/>
                    <a:lstStyle/>
                    <a:p>
                      <a:r>
                        <a:rPr lang="de-DE" dirty="0" smtClean="0"/>
                        <a:t>elektrisch</a:t>
                      </a:r>
                      <a:endParaRPr lang="de-DE" dirty="0">
                        <a:solidFill>
                          <a:schemeClr val="bg1"/>
                        </a:solidFill>
                      </a:endParaRPr>
                    </a:p>
                  </a:txBody>
                  <a:tcPr marL="83940" marR="83940" anchor="ctr" anchorCtr="1">
                    <a:lnB w="38100" cmpd="sng">
                      <a:noFill/>
                    </a:lnB>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r>
              <a:tr h="370840">
                <a:tc gridSpan="2">
                  <a:txBody>
                    <a:bodyPr/>
                    <a:lstStyle/>
                    <a:p>
                      <a:endParaRPr lang="de-DE" sz="1600" b="0" kern="1200" dirty="0" smtClean="0">
                        <a:solidFill>
                          <a:schemeClr val="bg1"/>
                        </a:solidFill>
                        <a:latin typeface="+mn-lt"/>
                        <a:ea typeface="+mn-ea"/>
                        <a:cs typeface="+mn-cs"/>
                      </a:endParaRPr>
                    </a:p>
                  </a:txBody>
                  <a:tcPr marL="83940" marR="83940" anchor="ctr" anchorCtr="1">
                    <a:lnT w="38100" cmpd="sng">
                      <a:noFill/>
                    </a:lnT>
                    <a:solidFill>
                      <a:schemeClr val="accent1"/>
                    </a:solidFill>
                  </a:tcPr>
                </a:tc>
                <a:tc hMerge="1">
                  <a:txBody>
                    <a:bodyPr/>
                    <a:lstStyle/>
                    <a:p>
                      <a:endParaRPr lang="de-DE" sz="1600" b="0" kern="1200" dirty="0" smtClean="0">
                        <a:solidFill>
                          <a:schemeClr val="bg1"/>
                        </a:solidFill>
                        <a:latin typeface="+mn-lt"/>
                        <a:ea typeface="+mn-ea"/>
                        <a:cs typeface="+mn-cs"/>
                      </a:endParaRPr>
                    </a:p>
                  </a:txBody>
                  <a:tcPr marL="83940" marR="83940" anchor="ctr" anchorCtr="1">
                    <a:lnT w="38100" cmpd="sng">
                      <a:noFill/>
                    </a:lnT>
                    <a:solidFill>
                      <a:schemeClr val="accent1"/>
                    </a:solidFill>
                  </a:tcPr>
                </a:tc>
                <a:tc gridSpan="2">
                  <a:txBody>
                    <a:bodyPr/>
                    <a:lstStyle/>
                    <a:p>
                      <a:r>
                        <a:rPr lang="de-DE" sz="1600" kern="1200" dirty="0" smtClean="0">
                          <a:solidFill>
                            <a:schemeClr val="bg1"/>
                          </a:solidFill>
                        </a:rPr>
                        <a:t>Spindel/Riemen/Zahnstangen</a:t>
                      </a:r>
                      <a:endParaRPr lang="de-DE" sz="1600" b="0" kern="1200" dirty="0" smtClean="0">
                        <a:solidFill>
                          <a:schemeClr val="bg1"/>
                        </a:solidFill>
                        <a:latin typeface="+mn-lt"/>
                        <a:ea typeface="+mn-ea"/>
                        <a:cs typeface="+mn-cs"/>
                      </a:endParaRPr>
                    </a:p>
                  </a:txBody>
                  <a:tcPr marL="83940" marR="83940" anchor="ctr" anchorCtr="1">
                    <a:lnT w="38100" cmpd="sng">
                      <a:noFill/>
                    </a:lnT>
                    <a:solidFill>
                      <a:schemeClr val="accent1"/>
                    </a:solidFill>
                  </a:tcPr>
                </a:tc>
                <a:tc hMerge="1">
                  <a:txBody>
                    <a:bodyPr/>
                    <a:lstStyle/>
                    <a:p>
                      <a:endParaRPr lang="de-DE" dirty="0"/>
                    </a:p>
                  </a:txBody>
                  <a:tcPr/>
                </a:tc>
                <a:tc gridSpan="2">
                  <a:txBody>
                    <a:bodyPr/>
                    <a:lstStyle/>
                    <a:p>
                      <a:r>
                        <a:rPr lang="de-DE" sz="1600" kern="1200" dirty="0" smtClean="0">
                          <a:solidFill>
                            <a:schemeClr val="bg1"/>
                          </a:solidFill>
                        </a:rPr>
                        <a:t>Lineardirekt</a:t>
                      </a:r>
                      <a:endParaRPr lang="de-DE" sz="1600" b="0" kern="1200" dirty="0" smtClean="0">
                        <a:solidFill>
                          <a:schemeClr val="bg1"/>
                        </a:solidFill>
                        <a:latin typeface="+mn-lt"/>
                        <a:ea typeface="+mn-ea"/>
                        <a:cs typeface="+mn-cs"/>
                      </a:endParaRPr>
                    </a:p>
                  </a:txBody>
                  <a:tcPr marL="83940" marR="83940" anchor="ctr" anchorCtr="1">
                    <a:lnT w="38100" cmpd="sng">
                      <a:noFill/>
                    </a:lnT>
                    <a:solidFill>
                      <a:schemeClr val="accent1"/>
                    </a:solidFill>
                  </a:tcPr>
                </a:tc>
                <a:tc hMerge="1">
                  <a:txBody>
                    <a:bodyPr/>
                    <a:lstStyle/>
                    <a:p>
                      <a:endParaRPr lang="de-DE" sz="1800" b="0" kern="1200" dirty="0" smtClean="0">
                        <a:solidFill>
                          <a:schemeClr val="lt1"/>
                        </a:solidFill>
                        <a:latin typeface="+mn-lt"/>
                        <a:ea typeface="+mn-ea"/>
                        <a:cs typeface="+mn-cs"/>
                      </a:endParaRPr>
                    </a:p>
                  </a:txBody>
                  <a:tcPr/>
                </a:tc>
              </a:tr>
              <a:tr h="370840">
                <a:tc>
                  <a:txBody>
                    <a:bodyPr/>
                    <a:lstStyle/>
                    <a:p>
                      <a:r>
                        <a:rPr lang="de-DE" sz="1600" kern="1200" dirty="0" smtClean="0">
                          <a:solidFill>
                            <a:schemeClr val="bg1"/>
                          </a:solidFill>
                        </a:rPr>
                        <a:t>Komponenten</a:t>
                      </a:r>
                      <a:endParaRPr lang="de-DE" sz="1600" b="0" kern="1200" dirty="0" smtClean="0">
                        <a:solidFill>
                          <a:schemeClr val="bg1"/>
                        </a:solidFill>
                        <a:latin typeface="+mn-lt"/>
                        <a:ea typeface="+mn-ea"/>
                        <a:cs typeface="+mn-cs"/>
                      </a:endParaRPr>
                    </a:p>
                  </a:txBody>
                  <a:tcPr marL="83940" marR="83940" anchor="ctr" anchorCtr="1">
                    <a:lnB w="38100" cap="flat" cmpd="sng" algn="ctr">
                      <a:solidFill>
                        <a:schemeClr val="bg1"/>
                      </a:solidFill>
                      <a:prstDash val="solid"/>
                      <a:round/>
                      <a:headEnd type="none" w="med" len="med"/>
                      <a:tailEnd type="none" w="med" len="med"/>
                    </a:lnB>
                    <a:solidFill>
                      <a:schemeClr val="accent1"/>
                    </a:solidFill>
                  </a:tcPr>
                </a:tc>
                <a:tc>
                  <a:txBody>
                    <a:bodyPr/>
                    <a:lstStyle/>
                    <a:p>
                      <a:r>
                        <a:rPr lang="de-DE" sz="1600" kern="1200" dirty="0" smtClean="0">
                          <a:solidFill>
                            <a:schemeClr val="bg1"/>
                          </a:solidFill>
                        </a:rPr>
                        <a:t>Systeme</a:t>
                      </a:r>
                      <a:endParaRPr lang="de-DE" sz="1600" b="0" kern="1200" dirty="0" smtClean="0">
                        <a:solidFill>
                          <a:schemeClr val="bg1"/>
                        </a:solidFill>
                        <a:latin typeface="+mn-lt"/>
                        <a:ea typeface="+mn-ea"/>
                        <a:cs typeface="+mn-cs"/>
                      </a:endParaRPr>
                    </a:p>
                  </a:txBody>
                  <a:tcPr marL="83940" marR="83940" anchor="ctr" anchorCtr="1">
                    <a:lnB w="38100" cap="flat" cmpd="sng" algn="ctr">
                      <a:solidFill>
                        <a:schemeClr val="bg1"/>
                      </a:solidFill>
                      <a:prstDash val="solid"/>
                      <a:round/>
                      <a:headEnd type="none" w="med" len="med"/>
                      <a:tailEnd type="none" w="med" len="med"/>
                    </a:lnB>
                    <a:solidFill>
                      <a:schemeClr val="accent1"/>
                    </a:solidFill>
                  </a:tcPr>
                </a:tc>
                <a:tc>
                  <a:txBody>
                    <a:bodyPr/>
                    <a:lstStyle/>
                    <a:p>
                      <a:r>
                        <a:rPr lang="de-DE" sz="1600" kern="1200" dirty="0" smtClean="0">
                          <a:solidFill>
                            <a:schemeClr val="bg1"/>
                          </a:solidFill>
                        </a:rPr>
                        <a:t>Komponenten</a:t>
                      </a:r>
                      <a:endParaRPr lang="de-DE" sz="1600" b="0" kern="1200" dirty="0" smtClean="0">
                        <a:solidFill>
                          <a:schemeClr val="bg1"/>
                        </a:solidFill>
                        <a:latin typeface="+mn-lt"/>
                        <a:ea typeface="+mn-ea"/>
                        <a:cs typeface="+mn-cs"/>
                      </a:endParaRPr>
                    </a:p>
                  </a:txBody>
                  <a:tcPr marL="83940" marR="83940" anchor="ctr" anchorCtr="1">
                    <a:lnB w="38100" cap="flat" cmpd="sng" algn="ctr">
                      <a:solidFill>
                        <a:schemeClr val="bg1"/>
                      </a:solidFill>
                      <a:prstDash val="solid"/>
                      <a:round/>
                      <a:headEnd type="none" w="med" len="med"/>
                      <a:tailEnd type="none" w="med" len="med"/>
                    </a:lnB>
                    <a:solidFill>
                      <a:schemeClr val="accent1"/>
                    </a:solidFill>
                  </a:tcPr>
                </a:tc>
                <a:tc>
                  <a:txBody>
                    <a:bodyPr/>
                    <a:lstStyle/>
                    <a:p>
                      <a:r>
                        <a:rPr lang="de-DE" sz="1600" kern="1200" dirty="0" smtClean="0">
                          <a:solidFill>
                            <a:schemeClr val="bg1"/>
                          </a:solidFill>
                        </a:rPr>
                        <a:t>Systeme</a:t>
                      </a:r>
                      <a:endParaRPr lang="de-DE" sz="1600" b="0" kern="1200" dirty="0" smtClean="0">
                        <a:solidFill>
                          <a:schemeClr val="bg1"/>
                        </a:solidFill>
                        <a:latin typeface="+mn-lt"/>
                        <a:ea typeface="+mn-ea"/>
                        <a:cs typeface="+mn-cs"/>
                      </a:endParaRPr>
                    </a:p>
                  </a:txBody>
                  <a:tcPr marL="83940" marR="83940" anchor="ctr" anchorCtr="1">
                    <a:lnB w="38100" cap="flat" cmpd="sng" algn="ctr">
                      <a:solidFill>
                        <a:schemeClr val="bg1"/>
                      </a:solidFill>
                      <a:prstDash val="solid"/>
                      <a:round/>
                      <a:headEnd type="none" w="med" len="med"/>
                      <a:tailEnd type="none" w="med" len="med"/>
                    </a:lnB>
                    <a:solidFill>
                      <a:schemeClr val="accent1"/>
                    </a:solidFill>
                  </a:tcPr>
                </a:tc>
                <a:tc>
                  <a:txBody>
                    <a:bodyPr/>
                    <a:lstStyle/>
                    <a:p>
                      <a:r>
                        <a:rPr lang="de-DE" sz="1600" kern="1200" dirty="0" smtClean="0">
                          <a:solidFill>
                            <a:schemeClr val="bg1"/>
                          </a:solidFill>
                        </a:rPr>
                        <a:t>Komponenten</a:t>
                      </a:r>
                      <a:endParaRPr lang="de-DE" sz="1600" b="0" kern="1200" dirty="0" smtClean="0">
                        <a:solidFill>
                          <a:schemeClr val="bg1"/>
                        </a:solidFill>
                        <a:latin typeface="+mn-lt"/>
                        <a:ea typeface="+mn-ea"/>
                        <a:cs typeface="+mn-cs"/>
                      </a:endParaRPr>
                    </a:p>
                  </a:txBody>
                  <a:tcPr marL="83940" marR="83940" anchor="ctr" anchorCtr="1">
                    <a:lnB w="38100" cap="flat" cmpd="sng" algn="ctr">
                      <a:solidFill>
                        <a:schemeClr val="bg1"/>
                      </a:solidFill>
                      <a:prstDash val="solid"/>
                      <a:round/>
                      <a:headEnd type="none" w="med" len="med"/>
                      <a:tailEnd type="none" w="med" len="med"/>
                    </a:lnB>
                    <a:solidFill>
                      <a:schemeClr val="accent1"/>
                    </a:solidFill>
                  </a:tcPr>
                </a:tc>
                <a:tc>
                  <a:txBody>
                    <a:bodyPr/>
                    <a:lstStyle/>
                    <a:p>
                      <a:r>
                        <a:rPr lang="de-DE" sz="1600" kern="1200" dirty="0" smtClean="0">
                          <a:solidFill>
                            <a:schemeClr val="bg1"/>
                          </a:solidFill>
                        </a:rPr>
                        <a:t>Systeme</a:t>
                      </a:r>
                      <a:endParaRPr lang="de-DE" sz="1600" b="0" kern="1200" dirty="0" smtClean="0">
                        <a:solidFill>
                          <a:schemeClr val="bg1"/>
                        </a:solidFill>
                        <a:latin typeface="+mn-lt"/>
                        <a:ea typeface="+mn-ea"/>
                        <a:cs typeface="+mn-cs"/>
                      </a:endParaRPr>
                    </a:p>
                  </a:txBody>
                  <a:tcPr marL="83940" marR="83940" anchor="ctr" anchorCtr="1">
                    <a:lnB w="38100" cap="flat" cmpd="sng" algn="ctr">
                      <a:solidFill>
                        <a:schemeClr val="bg1"/>
                      </a:solidFill>
                      <a:prstDash val="solid"/>
                      <a:round/>
                      <a:headEnd type="none" w="med" len="med"/>
                      <a:tailEnd type="none" w="med" len="med"/>
                    </a:lnB>
                    <a:solidFill>
                      <a:schemeClr val="accent1"/>
                    </a:solidFill>
                  </a:tcPr>
                </a:tc>
              </a:tr>
              <a:tr h="370840">
                <a:tc>
                  <a:txBody>
                    <a:bodyPr/>
                    <a:lstStyle/>
                    <a:p>
                      <a:r>
                        <a:rPr lang="de-DE" sz="1600" kern="1200" dirty="0" smtClean="0"/>
                        <a:t>LM</a:t>
                      </a:r>
                      <a:endParaRPr lang="de-DE" sz="1600" b="0" kern="1200" dirty="0" smtClean="0">
                        <a:solidFill>
                          <a:sysClr val="windowText" lastClr="000000"/>
                        </a:solidFill>
                        <a:latin typeface="+mn-lt"/>
                        <a:ea typeface="+mn-ea"/>
                        <a:cs typeface="+mn-cs"/>
                      </a:endParaRPr>
                    </a:p>
                  </a:txBody>
                  <a:tcPr marL="83940" marR="83940" anchor="ctr" anchorCtr="1">
                    <a:lnT w="38100" cap="flat" cmpd="sng" algn="ctr">
                      <a:solidFill>
                        <a:schemeClr val="bg1"/>
                      </a:solidFill>
                      <a:prstDash val="solid"/>
                      <a:round/>
                      <a:headEnd type="none" w="med" len="med"/>
                      <a:tailEnd type="none" w="med" len="med"/>
                    </a:lnT>
                  </a:tcPr>
                </a:tc>
                <a:tc>
                  <a:txBody>
                    <a:bodyPr/>
                    <a:lstStyle/>
                    <a:p>
                      <a:r>
                        <a:rPr lang="de-DE" sz="1600" kern="1200" dirty="0" smtClean="0"/>
                        <a:t>PPU-P</a:t>
                      </a:r>
                      <a:endParaRPr lang="de-DE" sz="1600" b="0" kern="1200" dirty="0" smtClean="0">
                        <a:solidFill>
                          <a:sysClr val="windowText" lastClr="000000"/>
                        </a:solidFill>
                        <a:latin typeface="+mn-lt"/>
                        <a:ea typeface="+mn-ea"/>
                        <a:cs typeface="+mn-cs"/>
                      </a:endParaRPr>
                    </a:p>
                  </a:txBody>
                  <a:tcPr marL="83940" marR="83940" anchor="ctr" anchorCtr="1">
                    <a:lnT w="38100" cap="flat" cmpd="sng" algn="ctr">
                      <a:solidFill>
                        <a:schemeClr val="bg1"/>
                      </a:solidFill>
                      <a:prstDash val="solid"/>
                      <a:round/>
                      <a:headEnd type="none" w="med" len="med"/>
                      <a:tailEnd type="none" w="med" len="med"/>
                    </a:lnT>
                  </a:tcPr>
                </a:tc>
                <a:tc>
                  <a:txBody>
                    <a:bodyPr/>
                    <a:lstStyle/>
                    <a:p>
                      <a:r>
                        <a:rPr lang="de-DE" sz="1600" kern="1200" dirty="0" smtClean="0"/>
                        <a:t>Alpha</a:t>
                      </a:r>
                      <a:endParaRPr lang="de-DE" sz="1600" b="0" kern="1200" dirty="0" smtClean="0">
                        <a:solidFill>
                          <a:sysClr val="windowText" lastClr="000000"/>
                        </a:solidFill>
                        <a:latin typeface="+mn-lt"/>
                        <a:ea typeface="+mn-ea"/>
                        <a:cs typeface="+mn-cs"/>
                      </a:endParaRPr>
                    </a:p>
                  </a:txBody>
                  <a:tcPr marL="83940" marR="83940" anchor="ctr" anchorCtr="1">
                    <a:lnT w="38100" cap="flat" cmpd="sng" algn="ctr">
                      <a:solidFill>
                        <a:schemeClr val="bg1"/>
                      </a:solidFill>
                      <a:prstDash val="solid"/>
                      <a:round/>
                      <a:headEnd type="none" w="med" len="med"/>
                      <a:tailEnd type="none" w="med" len="med"/>
                    </a:lnT>
                  </a:tcPr>
                </a:tc>
                <a:tc>
                  <a:txBody>
                    <a:bodyPr/>
                    <a:lstStyle/>
                    <a:p>
                      <a:r>
                        <a:rPr lang="de-DE" sz="1600" kern="1200" dirty="0" smtClean="0"/>
                        <a:t>LPE</a:t>
                      </a:r>
                      <a:endParaRPr lang="de-DE" sz="1600" b="0" kern="1200" dirty="0" smtClean="0">
                        <a:solidFill>
                          <a:sysClr val="windowText" lastClr="000000"/>
                        </a:solidFill>
                        <a:latin typeface="+mn-lt"/>
                        <a:ea typeface="+mn-ea"/>
                        <a:cs typeface="+mn-cs"/>
                      </a:endParaRPr>
                    </a:p>
                  </a:txBody>
                  <a:tcPr marL="83940" marR="83940" anchor="ctr" anchorCtr="1">
                    <a:lnT w="38100" cap="flat" cmpd="sng" algn="ctr">
                      <a:solidFill>
                        <a:schemeClr val="bg1"/>
                      </a:solidFill>
                      <a:prstDash val="solid"/>
                      <a:round/>
                      <a:headEnd type="none" w="med" len="med"/>
                      <a:tailEnd type="none" w="med" len="med"/>
                    </a:lnT>
                  </a:tcPr>
                </a:tc>
                <a:tc>
                  <a:txBody>
                    <a:bodyPr/>
                    <a:lstStyle/>
                    <a:p>
                      <a:r>
                        <a:rPr lang="de-DE" sz="1600" kern="1200" dirty="0" smtClean="0"/>
                        <a:t>LDK</a:t>
                      </a:r>
                      <a:endParaRPr lang="de-DE" sz="1600" b="0" kern="1200" dirty="0" smtClean="0">
                        <a:solidFill>
                          <a:sysClr val="windowText" lastClr="000000"/>
                        </a:solidFill>
                        <a:latin typeface="+mn-lt"/>
                        <a:ea typeface="+mn-ea"/>
                        <a:cs typeface="+mn-cs"/>
                      </a:endParaRPr>
                    </a:p>
                  </a:txBody>
                  <a:tcPr marL="83940" marR="83940" anchor="ctr" anchorCtr="1">
                    <a:lnT w="38100" cap="flat" cmpd="sng" algn="ctr">
                      <a:solidFill>
                        <a:schemeClr val="bg1"/>
                      </a:solidFill>
                      <a:prstDash val="solid"/>
                      <a:round/>
                      <a:headEnd type="none" w="med" len="med"/>
                      <a:tailEnd type="none" w="med" len="med"/>
                    </a:lnT>
                  </a:tcPr>
                </a:tc>
                <a:tc>
                  <a:txBody>
                    <a:bodyPr/>
                    <a:lstStyle/>
                    <a:p>
                      <a:r>
                        <a:rPr lang="de-DE" sz="1600" kern="1200" dirty="0" smtClean="0"/>
                        <a:t>PPU-E</a:t>
                      </a:r>
                      <a:endParaRPr lang="de-DE" sz="1600" b="0" kern="1200" dirty="0" smtClean="0">
                        <a:solidFill>
                          <a:sysClr val="windowText" lastClr="000000"/>
                        </a:solidFill>
                        <a:latin typeface="+mn-lt"/>
                        <a:ea typeface="+mn-ea"/>
                        <a:cs typeface="+mn-cs"/>
                      </a:endParaRPr>
                    </a:p>
                  </a:txBody>
                  <a:tcPr marL="83940" marR="83940" anchor="ctr" anchorCtr="1">
                    <a:lnT w="38100" cap="flat" cmpd="sng" algn="ctr">
                      <a:solidFill>
                        <a:schemeClr val="bg1"/>
                      </a:solidFill>
                      <a:prstDash val="solid"/>
                      <a:round/>
                      <a:headEnd type="none" w="med" len="med"/>
                      <a:tailEnd type="none" w="med" len="med"/>
                    </a:lnT>
                  </a:tcPr>
                </a:tc>
              </a:tr>
              <a:tr h="370840">
                <a:tc>
                  <a:txBody>
                    <a:bodyPr/>
                    <a:lstStyle/>
                    <a:p>
                      <a:r>
                        <a:rPr lang="de-DE" sz="1600" kern="1200" dirty="0" smtClean="0"/>
                        <a:t>CLM</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kern="1200" dirty="0" smtClean="0"/>
                        <a:t>LPP</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kern="1200" dirty="0" smtClean="0"/>
                        <a:t>Beta</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kern="1200" dirty="0" smtClean="0"/>
                        <a:t>RPE</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kern="1200" dirty="0" smtClean="0"/>
                        <a:t>LDH</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r>
              <a:tr h="370840">
                <a:tc>
                  <a:txBody>
                    <a:bodyPr/>
                    <a:lstStyle/>
                    <a:p>
                      <a:r>
                        <a:rPr lang="de-DE" sz="1600" kern="1200" dirty="0" smtClean="0"/>
                        <a:t>KLM</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b="0" kern="1200" dirty="0" smtClean="0">
                          <a:solidFill>
                            <a:sysClr val="windowText" lastClr="000000"/>
                          </a:solidFill>
                          <a:latin typeface="+mn-lt"/>
                          <a:ea typeface="+mn-ea"/>
                          <a:cs typeface="+mn-cs"/>
                        </a:rPr>
                        <a:t>DRL</a:t>
                      </a:r>
                    </a:p>
                  </a:txBody>
                  <a:tcPr marL="83940" marR="83940" anchor="ctr" anchorCtr="1"/>
                </a:tc>
                <a:tc>
                  <a:txBody>
                    <a:bodyPr/>
                    <a:lstStyle/>
                    <a:p>
                      <a:r>
                        <a:rPr lang="de-DE" sz="1600" kern="1200" dirty="0" smtClean="0"/>
                        <a:t>Gamma</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kern="1200" dirty="0" smtClean="0"/>
                        <a:t>LDN</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r>
              <a:tr h="370840">
                <a:tc>
                  <a:txBody>
                    <a:bodyPr/>
                    <a:lstStyle/>
                    <a:p>
                      <a:r>
                        <a:rPr lang="de-DE" sz="1600" kern="1200" dirty="0" smtClean="0"/>
                        <a:t>HLM</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kern="1200" dirty="0" smtClean="0"/>
                        <a:t>Delta</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kern="1200" dirty="0" smtClean="0"/>
                        <a:t>LDM</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r>
              <a:tr h="370840">
                <a:tc>
                  <a:txBody>
                    <a:bodyPr/>
                    <a:lstStyle/>
                    <a:p>
                      <a:r>
                        <a:rPr lang="de-DE" sz="1600" kern="1200" dirty="0" smtClean="0"/>
                        <a:t>PMP</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kern="1200" dirty="0" smtClean="0"/>
                        <a:t>ELS</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kern="1200" dirty="0" smtClean="0"/>
                        <a:t>LDT</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kern="1200" dirty="0" smtClean="0"/>
                        <a:t>LDF</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kern="1200" dirty="0" smtClean="0"/>
                        <a:t>ELM</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c>
                  <a:txBody>
                    <a:bodyPr/>
                    <a:lstStyle/>
                    <a:p>
                      <a:r>
                        <a:rPr lang="de-DE" sz="1600" kern="1200" dirty="0" smtClean="0"/>
                        <a:t>EPM</a:t>
                      </a:r>
                      <a:endParaRPr lang="de-DE" sz="1600" b="0" kern="1200" dirty="0" smtClean="0">
                        <a:solidFill>
                          <a:sysClr val="windowText" lastClr="000000"/>
                        </a:solidFill>
                        <a:latin typeface="+mn-lt"/>
                        <a:ea typeface="+mn-ea"/>
                        <a:cs typeface="+mn-cs"/>
                      </a:endParaRPr>
                    </a:p>
                  </a:txBody>
                  <a:tcPr marL="83940" marR="83940" anchor="ctr" anchorCtr="1"/>
                </a:tc>
                <a:tc>
                  <a:txBody>
                    <a:bodyPr/>
                    <a:lstStyle/>
                    <a:p>
                      <a:endParaRPr lang="de-DE" sz="1600" b="0" kern="1200" dirty="0" smtClean="0">
                        <a:solidFill>
                          <a:sysClr val="windowText" lastClr="000000"/>
                        </a:solidFill>
                        <a:latin typeface="+mn-lt"/>
                        <a:ea typeface="+mn-ea"/>
                        <a:cs typeface="+mn-cs"/>
                      </a:endParaRPr>
                    </a:p>
                  </a:txBody>
                  <a:tcPr marL="83940" marR="83940" anchor="ctr" anchorCtr="1"/>
                </a:tc>
              </a:tr>
            </a:tbl>
          </a:graphicData>
        </a:graphic>
      </p:graphicFrame>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8" name="Foliennummernplatzhalter 7"/>
          <p:cNvSpPr>
            <a:spLocks noGrp="1"/>
          </p:cNvSpPr>
          <p:nvPr>
            <p:ph type="sldNum" sz="quarter" idx="4"/>
          </p:nvPr>
        </p:nvSpPr>
        <p:spPr/>
        <p:txBody>
          <a:bodyPr/>
          <a:lstStyle/>
          <a:p>
            <a:fld id="{67E460E2-A79B-FD4C-875F-CB1722C97EA1}" type="slidenum">
              <a:rPr lang="de-DE" smtClean="0"/>
              <a:pPr/>
              <a:t>11</a:t>
            </a:fld>
            <a:endParaRPr lang="de-DE" dirty="0"/>
          </a:p>
        </p:txBody>
      </p:sp>
      <p:sp>
        <p:nvSpPr>
          <p:cNvPr id="12" name="Abgerundetes Rechteck 11"/>
          <p:cNvSpPr/>
          <p:nvPr/>
        </p:nvSpPr>
        <p:spPr bwMode="auto">
          <a:xfrm>
            <a:off x="3321972" y="2780655"/>
            <a:ext cx="1223963" cy="1800473"/>
          </a:xfrm>
          <a:prstGeom prst="roundRect">
            <a:avLst/>
          </a:prstGeom>
          <a:no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de-DE"/>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elle 35"/>
          <p:cNvGraphicFramePr>
            <a:graphicFrameLocks noGrp="1"/>
          </p:cNvGraphicFramePr>
          <p:nvPr/>
        </p:nvGraphicFramePr>
        <p:xfrm>
          <a:off x="179388" y="1071546"/>
          <a:ext cx="8712968" cy="5040560"/>
        </p:xfrm>
        <a:graphic>
          <a:graphicData uri="http://schemas.openxmlformats.org/drawingml/2006/table">
            <a:tbl>
              <a:tblPr firstRow="1" bandRow="1">
                <a:tableStyleId>{5C22544A-7EE6-4342-B048-85BDC9FD1C3A}</a:tableStyleId>
              </a:tblPr>
              <a:tblGrid>
                <a:gridCol w="1368152"/>
                <a:gridCol w="2232248"/>
                <a:gridCol w="2592288"/>
                <a:gridCol w="2520280"/>
              </a:tblGrid>
              <a:tr h="540060">
                <a:tc>
                  <a:txBody>
                    <a:bodyPr/>
                    <a:lstStyle/>
                    <a:p>
                      <a:endParaRPr lang="de-DE" sz="1800" b="1" kern="1200" dirty="0" smtClean="0">
                        <a:solidFill>
                          <a:schemeClr val="bg1"/>
                        </a:solidFill>
                        <a:latin typeface="+mn-lt"/>
                        <a:ea typeface="+mn-ea"/>
                        <a:cs typeface="+mn-cs"/>
                      </a:endParaRPr>
                    </a:p>
                  </a:txBody>
                  <a:tcPr anchor="ctr" anchorCtr="1">
                    <a:lnR w="12700" cap="flat" cmpd="sng" algn="ctr">
                      <a:solidFill>
                        <a:schemeClr val="tx1"/>
                      </a:solidFill>
                      <a:prstDash val="solid"/>
                      <a:round/>
                      <a:headEnd type="none" w="med" len="med"/>
                      <a:tailEnd type="none" w="med" len="med"/>
                    </a:lnR>
                    <a:lnB w="12700" cap="flat" cmpd="sng" algn="ctr">
                      <a:solidFill>
                        <a:schemeClr val="tx1">
                          <a:lumMod val="75000"/>
                          <a:lumOff val="25000"/>
                        </a:schemeClr>
                      </a:solidFill>
                      <a:prstDash val="solid"/>
                      <a:round/>
                      <a:headEnd type="none" w="med" len="med"/>
                      <a:tailEnd type="none" w="med" len="med"/>
                    </a:lnB>
                  </a:tcPr>
                </a:tc>
                <a:tc>
                  <a:txBody>
                    <a:bodyPr/>
                    <a:lstStyle/>
                    <a:p>
                      <a:r>
                        <a:rPr lang="de-DE" sz="1800" kern="1200" dirty="0" smtClean="0"/>
                        <a:t>Spindelantrieb</a:t>
                      </a:r>
                      <a:endParaRPr lang="de-DE" sz="1800" b="1" kern="1200" dirty="0" smtClean="0">
                        <a:solidFill>
                          <a:sysClr val="windowText" lastClr="000000"/>
                        </a:solidFill>
                        <a:latin typeface="+mn-lt"/>
                        <a:ea typeface="+mn-ea"/>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B w="12700" cap="flat" cmpd="sng" algn="ctr">
                      <a:solidFill>
                        <a:schemeClr val="tx1">
                          <a:lumMod val="75000"/>
                          <a:lumOff val="25000"/>
                        </a:schemeClr>
                      </a:solidFill>
                      <a:prstDash val="solid"/>
                      <a:round/>
                      <a:headEnd type="none" w="med" len="med"/>
                      <a:tailEnd type="none" w="med" len="med"/>
                    </a:lnB>
                  </a:tcPr>
                </a:tc>
                <a:tc>
                  <a:txBody>
                    <a:bodyPr/>
                    <a:lstStyle/>
                    <a:p>
                      <a:r>
                        <a:rPr lang="de-DE" sz="1800" kern="1200" dirty="0" smtClean="0"/>
                        <a:t>Riemenantrieb</a:t>
                      </a:r>
                      <a:endParaRPr lang="de-DE" sz="1800" b="1" kern="1200" dirty="0" smtClean="0">
                        <a:solidFill>
                          <a:sysClr val="windowText" lastClr="000000"/>
                        </a:solidFill>
                        <a:latin typeface="+mn-lt"/>
                        <a:ea typeface="+mn-ea"/>
                        <a:cs typeface="+mn-cs"/>
                      </a:endParaRPr>
                    </a:p>
                  </a:txBody>
                  <a:tcPr anchor="ctr" anchorCtr="1">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B w="12700" cap="flat" cmpd="sng" algn="ctr">
                      <a:solidFill>
                        <a:schemeClr val="tx1">
                          <a:lumMod val="75000"/>
                          <a:lumOff val="25000"/>
                        </a:schemeClr>
                      </a:solidFill>
                      <a:prstDash val="solid"/>
                      <a:round/>
                      <a:headEnd type="none" w="med" len="med"/>
                      <a:tailEnd type="none" w="med" len="med"/>
                    </a:lnB>
                  </a:tcPr>
                </a:tc>
                <a:tc>
                  <a:txBody>
                    <a:bodyPr/>
                    <a:lstStyle/>
                    <a:p>
                      <a:r>
                        <a:rPr lang="de-DE" sz="1800" kern="1200" dirty="0" smtClean="0"/>
                        <a:t>Zahnstangenantrieb</a:t>
                      </a:r>
                      <a:endParaRPr lang="de-DE" sz="1800" b="1" kern="1200" dirty="0" smtClean="0">
                        <a:solidFill>
                          <a:sysClr val="windowText" lastClr="000000"/>
                        </a:solidFill>
                        <a:latin typeface="+mn-lt"/>
                        <a:ea typeface="+mn-ea"/>
                        <a:cs typeface="+mn-cs"/>
                      </a:endParaRPr>
                    </a:p>
                  </a:txBody>
                  <a:tcPr anchor="ctr" anchorCtr="1">
                    <a:lnL w="12700" cap="flat" cmpd="sng" algn="ctr">
                      <a:solidFill>
                        <a:schemeClr val="tx1">
                          <a:lumMod val="75000"/>
                          <a:lumOff val="25000"/>
                        </a:schemeClr>
                      </a:solidFill>
                      <a:prstDash val="solid"/>
                      <a:round/>
                      <a:headEnd type="none" w="med" len="med"/>
                      <a:tailEnd type="none" w="med" len="med"/>
                    </a:lnL>
                    <a:lnB w="12700" cap="flat" cmpd="sng" algn="ctr">
                      <a:solidFill>
                        <a:schemeClr val="tx1">
                          <a:lumMod val="75000"/>
                          <a:lumOff val="25000"/>
                        </a:schemeClr>
                      </a:solidFill>
                      <a:prstDash val="solid"/>
                      <a:round/>
                      <a:headEnd type="none" w="med" len="med"/>
                      <a:tailEnd type="none" w="med" len="med"/>
                    </a:lnB>
                  </a:tcPr>
                </a:tc>
              </a:tr>
              <a:tr h="900100">
                <a:tc>
                  <a:txBody>
                    <a:bodyPr/>
                    <a:lstStyle/>
                    <a:p>
                      <a:r>
                        <a:rPr lang="de-DE" sz="1800" kern="1200" dirty="0" smtClean="0"/>
                        <a:t>ELS</a:t>
                      </a:r>
                      <a:endParaRPr lang="de-DE" sz="1800" b="1" kern="1200" dirty="0" smtClean="0">
                        <a:solidFill>
                          <a:sysClr val="windowText" lastClr="000000"/>
                        </a:solidFill>
                        <a:latin typeface="+mn-lt"/>
                        <a:ea typeface="+mn-ea"/>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r>
                        <a:rPr lang="de-DE" sz="1800" kern="1200" dirty="0" smtClean="0"/>
                        <a:t>-</a:t>
                      </a:r>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r>
                        <a:rPr lang="de-DE" sz="1800" kern="1200" dirty="0" smtClean="0"/>
                        <a:t>-</a:t>
                      </a:r>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lumMod val="75000"/>
                          <a:lumOff val="25000"/>
                        </a:schemeClr>
                      </a:solidFill>
                      <a:prstDash val="solid"/>
                      <a:round/>
                      <a:headEnd type="none" w="med" len="med"/>
                      <a:tailEnd type="none" w="med" len="med"/>
                    </a:lnL>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r>
              <a:tr h="900100">
                <a:tc>
                  <a:txBody>
                    <a:bodyPr/>
                    <a:lstStyle/>
                    <a:p>
                      <a:r>
                        <a:rPr lang="de-DE" sz="1800" kern="1200" dirty="0" smtClean="0"/>
                        <a:t>Alpha</a:t>
                      </a:r>
                      <a:endParaRPr lang="de-DE" sz="1800" b="1" kern="1200" dirty="0" smtClean="0">
                        <a:solidFill>
                          <a:sysClr val="windowText" lastClr="000000"/>
                        </a:solidFill>
                        <a:latin typeface="+mn-lt"/>
                        <a:ea typeface="+mn-ea"/>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r>
                        <a:rPr lang="de-DE" sz="1800" kern="1200" dirty="0" smtClean="0"/>
                        <a:t>-</a:t>
                      </a:r>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r>
                        <a:rPr lang="de-DE" sz="1800" kern="1200" dirty="0" smtClean="0"/>
                        <a:t>-</a:t>
                      </a:r>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lumMod val="75000"/>
                          <a:lumOff val="25000"/>
                        </a:schemeClr>
                      </a:solidFill>
                      <a:prstDash val="solid"/>
                      <a:round/>
                      <a:headEnd type="none" w="med" len="med"/>
                      <a:tailEnd type="none" w="med" len="med"/>
                    </a:lnL>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r>
              <a:tr h="900100">
                <a:tc>
                  <a:txBody>
                    <a:bodyPr/>
                    <a:lstStyle/>
                    <a:p>
                      <a:r>
                        <a:rPr lang="de-DE" sz="1800" kern="1200" dirty="0" smtClean="0"/>
                        <a:t>Beta</a:t>
                      </a:r>
                      <a:endParaRPr lang="de-DE" sz="1800" b="1" kern="1200" dirty="0" smtClean="0">
                        <a:solidFill>
                          <a:sysClr val="windowText" lastClr="000000"/>
                        </a:solidFill>
                        <a:latin typeface="+mn-lt"/>
                        <a:ea typeface="+mn-ea"/>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r>
                        <a:rPr lang="de-DE" sz="1800" kern="1200" dirty="0" smtClean="0"/>
                        <a:t>-</a:t>
                      </a:r>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lumMod val="75000"/>
                          <a:lumOff val="25000"/>
                        </a:schemeClr>
                      </a:solidFill>
                      <a:prstDash val="solid"/>
                      <a:round/>
                      <a:headEnd type="none" w="med" len="med"/>
                      <a:tailEnd type="none" w="med" len="med"/>
                    </a:lnL>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r>
              <a:tr h="900100">
                <a:tc>
                  <a:txBody>
                    <a:bodyPr/>
                    <a:lstStyle/>
                    <a:p>
                      <a:r>
                        <a:rPr lang="de-DE" sz="1800" kern="1200" dirty="0" smtClean="0"/>
                        <a:t>Gamma</a:t>
                      </a:r>
                      <a:endParaRPr lang="de-DE" sz="1800" b="1" kern="1200" dirty="0" smtClean="0">
                        <a:solidFill>
                          <a:sysClr val="windowText" lastClr="000000"/>
                        </a:solidFill>
                        <a:latin typeface="+mn-lt"/>
                        <a:ea typeface="+mn-ea"/>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r>
                        <a:rPr lang="de-DE" sz="1800" kern="1200" dirty="0" smtClean="0"/>
                        <a:t>-</a:t>
                      </a:r>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r>
                        <a:rPr lang="de-DE" sz="1800" kern="1200" dirty="0" smtClean="0"/>
                        <a:t>Bild fehlt</a:t>
                      </a:r>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lumMod val="75000"/>
                          <a:lumOff val="25000"/>
                        </a:schemeClr>
                      </a:solidFill>
                      <a:prstDash val="solid"/>
                      <a:round/>
                      <a:headEnd type="none" w="med" len="med"/>
                      <a:tailEnd type="none" w="med" len="med"/>
                    </a:lnL>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r>
              <a:tr h="900100">
                <a:tc>
                  <a:txBody>
                    <a:bodyPr/>
                    <a:lstStyle/>
                    <a:p>
                      <a:r>
                        <a:rPr lang="de-DE" sz="1800" kern="1200" dirty="0" smtClean="0"/>
                        <a:t>Delta</a:t>
                      </a:r>
                      <a:endParaRPr lang="de-DE" sz="1800" b="1" kern="1200" dirty="0" smtClean="0">
                        <a:solidFill>
                          <a:sysClr val="windowText" lastClr="000000"/>
                        </a:solidFill>
                        <a:latin typeface="+mn-lt"/>
                        <a:ea typeface="+mn-ea"/>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solidFill>
                      <a:schemeClr val="bg1"/>
                    </a:solidFill>
                  </a:tcPr>
                </a:tc>
                <a:tc>
                  <a:txBody>
                    <a:bodyPr/>
                    <a:lstStyle/>
                    <a:p>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solidFill>
                      <a:schemeClr val="bg1"/>
                    </a:solidFill>
                  </a:tcPr>
                </a:tc>
                <a:tc>
                  <a:txBody>
                    <a:bodyPr/>
                    <a:lstStyle/>
                    <a:p>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solidFill>
                      <a:schemeClr val="bg1"/>
                    </a:solidFill>
                  </a:tcPr>
                </a:tc>
                <a:tc>
                  <a:txBody>
                    <a:bodyPr/>
                    <a:lstStyle/>
                    <a:p>
                      <a:r>
                        <a:rPr lang="de-DE" sz="1800" kern="1200" dirty="0" smtClean="0"/>
                        <a:t>-</a:t>
                      </a:r>
                      <a:endParaRPr lang="de-DE" sz="1800" b="0" kern="1200" dirty="0" smtClean="0">
                        <a:solidFill>
                          <a:sysClr val="windowText" lastClr="000000"/>
                        </a:solidFill>
                        <a:latin typeface="+mn-lt"/>
                        <a:ea typeface="+mn-ea"/>
                        <a:cs typeface="+mn-cs"/>
                      </a:endParaRPr>
                    </a:p>
                  </a:txBody>
                  <a:tcPr anchor="ctr" anchorCtr="1">
                    <a:lnL w="12700" cap="flat" cmpd="sng" algn="ctr">
                      <a:solidFill>
                        <a:schemeClr val="tx1">
                          <a:lumMod val="75000"/>
                          <a:lumOff val="25000"/>
                        </a:schemeClr>
                      </a:solidFill>
                      <a:prstDash val="solid"/>
                      <a:round/>
                      <a:headEnd type="none" w="med" len="med"/>
                      <a:tailEnd type="none" w="med" len="med"/>
                    </a:lnL>
                    <a:lnT w="12700" cap="flat" cmpd="sng" algn="ctr">
                      <a:solidFill>
                        <a:schemeClr val="tx1">
                          <a:lumMod val="75000"/>
                          <a:lumOff val="25000"/>
                        </a:schemeClr>
                      </a:solidFill>
                      <a:prstDash val="solid"/>
                      <a:round/>
                      <a:headEnd type="none" w="med" len="med"/>
                      <a:tailEnd type="none" w="med" len="med"/>
                    </a:lnT>
                    <a:solidFill>
                      <a:schemeClr val="bg1"/>
                    </a:solidFill>
                  </a:tcPr>
                </a:tc>
              </a:tr>
            </a:tbl>
          </a:graphicData>
        </a:graphic>
      </p:graphicFrame>
      <p:sp>
        <p:nvSpPr>
          <p:cNvPr id="17447" name="Titel 2"/>
          <p:cNvSpPr>
            <a:spLocks noGrp="1"/>
          </p:cNvSpPr>
          <p:nvPr>
            <p:ph type="title"/>
          </p:nvPr>
        </p:nvSpPr>
        <p:spPr>
          <a:xfrm>
            <a:off x="459076" y="122850"/>
            <a:ext cx="8074557" cy="960702"/>
          </a:xfrm>
        </p:spPr>
        <p:txBody>
          <a:bodyPr/>
          <a:lstStyle/>
          <a:p>
            <a:r>
              <a:rPr lang="de-DE" dirty="0" smtClean="0"/>
              <a:t>Elektrisch Komponenten</a:t>
            </a:r>
            <a:br>
              <a:rPr lang="de-DE" dirty="0" smtClean="0"/>
            </a:br>
            <a:r>
              <a:rPr lang="de-DE" dirty="0" smtClean="0"/>
              <a:t>Spindel-/Riemen-/Zahnstangenantriebe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13" name="Gruppieren 12"/>
          <p:cNvGrpSpPr/>
          <p:nvPr/>
        </p:nvGrpSpPr>
        <p:grpSpPr>
          <a:xfrm>
            <a:off x="1692275" y="1714488"/>
            <a:ext cx="4283075" cy="4271962"/>
            <a:chOff x="1692275" y="1916113"/>
            <a:chExt cx="4283075" cy="4271962"/>
          </a:xfrm>
        </p:grpSpPr>
        <p:pic>
          <p:nvPicPr>
            <p:cNvPr id="17449" name="Picture 2"/>
            <p:cNvPicPr>
              <a:picLocks noChangeAspect="1" noChangeArrowheads="1"/>
            </p:cNvPicPr>
            <p:nvPr/>
          </p:nvPicPr>
          <p:blipFill>
            <a:blip r:embed="rId2" cstate="print"/>
            <a:srcRect l="48676" t="38432" r="22508" b="44528"/>
            <a:stretch>
              <a:fillRect/>
            </a:stretch>
          </p:blipFill>
          <p:spPr bwMode="auto">
            <a:xfrm>
              <a:off x="1692275" y="5516563"/>
              <a:ext cx="1758950" cy="652462"/>
            </a:xfrm>
            <a:prstGeom prst="rect">
              <a:avLst/>
            </a:prstGeom>
            <a:noFill/>
            <a:ln w="1">
              <a:noFill/>
              <a:miter lim="800000"/>
              <a:headEnd/>
              <a:tailEnd/>
            </a:ln>
          </p:spPr>
        </p:pic>
        <p:pic>
          <p:nvPicPr>
            <p:cNvPr id="17450" name="Picture 2"/>
            <p:cNvPicPr>
              <a:picLocks noChangeAspect="1" noChangeArrowheads="1"/>
            </p:cNvPicPr>
            <p:nvPr/>
          </p:nvPicPr>
          <p:blipFill>
            <a:blip r:embed="rId2" cstate="print"/>
            <a:srcRect l="48676" t="57961" r="22508" b="24876"/>
            <a:stretch>
              <a:fillRect/>
            </a:stretch>
          </p:blipFill>
          <p:spPr bwMode="auto">
            <a:xfrm>
              <a:off x="4179888" y="3716338"/>
              <a:ext cx="1760537" cy="657225"/>
            </a:xfrm>
            <a:prstGeom prst="rect">
              <a:avLst/>
            </a:prstGeom>
            <a:noFill/>
            <a:ln w="1">
              <a:noFill/>
              <a:miter lim="800000"/>
              <a:headEnd/>
              <a:tailEnd/>
            </a:ln>
          </p:spPr>
        </p:pic>
        <p:pic>
          <p:nvPicPr>
            <p:cNvPr id="17451" name="Picture 3"/>
            <p:cNvPicPr>
              <a:picLocks noChangeAspect="1" noChangeArrowheads="1"/>
            </p:cNvPicPr>
            <p:nvPr/>
          </p:nvPicPr>
          <p:blipFill>
            <a:blip r:embed="rId3" cstate="print"/>
            <a:srcRect l="48833" t="66542" r="22820" b="13309"/>
            <a:stretch>
              <a:fillRect/>
            </a:stretch>
          </p:blipFill>
          <p:spPr bwMode="auto">
            <a:xfrm>
              <a:off x="1763713" y="2781300"/>
              <a:ext cx="1731962" cy="769938"/>
            </a:xfrm>
            <a:prstGeom prst="rect">
              <a:avLst/>
            </a:prstGeom>
            <a:noFill/>
            <a:ln w="1">
              <a:noFill/>
              <a:miter lim="800000"/>
              <a:headEnd/>
              <a:tailEnd/>
            </a:ln>
          </p:spPr>
        </p:pic>
        <p:pic>
          <p:nvPicPr>
            <p:cNvPr id="17452" name="Picture 2"/>
            <p:cNvPicPr>
              <a:picLocks noChangeAspect="1" noChangeArrowheads="1"/>
            </p:cNvPicPr>
            <p:nvPr/>
          </p:nvPicPr>
          <p:blipFill>
            <a:blip r:embed="rId2" cstate="print"/>
            <a:srcRect l="48676" t="74129" r="22508" b="7835"/>
            <a:stretch>
              <a:fillRect/>
            </a:stretch>
          </p:blipFill>
          <p:spPr bwMode="auto">
            <a:xfrm>
              <a:off x="1763713" y="3716338"/>
              <a:ext cx="1760537" cy="690562"/>
            </a:xfrm>
            <a:prstGeom prst="rect">
              <a:avLst/>
            </a:prstGeom>
            <a:noFill/>
            <a:ln w="1">
              <a:noFill/>
              <a:miter lim="800000"/>
              <a:headEnd/>
              <a:tailEnd/>
            </a:ln>
          </p:spPr>
        </p:pic>
        <p:pic>
          <p:nvPicPr>
            <p:cNvPr id="17453" name="Picture 2"/>
            <p:cNvPicPr>
              <a:picLocks noChangeAspect="1" noChangeArrowheads="1"/>
            </p:cNvPicPr>
            <p:nvPr/>
          </p:nvPicPr>
          <p:blipFill>
            <a:blip r:embed="rId2" cstate="print"/>
            <a:srcRect l="48676" t="15919" r="22508" b="64677"/>
            <a:stretch>
              <a:fillRect/>
            </a:stretch>
          </p:blipFill>
          <p:spPr bwMode="auto">
            <a:xfrm>
              <a:off x="4140200" y="5445125"/>
              <a:ext cx="1760538" cy="742950"/>
            </a:xfrm>
            <a:prstGeom prst="rect">
              <a:avLst/>
            </a:prstGeom>
            <a:noFill/>
            <a:ln w="1">
              <a:noFill/>
              <a:miter lim="800000"/>
              <a:headEnd/>
              <a:tailEnd/>
            </a:ln>
          </p:spPr>
        </p:pic>
        <p:pic>
          <p:nvPicPr>
            <p:cNvPr id="17454" name="Picture 9"/>
            <p:cNvPicPr>
              <a:picLocks noChangeAspect="1" noChangeArrowheads="1"/>
            </p:cNvPicPr>
            <p:nvPr/>
          </p:nvPicPr>
          <p:blipFill>
            <a:blip r:embed="rId4" cstate="print"/>
            <a:srcRect/>
            <a:stretch>
              <a:fillRect/>
            </a:stretch>
          </p:blipFill>
          <p:spPr bwMode="auto">
            <a:xfrm>
              <a:off x="4211638" y="4581525"/>
              <a:ext cx="1763712" cy="768350"/>
            </a:xfrm>
            <a:prstGeom prst="rect">
              <a:avLst/>
            </a:prstGeom>
            <a:noFill/>
            <a:ln w="9525">
              <a:noFill/>
              <a:miter lim="800000"/>
              <a:headEnd/>
              <a:tailEnd/>
            </a:ln>
          </p:spPr>
        </p:pic>
        <p:pic>
          <p:nvPicPr>
            <p:cNvPr id="17455" name="Picture 4"/>
            <p:cNvPicPr>
              <a:picLocks noChangeAspect="1" noChangeArrowheads="1"/>
            </p:cNvPicPr>
            <p:nvPr/>
          </p:nvPicPr>
          <p:blipFill>
            <a:blip r:embed="rId5" cstate="print"/>
            <a:srcRect l="19537" t="33594" r="20428" b="22949"/>
            <a:stretch>
              <a:fillRect/>
            </a:stretch>
          </p:blipFill>
          <p:spPr bwMode="auto">
            <a:xfrm>
              <a:off x="1835150" y="1916113"/>
              <a:ext cx="1657350" cy="730250"/>
            </a:xfrm>
            <a:prstGeom prst="rect">
              <a:avLst/>
            </a:prstGeom>
            <a:noFill/>
            <a:ln w="1">
              <a:noFill/>
              <a:miter lim="800000"/>
              <a:headEnd/>
              <a:tailEnd/>
            </a:ln>
          </p:spPr>
        </p:pic>
      </p:grpSp>
      <p:sp>
        <p:nvSpPr>
          <p:cNvPr id="14" name="Foliennummernplatzhalter 13"/>
          <p:cNvSpPr>
            <a:spLocks noGrp="1"/>
          </p:cNvSpPr>
          <p:nvPr>
            <p:ph type="sldNum" sz="quarter" idx="4"/>
          </p:nvPr>
        </p:nvSpPr>
        <p:spPr/>
        <p:txBody>
          <a:bodyPr/>
          <a:lstStyle/>
          <a:p>
            <a:fld id="{67E460E2-A79B-FD4C-875F-CB1722C97EA1}" type="slidenum">
              <a:rPr lang="de-DE" smtClean="0"/>
              <a:pPr/>
              <a:t>12</a:t>
            </a:fld>
            <a:endParaRPr lang="de-DE"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2"/>
          <p:cNvSpPr>
            <a:spLocks noGrp="1"/>
          </p:cNvSpPr>
          <p:nvPr>
            <p:ph type="title"/>
          </p:nvPr>
        </p:nvSpPr>
        <p:spPr/>
        <p:txBody>
          <a:bodyPr/>
          <a:lstStyle/>
          <a:p>
            <a:r>
              <a:rPr lang="de-DE" smtClean="0"/>
              <a:t>Funktionsweise Spindelantriebe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pic>
        <p:nvPicPr>
          <p:cNvPr id="18436" name="Picture 28"/>
          <p:cNvPicPr>
            <a:picLocks noChangeAspect="1" noChangeArrowheads="1"/>
          </p:cNvPicPr>
          <p:nvPr/>
        </p:nvPicPr>
        <p:blipFill>
          <a:blip r:embed="rId2" cstate="print">
            <a:lum bright="6000" contrast="6000"/>
          </a:blip>
          <a:srcRect/>
          <a:stretch>
            <a:fillRect/>
          </a:stretch>
        </p:blipFill>
        <p:spPr bwMode="auto">
          <a:xfrm>
            <a:off x="642910" y="1558925"/>
            <a:ext cx="6858000" cy="4075113"/>
          </a:xfrm>
          <a:prstGeom prst="rect">
            <a:avLst/>
          </a:prstGeom>
          <a:noFill/>
          <a:ln w="6350">
            <a:noFill/>
            <a:miter lim="800000"/>
            <a:headEnd/>
            <a:tailEnd/>
          </a:ln>
        </p:spPr>
      </p:pic>
      <p:sp>
        <p:nvSpPr>
          <p:cNvPr id="6" name="Foliennummernplatzhalter 5"/>
          <p:cNvSpPr>
            <a:spLocks noGrp="1"/>
          </p:cNvSpPr>
          <p:nvPr>
            <p:ph type="sldNum" sz="quarter" idx="4"/>
          </p:nvPr>
        </p:nvSpPr>
        <p:spPr/>
        <p:txBody>
          <a:bodyPr/>
          <a:lstStyle/>
          <a:p>
            <a:fld id="{67E460E2-A79B-FD4C-875F-CB1722C97EA1}" type="slidenum">
              <a:rPr lang="de-DE" smtClean="0"/>
              <a:pPr/>
              <a:t>13</a:t>
            </a:fld>
            <a:endParaRPr lang="de-DE"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2"/>
          <p:cNvSpPr>
            <a:spLocks noGrp="1"/>
          </p:cNvSpPr>
          <p:nvPr>
            <p:ph type="title"/>
          </p:nvPr>
        </p:nvSpPr>
        <p:spPr/>
        <p:txBody>
          <a:bodyPr/>
          <a:lstStyle/>
          <a:p>
            <a:r>
              <a:rPr lang="de-DE" dirty="0" smtClean="0"/>
              <a:t>Funktionsweise Spindelantriebe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19460" name="Gruppieren 115"/>
          <p:cNvGrpSpPr>
            <a:grpSpLocks/>
          </p:cNvGrpSpPr>
          <p:nvPr/>
        </p:nvGrpSpPr>
        <p:grpSpPr bwMode="auto">
          <a:xfrm>
            <a:off x="900113" y="1773238"/>
            <a:ext cx="3705225" cy="2044700"/>
            <a:chOff x="899592" y="1772816"/>
            <a:chExt cx="3705225" cy="2044700"/>
          </a:xfrm>
        </p:grpSpPr>
        <p:sp>
          <p:nvSpPr>
            <p:cNvPr id="19529" name="Rectangle 250"/>
            <p:cNvSpPr>
              <a:spLocks noChangeArrowheads="1"/>
            </p:cNvSpPr>
            <p:nvPr/>
          </p:nvSpPr>
          <p:spPr bwMode="auto">
            <a:xfrm>
              <a:off x="1556868" y="2279060"/>
              <a:ext cx="2948190" cy="990573"/>
            </a:xfrm>
            <a:prstGeom prst="rect">
              <a:avLst/>
            </a:prstGeom>
            <a:solidFill>
              <a:srgbClr val="C0C0C0"/>
            </a:solidFill>
            <a:ln w="9525">
              <a:noFill/>
              <a:miter lim="800000"/>
              <a:headEnd/>
              <a:tailEnd/>
            </a:ln>
          </p:spPr>
          <p:txBody>
            <a:bodyPr/>
            <a:lstStyle/>
            <a:p>
              <a:endParaRPr lang="de-DE"/>
            </a:p>
          </p:txBody>
        </p:sp>
        <p:sp>
          <p:nvSpPr>
            <p:cNvPr id="19530" name="Rectangle 251"/>
            <p:cNvSpPr>
              <a:spLocks noChangeArrowheads="1"/>
            </p:cNvSpPr>
            <p:nvPr/>
          </p:nvSpPr>
          <p:spPr bwMode="auto">
            <a:xfrm>
              <a:off x="1796714" y="2361608"/>
              <a:ext cx="2638301" cy="82548"/>
            </a:xfrm>
            <a:prstGeom prst="rect">
              <a:avLst/>
            </a:prstGeom>
            <a:solidFill>
              <a:srgbClr val="969696"/>
            </a:solidFill>
            <a:ln w="9525">
              <a:noFill/>
              <a:miter lim="800000"/>
              <a:headEnd/>
              <a:tailEnd/>
            </a:ln>
          </p:spPr>
          <p:txBody>
            <a:bodyPr/>
            <a:lstStyle/>
            <a:p>
              <a:endParaRPr lang="de-DE"/>
            </a:p>
          </p:txBody>
        </p:sp>
        <p:sp>
          <p:nvSpPr>
            <p:cNvPr id="19531" name="Rectangle 252"/>
            <p:cNvSpPr>
              <a:spLocks noChangeArrowheads="1"/>
            </p:cNvSpPr>
            <p:nvPr/>
          </p:nvSpPr>
          <p:spPr bwMode="auto">
            <a:xfrm>
              <a:off x="1796714" y="3104537"/>
              <a:ext cx="2638301" cy="82548"/>
            </a:xfrm>
            <a:prstGeom prst="rect">
              <a:avLst/>
            </a:prstGeom>
            <a:solidFill>
              <a:srgbClr val="969696"/>
            </a:solidFill>
            <a:ln w="9525">
              <a:noFill/>
              <a:miter lim="800000"/>
              <a:headEnd/>
              <a:tailEnd/>
            </a:ln>
          </p:spPr>
          <p:txBody>
            <a:bodyPr/>
            <a:lstStyle/>
            <a:p>
              <a:endParaRPr lang="de-DE"/>
            </a:p>
          </p:txBody>
        </p:sp>
        <p:sp>
          <p:nvSpPr>
            <p:cNvPr id="19532" name="Rectangle 253"/>
            <p:cNvSpPr>
              <a:spLocks noChangeArrowheads="1"/>
            </p:cNvSpPr>
            <p:nvPr/>
          </p:nvSpPr>
          <p:spPr bwMode="auto">
            <a:xfrm>
              <a:off x="1716765" y="2691799"/>
              <a:ext cx="2788293" cy="165095"/>
            </a:xfrm>
            <a:prstGeom prst="rect">
              <a:avLst/>
            </a:prstGeom>
            <a:solidFill>
              <a:srgbClr val="FFFFFF"/>
            </a:solidFill>
            <a:ln w="9525">
              <a:solidFill>
                <a:srgbClr val="000000"/>
              </a:solidFill>
              <a:miter lim="800000"/>
              <a:headEnd/>
              <a:tailEnd/>
            </a:ln>
          </p:spPr>
          <p:txBody>
            <a:bodyPr/>
            <a:lstStyle/>
            <a:p>
              <a:endParaRPr lang="de-DE"/>
            </a:p>
          </p:txBody>
        </p:sp>
        <p:sp>
          <p:nvSpPr>
            <p:cNvPr id="19533" name="Line 254"/>
            <p:cNvSpPr>
              <a:spLocks noChangeShapeType="1"/>
            </p:cNvSpPr>
            <p:nvPr/>
          </p:nvSpPr>
          <p:spPr bwMode="auto">
            <a:xfrm flipH="1">
              <a:off x="2036559" y="2691799"/>
              <a:ext cx="79949" cy="165095"/>
            </a:xfrm>
            <a:prstGeom prst="line">
              <a:avLst/>
            </a:prstGeom>
            <a:noFill/>
            <a:ln w="3175">
              <a:solidFill>
                <a:srgbClr val="000000"/>
              </a:solidFill>
              <a:round/>
              <a:headEnd/>
              <a:tailEnd/>
            </a:ln>
          </p:spPr>
          <p:txBody>
            <a:bodyPr/>
            <a:lstStyle/>
            <a:p>
              <a:endParaRPr lang="de-DE"/>
            </a:p>
          </p:txBody>
        </p:sp>
        <p:sp>
          <p:nvSpPr>
            <p:cNvPr id="19534" name="Line 255"/>
            <p:cNvSpPr>
              <a:spLocks noChangeShapeType="1"/>
            </p:cNvSpPr>
            <p:nvPr/>
          </p:nvSpPr>
          <p:spPr bwMode="auto">
            <a:xfrm flipH="1">
              <a:off x="2116508" y="2691799"/>
              <a:ext cx="70043" cy="165095"/>
            </a:xfrm>
            <a:prstGeom prst="line">
              <a:avLst/>
            </a:prstGeom>
            <a:noFill/>
            <a:ln w="3175">
              <a:solidFill>
                <a:srgbClr val="000000"/>
              </a:solidFill>
              <a:round/>
              <a:headEnd/>
              <a:tailEnd/>
            </a:ln>
          </p:spPr>
          <p:txBody>
            <a:bodyPr/>
            <a:lstStyle/>
            <a:p>
              <a:endParaRPr lang="de-DE"/>
            </a:p>
          </p:txBody>
        </p:sp>
        <p:sp>
          <p:nvSpPr>
            <p:cNvPr id="19535" name="Line 256"/>
            <p:cNvSpPr>
              <a:spLocks noChangeShapeType="1"/>
            </p:cNvSpPr>
            <p:nvPr/>
          </p:nvSpPr>
          <p:spPr bwMode="auto">
            <a:xfrm flipH="1">
              <a:off x="2196456" y="2691799"/>
              <a:ext cx="79949" cy="165095"/>
            </a:xfrm>
            <a:prstGeom prst="line">
              <a:avLst/>
            </a:prstGeom>
            <a:noFill/>
            <a:ln w="3175">
              <a:solidFill>
                <a:srgbClr val="000000"/>
              </a:solidFill>
              <a:round/>
              <a:headEnd/>
              <a:tailEnd/>
            </a:ln>
          </p:spPr>
          <p:txBody>
            <a:bodyPr/>
            <a:lstStyle/>
            <a:p>
              <a:endParaRPr lang="de-DE"/>
            </a:p>
          </p:txBody>
        </p:sp>
        <p:sp>
          <p:nvSpPr>
            <p:cNvPr id="19536" name="Line 257"/>
            <p:cNvSpPr>
              <a:spLocks noChangeShapeType="1"/>
            </p:cNvSpPr>
            <p:nvPr/>
          </p:nvSpPr>
          <p:spPr bwMode="auto">
            <a:xfrm flipH="1">
              <a:off x="2266500" y="2691799"/>
              <a:ext cx="79949" cy="165095"/>
            </a:xfrm>
            <a:prstGeom prst="line">
              <a:avLst/>
            </a:prstGeom>
            <a:noFill/>
            <a:ln w="3175">
              <a:solidFill>
                <a:srgbClr val="000000"/>
              </a:solidFill>
              <a:round/>
              <a:headEnd/>
              <a:tailEnd/>
            </a:ln>
          </p:spPr>
          <p:txBody>
            <a:bodyPr/>
            <a:lstStyle/>
            <a:p>
              <a:endParaRPr lang="de-DE"/>
            </a:p>
          </p:txBody>
        </p:sp>
        <p:sp>
          <p:nvSpPr>
            <p:cNvPr id="19537" name="Rectangle 258"/>
            <p:cNvSpPr>
              <a:spLocks noChangeArrowheads="1"/>
            </p:cNvSpPr>
            <p:nvPr/>
          </p:nvSpPr>
          <p:spPr bwMode="auto">
            <a:xfrm>
              <a:off x="1556868" y="2691799"/>
              <a:ext cx="150699" cy="165095"/>
            </a:xfrm>
            <a:prstGeom prst="rect">
              <a:avLst/>
            </a:prstGeom>
            <a:solidFill>
              <a:srgbClr val="333333"/>
            </a:solidFill>
            <a:ln w="9525">
              <a:solidFill>
                <a:srgbClr val="333333"/>
              </a:solidFill>
              <a:miter lim="800000"/>
              <a:headEnd/>
              <a:tailEnd/>
            </a:ln>
          </p:spPr>
          <p:txBody>
            <a:bodyPr/>
            <a:lstStyle/>
            <a:p>
              <a:endParaRPr lang="de-DE"/>
            </a:p>
          </p:txBody>
        </p:sp>
        <p:sp>
          <p:nvSpPr>
            <p:cNvPr id="19538" name="Rectangle 259"/>
            <p:cNvSpPr>
              <a:spLocks noChangeArrowheads="1"/>
            </p:cNvSpPr>
            <p:nvPr/>
          </p:nvSpPr>
          <p:spPr bwMode="auto">
            <a:xfrm>
              <a:off x="1077177" y="2526703"/>
              <a:ext cx="479691" cy="495286"/>
            </a:xfrm>
            <a:prstGeom prst="rect">
              <a:avLst/>
            </a:prstGeom>
            <a:solidFill>
              <a:srgbClr val="0000FF"/>
            </a:solidFill>
            <a:ln w="9525">
              <a:noFill/>
              <a:miter lim="800000"/>
              <a:headEnd/>
              <a:tailEnd/>
            </a:ln>
          </p:spPr>
          <p:txBody>
            <a:bodyPr/>
            <a:lstStyle/>
            <a:p>
              <a:endParaRPr lang="de-DE"/>
            </a:p>
          </p:txBody>
        </p:sp>
        <p:sp>
          <p:nvSpPr>
            <p:cNvPr id="19539" name="Rectangle 260"/>
            <p:cNvSpPr>
              <a:spLocks noChangeArrowheads="1"/>
            </p:cNvSpPr>
            <p:nvPr/>
          </p:nvSpPr>
          <p:spPr bwMode="auto">
            <a:xfrm>
              <a:off x="3157961" y="2279060"/>
              <a:ext cx="159897" cy="247643"/>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19540" name="Rectangle 261"/>
            <p:cNvSpPr>
              <a:spLocks noChangeArrowheads="1"/>
            </p:cNvSpPr>
            <p:nvPr/>
          </p:nvSpPr>
          <p:spPr bwMode="auto">
            <a:xfrm>
              <a:off x="3555581" y="2279060"/>
              <a:ext cx="159897" cy="247643"/>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19541" name="Rectangle 262"/>
            <p:cNvSpPr>
              <a:spLocks noChangeArrowheads="1"/>
            </p:cNvSpPr>
            <p:nvPr/>
          </p:nvSpPr>
          <p:spPr bwMode="auto">
            <a:xfrm>
              <a:off x="3155838" y="3021990"/>
              <a:ext cx="159897" cy="247643"/>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19542" name="Rectangle 263"/>
            <p:cNvSpPr>
              <a:spLocks noChangeArrowheads="1"/>
            </p:cNvSpPr>
            <p:nvPr/>
          </p:nvSpPr>
          <p:spPr bwMode="auto">
            <a:xfrm>
              <a:off x="3298048" y="2609251"/>
              <a:ext cx="239846" cy="330191"/>
            </a:xfrm>
            <a:prstGeom prst="rect">
              <a:avLst/>
            </a:prstGeom>
            <a:solidFill>
              <a:srgbClr val="3366FF"/>
            </a:solidFill>
            <a:ln w="9525">
              <a:noFill/>
              <a:miter lim="800000"/>
              <a:headEnd/>
              <a:tailEnd/>
            </a:ln>
          </p:spPr>
          <p:txBody>
            <a:bodyPr/>
            <a:lstStyle/>
            <a:p>
              <a:endParaRPr lang="de-DE"/>
            </a:p>
          </p:txBody>
        </p:sp>
        <p:sp>
          <p:nvSpPr>
            <p:cNvPr id="19543" name="Rectangle 264"/>
            <p:cNvSpPr>
              <a:spLocks noChangeArrowheads="1"/>
            </p:cNvSpPr>
            <p:nvPr/>
          </p:nvSpPr>
          <p:spPr bwMode="auto">
            <a:xfrm>
              <a:off x="3155838" y="2279060"/>
              <a:ext cx="559640" cy="990573"/>
            </a:xfrm>
            <a:prstGeom prst="rect">
              <a:avLst/>
            </a:prstGeom>
            <a:solidFill>
              <a:srgbClr val="969696">
                <a:alpha val="50195"/>
              </a:srgbClr>
            </a:solidFill>
            <a:ln w="9525">
              <a:noFill/>
              <a:miter lim="800000"/>
              <a:headEnd/>
              <a:tailEnd/>
            </a:ln>
          </p:spPr>
          <p:txBody>
            <a:bodyPr/>
            <a:lstStyle/>
            <a:p>
              <a:endParaRPr lang="de-DE"/>
            </a:p>
          </p:txBody>
        </p:sp>
        <p:sp>
          <p:nvSpPr>
            <p:cNvPr id="19544" name="Rectangle 265"/>
            <p:cNvSpPr>
              <a:spLocks noChangeArrowheads="1"/>
            </p:cNvSpPr>
            <p:nvPr/>
          </p:nvSpPr>
          <p:spPr bwMode="auto">
            <a:xfrm>
              <a:off x="3555581" y="3021990"/>
              <a:ext cx="159897" cy="247643"/>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19545" name="Line 266"/>
            <p:cNvSpPr>
              <a:spLocks noChangeShapeType="1"/>
            </p:cNvSpPr>
            <p:nvPr/>
          </p:nvSpPr>
          <p:spPr bwMode="auto">
            <a:xfrm>
              <a:off x="1121750" y="2702026"/>
              <a:ext cx="257533" cy="0"/>
            </a:xfrm>
            <a:prstGeom prst="line">
              <a:avLst/>
            </a:prstGeom>
            <a:noFill/>
            <a:ln w="9525">
              <a:solidFill>
                <a:srgbClr val="000000"/>
              </a:solidFill>
              <a:round/>
              <a:headEnd/>
              <a:tailEnd/>
            </a:ln>
          </p:spPr>
          <p:txBody>
            <a:bodyPr/>
            <a:lstStyle/>
            <a:p>
              <a:endParaRPr lang="de-DE"/>
            </a:p>
          </p:txBody>
        </p:sp>
        <p:sp>
          <p:nvSpPr>
            <p:cNvPr id="19546" name="Line 267"/>
            <p:cNvSpPr>
              <a:spLocks noChangeShapeType="1"/>
            </p:cNvSpPr>
            <p:nvPr/>
          </p:nvSpPr>
          <p:spPr bwMode="auto">
            <a:xfrm>
              <a:off x="1121750" y="2609251"/>
              <a:ext cx="257533" cy="0"/>
            </a:xfrm>
            <a:prstGeom prst="line">
              <a:avLst/>
            </a:prstGeom>
            <a:noFill/>
            <a:ln w="9525">
              <a:solidFill>
                <a:srgbClr val="000000"/>
              </a:solidFill>
              <a:round/>
              <a:headEnd/>
              <a:tailEnd/>
            </a:ln>
          </p:spPr>
          <p:txBody>
            <a:bodyPr/>
            <a:lstStyle/>
            <a:p>
              <a:endParaRPr lang="de-DE"/>
            </a:p>
          </p:txBody>
        </p:sp>
        <p:sp>
          <p:nvSpPr>
            <p:cNvPr id="19547" name="Text Box 268"/>
            <p:cNvSpPr txBox="1">
              <a:spLocks noChangeArrowheads="1"/>
            </p:cNvSpPr>
            <p:nvPr/>
          </p:nvSpPr>
          <p:spPr bwMode="auto">
            <a:xfrm>
              <a:off x="899592" y="1783774"/>
              <a:ext cx="657276" cy="330191"/>
            </a:xfrm>
            <a:prstGeom prst="rect">
              <a:avLst/>
            </a:prstGeom>
            <a:noFill/>
            <a:ln w="9525">
              <a:noFill/>
              <a:miter lim="800000"/>
              <a:headEnd/>
              <a:tailEnd/>
            </a:ln>
          </p:spPr>
          <p:txBody>
            <a:bodyPr/>
            <a:lstStyle/>
            <a:p>
              <a:r>
                <a:rPr lang="en-US" sz="1400" b="1" dirty="0">
                  <a:solidFill>
                    <a:schemeClr val="tx1">
                      <a:lumMod val="75000"/>
                      <a:lumOff val="25000"/>
                    </a:schemeClr>
                  </a:solidFill>
                  <a:latin typeface="+mn-lt"/>
                </a:rPr>
                <a:t>Motor</a:t>
              </a:r>
            </a:p>
          </p:txBody>
        </p:sp>
        <p:sp>
          <p:nvSpPr>
            <p:cNvPr id="19548" name="Text Box 269"/>
            <p:cNvSpPr txBox="1">
              <a:spLocks noChangeArrowheads="1"/>
            </p:cNvSpPr>
            <p:nvPr/>
          </p:nvSpPr>
          <p:spPr bwMode="auto">
            <a:xfrm>
              <a:off x="2828969" y="1915266"/>
              <a:ext cx="960090" cy="285630"/>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Schlitten</a:t>
              </a:r>
              <a:endParaRPr lang="en-US" sz="1400" dirty="0">
                <a:solidFill>
                  <a:schemeClr val="tx1">
                    <a:lumMod val="75000"/>
                    <a:lumOff val="25000"/>
                  </a:schemeClr>
                </a:solidFill>
                <a:latin typeface="+mn-lt"/>
              </a:endParaRPr>
            </a:p>
          </p:txBody>
        </p:sp>
        <p:sp>
          <p:nvSpPr>
            <p:cNvPr id="19549" name="Text Box 270"/>
            <p:cNvSpPr txBox="1">
              <a:spLocks noChangeArrowheads="1"/>
            </p:cNvSpPr>
            <p:nvPr/>
          </p:nvSpPr>
          <p:spPr bwMode="auto">
            <a:xfrm>
              <a:off x="3828680" y="1772816"/>
              <a:ext cx="776137" cy="330191"/>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Spindel</a:t>
              </a:r>
              <a:endParaRPr lang="en-US" sz="1400" dirty="0">
                <a:solidFill>
                  <a:schemeClr val="tx1">
                    <a:lumMod val="75000"/>
                    <a:lumOff val="25000"/>
                  </a:schemeClr>
                </a:solidFill>
                <a:latin typeface="+mn-lt"/>
              </a:endParaRPr>
            </a:p>
          </p:txBody>
        </p:sp>
        <p:sp>
          <p:nvSpPr>
            <p:cNvPr id="19550" name="Text Box 271"/>
            <p:cNvSpPr txBox="1">
              <a:spLocks noChangeArrowheads="1"/>
            </p:cNvSpPr>
            <p:nvPr/>
          </p:nvSpPr>
          <p:spPr bwMode="auto">
            <a:xfrm>
              <a:off x="1614176" y="3487325"/>
              <a:ext cx="959382" cy="330191"/>
            </a:xfrm>
            <a:prstGeom prst="rect">
              <a:avLst/>
            </a:prstGeom>
            <a:noFill/>
            <a:ln w="9525">
              <a:noFill/>
              <a:miter lim="800000"/>
              <a:headEnd/>
              <a:tailEnd/>
            </a:ln>
          </p:spPr>
          <p:txBody>
            <a:bodyPr/>
            <a:lstStyle/>
            <a:p>
              <a:r>
                <a:rPr lang="en-US" sz="1400" b="1" dirty="0" err="1">
                  <a:latin typeface="+mn-lt"/>
                </a:rPr>
                <a:t>Führung</a:t>
              </a:r>
              <a:endParaRPr lang="en-US" sz="1400" dirty="0">
                <a:latin typeface="+mn-lt"/>
              </a:endParaRPr>
            </a:p>
          </p:txBody>
        </p:sp>
        <p:sp>
          <p:nvSpPr>
            <p:cNvPr id="19551" name="Text Box 272"/>
            <p:cNvSpPr txBox="1">
              <a:spLocks noChangeArrowheads="1"/>
            </p:cNvSpPr>
            <p:nvPr/>
          </p:nvSpPr>
          <p:spPr bwMode="auto">
            <a:xfrm>
              <a:off x="1467013" y="1783775"/>
              <a:ext cx="1032763" cy="287482"/>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Kupplung</a:t>
              </a:r>
              <a:endParaRPr lang="en-US" sz="1400" b="1" dirty="0">
                <a:solidFill>
                  <a:schemeClr val="tx1">
                    <a:lumMod val="75000"/>
                    <a:lumOff val="25000"/>
                  </a:schemeClr>
                </a:solidFill>
                <a:latin typeface="+mn-lt"/>
              </a:endParaRPr>
            </a:p>
          </p:txBody>
        </p:sp>
        <p:sp>
          <p:nvSpPr>
            <p:cNvPr id="19552" name="Line 273"/>
            <p:cNvSpPr>
              <a:spLocks noChangeShapeType="1"/>
            </p:cNvSpPr>
            <p:nvPr/>
          </p:nvSpPr>
          <p:spPr bwMode="auto">
            <a:xfrm flipV="1">
              <a:off x="2276405" y="3187085"/>
              <a:ext cx="0" cy="330191"/>
            </a:xfrm>
            <a:prstGeom prst="line">
              <a:avLst/>
            </a:prstGeom>
            <a:noFill/>
            <a:ln w="9525">
              <a:solidFill>
                <a:srgbClr val="000000"/>
              </a:solidFill>
              <a:round/>
              <a:headEnd/>
              <a:tailEnd type="triangle" w="sm" len="med"/>
            </a:ln>
          </p:spPr>
          <p:txBody>
            <a:bodyPr/>
            <a:lstStyle/>
            <a:p>
              <a:endParaRPr lang="de-DE"/>
            </a:p>
          </p:txBody>
        </p:sp>
        <p:sp>
          <p:nvSpPr>
            <p:cNvPr id="19553" name="Line 274"/>
            <p:cNvSpPr>
              <a:spLocks noChangeShapeType="1"/>
            </p:cNvSpPr>
            <p:nvPr/>
          </p:nvSpPr>
          <p:spPr bwMode="auto">
            <a:xfrm flipH="1">
              <a:off x="1121750" y="2113965"/>
              <a:ext cx="0" cy="330191"/>
            </a:xfrm>
            <a:prstGeom prst="line">
              <a:avLst/>
            </a:prstGeom>
            <a:noFill/>
            <a:ln w="9525">
              <a:solidFill>
                <a:srgbClr val="000000"/>
              </a:solidFill>
              <a:round/>
              <a:headEnd/>
              <a:tailEnd type="triangle" w="sm" len="med"/>
            </a:ln>
          </p:spPr>
          <p:txBody>
            <a:bodyPr/>
            <a:lstStyle/>
            <a:p>
              <a:endParaRPr lang="de-DE"/>
            </a:p>
          </p:txBody>
        </p:sp>
        <p:sp>
          <p:nvSpPr>
            <p:cNvPr id="19554" name="Line 275"/>
            <p:cNvSpPr>
              <a:spLocks noChangeShapeType="1"/>
            </p:cNvSpPr>
            <p:nvPr/>
          </p:nvSpPr>
          <p:spPr bwMode="auto">
            <a:xfrm>
              <a:off x="1619129" y="2113965"/>
              <a:ext cx="0" cy="505514"/>
            </a:xfrm>
            <a:prstGeom prst="line">
              <a:avLst/>
            </a:prstGeom>
            <a:noFill/>
            <a:ln w="9525">
              <a:solidFill>
                <a:srgbClr val="000000"/>
              </a:solidFill>
              <a:round/>
              <a:headEnd/>
              <a:tailEnd type="triangle" w="sm" len="med"/>
            </a:ln>
          </p:spPr>
          <p:txBody>
            <a:bodyPr/>
            <a:lstStyle/>
            <a:p>
              <a:endParaRPr lang="de-DE"/>
            </a:p>
          </p:txBody>
        </p:sp>
        <p:sp>
          <p:nvSpPr>
            <p:cNvPr id="19555" name="Line 276"/>
            <p:cNvSpPr>
              <a:spLocks noChangeShapeType="1"/>
            </p:cNvSpPr>
            <p:nvPr/>
          </p:nvSpPr>
          <p:spPr bwMode="auto">
            <a:xfrm flipH="1">
              <a:off x="3475633" y="2196512"/>
              <a:ext cx="0" cy="247643"/>
            </a:xfrm>
            <a:prstGeom prst="line">
              <a:avLst/>
            </a:prstGeom>
            <a:noFill/>
            <a:ln w="9525">
              <a:solidFill>
                <a:srgbClr val="000000"/>
              </a:solidFill>
              <a:round/>
              <a:headEnd/>
              <a:tailEnd type="triangle" w="sm" len="med"/>
            </a:ln>
          </p:spPr>
          <p:txBody>
            <a:bodyPr/>
            <a:lstStyle/>
            <a:p>
              <a:endParaRPr lang="de-DE"/>
            </a:p>
          </p:txBody>
        </p:sp>
        <p:sp>
          <p:nvSpPr>
            <p:cNvPr id="19556" name="Line 277"/>
            <p:cNvSpPr>
              <a:spLocks noChangeShapeType="1"/>
            </p:cNvSpPr>
            <p:nvPr/>
          </p:nvSpPr>
          <p:spPr bwMode="auto">
            <a:xfrm>
              <a:off x="4195169" y="2031417"/>
              <a:ext cx="0" cy="742930"/>
            </a:xfrm>
            <a:prstGeom prst="line">
              <a:avLst/>
            </a:prstGeom>
            <a:noFill/>
            <a:ln w="9525">
              <a:solidFill>
                <a:srgbClr val="000000"/>
              </a:solidFill>
              <a:round/>
              <a:headEnd/>
              <a:tailEnd type="triangle" w="sm" len="med"/>
            </a:ln>
          </p:spPr>
          <p:txBody>
            <a:bodyPr/>
            <a:lstStyle/>
            <a:p>
              <a:endParaRPr lang="de-DE"/>
            </a:p>
          </p:txBody>
        </p:sp>
        <p:grpSp>
          <p:nvGrpSpPr>
            <p:cNvPr id="19557" name="Group 278"/>
            <p:cNvGrpSpPr>
              <a:grpSpLocks/>
            </p:cNvGrpSpPr>
            <p:nvPr/>
          </p:nvGrpSpPr>
          <p:grpSpPr bwMode="auto">
            <a:xfrm>
              <a:off x="4425110" y="2609249"/>
              <a:ext cx="89146" cy="330191"/>
              <a:chOff x="8015" y="6412"/>
              <a:chExt cx="126" cy="452"/>
            </a:xfrm>
          </p:grpSpPr>
          <p:sp>
            <p:nvSpPr>
              <p:cNvPr id="19566" name="Rectangle 279"/>
              <p:cNvSpPr>
                <a:spLocks noChangeArrowheads="1"/>
              </p:cNvSpPr>
              <p:nvPr/>
            </p:nvSpPr>
            <p:spPr bwMode="auto">
              <a:xfrm>
                <a:off x="8029" y="6412"/>
                <a:ext cx="112" cy="452"/>
              </a:xfrm>
              <a:prstGeom prst="rect">
                <a:avLst/>
              </a:prstGeom>
              <a:solidFill>
                <a:srgbClr val="3366FF"/>
              </a:solidFill>
              <a:ln w="6350">
                <a:solidFill>
                  <a:srgbClr val="000000"/>
                </a:solidFill>
                <a:miter lim="800000"/>
                <a:headEnd/>
                <a:tailEnd/>
              </a:ln>
            </p:spPr>
            <p:txBody>
              <a:bodyPr/>
              <a:lstStyle/>
              <a:p>
                <a:endParaRPr lang="de-DE"/>
              </a:p>
            </p:txBody>
          </p:sp>
          <p:sp>
            <p:nvSpPr>
              <p:cNvPr id="19567" name="Line 280"/>
              <p:cNvSpPr>
                <a:spLocks noChangeShapeType="1"/>
              </p:cNvSpPr>
              <p:nvPr/>
            </p:nvSpPr>
            <p:spPr bwMode="auto">
              <a:xfrm flipV="1">
                <a:off x="8029" y="6426"/>
                <a:ext cx="99" cy="99"/>
              </a:xfrm>
              <a:prstGeom prst="line">
                <a:avLst/>
              </a:prstGeom>
              <a:noFill/>
              <a:ln w="6350">
                <a:solidFill>
                  <a:srgbClr val="000000"/>
                </a:solidFill>
                <a:round/>
                <a:headEnd/>
                <a:tailEnd/>
              </a:ln>
            </p:spPr>
            <p:txBody>
              <a:bodyPr/>
              <a:lstStyle/>
              <a:p>
                <a:endParaRPr lang="de-DE"/>
              </a:p>
            </p:txBody>
          </p:sp>
          <p:sp>
            <p:nvSpPr>
              <p:cNvPr id="19568" name="Line 281"/>
              <p:cNvSpPr>
                <a:spLocks noChangeShapeType="1"/>
              </p:cNvSpPr>
              <p:nvPr/>
            </p:nvSpPr>
            <p:spPr bwMode="auto">
              <a:xfrm>
                <a:off x="8015" y="6412"/>
                <a:ext cx="113" cy="113"/>
              </a:xfrm>
              <a:prstGeom prst="line">
                <a:avLst/>
              </a:prstGeom>
              <a:noFill/>
              <a:ln w="6350">
                <a:solidFill>
                  <a:srgbClr val="000000"/>
                </a:solidFill>
                <a:round/>
                <a:headEnd/>
                <a:tailEnd/>
              </a:ln>
            </p:spPr>
            <p:txBody>
              <a:bodyPr/>
              <a:lstStyle/>
              <a:p>
                <a:endParaRPr lang="de-DE"/>
              </a:p>
            </p:txBody>
          </p:sp>
          <p:sp>
            <p:nvSpPr>
              <p:cNvPr id="19569" name="Line 282"/>
              <p:cNvSpPr>
                <a:spLocks noChangeShapeType="1"/>
              </p:cNvSpPr>
              <p:nvPr/>
            </p:nvSpPr>
            <p:spPr bwMode="auto">
              <a:xfrm flipV="1">
                <a:off x="8029" y="6751"/>
                <a:ext cx="99" cy="113"/>
              </a:xfrm>
              <a:prstGeom prst="line">
                <a:avLst/>
              </a:prstGeom>
              <a:noFill/>
              <a:ln w="6350">
                <a:solidFill>
                  <a:srgbClr val="000000"/>
                </a:solidFill>
                <a:round/>
                <a:headEnd/>
                <a:tailEnd/>
              </a:ln>
            </p:spPr>
            <p:txBody>
              <a:bodyPr/>
              <a:lstStyle/>
              <a:p>
                <a:endParaRPr lang="de-DE"/>
              </a:p>
            </p:txBody>
          </p:sp>
          <p:sp>
            <p:nvSpPr>
              <p:cNvPr id="19570" name="Line 283"/>
              <p:cNvSpPr>
                <a:spLocks noChangeShapeType="1"/>
              </p:cNvSpPr>
              <p:nvPr/>
            </p:nvSpPr>
            <p:spPr bwMode="auto">
              <a:xfrm>
                <a:off x="8029" y="6751"/>
                <a:ext cx="99" cy="113"/>
              </a:xfrm>
              <a:prstGeom prst="line">
                <a:avLst/>
              </a:prstGeom>
              <a:noFill/>
              <a:ln w="6350">
                <a:solidFill>
                  <a:srgbClr val="000000"/>
                </a:solidFill>
                <a:round/>
                <a:headEnd/>
                <a:tailEnd/>
              </a:ln>
            </p:spPr>
            <p:txBody>
              <a:bodyPr/>
              <a:lstStyle/>
              <a:p>
                <a:endParaRPr lang="de-DE"/>
              </a:p>
            </p:txBody>
          </p:sp>
        </p:grpSp>
        <p:grpSp>
          <p:nvGrpSpPr>
            <p:cNvPr id="19558" name="Group 284"/>
            <p:cNvGrpSpPr>
              <a:grpSpLocks/>
            </p:cNvGrpSpPr>
            <p:nvPr/>
          </p:nvGrpSpPr>
          <p:grpSpPr bwMode="auto">
            <a:xfrm>
              <a:off x="1707567" y="2619476"/>
              <a:ext cx="89146" cy="330191"/>
              <a:chOff x="8015" y="6412"/>
              <a:chExt cx="126" cy="452"/>
            </a:xfrm>
          </p:grpSpPr>
          <p:sp>
            <p:nvSpPr>
              <p:cNvPr id="19561" name="Rectangle 285"/>
              <p:cNvSpPr>
                <a:spLocks noChangeArrowheads="1"/>
              </p:cNvSpPr>
              <p:nvPr/>
            </p:nvSpPr>
            <p:spPr bwMode="auto">
              <a:xfrm>
                <a:off x="8029" y="6412"/>
                <a:ext cx="112" cy="452"/>
              </a:xfrm>
              <a:prstGeom prst="rect">
                <a:avLst/>
              </a:prstGeom>
              <a:solidFill>
                <a:srgbClr val="3366FF"/>
              </a:solidFill>
              <a:ln w="6350">
                <a:solidFill>
                  <a:srgbClr val="000000"/>
                </a:solidFill>
                <a:miter lim="800000"/>
                <a:headEnd/>
                <a:tailEnd/>
              </a:ln>
            </p:spPr>
            <p:txBody>
              <a:bodyPr/>
              <a:lstStyle/>
              <a:p>
                <a:endParaRPr lang="de-DE"/>
              </a:p>
            </p:txBody>
          </p:sp>
          <p:sp>
            <p:nvSpPr>
              <p:cNvPr id="19562" name="Line 286"/>
              <p:cNvSpPr>
                <a:spLocks noChangeShapeType="1"/>
              </p:cNvSpPr>
              <p:nvPr/>
            </p:nvSpPr>
            <p:spPr bwMode="auto">
              <a:xfrm flipV="1">
                <a:off x="8029" y="6426"/>
                <a:ext cx="99" cy="99"/>
              </a:xfrm>
              <a:prstGeom prst="line">
                <a:avLst/>
              </a:prstGeom>
              <a:noFill/>
              <a:ln w="6350">
                <a:solidFill>
                  <a:srgbClr val="000000"/>
                </a:solidFill>
                <a:round/>
                <a:headEnd/>
                <a:tailEnd/>
              </a:ln>
            </p:spPr>
            <p:txBody>
              <a:bodyPr/>
              <a:lstStyle/>
              <a:p>
                <a:endParaRPr lang="de-DE"/>
              </a:p>
            </p:txBody>
          </p:sp>
          <p:sp>
            <p:nvSpPr>
              <p:cNvPr id="19563" name="Line 287"/>
              <p:cNvSpPr>
                <a:spLocks noChangeShapeType="1"/>
              </p:cNvSpPr>
              <p:nvPr/>
            </p:nvSpPr>
            <p:spPr bwMode="auto">
              <a:xfrm>
                <a:off x="8015" y="6412"/>
                <a:ext cx="113" cy="113"/>
              </a:xfrm>
              <a:prstGeom prst="line">
                <a:avLst/>
              </a:prstGeom>
              <a:noFill/>
              <a:ln w="6350">
                <a:solidFill>
                  <a:srgbClr val="000000"/>
                </a:solidFill>
                <a:round/>
                <a:headEnd/>
                <a:tailEnd/>
              </a:ln>
            </p:spPr>
            <p:txBody>
              <a:bodyPr/>
              <a:lstStyle/>
              <a:p>
                <a:endParaRPr lang="de-DE"/>
              </a:p>
            </p:txBody>
          </p:sp>
          <p:sp>
            <p:nvSpPr>
              <p:cNvPr id="19564" name="Line 288"/>
              <p:cNvSpPr>
                <a:spLocks noChangeShapeType="1"/>
              </p:cNvSpPr>
              <p:nvPr/>
            </p:nvSpPr>
            <p:spPr bwMode="auto">
              <a:xfrm flipV="1">
                <a:off x="8029" y="6751"/>
                <a:ext cx="99" cy="113"/>
              </a:xfrm>
              <a:prstGeom prst="line">
                <a:avLst/>
              </a:prstGeom>
              <a:noFill/>
              <a:ln w="6350">
                <a:solidFill>
                  <a:srgbClr val="000000"/>
                </a:solidFill>
                <a:round/>
                <a:headEnd/>
                <a:tailEnd/>
              </a:ln>
            </p:spPr>
            <p:txBody>
              <a:bodyPr/>
              <a:lstStyle/>
              <a:p>
                <a:endParaRPr lang="de-DE"/>
              </a:p>
            </p:txBody>
          </p:sp>
          <p:sp>
            <p:nvSpPr>
              <p:cNvPr id="19565" name="Line 289"/>
              <p:cNvSpPr>
                <a:spLocks noChangeShapeType="1"/>
              </p:cNvSpPr>
              <p:nvPr/>
            </p:nvSpPr>
            <p:spPr bwMode="auto">
              <a:xfrm>
                <a:off x="8029" y="6751"/>
                <a:ext cx="99" cy="113"/>
              </a:xfrm>
              <a:prstGeom prst="line">
                <a:avLst/>
              </a:prstGeom>
              <a:noFill/>
              <a:ln w="6350">
                <a:solidFill>
                  <a:srgbClr val="000000"/>
                </a:solidFill>
                <a:round/>
                <a:headEnd/>
                <a:tailEnd/>
              </a:ln>
            </p:spPr>
            <p:txBody>
              <a:bodyPr/>
              <a:lstStyle/>
              <a:p>
                <a:endParaRPr lang="de-DE"/>
              </a:p>
            </p:txBody>
          </p:sp>
        </p:grpSp>
        <p:sp>
          <p:nvSpPr>
            <p:cNvPr id="19559" name="Text Box 290"/>
            <p:cNvSpPr txBox="1">
              <a:spLocks noChangeArrowheads="1"/>
            </p:cNvSpPr>
            <p:nvPr/>
          </p:nvSpPr>
          <p:spPr bwMode="auto">
            <a:xfrm>
              <a:off x="2614593" y="3415735"/>
              <a:ext cx="1385381" cy="298595"/>
            </a:xfrm>
            <a:prstGeom prst="rect">
              <a:avLst/>
            </a:prstGeom>
            <a:noFill/>
            <a:ln w="9525">
              <a:noFill/>
              <a:miter lim="800000"/>
              <a:headEnd/>
              <a:tailEnd/>
            </a:ln>
          </p:spPr>
          <p:txBody>
            <a:bodyPr/>
            <a:lstStyle/>
            <a:p>
              <a:r>
                <a:rPr lang="en-US" sz="1400" b="1" dirty="0" err="1">
                  <a:latin typeface="+mn-lt"/>
                </a:rPr>
                <a:t>Spindelmutter</a:t>
              </a:r>
              <a:endParaRPr lang="en-US" sz="1400" dirty="0">
                <a:latin typeface="+mn-lt"/>
              </a:endParaRPr>
            </a:p>
          </p:txBody>
        </p:sp>
        <p:sp>
          <p:nvSpPr>
            <p:cNvPr id="19560" name="Line 291"/>
            <p:cNvSpPr>
              <a:spLocks noChangeShapeType="1"/>
            </p:cNvSpPr>
            <p:nvPr/>
          </p:nvSpPr>
          <p:spPr bwMode="auto">
            <a:xfrm flipV="1">
              <a:off x="3377996" y="2774346"/>
              <a:ext cx="0" cy="670609"/>
            </a:xfrm>
            <a:prstGeom prst="line">
              <a:avLst/>
            </a:prstGeom>
            <a:noFill/>
            <a:ln w="9525">
              <a:solidFill>
                <a:srgbClr val="000000"/>
              </a:solidFill>
              <a:round/>
              <a:headEnd/>
              <a:tailEnd type="triangle" w="sm" len="med"/>
            </a:ln>
          </p:spPr>
          <p:txBody>
            <a:bodyPr/>
            <a:lstStyle/>
            <a:p>
              <a:endParaRPr lang="de-DE"/>
            </a:p>
          </p:txBody>
        </p:sp>
      </p:grpSp>
      <p:grpSp>
        <p:nvGrpSpPr>
          <p:cNvPr id="19461" name="Group 357"/>
          <p:cNvGrpSpPr>
            <a:grpSpLocks/>
          </p:cNvGrpSpPr>
          <p:nvPr/>
        </p:nvGrpSpPr>
        <p:grpSpPr bwMode="auto">
          <a:xfrm>
            <a:off x="499731" y="5021263"/>
            <a:ext cx="5369254" cy="1144587"/>
            <a:chOff x="1818" y="5310"/>
            <a:chExt cx="8457" cy="1801"/>
          </a:xfrm>
        </p:grpSpPr>
        <p:grpSp>
          <p:nvGrpSpPr>
            <p:cNvPr id="19465" name="Group 358"/>
            <p:cNvGrpSpPr>
              <a:grpSpLocks/>
            </p:cNvGrpSpPr>
            <p:nvPr/>
          </p:nvGrpSpPr>
          <p:grpSpPr bwMode="auto">
            <a:xfrm>
              <a:off x="3060" y="5889"/>
              <a:ext cx="1469" cy="565"/>
              <a:chOff x="2478" y="5169"/>
              <a:chExt cx="1469" cy="565"/>
            </a:xfrm>
          </p:grpSpPr>
          <p:sp>
            <p:nvSpPr>
              <p:cNvPr id="19517" name="Rectangle 359"/>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19518" name="Line 360"/>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19519" name="Line 361"/>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19520" name="Line 362"/>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19521" name="Line 363"/>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19522" name="Line 364"/>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19523" name="Line 365"/>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19524" name="Line 366"/>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19525" name="Line 367"/>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19526" name="Line 368"/>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19527" name="Line 369"/>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19528" name="Line 370"/>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grpSp>
          <p:nvGrpSpPr>
            <p:cNvPr id="19466" name="Group 371"/>
            <p:cNvGrpSpPr>
              <a:grpSpLocks/>
            </p:cNvGrpSpPr>
            <p:nvPr/>
          </p:nvGrpSpPr>
          <p:grpSpPr bwMode="auto">
            <a:xfrm>
              <a:off x="4529" y="5889"/>
              <a:ext cx="1469" cy="565"/>
              <a:chOff x="2478" y="5169"/>
              <a:chExt cx="1469" cy="565"/>
            </a:xfrm>
          </p:grpSpPr>
          <p:sp>
            <p:nvSpPr>
              <p:cNvPr id="19505" name="Rectangle 372"/>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19506" name="Line 373"/>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19507" name="Line 374"/>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19508" name="Line 375"/>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19509" name="Line 376"/>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19510" name="Line 377"/>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19511" name="Line 378"/>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19512" name="Line 379"/>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19513" name="Line 380"/>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19514" name="Line 381"/>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19515" name="Line 382"/>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19516" name="Line 383"/>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grpSp>
          <p:nvGrpSpPr>
            <p:cNvPr id="19467" name="Group 384"/>
            <p:cNvGrpSpPr>
              <a:grpSpLocks/>
            </p:cNvGrpSpPr>
            <p:nvPr/>
          </p:nvGrpSpPr>
          <p:grpSpPr bwMode="auto">
            <a:xfrm>
              <a:off x="5998" y="5889"/>
              <a:ext cx="1469" cy="565"/>
              <a:chOff x="2478" y="5169"/>
              <a:chExt cx="1469" cy="565"/>
            </a:xfrm>
          </p:grpSpPr>
          <p:sp>
            <p:nvSpPr>
              <p:cNvPr id="19493" name="Rectangle 385"/>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19494" name="Line 386"/>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19495" name="Line 387"/>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19496" name="Line 388"/>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19497" name="Line 389"/>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19498" name="Line 390"/>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19499" name="Line 391"/>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19500" name="Line 392"/>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19501" name="Line 393"/>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19502" name="Line 394"/>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19503" name="Line 395"/>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19504" name="Line 396"/>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grpSp>
          <p:nvGrpSpPr>
            <p:cNvPr id="19468" name="Group 397"/>
            <p:cNvGrpSpPr>
              <a:grpSpLocks/>
            </p:cNvGrpSpPr>
            <p:nvPr/>
          </p:nvGrpSpPr>
          <p:grpSpPr bwMode="auto">
            <a:xfrm>
              <a:off x="7467" y="5903"/>
              <a:ext cx="1469" cy="565"/>
              <a:chOff x="2478" y="5169"/>
              <a:chExt cx="1469" cy="565"/>
            </a:xfrm>
          </p:grpSpPr>
          <p:sp>
            <p:nvSpPr>
              <p:cNvPr id="19481" name="Rectangle 398"/>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19482" name="Line 399"/>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19483" name="Line 400"/>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19484" name="Line 401"/>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19485" name="Line 402"/>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19486" name="Line 403"/>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19487" name="Line 404"/>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19488" name="Line 405"/>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19489" name="Line 406"/>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19490" name="Line 407"/>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19491" name="Line 408"/>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19492" name="Line 409"/>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sp>
          <p:nvSpPr>
            <p:cNvPr id="19469" name="Text Box 410"/>
            <p:cNvSpPr txBox="1">
              <a:spLocks noChangeArrowheads="1"/>
            </p:cNvSpPr>
            <p:nvPr/>
          </p:nvSpPr>
          <p:spPr bwMode="auto">
            <a:xfrm>
              <a:off x="2269" y="5310"/>
              <a:ext cx="1130" cy="706"/>
            </a:xfrm>
            <a:prstGeom prst="rect">
              <a:avLst/>
            </a:prstGeom>
            <a:noFill/>
            <a:ln w="9525">
              <a:noFill/>
              <a:miter lim="800000"/>
              <a:headEnd/>
              <a:tailEnd/>
            </a:ln>
          </p:spPr>
          <p:txBody>
            <a:bodyPr/>
            <a:lstStyle/>
            <a:p>
              <a:r>
                <a:rPr lang="en-US" sz="1200" b="1" dirty="0">
                  <a:solidFill>
                    <a:schemeClr val="tx1">
                      <a:lumMod val="75000"/>
                      <a:lumOff val="25000"/>
                    </a:schemeClr>
                  </a:solidFill>
                  <a:latin typeface="+mn-lt"/>
                </a:rPr>
                <a:t>Motor</a:t>
              </a:r>
              <a:endParaRPr lang="en-US" sz="1200" dirty="0">
                <a:solidFill>
                  <a:schemeClr val="tx1">
                    <a:lumMod val="75000"/>
                    <a:lumOff val="25000"/>
                  </a:schemeClr>
                </a:solidFill>
                <a:latin typeface="+mn-lt"/>
              </a:endParaRPr>
            </a:p>
            <a:p>
              <a:r>
                <a:rPr lang="en-US" sz="1200" b="1" dirty="0">
                  <a:solidFill>
                    <a:schemeClr val="tx1">
                      <a:lumMod val="75000"/>
                      <a:lumOff val="25000"/>
                    </a:schemeClr>
                  </a:solidFill>
                  <a:latin typeface="+mn-lt"/>
                </a:rPr>
                <a:t>Rotor</a:t>
              </a:r>
              <a:endParaRPr lang="en-US" sz="1200" dirty="0">
                <a:solidFill>
                  <a:schemeClr val="tx1">
                    <a:lumMod val="75000"/>
                    <a:lumOff val="25000"/>
                  </a:schemeClr>
                </a:solidFill>
                <a:latin typeface="+mn-lt"/>
              </a:endParaRPr>
            </a:p>
          </p:txBody>
        </p:sp>
        <p:sp>
          <p:nvSpPr>
            <p:cNvPr id="19470" name="Text Box 411"/>
            <p:cNvSpPr txBox="1">
              <a:spLocks noChangeArrowheads="1"/>
            </p:cNvSpPr>
            <p:nvPr/>
          </p:nvSpPr>
          <p:spPr bwMode="auto">
            <a:xfrm>
              <a:off x="3394" y="5324"/>
              <a:ext cx="1507" cy="452"/>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Kupplung</a:t>
              </a:r>
              <a:endParaRPr lang="en-US" sz="1200" b="1" dirty="0">
                <a:solidFill>
                  <a:schemeClr val="tx1">
                    <a:lumMod val="75000"/>
                    <a:lumOff val="25000"/>
                  </a:schemeClr>
                </a:solidFill>
                <a:latin typeface="+mn-lt"/>
              </a:endParaRPr>
            </a:p>
          </p:txBody>
        </p:sp>
        <p:sp>
          <p:nvSpPr>
            <p:cNvPr id="19471" name="Text Box 412"/>
            <p:cNvSpPr txBox="1">
              <a:spLocks noChangeArrowheads="1"/>
            </p:cNvSpPr>
            <p:nvPr/>
          </p:nvSpPr>
          <p:spPr bwMode="auto">
            <a:xfrm>
              <a:off x="6483" y="5324"/>
              <a:ext cx="1130" cy="452"/>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Spindel</a:t>
              </a:r>
              <a:endParaRPr lang="en-US" sz="1200" dirty="0">
                <a:solidFill>
                  <a:schemeClr val="tx1">
                    <a:lumMod val="75000"/>
                    <a:lumOff val="25000"/>
                  </a:schemeClr>
                </a:solidFill>
                <a:latin typeface="+mn-lt"/>
              </a:endParaRPr>
            </a:p>
          </p:txBody>
        </p:sp>
        <p:sp>
          <p:nvSpPr>
            <p:cNvPr id="19472" name="Text Box 413"/>
            <p:cNvSpPr txBox="1">
              <a:spLocks noChangeArrowheads="1"/>
            </p:cNvSpPr>
            <p:nvPr/>
          </p:nvSpPr>
          <p:spPr bwMode="auto">
            <a:xfrm>
              <a:off x="4981" y="5310"/>
              <a:ext cx="1339" cy="452"/>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Lagerung</a:t>
              </a:r>
              <a:endParaRPr lang="en-US" sz="1200" dirty="0">
                <a:solidFill>
                  <a:schemeClr val="tx1">
                    <a:lumMod val="75000"/>
                    <a:lumOff val="25000"/>
                  </a:schemeClr>
                </a:solidFill>
                <a:latin typeface="+mn-lt"/>
              </a:endParaRPr>
            </a:p>
          </p:txBody>
        </p:sp>
        <p:sp>
          <p:nvSpPr>
            <p:cNvPr id="19473" name="Text Box 414"/>
            <p:cNvSpPr txBox="1">
              <a:spLocks noChangeArrowheads="1"/>
            </p:cNvSpPr>
            <p:nvPr/>
          </p:nvSpPr>
          <p:spPr bwMode="auto">
            <a:xfrm>
              <a:off x="7670" y="5324"/>
              <a:ext cx="1688" cy="452"/>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Führungen</a:t>
              </a:r>
              <a:endParaRPr lang="en-US" sz="1200" b="1" dirty="0">
                <a:solidFill>
                  <a:schemeClr val="tx1">
                    <a:lumMod val="75000"/>
                    <a:lumOff val="25000"/>
                  </a:schemeClr>
                </a:solidFill>
                <a:latin typeface="+mn-lt"/>
              </a:endParaRPr>
            </a:p>
          </p:txBody>
        </p:sp>
        <p:sp>
          <p:nvSpPr>
            <p:cNvPr id="19474" name="Text Box 415"/>
            <p:cNvSpPr txBox="1">
              <a:spLocks noChangeArrowheads="1"/>
            </p:cNvSpPr>
            <p:nvPr/>
          </p:nvSpPr>
          <p:spPr bwMode="auto">
            <a:xfrm>
              <a:off x="9145" y="5324"/>
              <a:ext cx="1130" cy="692"/>
            </a:xfrm>
            <a:prstGeom prst="rect">
              <a:avLst/>
            </a:prstGeom>
            <a:noFill/>
            <a:ln w="9525">
              <a:noFill/>
              <a:miter lim="800000"/>
              <a:headEnd/>
              <a:tailEnd/>
            </a:ln>
          </p:spPr>
          <p:txBody>
            <a:bodyPr/>
            <a:lstStyle/>
            <a:p>
              <a:r>
                <a:rPr lang="en-US" sz="1200" b="1" dirty="0">
                  <a:solidFill>
                    <a:schemeClr val="tx1">
                      <a:lumMod val="75000"/>
                      <a:lumOff val="25000"/>
                    </a:schemeClr>
                  </a:solidFill>
                  <a:latin typeface="+mn-lt"/>
                </a:rPr>
                <a:t>Motor</a:t>
              </a:r>
            </a:p>
            <a:p>
              <a:r>
                <a:rPr lang="en-US" sz="1200" b="1" dirty="0">
                  <a:solidFill>
                    <a:schemeClr val="tx1">
                      <a:lumMod val="75000"/>
                      <a:lumOff val="25000"/>
                    </a:schemeClr>
                  </a:solidFill>
                  <a:latin typeface="+mn-lt"/>
                </a:rPr>
                <a:t>Stator</a:t>
              </a:r>
              <a:endParaRPr lang="en-US" sz="1200" dirty="0">
                <a:solidFill>
                  <a:schemeClr val="tx1">
                    <a:lumMod val="75000"/>
                    <a:lumOff val="25000"/>
                  </a:schemeClr>
                </a:solidFill>
                <a:latin typeface="+mn-lt"/>
              </a:endParaRPr>
            </a:p>
          </p:txBody>
        </p:sp>
        <p:sp>
          <p:nvSpPr>
            <p:cNvPr id="19475" name="Oval 416"/>
            <p:cNvSpPr>
              <a:spLocks noChangeArrowheads="1"/>
            </p:cNvSpPr>
            <p:nvPr/>
          </p:nvSpPr>
          <p:spPr bwMode="auto">
            <a:xfrm>
              <a:off x="8936" y="6016"/>
              <a:ext cx="336" cy="339"/>
            </a:xfrm>
            <a:prstGeom prst="ellipse">
              <a:avLst/>
            </a:prstGeom>
            <a:solidFill>
              <a:srgbClr val="FFFFFF"/>
            </a:solidFill>
            <a:ln w="12700">
              <a:solidFill>
                <a:srgbClr val="000000"/>
              </a:solidFill>
              <a:round/>
              <a:headEnd/>
              <a:tailEnd/>
            </a:ln>
          </p:spPr>
          <p:txBody>
            <a:bodyPr/>
            <a:lstStyle/>
            <a:p>
              <a:endParaRPr lang="de-DE"/>
            </a:p>
          </p:txBody>
        </p:sp>
        <p:sp>
          <p:nvSpPr>
            <p:cNvPr id="19476" name="Line 417"/>
            <p:cNvSpPr>
              <a:spLocks noChangeShapeType="1"/>
            </p:cNvSpPr>
            <p:nvPr/>
          </p:nvSpPr>
          <p:spPr bwMode="auto">
            <a:xfrm flipV="1">
              <a:off x="8936" y="6242"/>
              <a:ext cx="0" cy="113"/>
            </a:xfrm>
            <a:prstGeom prst="line">
              <a:avLst/>
            </a:prstGeom>
            <a:noFill/>
            <a:ln w="12700">
              <a:solidFill>
                <a:srgbClr val="000000"/>
              </a:solidFill>
              <a:round/>
              <a:headEnd/>
              <a:tailEnd/>
            </a:ln>
          </p:spPr>
          <p:txBody>
            <a:bodyPr/>
            <a:lstStyle/>
            <a:p>
              <a:endParaRPr lang="de-DE"/>
            </a:p>
          </p:txBody>
        </p:sp>
        <p:sp>
          <p:nvSpPr>
            <p:cNvPr id="19477" name="Text Box 418"/>
            <p:cNvSpPr txBox="1">
              <a:spLocks noChangeArrowheads="1"/>
            </p:cNvSpPr>
            <p:nvPr/>
          </p:nvSpPr>
          <p:spPr bwMode="auto">
            <a:xfrm>
              <a:off x="5869" y="6659"/>
              <a:ext cx="1582" cy="452"/>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Schlitten</a:t>
              </a:r>
              <a:endParaRPr lang="en-US" sz="1200" b="1" dirty="0">
                <a:solidFill>
                  <a:schemeClr val="tx1">
                    <a:lumMod val="75000"/>
                    <a:lumOff val="25000"/>
                  </a:schemeClr>
                </a:solidFill>
                <a:latin typeface="+mn-lt"/>
              </a:endParaRPr>
            </a:p>
          </p:txBody>
        </p:sp>
        <p:sp>
          <p:nvSpPr>
            <p:cNvPr id="19478" name="Line 419"/>
            <p:cNvSpPr>
              <a:spLocks noChangeShapeType="1"/>
            </p:cNvSpPr>
            <p:nvPr/>
          </p:nvSpPr>
          <p:spPr bwMode="auto">
            <a:xfrm>
              <a:off x="2718" y="6878"/>
              <a:ext cx="565" cy="0"/>
            </a:xfrm>
            <a:prstGeom prst="line">
              <a:avLst/>
            </a:prstGeom>
            <a:noFill/>
            <a:ln w="9525">
              <a:solidFill>
                <a:srgbClr val="000000"/>
              </a:solidFill>
              <a:round/>
              <a:headEnd/>
              <a:tailEnd type="triangle" w="med" len="med"/>
            </a:ln>
          </p:spPr>
          <p:txBody>
            <a:bodyPr/>
            <a:lstStyle/>
            <a:p>
              <a:endParaRPr lang="de-DE"/>
            </a:p>
          </p:txBody>
        </p:sp>
        <p:sp>
          <p:nvSpPr>
            <p:cNvPr id="19479" name="Line 420"/>
            <p:cNvSpPr>
              <a:spLocks noChangeShapeType="1"/>
            </p:cNvSpPr>
            <p:nvPr/>
          </p:nvSpPr>
          <p:spPr bwMode="auto">
            <a:xfrm>
              <a:off x="7577" y="6878"/>
              <a:ext cx="455" cy="0"/>
            </a:xfrm>
            <a:prstGeom prst="line">
              <a:avLst/>
            </a:prstGeom>
            <a:noFill/>
            <a:ln w="9525">
              <a:solidFill>
                <a:srgbClr val="000000"/>
              </a:solidFill>
              <a:round/>
              <a:headEnd/>
              <a:tailEnd type="triangle" w="med" len="med"/>
            </a:ln>
          </p:spPr>
          <p:txBody>
            <a:bodyPr/>
            <a:lstStyle/>
            <a:p>
              <a:endParaRPr lang="de-DE"/>
            </a:p>
          </p:txBody>
        </p:sp>
        <p:sp>
          <p:nvSpPr>
            <p:cNvPr id="19480" name="Text Box 421"/>
            <p:cNvSpPr txBox="1">
              <a:spLocks noChangeArrowheads="1"/>
            </p:cNvSpPr>
            <p:nvPr/>
          </p:nvSpPr>
          <p:spPr bwMode="auto">
            <a:xfrm>
              <a:off x="1818" y="6659"/>
              <a:ext cx="1582" cy="452"/>
            </a:xfrm>
            <a:prstGeom prst="rect">
              <a:avLst/>
            </a:prstGeom>
            <a:noFill/>
            <a:ln w="9525">
              <a:noFill/>
              <a:miter lim="800000"/>
              <a:headEnd/>
              <a:tailEnd/>
            </a:ln>
          </p:spPr>
          <p:txBody>
            <a:bodyPr/>
            <a:lstStyle/>
            <a:p>
              <a:r>
                <a:rPr lang="en-US" sz="1200" b="1" dirty="0">
                  <a:latin typeface="+mn-lt"/>
                </a:rPr>
                <a:t>x</a:t>
              </a:r>
              <a:endParaRPr lang="en-US" sz="1100" b="1" dirty="0">
                <a:latin typeface="+mn-lt"/>
              </a:endParaRPr>
            </a:p>
          </p:txBody>
        </p:sp>
      </p:grpSp>
      <p:sp>
        <p:nvSpPr>
          <p:cNvPr id="19462" name="Rectangle 6"/>
          <p:cNvSpPr>
            <a:spLocks noChangeArrowheads="1"/>
          </p:cNvSpPr>
          <p:nvPr/>
        </p:nvSpPr>
        <p:spPr bwMode="auto">
          <a:xfrm>
            <a:off x="576263" y="1311264"/>
            <a:ext cx="3995737" cy="474662"/>
          </a:xfrm>
          <a:prstGeom prst="rect">
            <a:avLst/>
          </a:prstGeom>
          <a:noFill/>
          <a:ln w="9525">
            <a:noFill/>
            <a:miter lim="800000"/>
            <a:headEnd/>
            <a:tailEnd/>
          </a:ln>
        </p:spPr>
        <p:txBody>
          <a:bodyPr anchor="b"/>
          <a:lstStyle/>
          <a:p>
            <a:r>
              <a:rPr lang="de-DE" sz="2000" dirty="0">
                <a:solidFill>
                  <a:schemeClr val="tx1">
                    <a:lumMod val="75000"/>
                    <a:lumOff val="25000"/>
                  </a:schemeClr>
                </a:solidFill>
                <a:latin typeface="+mn-lt"/>
              </a:rPr>
              <a:t>Typischer Aufbau einer Spindelachse</a:t>
            </a:r>
            <a:endParaRPr lang="de-DE" sz="2800" dirty="0">
              <a:solidFill>
                <a:schemeClr val="tx1">
                  <a:lumMod val="75000"/>
                  <a:lumOff val="25000"/>
                </a:schemeClr>
              </a:solidFill>
              <a:latin typeface="+mn-lt"/>
            </a:endParaRPr>
          </a:p>
        </p:txBody>
      </p:sp>
      <p:sp>
        <p:nvSpPr>
          <p:cNvPr id="19463" name="Text Box 2"/>
          <p:cNvSpPr txBox="1">
            <a:spLocks noChangeArrowheads="1"/>
          </p:cNvSpPr>
          <p:nvPr/>
        </p:nvSpPr>
        <p:spPr bwMode="auto">
          <a:xfrm>
            <a:off x="6000760" y="1413756"/>
            <a:ext cx="2913250" cy="3658318"/>
          </a:xfrm>
          <a:prstGeom prst="rect">
            <a:avLst/>
          </a:prstGeom>
          <a:solidFill>
            <a:schemeClr val="bg1"/>
          </a:solidFill>
          <a:ln w="9525">
            <a:noFill/>
            <a:miter lim="800000"/>
            <a:headEnd/>
            <a:tailEnd/>
          </a:ln>
        </p:spPr>
        <p:txBody>
          <a:bodyPr wrap="none" lIns="87257" tIns="43629" rIns="87257" bIns="43629">
            <a:spAutoFit/>
          </a:bodyPr>
          <a:lstStyle/>
          <a:p>
            <a:pPr>
              <a:buFont typeface="Wingdings" pitchFamily="2" charset="2"/>
              <a:buNone/>
            </a:pPr>
            <a:r>
              <a:rPr lang="de-DE" sz="2000" b="1" dirty="0">
                <a:solidFill>
                  <a:schemeClr val="tx1">
                    <a:lumMod val="75000"/>
                    <a:lumOff val="25000"/>
                  </a:schemeClr>
                </a:solidFill>
                <a:latin typeface="+mn-lt"/>
              </a:rPr>
              <a:t>Pro:</a:t>
            </a:r>
          </a:p>
          <a:p>
            <a:pPr>
              <a:buFont typeface="Arial" charset="0"/>
              <a:buChar char="•"/>
            </a:pPr>
            <a:r>
              <a:rPr lang="de-DE" sz="2000" dirty="0">
                <a:solidFill>
                  <a:schemeClr val="tx1">
                    <a:lumMod val="75000"/>
                    <a:lumOff val="25000"/>
                  </a:schemeClr>
                </a:solidFill>
                <a:latin typeface="+mn-lt"/>
              </a:rPr>
              <a:t>Hohe Kräfte</a:t>
            </a:r>
          </a:p>
          <a:p>
            <a:pPr>
              <a:buFont typeface="Arial" charset="0"/>
              <a:buChar char="•"/>
            </a:pPr>
            <a:r>
              <a:rPr lang="de-DE" sz="2000" dirty="0">
                <a:solidFill>
                  <a:schemeClr val="tx1">
                    <a:lumMod val="75000"/>
                    <a:lumOff val="25000"/>
                  </a:schemeClr>
                </a:solidFill>
                <a:latin typeface="+mn-lt"/>
              </a:rPr>
              <a:t>Konstante Kräfte</a:t>
            </a:r>
          </a:p>
          <a:p>
            <a:pPr>
              <a:buFont typeface="Arial" charset="0"/>
              <a:buChar char="•"/>
            </a:pPr>
            <a:r>
              <a:rPr lang="de-DE" sz="2000" dirty="0">
                <a:solidFill>
                  <a:schemeClr val="tx1">
                    <a:lumMod val="75000"/>
                    <a:lumOff val="25000"/>
                  </a:schemeClr>
                </a:solidFill>
                <a:latin typeface="+mn-lt"/>
              </a:rPr>
              <a:t>Moderate Kosten</a:t>
            </a:r>
          </a:p>
          <a:p>
            <a:pPr>
              <a:buFont typeface="Wingdings" pitchFamily="2" charset="2"/>
              <a:buNone/>
            </a:pPr>
            <a:endParaRPr lang="de-DE" sz="2000" dirty="0">
              <a:solidFill>
                <a:schemeClr val="tx1">
                  <a:lumMod val="75000"/>
                  <a:lumOff val="25000"/>
                </a:schemeClr>
              </a:solidFill>
              <a:latin typeface="+mn-lt"/>
            </a:endParaRPr>
          </a:p>
          <a:p>
            <a:pPr>
              <a:buFont typeface="Wingdings" pitchFamily="2" charset="2"/>
              <a:buNone/>
            </a:pPr>
            <a:r>
              <a:rPr lang="de-DE" sz="2000" b="1" dirty="0">
                <a:solidFill>
                  <a:schemeClr val="tx1">
                    <a:lumMod val="75000"/>
                    <a:lumOff val="25000"/>
                  </a:schemeClr>
                </a:solidFill>
                <a:latin typeface="+mn-lt"/>
              </a:rPr>
              <a:t>Contra:</a:t>
            </a:r>
          </a:p>
          <a:p>
            <a:pPr>
              <a:buFont typeface="Arial" charset="0"/>
              <a:buChar char="•"/>
            </a:pPr>
            <a:r>
              <a:rPr lang="de-DE" sz="2000" dirty="0">
                <a:solidFill>
                  <a:schemeClr val="tx1">
                    <a:lumMod val="75000"/>
                    <a:lumOff val="25000"/>
                  </a:schemeClr>
                </a:solidFill>
                <a:latin typeface="+mn-lt"/>
              </a:rPr>
              <a:t>Bauraumintensiv</a:t>
            </a:r>
          </a:p>
          <a:p>
            <a:pPr>
              <a:buFont typeface="Arial" charset="0"/>
              <a:buChar char="•"/>
            </a:pPr>
            <a:r>
              <a:rPr lang="de-DE" sz="2000" dirty="0">
                <a:solidFill>
                  <a:schemeClr val="tx1">
                    <a:lumMod val="75000"/>
                    <a:lumOff val="25000"/>
                  </a:schemeClr>
                </a:solidFill>
                <a:latin typeface="+mn-lt"/>
              </a:rPr>
              <a:t>Viele Komponenten</a:t>
            </a:r>
          </a:p>
          <a:p>
            <a:pPr>
              <a:buFont typeface="Arial" charset="0"/>
              <a:buChar char="•"/>
            </a:pPr>
            <a:r>
              <a:rPr lang="de-DE" sz="2000" dirty="0">
                <a:solidFill>
                  <a:schemeClr val="tx1">
                    <a:lumMod val="75000"/>
                    <a:lumOff val="25000"/>
                  </a:schemeClr>
                </a:solidFill>
                <a:latin typeface="+mn-lt"/>
              </a:rPr>
              <a:t>Geringe Steifigkeit</a:t>
            </a:r>
          </a:p>
          <a:p>
            <a:pPr>
              <a:buFont typeface="Arial" charset="0"/>
              <a:buChar char="•"/>
            </a:pPr>
            <a:r>
              <a:rPr lang="de-DE" sz="2000" dirty="0">
                <a:solidFill>
                  <a:schemeClr val="tx1">
                    <a:lumMod val="75000"/>
                    <a:lumOff val="25000"/>
                  </a:schemeClr>
                </a:solidFill>
                <a:latin typeface="+mn-lt"/>
              </a:rPr>
              <a:t>Niedrige Geschwindigkeit</a:t>
            </a:r>
          </a:p>
          <a:p>
            <a:pPr>
              <a:buFont typeface="Arial" charset="0"/>
              <a:buChar char="•"/>
            </a:pPr>
            <a:r>
              <a:rPr lang="de-DE" sz="2000" dirty="0">
                <a:solidFill>
                  <a:schemeClr val="tx1">
                    <a:lumMod val="75000"/>
                    <a:lumOff val="25000"/>
                  </a:schemeClr>
                </a:solidFill>
                <a:latin typeface="+mn-lt"/>
              </a:rPr>
              <a:t>Kurze Hübe</a:t>
            </a:r>
          </a:p>
          <a:p>
            <a:pPr>
              <a:buFont typeface="Wingdings" pitchFamily="2" charset="2"/>
              <a:buNone/>
            </a:pPr>
            <a:endParaRPr lang="en-GB" sz="1400" b="1" dirty="0">
              <a:solidFill>
                <a:srgbClr val="CC6600"/>
              </a:solidFill>
            </a:endParaRPr>
          </a:p>
        </p:txBody>
      </p:sp>
      <p:sp>
        <p:nvSpPr>
          <p:cNvPr id="19464" name="Rectangle 6"/>
          <p:cNvSpPr>
            <a:spLocks noChangeArrowheads="1"/>
          </p:cNvSpPr>
          <p:nvPr/>
        </p:nvSpPr>
        <p:spPr bwMode="auto">
          <a:xfrm>
            <a:off x="684212" y="4167198"/>
            <a:ext cx="3887788" cy="762000"/>
          </a:xfrm>
          <a:prstGeom prst="rect">
            <a:avLst/>
          </a:prstGeom>
          <a:noFill/>
          <a:ln w="9525">
            <a:noFill/>
            <a:miter lim="800000"/>
            <a:headEnd/>
            <a:tailEnd/>
          </a:ln>
        </p:spPr>
        <p:txBody>
          <a:bodyPr anchor="b"/>
          <a:lstStyle/>
          <a:p>
            <a:r>
              <a:rPr lang="de-DE" sz="2000" dirty="0">
                <a:solidFill>
                  <a:schemeClr val="tx1">
                    <a:lumMod val="75000"/>
                    <a:lumOff val="25000"/>
                  </a:schemeClr>
                </a:solidFill>
                <a:latin typeface="+mn-lt"/>
              </a:rPr>
              <a:t>Schematische Darstellung mit</a:t>
            </a:r>
          </a:p>
          <a:p>
            <a:r>
              <a:rPr lang="de-DE" sz="2000" dirty="0">
                <a:solidFill>
                  <a:schemeClr val="tx1">
                    <a:lumMod val="75000"/>
                    <a:lumOff val="25000"/>
                  </a:schemeClr>
                </a:solidFill>
                <a:latin typeface="+mn-lt"/>
              </a:rPr>
              <a:t>Masse – Feder – Spiel - Modell</a:t>
            </a:r>
            <a:endParaRPr lang="de-DE" sz="2800" dirty="0">
              <a:solidFill>
                <a:schemeClr val="tx1">
                  <a:lumMod val="75000"/>
                  <a:lumOff val="25000"/>
                </a:schemeClr>
              </a:solidFill>
              <a:latin typeface="+mn-lt"/>
            </a:endParaRPr>
          </a:p>
        </p:txBody>
      </p:sp>
      <p:sp>
        <p:nvSpPr>
          <p:cNvPr id="115" name="Foliennummernplatzhalter 114"/>
          <p:cNvSpPr>
            <a:spLocks noGrp="1"/>
          </p:cNvSpPr>
          <p:nvPr>
            <p:ph type="sldNum" sz="quarter" idx="4"/>
          </p:nvPr>
        </p:nvSpPr>
        <p:spPr/>
        <p:txBody>
          <a:bodyPr/>
          <a:lstStyle/>
          <a:p>
            <a:fld id="{67E460E2-A79B-FD4C-875F-CB1722C97EA1}" type="slidenum">
              <a:rPr lang="de-DE" smtClean="0"/>
              <a:pPr/>
              <a:t>14</a:t>
            </a:fld>
            <a:endParaRPr lang="de-DE"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2"/>
          <p:cNvSpPr>
            <a:spLocks noGrp="1"/>
          </p:cNvSpPr>
          <p:nvPr>
            <p:ph type="title"/>
          </p:nvPr>
        </p:nvSpPr>
        <p:spPr/>
        <p:txBody>
          <a:bodyPr/>
          <a:lstStyle/>
          <a:p>
            <a:r>
              <a:rPr lang="de-DE" dirty="0" smtClean="0"/>
              <a:t>Funktionsweise Spindelantriebe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pic>
        <p:nvPicPr>
          <p:cNvPr id="20484" name="Picture 5"/>
          <p:cNvPicPr>
            <a:picLocks noChangeAspect="1" noChangeArrowheads="1"/>
          </p:cNvPicPr>
          <p:nvPr/>
        </p:nvPicPr>
        <p:blipFill>
          <a:blip r:embed="rId2" cstate="print">
            <a:lum bright="12000" contrast="18000"/>
          </a:blip>
          <a:srcRect l="2174" t="20290" r="1086" b="24638"/>
          <a:stretch>
            <a:fillRect/>
          </a:stretch>
        </p:blipFill>
        <p:spPr bwMode="auto">
          <a:xfrm>
            <a:off x="533400" y="1905000"/>
            <a:ext cx="8001000" cy="3416300"/>
          </a:xfrm>
          <a:prstGeom prst="rect">
            <a:avLst/>
          </a:prstGeom>
          <a:noFill/>
          <a:ln w="9525">
            <a:noFill/>
            <a:miter lim="800000"/>
            <a:headEnd/>
            <a:tailEnd/>
          </a:ln>
        </p:spPr>
      </p:pic>
      <p:grpSp>
        <p:nvGrpSpPr>
          <p:cNvPr id="20485" name="Group 6"/>
          <p:cNvGrpSpPr>
            <a:grpSpLocks/>
          </p:cNvGrpSpPr>
          <p:nvPr/>
        </p:nvGrpSpPr>
        <p:grpSpPr bwMode="auto">
          <a:xfrm>
            <a:off x="2800350" y="1655763"/>
            <a:ext cx="4362450" cy="2154238"/>
            <a:chOff x="1764" y="1043"/>
            <a:chExt cx="2748" cy="1357"/>
          </a:xfrm>
        </p:grpSpPr>
        <p:sp>
          <p:nvSpPr>
            <p:cNvPr id="20501" name="Text Box 7"/>
            <p:cNvSpPr txBox="1">
              <a:spLocks noChangeArrowheads="1"/>
            </p:cNvSpPr>
            <p:nvPr/>
          </p:nvSpPr>
          <p:spPr bwMode="auto">
            <a:xfrm>
              <a:off x="1764" y="1043"/>
              <a:ext cx="1491" cy="427"/>
            </a:xfrm>
            <a:prstGeom prst="rect">
              <a:avLst/>
            </a:prstGeom>
            <a:noFill/>
            <a:ln w="6350">
              <a:noFill/>
              <a:miter lim="800000"/>
              <a:headEnd/>
              <a:tailEnd/>
            </a:ln>
          </p:spPr>
          <p:txBody>
            <a:bodyPr wrap="none">
              <a:spAutoFit/>
            </a:bodyPr>
            <a:lstStyle/>
            <a:p>
              <a:r>
                <a:rPr lang="de-DE" sz="2000" dirty="0">
                  <a:solidFill>
                    <a:schemeClr val="tx1">
                      <a:lumMod val="75000"/>
                      <a:lumOff val="25000"/>
                    </a:schemeClr>
                  </a:solidFill>
                  <a:latin typeface="+mn-lt"/>
                </a:rPr>
                <a:t>Spindelabstützungen</a:t>
              </a:r>
            </a:p>
            <a:p>
              <a:endParaRPr lang="de-DE" dirty="0"/>
            </a:p>
          </p:txBody>
        </p:sp>
        <p:sp>
          <p:nvSpPr>
            <p:cNvPr id="20502" name="Line 8"/>
            <p:cNvSpPr>
              <a:spLocks noChangeShapeType="1"/>
            </p:cNvSpPr>
            <p:nvPr/>
          </p:nvSpPr>
          <p:spPr bwMode="auto">
            <a:xfrm flipH="1">
              <a:off x="2208" y="1296"/>
              <a:ext cx="144" cy="1104"/>
            </a:xfrm>
            <a:prstGeom prst="line">
              <a:avLst/>
            </a:prstGeom>
            <a:noFill/>
            <a:ln w="6350">
              <a:solidFill>
                <a:schemeClr val="tx1"/>
              </a:solidFill>
              <a:round/>
              <a:headEnd/>
              <a:tailEnd type="oval" w="med" len="med"/>
            </a:ln>
          </p:spPr>
          <p:txBody>
            <a:bodyPr wrap="none" anchor="ctr"/>
            <a:lstStyle/>
            <a:p>
              <a:endParaRPr lang="de-DE"/>
            </a:p>
          </p:txBody>
        </p:sp>
        <p:sp>
          <p:nvSpPr>
            <p:cNvPr id="20503" name="Line 9"/>
            <p:cNvSpPr>
              <a:spLocks noChangeShapeType="1"/>
            </p:cNvSpPr>
            <p:nvPr/>
          </p:nvSpPr>
          <p:spPr bwMode="auto">
            <a:xfrm>
              <a:off x="3024" y="1296"/>
              <a:ext cx="1488" cy="240"/>
            </a:xfrm>
            <a:prstGeom prst="line">
              <a:avLst/>
            </a:prstGeom>
            <a:noFill/>
            <a:ln w="6350">
              <a:solidFill>
                <a:schemeClr val="tx1"/>
              </a:solidFill>
              <a:round/>
              <a:headEnd/>
              <a:tailEnd type="oval" w="med" len="med"/>
            </a:ln>
          </p:spPr>
          <p:txBody>
            <a:bodyPr wrap="none" anchor="ctr"/>
            <a:lstStyle/>
            <a:p>
              <a:endParaRPr lang="de-DE"/>
            </a:p>
          </p:txBody>
        </p:sp>
      </p:grpSp>
      <p:grpSp>
        <p:nvGrpSpPr>
          <p:cNvPr id="20486" name="Group 10"/>
          <p:cNvGrpSpPr>
            <a:grpSpLocks/>
          </p:cNvGrpSpPr>
          <p:nvPr/>
        </p:nvGrpSpPr>
        <p:grpSpPr bwMode="auto">
          <a:xfrm>
            <a:off x="5410202" y="3381377"/>
            <a:ext cx="3336926" cy="725488"/>
            <a:chOff x="3408" y="2112"/>
            <a:chExt cx="2102" cy="457"/>
          </a:xfrm>
        </p:grpSpPr>
        <p:sp>
          <p:nvSpPr>
            <p:cNvPr id="20499" name="Line 11"/>
            <p:cNvSpPr>
              <a:spLocks noChangeShapeType="1"/>
            </p:cNvSpPr>
            <p:nvPr/>
          </p:nvSpPr>
          <p:spPr bwMode="auto">
            <a:xfrm flipH="1" flipV="1">
              <a:off x="3408" y="2112"/>
              <a:ext cx="1056" cy="144"/>
            </a:xfrm>
            <a:prstGeom prst="line">
              <a:avLst/>
            </a:prstGeom>
            <a:noFill/>
            <a:ln w="6350">
              <a:solidFill>
                <a:schemeClr val="tx1"/>
              </a:solidFill>
              <a:round/>
              <a:headEnd/>
              <a:tailEnd type="oval" w="med" len="med"/>
            </a:ln>
          </p:spPr>
          <p:txBody>
            <a:bodyPr wrap="none" anchor="ctr"/>
            <a:lstStyle/>
            <a:p>
              <a:endParaRPr lang="de-DE"/>
            </a:p>
          </p:txBody>
        </p:sp>
        <p:sp>
          <p:nvSpPr>
            <p:cNvPr id="20500" name="Text Box 12"/>
            <p:cNvSpPr txBox="1">
              <a:spLocks noChangeArrowheads="1"/>
            </p:cNvSpPr>
            <p:nvPr/>
          </p:nvSpPr>
          <p:spPr bwMode="auto">
            <a:xfrm>
              <a:off x="4453" y="2142"/>
              <a:ext cx="1057" cy="427"/>
            </a:xfrm>
            <a:prstGeom prst="rect">
              <a:avLst/>
            </a:prstGeom>
            <a:noFill/>
            <a:ln w="6350">
              <a:noFill/>
              <a:miter lim="800000"/>
              <a:headEnd/>
              <a:tailEnd/>
            </a:ln>
          </p:spPr>
          <p:txBody>
            <a:bodyPr wrap="none">
              <a:spAutoFit/>
            </a:bodyPr>
            <a:lstStyle/>
            <a:p>
              <a:r>
                <a:rPr lang="de-DE" sz="2000" dirty="0" smtClean="0">
                  <a:solidFill>
                    <a:schemeClr val="tx1">
                      <a:lumMod val="75000"/>
                      <a:lumOff val="25000"/>
                    </a:schemeClr>
                  </a:solidFill>
                  <a:latin typeface="+mn-lt"/>
                </a:rPr>
                <a:t>Spindelmutter</a:t>
              </a:r>
            </a:p>
            <a:p>
              <a:endParaRPr lang="de-DE" dirty="0"/>
            </a:p>
          </p:txBody>
        </p:sp>
      </p:grpSp>
      <p:grpSp>
        <p:nvGrpSpPr>
          <p:cNvPr id="20487" name="Group 13"/>
          <p:cNvGrpSpPr>
            <a:grpSpLocks/>
          </p:cNvGrpSpPr>
          <p:nvPr/>
        </p:nvGrpSpPr>
        <p:grpSpPr bwMode="auto">
          <a:xfrm>
            <a:off x="4800600" y="3657601"/>
            <a:ext cx="3810000" cy="1744663"/>
            <a:chOff x="3024" y="2304"/>
            <a:chExt cx="2400" cy="1099"/>
          </a:xfrm>
        </p:grpSpPr>
        <p:sp>
          <p:nvSpPr>
            <p:cNvPr id="20497" name="Line 14"/>
            <p:cNvSpPr>
              <a:spLocks noChangeShapeType="1"/>
            </p:cNvSpPr>
            <p:nvPr/>
          </p:nvSpPr>
          <p:spPr bwMode="auto">
            <a:xfrm flipH="1" flipV="1">
              <a:off x="3024" y="2304"/>
              <a:ext cx="960" cy="720"/>
            </a:xfrm>
            <a:prstGeom prst="line">
              <a:avLst/>
            </a:prstGeom>
            <a:noFill/>
            <a:ln w="6350">
              <a:solidFill>
                <a:schemeClr val="tx1"/>
              </a:solidFill>
              <a:round/>
              <a:headEnd/>
              <a:tailEnd type="oval" w="med" len="med"/>
            </a:ln>
          </p:spPr>
          <p:txBody>
            <a:bodyPr wrap="none" anchor="ctr"/>
            <a:lstStyle/>
            <a:p>
              <a:endParaRPr lang="de-DE"/>
            </a:p>
          </p:txBody>
        </p:sp>
        <p:sp>
          <p:nvSpPr>
            <p:cNvPr id="20498" name="Text Box 15"/>
            <p:cNvSpPr txBox="1">
              <a:spLocks noChangeArrowheads="1"/>
            </p:cNvSpPr>
            <p:nvPr/>
          </p:nvSpPr>
          <p:spPr bwMode="auto">
            <a:xfrm>
              <a:off x="3471" y="2976"/>
              <a:ext cx="1953" cy="427"/>
            </a:xfrm>
            <a:prstGeom prst="rect">
              <a:avLst/>
            </a:prstGeom>
            <a:noFill/>
            <a:ln w="6350">
              <a:noFill/>
              <a:miter lim="800000"/>
              <a:headEnd/>
              <a:tailEnd/>
            </a:ln>
          </p:spPr>
          <p:txBody>
            <a:bodyPr wrap="none">
              <a:spAutoFit/>
            </a:bodyPr>
            <a:lstStyle/>
            <a:p>
              <a:r>
                <a:rPr lang="de-DE" sz="2000" dirty="0">
                  <a:solidFill>
                    <a:schemeClr val="tx1">
                      <a:lumMod val="75000"/>
                      <a:lumOff val="25000"/>
                    </a:schemeClr>
                  </a:solidFill>
                  <a:latin typeface="+mn-lt"/>
                </a:rPr>
                <a:t>Zugdrähte für Abstützungen</a:t>
              </a:r>
            </a:p>
            <a:p>
              <a:endParaRPr lang="de-DE" dirty="0"/>
            </a:p>
          </p:txBody>
        </p:sp>
      </p:grpSp>
      <p:grpSp>
        <p:nvGrpSpPr>
          <p:cNvPr id="20488" name="Group 16"/>
          <p:cNvGrpSpPr>
            <a:grpSpLocks/>
          </p:cNvGrpSpPr>
          <p:nvPr/>
        </p:nvGrpSpPr>
        <p:grpSpPr bwMode="auto">
          <a:xfrm>
            <a:off x="3916363" y="4267201"/>
            <a:ext cx="1835150" cy="1820863"/>
            <a:chOff x="2467" y="2688"/>
            <a:chExt cx="1156" cy="1147"/>
          </a:xfrm>
        </p:grpSpPr>
        <p:sp>
          <p:nvSpPr>
            <p:cNvPr id="20495" name="Text Box 17"/>
            <p:cNvSpPr txBox="1">
              <a:spLocks noChangeArrowheads="1"/>
            </p:cNvSpPr>
            <p:nvPr/>
          </p:nvSpPr>
          <p:spPr bwMode="auto">
            <a:xfrm>
              <a:off x="2467" y="3408"/>
              <a:ext cx="1156" cy="427"/>
            </a:xfrm>
            <a:prstGeom prst="rect">
              <a:avLst/>
            </a:prstGeom>
            <a:noFill/>
            <a:ln w="6350">
              <a:noFill/>
              <a:miter lim="800000"/>
              <a:headEnd/>
              <a:tailEnd/>
            </a:ln>
          </p:spPr>
          <p:txBody>
            <a:bodyPr wrap="none">
              <a:spAutoFit/>
            </a:bodyPr>
            <a:lstStyle/>
            <a:p>
              <a:r>
                <a:rPr lang="de-DE" sz="2000" dirty="0">
                  <a:solidFill>
                    <a:schemeClr val="tx1">
                      <a:lumMod val="75000"/>
                      <a:lumOff val="25000"/>
                    </a:schemeClr>
                  </a:solidFill>
                  <a:latin typeface="+mn-lt"/>
                </a:rPr>
                <a:t>Führungswagen</a:t>
              </a:r>
            </a:p>
            <a:p>
              <a:endParaRPr lang="de-DE" dirty="0"/>
            </a:p>
          </p:txBody>
        </p:sp>
        <p:sp>
          <p:nvSpPr>
            <p:cNvPr id="20496" name="Line 18"/>
            <p:cNvSpPr>
              <a:spLocks noChangeShapeType="1"/>
            </p:cNvSpPr>
            <p:nvPr/>
          </p:nvSpPr>
          <p:spPr bwMode="auto">
            <a:xfrm flipH="1" flipV="1">
              <a:off x="2832" y="2688"/>
              <a:ext cx="252" cy="761"/>
            </a:xfrm>
            <a:prstGeom prst="line">
              <a:avLst/>
            </a:prstGeom>
            <a:noFill/>
            <a:ln w="6350">
              <a:solidFill>
                <a:schemeClr val="tx1"/>
              </a:solidFill>
              <a:round/>
              <a:headEnd/>
              <a:tailEnd type="oval" w="med" len="med"/>
            </a:ln>
          </p:spPr>
          <p:txBody>
            <a:bodyPr wrap="none" anchor="ctr"/>
            <a:lstStyle/>
            <a:p>
              <a:endParaRPr lang="de-DE"/>
            </a:p>
          </p:txBody>
        </p:sp>
      </p:grpSp>
      <p:grpSp>
        <p:nvGrpSpPr>
          <p:cNvPr id="20489" name="Group 19"/>
          <p:cNvGrpSpPr>
            <a:grpSpLocks/>
          </p:cNvGrpSpPr>
          <p:nvPr/>
        </p:nvGrpSpPr>
        <p:grpSpPr bwMode="auto">
          <a:xfrm>
            <a:off x="361950" y="4571998"/>
            <a:ext cx="2728913" cy="1450975"/>
            <a:chOff x="228" y="2880"/>
            <a:chExt cx="1719" cy="914"/>
          </a:xfrm>
        </p:grpSpPr>
        <p:sp>
          <p:nvSpPr>
            <p:cNvPr id="20493" name="Text Box 20"/>
            <p:cNvSpPr txBox="1">
              <a:spLocks noChangeArrowheads="1"/>
            </p:cNvSpPr>
            <p:nvPr/>
          </p:nvSpPr>
          <p:spPr bwMode="auto">
            <a:xfrm>
              <a:off x="228" y="3367"/>
              <a:ext cx="1719" cy="427"/>
            </a:xfrm>
            <a:prstGeom prst="rect">
              <a:avLst/>
            </a:prstGeom>
            <a:noFill/>
            <a:ln w="6350">
              <a:noFill/>
              <a:miter lim="800000"/>
              <a:headEnd/>
              <a:tailEnd/>
            </a:ln>
          </p:spPr>
          <p:txBody>
            <a:bodyPr wrap="none">
              <a:spAutoFit/>
            </a:bodyPr>
            <a:lstStyle/>
            <a:p>
              <a:r>
                <a:rPr lang="de-DE" sz="2000" dirty="0">
                  <a:solidFill>
                    <a:schemeClr val="tx1">
                      <a:lumMod val="75000"/>
                      <a:lumOff val="25000"/>
                    </a:schemeClr>
                  </a:solidFill>
                  <a:latin typeface="+mn-lt"/>
                </a:rPr>
                <a:t>Geklebter Spindelzapfen</a:t>
              </a:r>
            </a:p>
            <a:p>
              <a:endParaRPr lang="de-DE" dirty="0"/>
            </a:p>
          </p:txBody>
        </p:sp>
        <p:sp>
          <p:nvSpPr>
            <p:cNvPr id="20494" name="Line 21"/>
            <p:cNvSpPr>
              <a:spLocks noChangeShapeType="1"/>
            </p:cNvSpPr>
            <p:nvPr/>
          </p:nvSpPr>
          <p:spPr bwMode="auto">
            <a:xfrm flipV="1">
              <a:off x="1152" y="2880"/>
              <a:ext cx="96" cy="528"/>
            </a:xfrm>
            <a:prstGeom prst="line">
              <a:avLst/>
            </a:prstGeom>
            <a:noFill/>
            <a:ln w="6350">
              <a:solidFill>
                <a:schemeClr val="tx1"/>
              </a:solidFill>
              <a:round/>
              <a:headEnd/>
              <a:tailEnd type="oval" w="med" len="med"/>
            </a:ln>
          </p:spPr>
          <p:txBody>
            <a:bodyPr wrap="none" anchor="ctr"/>
            <a:lstStyle/>
            <a:p>
              <a:endParaRPr lang="de-DE"/>
            </a:p>
          </p:txBody>
        </p:sp>
      </p:grpSp>
      <p:grpSp>
        <p:nvGrpSpPr>
          <p:cNvPr id="20490" name="Group 22"/>
          <p:cNvGrpSpPr>
            <a:grpSpLocks/>
          </p:cNvGrpSpPr>
          <p:nvPr/>
        </p:nvGrpSpPr>
        <p:grpSpPr bwMode="auto">
          <a:xfrm>
            <a:off x="477838" y="3155950"/>
            <a:ext cx="2493962" cy="958850"/>
            <a:chOff x="301" y="1988"/>
            <a:chExt cx="1571" cy="604"/>
          </a:xfrm>
        </p:grpSpPr>
        <p:sp>
          <p:nvSpPr>
            <p:cNvPr id="20491" name="Line 23"/>
            <p:cNvSpPr>
              <a:spLocks noChangeShapeType="1"/>
            </p:cNvSpPr>
            <p:nvPr/>
          </p:nvSpPr>
          <p:spPr bwMode="auto">
            <a:xfrm>
              <a:off x="1392" y="2208"/>
              <a:ext cx="480" cy="384"/>
            </a:xfrm>
            <a:prstGeom prst="line">
              <a:avLst/>
            </a:prstGeom>
            <a:noFill/>
            <a:ln w="6350">
              <a:solidFill>
                <a:schemeClr val="tx1"/>
              </a:solidFill>
              <a:round/>
              <a:headEnd/>
              <a:tailEnd type="oval" w="med" len="med"/>
            </a:ln>
          </p:spPr>
          <p:txBody>
            <a:bodyPr wrap="none" anchor="ctr"/>
            <a:lstStyle/>
            <a:p>
              <a:endParaRPr lang="de-DE"/>
            </a:p>
          </p:txBody>
        </p:sp>
        <p:sp>
          <p:nvSpPr>
            <p:cNvPr id="20492" name="Text Box 24"/>
            <p:cNvSpPr txBox="1">
              <a:spLocks noChangeArrowheads="1"/>
            </p:cNvSpPr>
            <p:nvPr/>
          </p:nvSpPr>
          <p:spPr bwMode="auto">
            <a:xfrm>
              <a:off x="301" y="1988"/>
              <a:ext cx="1316" cy="427"/>
            </a:xfrm>
            <a:prstGeom prst="rect">
              <a:avLst/>
            </a:prstGeom>
            <a:noFill/>
            <a:ln w="6350">
              <a:noFill/>
              <a:miter lim="800000"/>
              <a:headEnd/>
              <a:tailEnd/>
            </a:ln>
          </p:spPr>
          <p:txBody>
            <a:bodyPr wrap="none">
              <a:spAutoFit/>
            </a:bodyPr>
            <a:lstStyle/>
            <a:p>
              <a:r>
                <a:rPr lang="de-DE" sz="2000" dirty="0">
                  <a:solidFill>
                    <a:schemeClr val="tx1">
                      <a:lumMod val="75000"/>
                      <a:lumOff val="25000"/>
                    </a:schemeClr>
                  </a:solidFill>
                  <a:latin typeface="+mn-lt"/>
                </a:rPr>
                <a:t>Interne Dämpfung</a:t>
              </a:r>
            </a:p>
            <a:p>
              <a:endParaRPr lang="de-DE" dirty="0"/>
            </a:p>
          </p:txBody>
        </p:sp>
      </p:grpSp>
      <p:sp>
        <p:nvSpPr>
          <p:cNvPr id="24" name="Foliennummernplatzhalter 23"/>
          <p:cNvSpPr>
            <a:spLocks noGrp="1"/>
          </p:cNvSpPr>
          <p:nvPr>
            <p:ph type="sldNum" sz="quarter" idx="4"/>
          </p:nvPr>
        </p:nvSpPr>
        <p:spPr/>
        <p:txBody>
          <a:bodyPr/>
          <a:lstStyle/>
          <a:p>
            <a:fld id="{67E460E2-A79B-FD4C-875F-CB1722C97EA1}" type="slidenum">
              <a:rPr lang="de-DE" smtClean="0"/>
              <a:pPr/>
              <a:t>15</a:t>
            </a:fld>
            <a:endParaRPr lang="de-DE"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pic>
        <p:nvPicPr>
          <p:cNvPr id="21508" name="Picture 25"/>
          <p:cNvPicPr>
            <a:picLocks noChangeAspect="1" noChangeArrowheads="1"/>
          </p:cNvPicPr>
          <p:nvPr/>
        </p:nvPicPr>
        <p:blipFill>
          <a:blip r:embed="rId2" cstate="print"/>
          <a:srcRect l="1831" t="5084" r="15790" b="5811"/>
          <a:stretch>
            <a:fillRect/>
          </a:stretch>
        </p:blipFill>
        <p:spPr bwMode="auto">
          <a:xfrm>
            <a:off x="6143636" y="2413008"/>
            <a:ext cx="2601260" cy="2659066"/>
          </a:xfrm>
          <a:prstGeom prst="rect">
            <a:avLst/>
          </a:prstGeom>
          <a:noFill/>
          <a:ln w="6350">
            <a:noFill/>
            <a:miter lim="800000"/>
            <a:headEnd/>
            <a:tailEnd/>
          </a:ln>
        </p:spPr>
      </p:pic>
      <p:grpSp>
        <p:nvGrpSpPr>
          <p:cNvPr id="21509" name="Group 26"/>
          <p:cNvGrpSpPr>
            <a:grpSpLocks/>
          </p:cNvGrpSpPr>
          <p:nvPr/>
        </p:nvGrpSpPr>
        <p:grpSpPr bwMode="auto">
          <a:xfrm>
            <a:off x="5072053" y="1928633"/>
            <a:ext cx="3673475" cy="999702"/>
            <a:chOff x="1401" y="1523"/>
            <a:chExt cx="2314" cy="929"/>
          </a:xfrm>
        </p:grpSpPr>
        <p:sp>
          <p:nvSpPr>
            <p:cNvPr id="21514" name="Text Box 27"/>
            <p:cNvSpPr txBox="1">
              <a:spLocks noChangeArrowheads="1"/>
            </p:cNvSpPr>
            <p:nvPr/>
          </p:nvSpPr>
          <p:spPr bwMode="auto">
            <a:xfrm>
              <a:off x="1401" y="1523"/>
              <a:ext cx="2314" cy="343"/>
            </a:xfrm>
            <a:prstGeom prst="rect">
              <a:avLst/>
            </a:prstGeom>
            <a:noFill/>
            <a:ln w="6350">
              <a:noFill/>
              <a:miter lim="800000"/>
              <a:headEnd/>
              <a:tailEnd/>
            </a:ln>
          </p:spPr>
          <p:txBody>
            <a:bodyPr wrap="none">
              <a:spAutoFit/>
            </a:bodyPr>
            <a:lstStyle/>
            <a:p>
              <a:r>
                <a:rPr lang="de-DE" dirty="0">
                  <a:solidFill>
                    <a:schemeClr val="tx1">
                      <a:lumMod val="75000"/>
                      <a:lumOff val="25000"/>
                    </a:schemeClr>
                  </a:solidFill>
                </a:rPr>
                <a:t>Spindelabstützung (3000 U/min. !)</a:t>
              </a:r>
            </a:p>
          </p:txBody>
        </p:sp>
        <p:sp>
          <p:nvSpPr>
            <p:cNvPr id="21515" name="Line 28"/>
            <p:cNvSpPr>
              <a:spLocks noChangeShapeType="1"/>
            </p:cNvSpPr>
            <p:nvPr/>
          </p:nvSpPr>
          <p:spPr bwMode="auto">
            <a:xfrm flipH="1">
              <a:off x="2706" y="1855"/>
              <a:ext cx="119" cy="597"/>
            </a:xfrm>
            <a:prstGeom prst="line">
              <a:avLst/>
            </a:prstGeom>
            <a:noFill/>
            <a:ln w="6350">
              <a:solidFill>
                <a:schemeClr val="tx1"/>
              </a:solidFill>
              <a:round/>
              <a:headEnd/>
              <a:tailEnd type="oval" w="med" len="med"/>
            </a:ln>
          </p:spPr>
          <p:txBody>
            <a:bodyPr wrap="none" anchor="ctr"/>
            <a:lstStyle/>
            <a:p>
              <a:endParaRPr lang="de-DE"/>
            </a:p>
          </p:txBody>
        </p:sp>
      </p:grpSp>
      <p:sp>
        <p:nvSpPr>
          <p:cNvPr id="21510" name="Text Box 29"/>
          <p:cNvSpPr txBox="1">
            <a:spLocks noChangeArrowheads="1"/>
          </p:cNvSpPr>
          <p:nvPr/>
        </p:nvSpPr>
        <p:spPr bwMode="auto">
          <a:xfrm>
            <a:off x="179388" y="1484313"/>
            <a:ext cx="5040312" cy="2154237"/>
          </a:xfrm>
          <a:prstGeom prst="rect">
            <a:avLst/>
          </a:prstGeom>
          <a:noFill/>
          <a:ln w="6350">
            <a:noFill/>
            <a:miter lim="800000"/>
            <a:headEnd/>
            <a:tailEnd/>
          </a:ln>
        </p:spPr>
        <p:txBody>
          <a:bodyPr>
            <a:spAutoFit/>
          </a:bodyPr>
          <a:lstStyle/>
          <a:p>
            <a:r>
              <a:rPr lang="de-DE" u="sng" dirty="0">
                <a:solidFill>
                  <a:schemeClr val="tx1">
                    <a:lumMod val="75000"/>
                    <a:lumOff val="25000"/>
                  </a:schemeClr>
                </a:solidFill>
                <a:latin typeface="+mn-lt"/>
              </a:rPr>
              <a:t>Hinweis :</a:t>
            </a:r>
            <a:endParaRPr lang="de-DE" dirty="0">
              <a:solidFill>
                <a:schemeClr val="tx1">
                  <a:lumMod val="75000"/>
                  <a:lumOff val="25000"/>
                </a:schemeClr>
              </a:solidFill>
              <a:latin typeface="+mn-lt"/>
            </a:endParaRPr>
          </a:p>
          <a:p>
            <a:r>
              <a:rPr lang="de-DE" dirty="0">
                <a:solidFill>
                  <a:schemeClr val="tx1">
                    <a:lumMod val="75000"/>
                    <a:lumOff val="25000"/>
                  </a:schemeClr>
                </a:solidFill>
                <a:latin typeface="+mn-lt"/>
              </a:rPr>
              <a:t>Spindelachsen können wahlweise mit Kugelrollspindel oder Trapezgewinde-spindel ausgestattet werden</a:t>
            </a:r>
          </a:p>
          <a:p>
            <a:r>
              <a:rPr lang="de-DE" dirty="0">
                <a:solidFill>
                  <a:schemeClr val="tx1">
                    <a:lumMod val="75000"/>
                    <a:lumOff val="25000"/>
                  </a:schemeClr>
                </a:solidFill>
                <a:latin typeface="+mn-lt"/>
              </a:rPr>
              <a:t>! Achtung, durch Spindelabstützungen wird die Achse länger!</a:t>
            </a:r>
          </a:p>
          <a:p>
            <a:endParaRPr lang="de-DE" sz="800" dirty="0">
              <a:solidFill>
                <a:schemeClr val="tx1">
                  <a:lumMod val="75000"/>
                  <a:lumOff val="25000"/>
                </a:schemeClr>
              </a:solidFill>
            </a:endParaRPr>
          </a:p>
          <a:p>
            <a:endParaRPr lang="de-DE" dirty="0">
              <a:solidFill>
                <a:schemeClr val="tx1">
                  <a:lumMod val="75000"/>
                  <a:lumOff val="25000"/>
                </a:schemeClr>
              </a:solidFill>
            </a:endParaRPr>
          </a:p>
        </p:txBody>
      </p:sp>
      <p:sp>
        <p:nvSpPr>
          <p:cNvPr id="21511" name="Rectangle 30"/>
          <p:cNvSpPr>
            <a:spLocks noChangeArrowheads="1"/>
          </p:cNvSpPr>
          <p:nvPr/>
        </p:nvSpPr>
        <p:spPr bwMode="auto">
          <a:xfrm>
            <a:off x="179388" y="3284538"/>
            <a:ext cx="5114925" cy="1046162"/>
          </a:xfrm>
          <a:prstGeom prst="rect">
            <a:avLst/>
          </a:prstGeom>
          <a:noFill/>
          <a:ln w="6350">
            <a:noFill/>
            <a:miter lim="800000"/>
            <a:headEnd/>
            <a:tailEnd/>
          </a:ln>
        </p:spPr>
        <p:txBody>
          <a:bodyPr wrap="none">
            <a:spAutoFit/>
          </a:bodyPr>
          <a:lstStyle/>
          <a:p>
            <a:r>
              <a:rPr lang="de-DE" u="sng" dirty="0">
                <a:solidFill>
                  <a:schemeClr val="tx1">
                    <a:lumMod val="75000"/>
                    <a:lumOff val="25000"/>
                  </a:schemeClr>
                </a:solidFill>
                <a:latin typeface="+mn-lt"/>
              </a:rPr>
              <a:t>Wiederholgenauigkeit :</a:t>
            </a:r>
          </a:p>
          <a:p>
            <a:endParaRPr lang="de-DE" sz="800" dirty="0">
              <a:solidFill>
                <a:schemeClr val="tx1">
                  <a:lumMod val="75000"/>
                  <a:lumOff val="25000"/>
                </a:schemeClr>
              </a:solidFill>
              <a:latin typeface="+mn-lt"/>
            </a:endParaRPr>
          </a:p>
          <a:p>
            <a:r>
              <a:rPr lang="de-DE" dirty="0">
                <a:solidFill>
                  <a:schemeClr val="tx1">
                    <a:lumMod val="75000"/>
                    <a:lumOff val="25000"/>
                  </a:schemeClr>
                </a:solidFill>
                <a:latin typeface="+mn-lt"/>
              </a:rPr>
              <a:t>Kugelrollspindel 			+/- 0.03 mm</a:t>
            </a:r>
          </a:p>
          <a:p>
            <a:r>
              <a:rPr lang="de-DE" dirty="0">
                <a:solidFill>
                  <a:schemeClr val="tx1">
                    <a:lumMod val="75000"/>
                    <a:lumOff val="25000"/>
                  </a:schemeClr>
                </a:solidFill>
                <a:latin typeface="+mn-lt"/>
              </a:rPr>
              <a:t>Trapezgewindespindel 	</a:t>
            </a:r>
            <a:r>
              <a:rPr lang="de-DE" dirty="0">
                <a:latin typeface="+mn-lt"/>
              </a:rPr>
              <a:t>	</a:t>
            </a:r>
            <a:r>
              <a:rPr lang="de-DE" dirty="0">
                <a:solidFill>
                  <a:schemeClr val="tx1">
                    <a:lumMod val="75000"/>
                    <a:lumOff val="25000"/>
                  </a:schemeClr>
                </a:solidFill>
                <a:latin typeface="+mn-lt"/>
              </a:rPr>
              <a:t>+/- 0.05 mm</a:t>
            </a:r>
          </a:p>
        </p:txBody>
      </p:sp>
      <p:pic>
        <p:nvPicPr>
          <p:cNvPr id="21512" name="Picture 1039"/>
          <p:cNvPicPr>
            <a:picLocks noChangeAspect="1" noChangeArrowheads="1"/>
          </p:cNvPicPr>
          <p:nvPr/>
        </p:nvPicPr>
        <p:blipFill>
          <a:blip r:embed="rId3" cstate="print"/>
          <a:srcRect l="2316" t="10806" r="2737" b="13741"/>
          <a:stretch>
            <a:fillRect/>
          </a:stretch>
        </p:blipFill>
        <p:spPr bwMode="auto">
          <a:xfrm>
            <a:off x="285720" y="4341832"/>
            <a:ext cx="2952750" cy="1873250"/>
          </a:xfrm>
          <a:prstGeom prst="rect">
            <a:avLst/>
          </a:prstGeom>
          <a:noFill/>
          <a:ln w="6350">
            <a:noFill/>
            <a:miter lim="800000"/>
            <a:headEnd/>
            <a:tailEnd/>
          </a:ln>
        </p:spPr>
      </p:pic>
      <p:sp>
        <p:nvSpPr>
          <p:cNvPr id="21513" name="Text Box 27"/>
          <p:cNvSpPr txBox="1">
            <a:spLocks noChangeArrowheads="1"/>
          </p:cNvSpPr>
          <p:nvPr/>
        </p:nvSpPr>
        <p:spPr bwMode="auto">
          <a:xfrm>
            <a:off x="3286116" y="5845194"/>
            <a:ext cx="3609258" cy="369332"/>
          </a:xfrm>
          <a:prstGeom prst="rect">
            <a:avLst/>
          </a:prstGeom>
          <a:noFill/>
          <a:ln w="6350">
            <a:noFill/>
            <a:miter lim="800000"/>
            <a:headEnd/>
            <a:tailEnd/>
          </a:ln>
        </p:spPr>
        <p:txBody>
          <a:bodyPr wrap="none">
            <a:spAutoFit/>
          </a:bodyPr>
          <a:lstStyle/>
          <a:p>
            <a:r>
              <a:rPr lang="de-DE" dirty="0">
                <a:solidFill>
                  <a:schemeClr val="tx1">
                    <a:lumMod val="75000"/>
                    <a:lumOff val="25000"/>
                  </a:schemeClr>
                </a:solidFill>
                <a:latin typeface="+mn-lt"/>
              </a:rPr>
              <a:t>Beispiel Anzahl Spindelabstützungen</a:t>
            </a:r>
          </a:p>
        </p:txBody>
      </p:sp>
      <p:sp>
        <p:nvSpPr>
          <p:cNvPr id="15" name="Titel 2"/>
          <p:cNvSpPr txBox="1">
            <a:spLocks/>
          </p:cNvSpPr>
          <p:nvPr/>
        </p:nvSpPr>
        <p:spPr>
          <a:xfrm>
            <a:off x="713843" y="541870"/>
            <a:ext cx="8074557" cy="960702"/>
          </a:xfrm>
          <a:prstGeom prst="rect">
            <a:avLst/>
          </a:prstGeom>
        </p:spPr>
        <p:txBody>
          <a:bodyPr anchor="b"/>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dirty="0" smtClean="0">
                <a:ln>
                  <a:noFill/>
                </a:ln>
                <a:solidFill>
                  <a:srgbClr val="00446B"/>
                </a:solidFill>
                <a:effectLst/>
                <a:uLnTx/>
                <a:uFillTx/>
                <a:latin typeface="Calibri"/>
                <a:ea typeface="+mj-ea"/>
                <a:cs typeface="Calibri"/>
              </a:rPr>
              <a:t>Funktionsweise Spindelantriebe</a:t>
            </a:r>
          </a:p>
        </p:txBody>
      </p:sp>
      <p:sp>
        <p:nvSpPr>
          <p:cNvPr id="12" name="Foliennummernplatzhalter 11"/>
          <p:cNvSpPr>
            <a:spLocks noGrp="1"/>
          </p:cNvSpPr>
          <p:nvPr>
            <p:ph type="sldNum" sz="quarter" idx="4"/>
          </p:nvPr>
        </p:nvSpPr>
        <p:spPr/>
        <p:txBody>
          <a:bodyPr/>
          <a:lstStyle/>
          <a:p>
            <a:fld id="{67E460E2-A79B-FD4C-875F-CB1722C97EA1}" type="slidenum">
              <a:rPr lang="de-DE" smtClean="0"/>
              <a:pPr/>
              <a:t>16</a:t>
            </a:fld>
            <a:endParaRPr lang="de-DE"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2"/>
          <p:cNvSpPr>
            <a:spLocks noGrp="1"/>
          </p:cNvSpPr>
          <p:nvPr>
            <p:ph type="title"/>
          </p:nvPr>
        </p:nvSpPr>
        <p:spPr/>
        <p:txBody>
          <a:bodyPr/>
          <a:lstStyle/>
          <a:p>
            <a:r>
              <a:rPr lang="de-DE" smtClean="0"/>
              <a:t>Funktionsweise Zahnriemenantriebe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22532" name="Group 271"/>
          <p:cNvGrpSpPr>
            <a:grpSpLocks/>
          </p:cNvGrpSpPr>
          <p:nvPr/>
        </p:nvGrpSpPr>
        <p:grpSpPr bwMode="auto">
          <a:xfrm>
            <a:off x="628655" y="1836738"/>
            <a:ext cx="4586287" cy="2024062"/>
            <a:chOff x="1497" y="1666"/>
            <a:chExt cx="6678" cy="2401"/>
          </a:xfrm>
        </p:grpSpPr>
        <p:sp>
          <p:nvSpPr>
            <p:cNvPr id="22614" name="Rectangle 272"/>
            <p:cNvSpPr>
              <a:spLocks noChangeArrowheads="1"/>
            </p:cNvSpPr>
            <p:nvPr/>
          </p:nvSpPr>
          <p:spPr bwMode="auto">
            <a:xfrm>
              <a:off x="3269" y="2570"/>
              <a:ext cx="4746" cy="1356"/>
            </a:xfrm>
            <a:prstGeom prst="rect">
              <a:avLst/>
            </a:prstGeom>
            <a:solidFill>
              <a:srgbClr val="C0C0C0"/>
            </a:solidFill>
            <a:ln w="9525">
              <a:noFill/>
              <a:miter lim="800000"/>
              <a:headEnd/>
              <a:tailEnd/>
            </a:ln>
          </p:spPr>
          <p:txBody>
            <a:bodyPr/>
            <a:lstStyle/>
            <a:p>
              <a:endParaRPr lang="de-DE"/>
            </a:p>
          </p:txBody>
        </p:sp>
        <p:sp>
          <p:nvSpPr>
            <p:cNvPr id="22615" name="Rectangle 273"/>
            <p:cNvSpPr>
              <a:spLocks noChangeArrowheads="1"/>
            </p:cNvSpPr>
            <p:nvPr/>
          </p:nvSpPr>
          <p:spPr bwMode="auto">
            <a:xfrm>
              <a:off x="3834" y="2683"/>
              <a:ext cx="3729" cy="113"/>
            </a:xfrm>
            <a:prstGeom prst="rect">
              <a:avLst/>
            </a:prstGeom>
            <a:solidFill>
              <a:srgbClr val="969696"/>
            </a:solidFill>
            <a:ln w="9525">
              <a:noFill/>
              <a:miter lim="800000"/>
              <a:headEnd/>
              <a:tailEnd/>
            </a:ln>
          </p:spPr>
          <p:txBody>
            <a:bodyPr/>
            <a:lstStyle/>
            <a:p>
              <a:endParaRPr lang="de-DE"/>
            </a:p>
          </p:txBody>
        </p:sp>
        <p:sp>
          <p:nvSpPr>
            <p:cNvPr id="22616" name="Rectangle 274"/>
            <p:cNvSpPr>
              <a:spLocks noChangeArrowheads="1"/>
            </p:cNvSpPr>
            <p:nvPr/>
          </p:nvSpPr>
          <p:spPr bwMode="auto">
            <a:xfrm>
              <a:off x="3834" y="3700"/>
              <a:ext cx="3729" cy="113"/>
            </a:xfrm>
            <a:prstGeom prst="rect">
              <a:avLst/>
            </a:prstGeom>
            <a:solidFill>
              <a:srgbClr val="969696"/>
            </a:solidFill>
            <a:ln w="9525">
              <a:noFill/>
              <a:miter lim="800000"/>
              <a:headEnd/>
              <a:tailEnd/>
            </a:ln>
          </p:spPr>
          <p:txBody>
            <a:bodyPr/>
            <a:lstStyle/>
            <a:p>
              <a:endParaRPr lang="de-DE"/>
            </a:p>
          </p:txBody>
        </p:sp>
        <p:sp>
          <p:nvSpPr>
            <p:cNvPr id="22617" name="Rectangle 275"/>
            <p:cNvSpPr>
              <a:spLocks noChangeArrowheads="1"/>
            </p:cNvSpPr>
            <p:nvPr/>
          </p:nvSpPr>
          <p:spPr bwMode="auto">
            <a:xfrm>
              <a:off x="7789" y="2909"/>
              <a:ext cx="113" cy="678"/>
            </a:xfrm>
            <a:prstGeom prst="rect">
              <a:avLst/>
            </a:prstGeom>
            <a:solidFill>
              <a:srgbClr val="666699"/>
            </a:solidFill>
            <a:ln w="9525">
              <a:noFill/>
              <a:miter lim="800000"/>
              <a:headEnd/>
              <a:tailEnd/>
            </a:ln>
          </p:spPr>
          <p:txBody>
            <a:bodyPr/>
            <a:lstStyle/>
            <a:p>
              <a:endParaRPr lang="de-DE"/>
            </a:p>
          </p:txBody>
        </p:sp>
        <p:sp>
          <p:nvSpPr>
            <p:cNvPr id="22618" name="Rectangle 276"/>
            <p:cNvSpPr>
              <a:spLocks noChangeArrowheads="1"/>
            </p:cNvSpPr>
            <p:nvPr/>
          </p:nvSpPr>
          <p:spPr bwMode="auto">
            <a:xfrm>
              <a:off x="3495" y="2796"/>
              <a:ext cx="113" cy="791"/>
            </a:xfrm>
            <a:prstGeom prst="rect">
              <a:avLst/>
            </a:prstGeom>
            <a:solidFill>
              <a:srgbClr val="666699"/>
            </a:solidFill>
            <a:ln w="9525">
              <a:noFill/>
              <a:miter lim="800000"/>
              <a:headEnd/>
              <a:tailEnd/>
            </a:ln>
          </p:spPr>
          <p:txBody>
            <a:bodyPr/>
            <a:lstStyle/>
            <a:p>
              <a:endParaRPr lang="de-DE"/>
            </a:p>
          </p:txBody>
        </p:sp>
        <p:sp>
          <p:nvSpPr>
            <p:cNvPr id="22619" name="Rectangle 277"/>
            <p:cNvSpPr>
              <a:spLocks noChangeArrowheads="1"/>
            </p:cNvSpPr>
            <p:nvPr/>
          </p:nvSpPr>
          <p:spPr bwMode="auto">
            <a:xfrm>
              <a:off x="3382" y="3135"/>
              <a:ext cx="4633" cy="226"/>
            </a:xfrm>
            <a:prstGeom prst="rect">
              <a:avLst/>
            </a:prstGeom>
            <a:solidFill>
              <a:srgbClr val="FFFFFF"/>
            </a:solidFill>
            <a:ln w="9525">
              <a:solidFill>
                <a:srgbClr val="000000"/>
              </a:solidFill>
              <a:miter lim="800000"/>
              <a:headEnd/>
              <a:tailEnd/>
            </a:ln>
          </p:spPr>
          <p:txBody>
            <a:bodyPr/>
            <a:lstStyle/>
            <a:p>
              <a:endParaRPr lang="de-DE"/>
            </a:p>
          </p:txBody>
        </p:sp>
        <p:grpSp>
          <p:nvGrpSpPr>
            <p:cNvPr id="22620" name="Group 278"/>
            <p:cNvGrpSpPr>
              <a:grpSpLocks/>
            </p:cNvGrpSpPr>
            <p:nvPr/>
          </p:nvGrpSpPr>
          <p:grpSpPr bwMode="auto">
            <a:xfrm>
              <a:off x="7676" y="2909"/>
              <a:ext cx="339" cy="113"/>
              <a:chOff x="7676" y="2570"/>
              <a:chExt cx="339" cy="113"/>
            </a:xfrm>
          </p:grpSpPr>
          <p:sp>
            <p:nvSpPr>
              <p:cNvPr id="22665" name="Rectangle 279"/>
              <p:cNvSpPr>
                <a:spLocks noChangeArrowheads="1"/>
              </p:cNvSpPr>
              <p:nvPr/>
            </p:nvSpPr>
            <p:spPr bwMode="auto">
              <a:xfrm>
                <a:off x="7676" y="2570"/>
                <a:ext cx="339" cy="113"/>
              </a:xfrm>
              <a:prstGeom prst="rect">
                <a:avLst/>
              </a:prstGeom>
              <a:solidFill>
                <a:srgbClr val="3366FF"/>
              </a:solidFill>
              <a:ln w="6350">
                <a:solidFill>
                  <a:srgbClr val="000000"/>
                </a:solidFill>
                <a:miter lim="800000"/>
                <a:headEnd/>
                <a:tailEnd/>
              </a:ln>
            </p:spPr>
            <p:txBody>
              <a:bodyPr/>
              <a:lstStyle/>
              <a:p>
                <a:endParaRPr lang="de-DE"/>
              </a:p>
            </p:txBody>
          </p:sp>
          <p:sp>
            <p:nvSpPr>
              <p:cNvPr id="22666" name="Line 280"/>
              <p:cNvSpPr>
                <a:spLocks noChangeShapeType="1"/>
              </p:cNvSpPr>
              <p:nvPr/>
            </p:nvSpPr>
            <p:spPr bwMode="auto">
              <a:xfrm flipV="1">
                <a:off x="7676" y="2570"/>
                <a:ext cx="113" cy="113"/>
              </a:xfrm>
              <a:prstGeom prst="line">
                <a:avLst/>
              </a:prstGeom>
              <a:noFill/>
              <a:ln w="6350">
                <a:solidFill>
                  <a:srgbClr val="000000"/>
                </a:solidFill>
                <a:round/>
                <a:headEnd/>
                <a:tailEnd/>
              </a:ln>
            </p:spPr>
            <p:txBody>
              <a:bodyPr/>
              <a:lstStyle/>
              <a:p>
                <a:endParaRPr lang="de-DE"/>
              </a:p>
            </p:txBody>
          </p:sp>
          <p:sp>
            <p:nvSpPr>
              <p:cNvPr id="22667" name="Line 281"/>
              <p:cNvSpPr>
                <a:spLocks noChangeShapeType="1"/>
              </p:cNvSpPr>
              <p:nvPr/>
            </p:nvSpPr>
            <p:spPr bwMode="auto">
              <a:xfrm flipH="1" flipV="1">
                <a:off x="7676" y="2570"/>
                <a:ext cx="113" cy="113"/>
              </a:xfrm>
              <a:prstGeom prst="line">
                <a:avLst/>
              </a:prstGeom>
              <a:noFill/>
              <a:ln w="6350">
                <a:solidFill>
                  <a:srgbClr val="000000"/>
                </a:solidFill>
                <a:round/>
                <a:headEnd/>
                <a:tailEnd/>
              </a:ln>
            </p:spPr>
            <p:txBody>
              <a:bodyPr/>
              <a:lstStyle/>
              <a:p>
                <a:endParaRPr lang="de-DE"/>
              </a:p>
            </p:txBody>
          </p:sp>
          <p:sp>
            <p:nvSpPr>
              <p:cNvPr id="22668" name="Line 282"/>
              <p:cNvSpPr>
                <a:spLocks noChangeShapeType="1"/>
              </p:cNvSpPr>
              <p:nvPr/>
            </p:nvSpPr>
            <p:spPr bwMode="auto">
              <a:xfrm flipV="1">
                <a:off x="7902" y="2570"/>
                <a:ext cx="113" cy="113"/>
              </a:xfrm>
              <a:prstGeom prst="line">
                <a:avLst/>
              </a:prstGeom>
              <a:noFill/>
              <a:ln w="6350">
                <a:solidFill>
                  <a:srgbClr val="000000"/>
                </a:solidFill>
                <a:round/>
                <a:headEnd/>
                <a:tailEnd/>
              </a:ln>
            </p:spPr>
            <p:txBody>
              <a:bodyPr/>
              <a:lstStyle/>
              <a:p>
                <a:endParaRPr lang="de-DE"/>
              </a:p>
            </p:txBody>
          </p:sp>
          <p:sp>
            <p:nvSpPr>
              <p:cNvPr id="22669" name="Line 283"/>
              <p:cNvSpPr>
                <a:spLocks noChangeShapeType="1"/>
              </p:cNvSpPr>
              <p:nvPr/>
            </p:nvSpPr>
            <p:spPr bwMode="auto">
              <a:xfrm flipH="1" flipV="1">
                <a:off x="7902" y="2570"/>
                <a:ext cx="113" cy="113"/>
              </a:xfrm>
              <a:prstGeom prst="line">
                <a:avLst/>
              </a:prstGeom>
              <a:noFill/>
              <a:ln w="6350">
                <a:solidFill>
                  <a:srgbClr val="000000"/>
                </a:solidFill>
                <a:round/>
                <a:headEnd/>
                <a:tailEnd/>
              </a:ln>
            </p:spPr>
            <p:txBody>
              <a:bodyPr/>
              <a:lstStyle/>
              <a:p>
                <a:endParaRPr lang="de-DE"/>
              </a:p>
            </p:txBody>
          </p:sp>
        </p:grpSp>
        <p:grpSp>
          <p:nvGrpSpPr>
            <p:cNvPr id="22621" name="Group 284"/>
            <p:cNvGrpSpPr>
              <a:grpSpLocks/>
            </p:cNvGrpSpPr>
            <p:nvPr/>
          </p:nvGrpSpPr>
          <p:grpSpPr bwMode="auto">
            <a:xfrm>
              <a:off x="7676" y="3474"/>
              <a:ext cx="339" cy="113"/>
              <a:chOff x="7676" y="2570"/>
              <a:chExt cx="339" cy="113"/>
            </a:xfrm>
          </p:grpSpPr>
          <p:sp>
            <p:nvSpPr>
              <p:cNvPr id="22660" name="Rectangle 285"/>
              <p:cNvSpPr>
                <a:spLocks noChangeArrowheads="1"/>
              </p:cNvSpPr>
              <p:nvPr/>
            </p:nvSpPr>
            <p:spPr bwMode="auto">
              <a:xfrm>
                <a:off x="7676" y="2570"/>
                <a:ext cx="339" cy="113"/>
              </a:xfrm>
              <a:prstGeom prst="rect">
                <a:avLst/>
              </a:prstGeom>
              <a:solidFill>
                <a:srgbClr val="3366FF"/>
              </a:solidFill>
              <a:ln w="6350">
                <a:solidFill>
                  <a:srgbClr val="000000"/>
                </a:solidFill>
                <a:miter lim="800000"/>
                <a:headEnd/>
                <a:tailEnd/>
              </a:ln>
            </p:spPr>
            <p:txBody>
              <a:bodyPr/>
              <a:lstStyle/>
              <a:p>
                <a:endParaRPr lang="de-DE"/>
              </a:p>
            </p:txBody>
          </p:sp>
          <p:sp>
            <p:nvSpPr>
              <p:cNvPr id="22661" name="Line 286"/>
              <p:cNvSpPr>
                <a:spLocks noChangeShapeType="1"/>
              </p:cNvSpPr>
              <p:nvPr/>
            </p:nvSpPr>
            <p:spPr bwMode="auto">
              <a:xfrm flipV="1">
                <a:off x="7676" y="2570"/>
                <a:ext cx="113" cy="113"/>
              </a:xfrm>
              <a:prstGeom prst="line">
                <a:avLst/>
              </a:prstGeom>
              <a:noFill/>
              <a:ln w="6350">
                <a:solidFill>
                  <a:srgbClr val="000000"/>
                </a:solidFill>
                <a:round/>
                <a:headEnd/>
                <a:tailEnd/>
              </a:ln>
            </p:spPr>
            <p:txBody>
              <a:bodyPr/>
              <a:lstStyle/>
              <a:p>
                <a:endParaRPr lang="de-DE"/>
              </a:p>
            </p:txBody>
          </p:sp>
          <p:sp>
            <p:nvSpPr>
              <p:cNvPr id="22662" name="Line 287"/>
              <p:cNvSpPr>
                <a:spLocks noChangeShapeType="1"/>
              </p:cNvSpPr>
              <p:nvPr/>
            </p:nvSpPr>
            <p:spPr bwMode="auto">
              <a:xfrm flipH="1" flipV="1">
                <a:off x="7676" y="2570"/>
                <a:ext cx="113" cy="113"/>
              </a:xfrm>
              <a:prstGeom prst="line">
                <a:avLst/>
              </a:prstGeom>
              <a:noFill/>
              <a:ln w="6350">
                <a:solidFill>
                  <a:srgbClr val="000000"/>
                </a:solidFill>
                <a:round/>
                <a:headEnd/>
                <a:tailEnd/>
              </a:ln>
            </p:spPr>
            <p:txBody>
              <a:bodyPr/>
              <a:lstStyle/>
              <a:p>
                <a:endParaRPr lang="de-DE"/>
              </a:p>
            </p:txBody>
          </p:sp>
          <p:sp>
            <p:nvSpPr>
              <p:cNvPr id="22663" name="Line 288"/>
              <p:cNvSpPr>
                <a:spLocks noChangeShapeType="1"/>
              </p:cNvSpPr>
              <p:nvPr/>
            </p:nvSpPr>
            <p:spPr bwMode="auto">
              <a:xfrm flipV="1">
                <a:off x="7902" y="2570"/>
                <a:ext cx="113" cy="113"/>
              </a:xfrm>
              <a:prstGeom prst="line">
                <a:avLst/>
              </a:prstGeom>
              <a:noFill/>
              <a:ln w="6350">
                <a:solidFill>
                  <a:srgbClr val="000000"/>
                </a:solidFill>
                <a:round/>
                <a:headEnd/>
                <a:tailEnd/>
              </a:ln>
            </p:spPr>
            <p:txBody>
              <a:bodyPr/>
              <a:lstStyle/>
              <a:p>
                <a:endParaRPr lang="de-DE"/>
              </a:p>
            </p:txBody>
          </p:sp>
          <p:sp>
            <p:nvSpPr>
              <p:cNvPr id="22664" name="Line 289"/>
              <p:cNvSpPr>
                <a:spLocks noChangeShapeType="1"/>
              </p:cNvSpPr>
              <p:nvPr/>
            </p:nvSpPr>
            <p:spPr bwMode="auto">
              <a:xfrm flipH="1" flipV="1">
                <a:off x="7902" y="2570"/>
                <a:ext cx="113" cy="113"/>
              </a:xfrm>
              <a:prstGeom prst="line">
                <a:avLst/>
              </a:prstGeom>
              <a:noFill/>
              <a:ln w="6350">
                <a:solidFill>
                  <a:srgbClr val="000000"/>
                </a:solidFill>
                <a:round/>
                <a:headEnd/>
                <a:tailEnd/>
              </a:ln>
            </p:spPr>
            <p:txBody>
              <a:bodyPr/>
              <a:lstStyle/>
              <a:p>
                <a:endParaRPr lang="de-DE"/>
              </a:p>
            </p:txBody>
          </p:sp>
        </p:grpSp>
        <p:grpSp>
          <p:nvGrpSpPr>
            <p:cNvPr id="22622" name="Group 290"/>
            <p:cNvGrpSpPr>
              <a:grpSpLocks/>
            </p:cNvGrpSpPr>
            <p:nvPr/>
          </p:nvGrpSpPr>
          <p:grpSpPr bwMode="auto">
            <a:xfrm>
              <a:off x="3382" y="3474"/>
              <a:ext cx="339" cy="113"/>
              <a:chOff x="7676" y="2570"/>
              <a:chExt cx="339" cy="113"/>
            </a:xfrm>
          </p:grpSpPr>
          <p:sp>
            <p:nvSpPr>
              <p:cNvPr id="22655" name="Rectangle 291"/>
              <p:cNvSpPr>
                <a:spLocks noChangeArrowheads="1"/>
              </p:cNvSpPr>
              <p:nvPr/>
            </p:nvSpPr>
            <p:spPr bwMode="auto">
              <a:xfrm>
                <a:off x="7676" y="2570"/>
                <a:ext cx="339" cy="113"/>
              </a:xfrm>
              <a:prstGeom prst="rect">
                <a:avLst/>
              </a:prstGeom>
              <a:solidFill>
                <a:srgbClr val="3366FF"/>
              </a:solidFill>
              <a:ln w="6350">
                <a:solidFill>
                  <a:srgbClr val="000000"/>
                </a:solidFill>
                <a:miter lim="800000"/>
                <a:headEnd/>
                <a:tailEnd/>
              </a:ln>
            </p:spPr>
            <p:txBody>
              <a:bodyPr/>
              <a:lstStyle/>
              <a:p>
                <a:endParaRPr lang="de-DE"/>
              </a:p>
            </p:txBody>
          </p:sp>
          <p:sp>
            <p:nvSpPr>
              <p:cNvPr id="22656" name="Line 292"/>
              <p:cNvSpPr>
                <a:spLocks noChangeShapeType="1"/>
              </p:cNvSpPr>
              <p:nvPr/>
            </p:nvSpPr>
            <p:spPr bwMode="auto">
              <a:xfrm flipV="1">
                <a:off x="7676" y="2570"/>
                <a:ext cx="113" cy="113"/>
              </a:xfrm>
              <a:prstGeom prst="line">
                <a:avLst/>
              </a:prstGeom>
              <a:noFill/>
              <a:ln w="6350">
                <a:solidFill>
                  <a:srgbClr val="000000"/>
                </a:solidFill>
                <a:round/>
                <a:headEnd/>
                <a:tailEnd/>
              </a:ln>
            </p:spPr>
            <p:txBody>
              <a:bodyPr/>
              <a:lstStyle/>
              <a:p>
                <a:endParaRPr lang="de-DE"/>
              </a:p>
            </p:txBody>
          </p:sp>
          <p:sp>
            <p:nvSpPr>
              <p:cNvPr id="22657" name="Line 293"/>
              <p:cNvSpPr>
                <a:spLocks noChangeShapeType="1"/>
              </p:cNvSpPr>
              <p:nvPr/>
            </p:nvSpPr>
            <p:spPr bwMode="auto">
              <a:xfrm flipH="1" flipV="1">
                <a:off x="7676" y="2570"/>
                <a:ext cx="113" cy="113"/>
              </a:xfrm>
              <a:prstGeom prst="line">
                <a:avLst/>
              </a:prstGeom>
              <a:noFill/>
              <a:ln w="6350">
                <a:solidFill>
                  <a:srgbClr val="000000"/>
                </a:solidFill>
                <a:round/>
                <a:headEnd/>
                <a:tailEnd/>
              </a:ln>
            </p:spPr>
            <p:txBody>
              <a:bodyPr/>
              <a:lstStyle/>
              <a:p>
                <a:endParaRPr lang="de-DE"/>
              </a:p>
            </p:txBody>
          </p:sp>
          <p:sp>
            <p:nvSpPr>
              <p:cNvPr id="22658" name="Line 294"/>
              <p:cNvSpPr>
                <a:spLocks noChangeShapeType="1"/>
              </p:cNvSpPr>
              <p:nvPr/>
            </p:nvSpPr>
            <p:spPr bwMode="auto">
              <a:xfrm flipV="1">
                <a:off x="7902" y="2570"/>
                <a:ext cx="113" cy="113"/>
              </a:xfrm>
              <a:prstGeom prst="line">
                <a:avLst/>
              </a:prstGeom>
              <a:noFill/>
              <a:ln w="6350">
                <a:solidFill>
                  <a:srgbClr val="000000"/>
                </a:solidFill>
                <a:round/>
                <a:headEnd/>
                <a:tailEnd/>
              </a:ln>
            </p:spPr>
            <p:txBody>
              <a:bodyPr/>
              <a:lstStyle/>
              <a:p>
                <a:endParaRPr lang="de-DE"/>
              </a:p>
            </p:txBody>
          </p:sp>
          <p:sp>
            <p:nvSpPr>
              <p:cNvPr id="22659" name="Line 295"/>
              <p:cNvSpPr>
                <a:spLocks noChangeShapeType="1"/>
              </p:cNvSpPr>
              <p:nvPr/>
            </p:nvSpPr>
            <p:spPr bwMode="auto">
              <a:xfrm flipH="1" flipV="1">
                <a:off x="7902" y="2570"/>
                <a:ext cx="113" cy="113"/>
              </a:xfrm>
              <a:prstGeom prst="line">
                <a:avLst/>
              </a:prstGeom>
              <a:noFill/>
              <a:ln w="6350">
                <a:solidFill>
                  <a:srgbClr val="000000"/>
                </a:solidFill>
                <a:round/>
                <a:headEnd/>
                <a:tailEnd/>
              </a:ln>
            </p:spPr>
            <p:txBody>
              <a:bodyPr/>
              <a:lstStyle/>
              <a:p>
                <a:endParaRPr lang="de-DE"/>
              </a:p>
            </p:txBody>
          </p:sp>
        </p:grpSp>
        <p:grpSp>
          <p:nvGrpSpPr>
            <p:cNvPr id="22623" name="Group 296"/>
            <p:cNvGrpSpPr>
              <a:grpSpLocks/>
            </p:cNvGrpSpPr>
            <p:nvPr/>
          </p:nvGrpSpPr>
          <p:grpSpPr bwMode="auto">
            <a:xfrm>
              <a:off x="3382" y="2923"/>
              <a:ext cx="339" cy="113"/>
              <a:chOff x="7676" y="2570"/>
              <a:chExt cx="339" cy="113"/>
            </a:xfrm>
          </p:grpSpPr>
          <p:sp>
            <p:nvSpPr>
              <p:cNvPr id="22650" name="Rectangle 297"/>
              <p:cNvSpPr>
                <a:spLocks noChangeArrowheads="1"/>
              </p:cNvSpPr>
              <p:nvPr/>
            </p:nvSpPr>
            <p:spPr bwMode="auto">
              <a:xfrm>
                <a:off x="7676" y="2570"/>
                <a:ext cx="339" cy="113"/>
              </a:xfrm>
              <a:prstGeom prst="rect">
                <a:avLst/>
              </a:prstGeom>
              <a:solidFill>
                <a:srgbClr val="3366FF"/>
              </a:solidFill>
              <a:ln w="6350">
                <a:solidFill>
                  <a:srgbClr val="000000"/>
                </a:solidFill>
                <a:miter lim="800000"/>
                <a:headEnd/>
                <a:tailEnd/>
              </a:ln>
            </p:spPr>
            <p:txBody>
              <a:bodyPr/>
              <a:lstStyle/>
              <a:p>
                <a:endParaRPr lang="de-DE"/>
              </a:p>
            </p:txBody>
          </p:sp>
          <p:sp>
            <p:nvSpPr>
              <p:cNvPr id="22651" name="Line 298"/>
              <p:cNvSpPr>
                <a:spLocks noChangeShapeType="1"/>
              </p:cNvSpPr>
              <p:nvPr/>
            </p:nvSpPr>
            <p:spPr bwMode="auto">
              <a:xfrm flipV="1">
                <a:off x="7676" y="2570"/>
                <a:ext cx="113" cy="113"/>
              </a:xfrm>
              <a:prstGeom prst="line">
                <a:avLst/>
              </a:prstGeom>
              <a:noFill/>
              <a:ln w="6350">
                <a:solidFill>
                  <a:srgbClr val="000000"/>
                </a:solidFill>
                <a:round/>
                <a:headEnd/>
                <a:tailEnd/>
              </a:ln>
            </p:spPr>
            <p:txBody>
              <a:bodyPr/>
              <a:lstStyle/>
              <a:p>
                <a:endParaRPr lang="de-DE"/>
              </a:p>
            </p:txBody>
          </p:sp>
          <p:sp>
            <p:nvSpPr>
              <p:cNvPr id="22652" name="Line 299"/>
              <p:cNvSpPr>
                <a:spLocks noChangeShapeType="1"/>
              </p:cNvSpPr>
              <p:nvPr/>
            </p:nvSpPr>
            <p:spPr bwMode="auto">
              <a:xfrm flipH="1" flipV="1">
                <a:off x="7676" y="2570"/>
                <a:ext cx="113" cy="113"/>
              </a:xfrm>
              <a:prstGeom prst="line">
                <a:avLst/>
              </a:prstGeom>
              <a:noFill/>
              <a:ln w="6350">
                <a:solidFill>
                  <a:srgbClr val="000000"/>
                </a:solidFill>
                <a:round/>
                <a:headEnd/>
                <a:tailEnd/>
              </a:ln>
            </p:spPr>
            <p:txBody>
              <a:bodyPr/>
              <a:lstStyle/>
              <a:p>
                <a:endParaRPr lang="de-DE"/>
              </a:p>
            </p:txBody>
          </p:sp>
          <p:sp>
            <p:nvSpPr>
              <p:cNvPr id="22653" name="Line 300"/>
              <p:cNvSpPr>
                <a:spLocks noChangeShapeType="1"/>
              </p:cNvSpPr>
              <p:nvPr/>
            </p:nvSpPr>
            <p:spPr bwMode="auto">
              <a:xfrm flipV="1">
                <a:off x="7902" y="2570"/>
                <a:ext cx="113" cy="113"/>
              </a:xfrm>
              <a:prstGeom prst="line">
                <a:avLst/>
              </a:prstGeom>
              <a:noFill/>
              <a:ln w="6350">
                <a:solidFill>
                  <a:srgbClr val="000000"/>
                </a:solidFill>
                <a:round/>
                <a:headEnd/>
                <a:tailEnd/>
              </a:ln>
            </p:spPr>
            <p:txBody>
              <a:bodyPr/>
              <a:lstStyle/>
              <a:p>
                <a:endParaRPr lang="de-DE"/>
              </a:p>
            </p:txBody>
          </p:sp>
          <p:sp>
            <p:nvSpPr>
              <p:cNvPr id="22654" name="Line 301"/>
              <p:cNvSpPr>
                <a:spLocks noChangeShapeType="1"/>
              </p:cNvSpPr>
              <p:nvPr/>
            </p:nvSpPr>
            <p:spPr bwMode="auto">
              <a:xfrm flipH="1" flipV="1">
                <a:off x="7902" y="2570"/>
                <a:ext cx="113" cy="113"/>
              </a:xfrm>
              <a:prstGeom prst="line">
                <a:avLst/>
              </a:prstGeom>
              <a:noFill/>
              <a:ln w="6350">
                <a:solidFill>
                  <a:srgbClr val="000000"/>
                </a:solidFill>
                <a:round/>
                <a:headEnd/>
                <a:tailEnd/>
              </a:ln>
            </p:spPr>
            <p:txBody>
              <a:bodyPr/>
              <a:lstStyle/>
              <a:p>
                <a:endParaRPr lang="de-DE"/>
              </a:p>
            </p:txBody>
          </p:sp>
        </p:grpSp>
        <p:sp>
          <p:nvSpPr>
            <p:cNvPr id="22624" name="Line 302"/>
            <p:cNvSpPr>
              <a:spLocks noChangeShapeType="1"/>
            </p:cNvSpPr>
            <p:nvPr/>
          </p:nvSpPr>
          <p:spPr bwMode="auto">
            <a:xfrm>
              <a:off x="4173" y="3135"/>
              <a:ext cx="0" cy="226"/>
            </a:xfrm>
            <a:prstGeom prst="line">
              <a:avLst/>
            </a:prstGeom>
            <a:noFill/>
            <a:ln w="3175">
              <a:solidFill>
                <a:srgbClr val="000000"/>
              </a:solidFill>
              <a:round/>
              <a:headEnd/>
              <a:tailEnd/>
            </a:ln>
          </p:spPr>
          <p:txBody>
            <a:bodyPr/>
            <a:lstStyle/>
            <a:p>
              <a:endParaRPr lang="de-DE"/>
            </a:p>
          </p:txBody>
        </p:sp>
        <p:sp>
          <p:nvSpPr>
            <p:cNvPr id="22625" name="Line 303"/>
            <p:cNvSpPr>
              <a:spLocks noChangeShapeType="1"/>
            </p:cNvSpPr>
            <p:nvPr/>
          </p:nvSpPr>
          <p:spPr bwMode="auto">
            <a:xfrm>
              <a:off x="4286" y="3135"/>
              <a:ext cx="0" cy="226"/>
            </a:xfrm>
            <a:prstGeom prst="line">
              <a:avLst/>
            </a:prstGeom>
            <a:noFill/>
            <a:ln w="3175">
              <a:solidFill>
                <a:srgbClr val="000000"/>
              </a:solidFill>
              <a:round/>
              <a:headEnd/>
              <a:tailEnd/>
            </a:ln>
          </p:spPr>
          <p:txBody>
            <a:bodyPr/>
            <a:lstStyle/>
            <a:p>
              <a:endParaRPr lang="de-DE"/>
            </a:p>
          </p:txBody>
        </p:sp>
        <p:sp>
          <p:nvSpPr>
            <p:cNvPr id="22626" name="Line 304"/>
            <p:cNvSpPr>
              <a:spLocks noChangeShapeType="1"/>
            </p:cNvSpPr>
            <p:nvPr/>
          </p:nvSpPr>
          <p:spPr bwMode="auto">
            <a:xfrm>
              <a:off x="4399" y="3135"/>
              <a:ext cx="0" cy="226"/>
            </a:xfrm>
            <a:prstGeom prst="line">
              <a:avLst/>
            </a:prstGeom>
            <a:noFill/>
            <a:ln w="3175">
              <a:solidFill>
                <a:srgbClr val="000000"/>
              </a:solidFill>
              <a:round/>
              <a:headEnd/>
              <a:tailEnd/>
            </a:ln>
          </p:spPr>
          <p:txBody>
            <a:bodyPr/>
            <a:lstStyle/>
            <a:p>
              <a:endParaRPr lang="de-DE"/>
            </a:p>
          </p:txBody>
        </p:sp>
        <p:sp>
          <p:nvSpPr>
            <p:cNvPr id="22627" name="Line 305"/>
            <p:cNvSpPr>
              <a:spLocks noChangeShapeType="1"/>
            </p:cNvSpPr>
            <p:nvPr/>
          </p:nvSpPr>
          <p:spPr bwMode="auto">
            <a:xfrm>
              <a:off x="4512" y="3135"/>
              <a:ext cx="0" cy="226"/>
            </a:xfrm>
            <a:prstGeom prst="line">
              <a:avLst/>
            </a:prstGeom>
            <a:noFill/>
            <a:ln w="3175">
              <a:solidFill>
                <a:srgbClr val="000000"/>
              </a:solidFill>
              <a:round/>
              <a:headEnd/>
              <a:tailEnd/>
            </a:ln>
          </p:spPr>
          <p:txBody>
            <a:bodyPr/>
            <a:lstStyle/>
            <a:p>
              <a:endParaRPr lang="de-DE"/>
            </a:p>
          </p:txBody>
        </p:sp>
        <p:sp>
          <p:nvSpPr>
            <p:cNvPr id="22628" name="Rectangle 306"/>
            <p:cNvSpPr>
              <a:spLocks noChangeArrowheads="1"/>
            </p:cNvSpPr>
            <p:nvPr/>
          </p:nvSpPr>
          <p:spPr bwMode="auto">
            <a:xfrm>
              <a:off x="3495" y="2570"/>
              <a:ext cx="113" cy="226"/>
            </a:xfrm>
            <a:prstGeom prst="rect">
              <a:avLst/>
            </a:prstGeom>
            <a:solidFill>
              <a:srgbClr val="333333"/>
            </a:solidFill>
            <a:ln w="9525">
              <a:solidFill>
                <a:srgbClr val="333333"/>
              </a:solidFill>
              <a:miter lim="800000"/>
              <a:headEnd/>
              <a:tailEnd/>
            </a:ln>
          </p:spPr>
          <p:txBody>
            <a:bodyPr/>
            <a:lstStyle/>
            <a:p>
              <a:endParaRPr lang="de-DE"/>
            </a:p>
          </p:txBody>
        </p:sp>
        <p:sp>
          <p:nvSpPr>
            <p:cNvPr id="22629" name="Rectangle 307"/>
            <p:cNvSpPr>
              <a:spLocks noChangeArrowheads="1"/>
            </p:cNvSpPr>
            <p:nvPr/>
          </p:nvSpPr>
          <p:spPr bwMode="auto">
            <a:xfrm>
              <a:off x="3269" y="1666"/>
              <a:ext cx="565" cy="678"/>
            </a:xfrm>
            <a:prstGeom prst="rect">
              <a:avLst/>
            </a:prstGeom>
            <a:solidFill>
              <a:srgbClr val="0000FF"/>
            </a:solidFill>
            <a:ln w="9525">
              <a:noFill/>
              <a:miter lim="800000"/>
              <a:headEnd/>
              <a:tailEnd/>
            </a:ln>
          </p:spPr>
          <p:txBody>
            <a:bodyPr/>
            <a:lstStyle/>
            <a:p>
              <a:endParaRPr lang="de-DE"/>
            </a:p>
          </p:txBody>
        </p:sp>
        <p:sp>
          <p:nvSpPr>
            <p:cNvPr id="22630" name="Rectangle 308"/>
            <p:cNvSpPr>
              <a:spLocks noChangeArrowheads="1"/>
            </p:cNvSpPr>
            <p:nvPr/>
          </p:nvSpPr>
          <p:spPr bwMode="auto">
            <a:xfrm>
              <a:off x="3269" y="2344"/>
              <a:ext cx="565" cy="226"/>
            </a:xfrm>
            <a:prstGeom prst="rect">
              <a:avLst/>
            </a:prstGeom>
            <a:solidFill>
              <a:srgbClr val="003366"/>
            </a:solidFill>
            <a:ln w="9525">
              <a:noFill/>
              <a:miter lim="800000"/>
              <a:headEnd/>
              <a:tailEnd/>
            </a:ln>
          </p:spPr>
          <p:txBody>
            <a:bodyPr/>
            <a:lstStyle/>
            <a:p>
              <a:endParaRPr lang="de-DE"/>
            </a:p>
          </p:txBody>
        </p:sp>
        <p:sp>
          <p:nvSpPr>
            <p:cNvPr id="22631" name="Rectangle 309"/>
            <p:cNvSpPr>
              <a:spLocks noChangeArrowheads="1"/>
            </p:cNvSpPr>
            <p:nvPr/>
          </p:nvSpPr>
          <p:spPr bwMode="auto">
            <a:xfrm>
              <a:off x="5758" y="2570"/>
              <a:ext cx="791" cy="1356"/>
            </a:xfrm>
            <a:prstGeom prst="rect">
              <a:avLst/>
            </a:prstGeom>
            <a:solidFill>
              <a:srgbClr val="969696"/>
            </a:solidFill>
            <a:ln w="9525">
              <a:noFill/>
              <a:miter lim="800000"/>
              <a:headEnd/>
              <a:tailEnd/>
            </a:ln>
          </p:spPr>
          <p:txBody>
            <a:bodyPr/>
            <a:lstStyle/>
            <a:p>
              <a:endParaRPr lang="de-DE"/>
            </a:p>
          </p:txBody>
        </p:sp>
        <p:sp>
          <p:nvSpPr>
            <p:cNvPr id="22632" name="Rectangle 310"/>
            <p:cNvSpPr>
              <a:spLocks noChangeArrowheads="1"/>
            </p:cNvSpPr>
            <p:nvPr/>
          </p:nvSpPr>
          <p:spPr bwMode="auto">
            <a:xfrm>
              <a:off x="5758" y="2570"/>
              <a:ext cx="226" cy="339"/>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22633" name="Rectangle 311"/>
            <p:cNvSpPr>
              <a:spLocks noChangeArrowheads="1"/>
            </p:cNvSpPr>
            <p:nvPr/>
          </p:nvSpPr>
          <p:spPr bwMode="auto">
            <a:xfrm>
              <a:off x="6320" y="2570"/>
              <a:ext cx="226" cy="339"/>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22634" name="Rectangle 312"/>
            <p:cNvSpPr>
              <a:spLocks noChangeArrowheads="1"/>
            </p:cNvSpPr>
            <p:nvPr/>
          </p:nvSpPr>
          <p:spPr bwMode="auto">
            <a:xfrm>
              <a:off x="5755" y="3587"/>
              <a:ext cx="226" cy="339"/>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22635" name="Rectangle 313"/>
            <p:cNvSpPr>
              <a:spLocks noChangeArrowheads="1"/>
            </p:cNvSpPr>
            <p:nvPr/>
          </p:nvSpPr>
          <p:spPr bwMode="auto">
            <a:xfrm>
              <a:off x="6320" y="3587"/>
              <a:ext cx="226" cy="339"/>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22636" name="Line 314"/>
            <p:cNvSpPr>
              <a:spLocks noChangeShapeType="1"/>
            </p:cNvSpPr>
            <p:nvPr/>
          </p:nvSpPr>
          <p:spPr bwMode="auto">
            <a:xfrm>
              <a:off x="3721" y="1779"/>
              <a:ext cx="0" cy="452"/>
            </a:xfrm>
            <a:prstGeom prst="line">
              <a:avLst/>
            </a:prstGeom>
            <a:noFill/>
            <a:ln w="9525">
              <a:solidFill>
                <a:srgbClr val="000000"/>
              </a:solidFill>
              <a:round/>
              <a:headEnd/>
              <a:tailEnd/>
            </a:ln>
          </p:spPr>
          <p:txBody>
            <a:bodyPr/>
            <a:lstStyle/>
            <a:p>
              <a:endParaRPr lang="de-DE"/>
            </a:p>
          </p:txBody>
        </p:sp>
        <p:sp>
          <p:nvSpPr>
            <p:cNvPr id="22637" name="Line 315"/>
            <p:cNvSpPr>
              <a:spLocks noChangeShapeType="1"/>
            </p:cNvSpPr>
            <p:nvPr/>
          </p:nvSpPr>
          <p:spPr bwMode="auto">
            <a:xfrm>
              <a:off x="3608" y="1779"/>
              <a:ext cx="0" cy="452"/>
            </a:xfrm>
            <a:prstGeom prst="line">
              <a:avLst/>
            </a:prstGeom>
            <a:noFill/>
            <a:ln w="9525">
              <a:solidFill>
                <a:srgbClr val="000000"/>
              </a:solidFill>
              <a:round/>
              <a:headEnd/>
              <a:tailEnd/>
            </a:ln>
          </p:spPr>
          <p:txBody>
            <a:bodyPr/>
            <a:lstStyle/>
            <a:p>
              <a:endParaRPr lang="de-DE"/>
            </a:p>
          </p:txBody>
        </p:sp>
        <p:sp>
          <p:nvSpPr>
            <p:cNvPr id="22638" name="Text Box 316"/>
            <p:cNvSpPr txBox="1">
              <a:spLocks noChangeArrowheads="1"/>
            </p:cNvSpPr>
            <p:nvPr/>
          </p:nvSpPr>
          <p:spPr bwMode="auto">
            <a:xfrm>
              <a:off x="4174" y="2102"/>
              <a:ext cx="1133" cy="452"/>
            </a:xfrm>
            <a:prstGeom prst="rect">
              <a:avLst/>
            </a:prstGeom>
            <a:noFill/>
            <a:ln w="9525">
              <a:noFill/>
              <a:miter lim="800000"/>
              <a:headEnd/>
              <a:tailEnd/>
            </a:ln>
          </p:spPr>
          <p:txBody>
            <a:bodyPr/>
            <a:lstStyle/>
            <a:p>
              <a:r>
                <a:rPr lang="en-US" sz="1400" b="1" dirty="0">
                  <a:solidFill>
                    <a:schemeClr val="tx1">
                      <a:lumMod val="75000"/>
                      <a:lumOff val="25000"/>
                    </a:schemeClr>
                  </a:solidFill>
                  <a:latin typeface="+mn-lt"/>
                </a:rPr>
                <a:t>Motor</a:t>
              </a:r>
              <a:endParaRPr lang="en-US" sz="1400" dirty="0">
                <a:solidFill>
                  <a:schemeClr val="tx1">
                    <a:lumMod val="75000"/>
                    <a:lumOff val="25000"/>
                  </a:schemeClr>
                </a:solidFill>
                <a:latin typeface="+mn-lt"/>
              </a:endParaRPr>
            </a:p>
          </p:txBody>
        </p:sp>
        <p:sp>
          <p:nvSpPr>
            <p:cNvPr id="22639" name="Text Box 317"/>
            <p:cNvSpPr txBox="1">
              <a:spLocks noChangeArrowheads="1"/>
            </p:cNvSpPr>
            <p:nvPr/>
          </p:nvSpPr>
          <p:spPr bwMode="auto">
            <a:xfrm>
              <a:off x="1497" y="2259"/>
              <a:ext cx="1248" cy="448"/>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Getriebe</a:t>
              </a:r>
              <a:endParaRPr lang="en-US" sz="1400" dirty="0">
                <a:solidFill>
                  <a:schemeClr val="tx1">
                    <a:lumMod val="75000"/>
                    <a:lumOff val="25000"/>
                  </a:schemeClr>
                </a:solidFill>
                <a:latin typeface="+mn-lt"/>
              </a:endParaRPr>
            </a:p>
          </p:txBody>
        </p:sp>
        <p:sp>
          <p:nvSpPr>
            <p:cNvPr id="22640" name="Text Box 318"/>
            <p:cNvSpPr txBox="1">
              <a:spLocks noChangeArrowheads="1"/>
            </p:cNvSpPr>
            <p:nvPr/>
          </p:nvSpPr>
          <p:spPr bwMode="auto">
            <a:xfrm>
              <a:off x="5657" y="2090"/>
              <a:ext cx="1261" cy="396"/>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Schlitten</a:t>
              </a:r>
              <a:endParaRPr lang="en-US" sz="1400" dirty="0">
                <a:solidFill>
                  <a:schemeClr val="tx1">
                    <a:lumMod val="75000"/>
                    <a:lumOff val="25000"/>
                  </a:schemeClr>
                </a:solidFill>
                <a:latin typeface="+mn-lt"/>
              </a:endParaRPr>
            </a:p>
          </p:txBody>
        </p:sp>
        <p:sp>
          <p:nvSpPr>
            <p:cNvPr id="22641" name="Text Box 319"/>
            <p:cNvSpPr txBox="1">
              <a:spLocks noChangeArrowheads="1"/>
            </p:cNvSpPr>
            <p:nvPr/>
          </p:nvSpPr>
          <p:spPr bwMode="auto">
            <a:xfrm>
              <a:off x="6490" y="1836"/>
              <a:ext cx="1685" cy="452"/>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Zahnriemen</a:t>
              </a:r>
              <a:endParaRPr lang="en-US" sz="1400" dirty="0">
                <a:solidFill>
                  <a:schemeClr val="tx1">
                    <a:lumMod val="75000"/>
                    <a:lumOff val="25000"/>
                  </a:schemeClr>
                </a:solidFill>
                <a:latin typeface="+mn-lt"/>
              </a:endParaRPr>
            </a:p>
          </p:txBody>
        </p:sp>
        <p:sp>
          <p:nvSpPr>
            <p:cNvPr id="22642" name="Text Box 320"/>
            <p:cNvSpPr txBox="1">
              <a:spLocks noChangeArrowheads="1"/>
            </p:cNvSpPr>
            <p:nvPr/>
          </p:nvSpPr>
          <p:spPr bwMode="auto">
            <a:xfrm>
              <a:off x="1497" y="3615"/>
              <a:ext cx="1356" cy="452"/>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Führung</a:t>
              </a:r>
              <a:endParaRPr lang="en-US" sz="1400" dirty="0">
                <a:solidFill>
                  <a:schemeClr val="tx1">
                    <a:lumMod val="75000"/>
                    <a:lumOff val="25000"/>
                  </a:schemeClr>
                </a:solidFill>
                <a:latin typeface="+mn-lt"/>
              </a:endParaRPr>
            </a:p>
          </p:txBody>
        </p:sp>
        <p:sp>
          <p:nvSpPr>
            <p:cNvPr id="22643" name="Text Box 321"/>
            <p:cNvSpPr txBox="1">
              <a:spLocks noChangeArrowheads="1"/>
            </p:cNvSpPr>
            <p:nvPr/>
          </p:nvSpPr>
          <p:spPr bwMode="auto">
            <a:xfrm>
              <a:off x="1497" y="2514"/>
              <a:ext cx="1456" cy="448"/>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Kupplung</a:t>
              </a:r>
              <a:endParaRPr lang="en-US" sz="1200" dirty="0">
                <a:solidFill>
                  <a:schemeClr val="tx1">
                    <a:lumMod val="75000"/>
                    <a:lumOff val="25000"/>
                  </a:schemeClr>
                </a:solidFill>
                <a:latin typeface="+mn-lt"/>
              </a:endParaRPr>
            </a:p>
          </p:txBody>
        </p:sp>
        <p:sp>
          <p:nvSpPr>
            <p:cNvPr id="22644" name="Line 322"/>
            <p:cNvSpPr>
              <a:spLocks noChangeShapeType="1"/>
            </p:cNvSpPr>
            <p:nvPr/>
          </p:nvSpPr>
          <p:spPr bwMode="auto">
            <a:xfrm>
              <a:off x="2930" y="3813"/>
              <a:ext cx="791" cy="0"/>
            </a:xfrm>
            <a:prstGeom prst="line">
              <a:avLst/>
            </a:prstGeom>
            <a:noFill/>
            <a:ln w="9525">
              <a:solidFill>
                <a:srgbClr val="000000"/>
              </a:solidFill>
              <a:round/>
              <a:headEnd/>
              <a:tailEnd type="triangle" w="sm" len="med"/>
            </a:ln>
          </p:spPr>
          <p:txBody>
            <a:bodyPr/>
            <a:lstStyle/>
            <a:p>
              <a:endParaRPr lang="de-DE"/>
            </a:p>
          </p:txBody>
        </p:sp>
        <p:sp>
          <p:nvSpPr>
            <p:cNvPr id="22645" name="Line 323"/>
            <p:cNvSpPr>
              <a:spLocks noChangeShapeType="1"/>
            </p:cNvSpPr>
            <p:nvPr/>
          </p:nvSpPr>
          <p:spPr bwMode="auto">
            <a:xfrm flipH="1">
              <a:off x="3947" y="2231"/>
              <a:ext cx="339" cy="0"/>
            </a:xfrm>
            <a:prstGeom prst="line">
              <a:avLst/>
            </a:prstGeom>
            <a:noFill/>
            <a:ln w="9525">
              <a:solidFill>
                <a:srgbClr val="000000"/>
              </a:solidFill>
              <a:round/>
              <a:headEnd/>
              <a:tailEnd type="triangle" w="sm" len="med"/>
            </a:ln>
          </p:spPr>
          <p:txBody>
            <a:bodyPr/>
            <a:lstStyle/>
            <a:p>
              <a:endParaRPr lang="de-DE"/>
            </a:p>
          </p:txBody>
        </p:sp>
        <p:sp>
          <p:nvSpPr>
            <p:cNvPr id="22646" name="Line 324"/>
            <p:cNvSpPr>
              <a:spLocks noChangeShapeType="1"/>
            </p:cNvSpPr>
            <p:nvPr/>
          </p:nvSpPr>
          <p:spPr bwMode="auto">
            <a:xfrm>
              <a:off x="2591" y="2457"/>
              <a:ext cx="565" cy="0"/>
            </a:xfrm>
            <a:prstGeom prst="line">
              <a:avLst/>
            </a:prstGeom>
            <a:noFill/>
            <a:ln w="9525">
              <a:solidFill>
                <a:srgbClr val="000000"/>
              </a:solidFill>
              <a:round/>
              <a:headEnd/>
              <a:tailEnd type="triangle" w="sm" len="med"/>
            </a:ln>
          </p:spPr>
          <p:txBody>
            <a:bodyPr/>
            <a:lstStyle/>
            <a:p>
              <a:endParaRPr lang="de-DE"/>
            </a:p>
          </p:txBody>
        </p:sp>
        <p:sp>
          <p:nvSpPr>
            <p:cNvPr id="22647" name="Line 325"/>
            <p:cNvSpPr>
              <a:spLocks noChangeShapeType="1"/>
            </p:cNvSpPr>
            <p:nvPr/>
          </p:nvSpPr>
          <p:spPr bwMode="auto">
            <a:xfrm>
              <a:off x="2930" y="2683"/>
              <a:ext cx="452" cy="0"/>
            </a:xfrm>
            <a:prstGeom prst="line">
              <a:avLst/>
            </a:prstGeom>
            <a:noFill/>
            <a:ln w="9525">
              <a:solidFill>
                <a:srgbClr val="000000"/>
              </a:solidFill>
              <a:round/>
              <a:headEnd/>
              <a:tailEnd type="triangle" w="sm" len="med"/>
            </a:ln>
          </p:spPr>
          <p:txBody>
            <a:bodyPr/>
            <a:lstStyle/>
            <a:p>
              <a:endParaRPr lang="de-DE"/>
            </a:p>
          </p:txBody>
        </p:sp>
        <p:sp>
          <p:nvSpPr>
            <p:cNvPr id="22648" name="Line 326"/>
            <p:cNvSpPr>
              <a:spLocks noChangeShapeType="1"/>
            </p:cNvSpPr>
            <p:nvPr/>
          </p:nvSpPr>
          <p:spPr bwMode="auto">
            <a:xfrm flipH="1">
              <a:off x="6207" y="2457"/>
              <a:ext cx="0" cy="339"/>
            </a:xfrm>
            <a:prstGeom prst="line">
              <a:avLst/>
            </a:prstGeom>
            <a:noFill/>
            <a:ln w="9525">
              <a:solidFill>
                <a:srgbClr val="000000"/>
              </a:solidFill>
              <a:round/>
              <a:headEnd/>
              <a:tailEnd type="triangle" w="sm" len="med"/>
            </a:ln>
          </p:spPr>
          <p:txBody>
            <a:bodyPr/>
            <a:lstStyle/>
            <a:p>
              <a:endParaRPr lang="de-DE"/>
            </a:p>
          </p:txBody>
        </p:sp>
        <p:sp>
          <p:nvSpPr>
            <p:cNvPr id="22649" name="Line 327"/>
            <p:cNvSpPr>
              <a:spLocks noChangeShapeType="1"/>
            </p:cNvSpPr>
            <p:nvPr/>
          </p:nvSpPr>
          <p:spPr bwMode="auto">
            <a:xfrm>
              <a:off x="7224" y="2231"/>
              <a:ext cx="0" cy="1017"/>
            </a:xfrm>
            <a:prstGeom prst="line">
              <a:avLst/>
            </a:prstGeom>
            <a:noFill/>
            <a:ln w="9525">
              <a:solidFill>
                <a:srgbClr val="000000"/>
              </a:solidFill>
              <a:round/>
              <a:headEnd/>
              <a:tailEnd type="triangle" w="sm" len="med"/>
            </a:ln>
          </p:spPr>
          <p:txBody>
            <a:bodyPr/>
            <a:lstStyle/>
            <a:p>
              <a:endParaRPr lang="de-DE"/>
            </a:p>
          </p:txBody>
        </p:sp>
      </p:grpSp>
      <p:grpSp>
        <p:nvGrpSpPr>
          <p:cNvPr id="22533" name="Group 407"/>
          <p:cNvGrpSpPr>
            <a:grpSpLocks/>
          </p:cNvGrpSpPr>
          <p:nvPr/>
        </p:nvGrpSpPr>
        <p:grpSpPr bwMode="auto">
          <a:xfrm>
            <a:off x="395288" y="4948238"/>
            <a:ext cx="5737225" cy="1144587"/>
            <a:chOff x="1466" y="5070"/>
            <a:chExt cx="9035" cy="1801"/>
          </a:xfrm>
        </p:grpSpPr>
        <p:grpSp>
          <p:nvGrpSpPr>
            <p:cNvPr id="22537" name="Group 408"/>
            <p:cNvGrpSpPr>
              <a:grpSpLocks/>
            </p:cNvGrpSpPr>
            <p:nvPr/>
          </p:nvGrpSpPr>
          <p:grpSpPr bwMode="auto">
            <a:xfrm>
              <a:off x="2820" y="5649"/>
              <a:ext cx="1469" cy="565"/>
              <a:chOff x="2478" y="5169"/>
              <a:chExt cx="1469" cy="565"/>
            </a:xfrm>
          </p:grpSpPr>
          <p:sp>
            <p:nvSpPr>
              <p:cNvPr id="22602" name="Rectangle 409"/>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22603" name="Line 410"/>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22604" name="Line 411"/>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22605" name="Line 412"/>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22606" name="Line 413"/>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22607" name="Line 414"/>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22608" name="Line 415"/>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22609" name="Line 416"/>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22610" name="Line 417"/>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22611" name="Line 418"/>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22612" name="Line 419"/>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22613" name="Line 420"/>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grpSp>
          <p:nvGrpSpPr>
            <p:cNvPr id="22538" name="Group 421"/>
            <p:cNvGrpSpPr>
              <a:grpSpLocks/>
            </p:cNvGrpSpPr>
            <p:nvPr/>
          </p:nvGrpSpPr>
          <p:grpSpPr bwMode="auto">
            <a:xfrm>
              <a:off x="4289" y="5649"/>
              <a:ext cx="1469" cy="565"/>
              <a:chOff x="2478" y="5169"/>
              <a:chExt cx="1469" cy="565"/>
            </a:xfrm>
          </p:grpSpPr>
          <p:sp>
            <p:nvSpPr>
              <p:cNvPr id="22590" name="Rectangle 422"/>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22591" name="Line 423"/>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22592" name="Line 424"/>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22593" name="Line 425"/>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22594" name="Line 426"/>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22595" name="Line 427"/>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22596" name="Line 428"/>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22597" name="Line 429"/>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22598" name="Line 430"/>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22599" name="Line 431"/>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22600" name="Line 432"/>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22601" name="Line 433"/>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grpSp>
          <p:nvGrpSpPr>
            <p:cNvPr id="22539" name="Group 434"/>
            <p:cNvGrpSpPr>
              <a:grpSpLocks/>
            </p:cNvGrpSpPr>
            <p:nvPr/>
          </p:nvGrpSpPr>
          <p:grpSpPr bwMode="auto">
            <a:xfrm>
              <a:off x="5758" y="5649"/>
              <a:ext cx="1469" cy="565"/>
              <a:chOff x="2478" y="5169"/>
              <a:chExt cx="1469" cy="565"/>
            </a:xfrm>
          </p:grpSpPr>
          <p:sp>
            <p:nvSpPr>
              <p:cNvPr id="22578" name="Rectangle 435"/>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22579" name="Line 436"/>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22580" name="Line 437"/>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22581" name="Line 438"/>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22582" name="Line 439"/>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22583" name="Line 440"/>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22584" name="Line 441"/>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22585" name="Line 442"/>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22586" name="Line 443"/>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22587" name="Line 444"/>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22588" name="Line 445"/>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22589" name="Line 446"/>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grpSp>
          <p:nvGrpSpPr>
            <p:cNvPr id="22540" name="Group 447"/>
            <p:cNvGrpSpPr>
              <a:grpSpLocks/>
            </p:cNvGrpSpPr>
            <p:nvPr/>
          </p:nvGrpSpPr>
          <p:grpSpPr bwMode="auto">
            <a:xfrm>
              <a:off x="7227" y="5663"/>
              <a:ext cx="1469" cy="565"/>
              <a:chOff x="2478" y="5169"/>
              <a:chExt cx="1469" cy="565"/>
            </a:xfrm>
          </p:grpSpPr>
          <p:sp>
            <p:nvSpPr>
              <p:cNvPr id="22566" name="Rectangle 448"/>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22567" name="Line 449"/>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22568" name="Line 450"/>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22569" name="Line 451"/>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22570" name="Line 452"/>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22571" name="Line 453"/>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22572" name="Line 454"/>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22573" name="Line 455"/>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22574" name="Line 456"/>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22575" name="Line 457"/>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22576" name="Line 458"/>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22577" name="Line 459"/>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sp>
          <p:nvSpPr>
            <p:cNvPr id="22541" name="Text Box 460"/>
            <p:cNvSpPr txBox="1">
              <a:spLocks noChangeArrowheads="1"/>
            </p:cNvSpPr>
            <p:nvPr/>
          </p:nvSpPr>
          <p:spPr bwMode="auto">
            <a:xfrm>
              <a:off x="2029" y="5070"/>
              <a:ext cx="1130" cy="706"/>
            </a:xfrm>
            <a:prstGeom prst="rect">
              <a:avLst/>
            </a:prstGeom>
            <a:noFill/>
            <a:ln w="9525">
              <a:noFill/>
              <a:miter lim="800000"/>
              <a:headEnd/>
              <a:tailEnd/>
            </a:ln>
          </p:spPr>
          <p:txBody>
            <a:bodyPr/>
            <a:lstStyle/>
            <a:p>
              <a:r>
                <a:rPr lang="en-US" sz="1200" b="1" dirty="0">
                  <a:solidFill>
                    <a:schemeClr val="tx1">
                      <a:lumMod val="75000"/>
                      <a:lumOff val="25000"/>
                    </a:schemeClr>
                  </a:solidFill>
                  <a:latin typeface="+mn-lt"/>
                </a:rPr>
                <a:t>Motor</a:t>
              </a:r>
            </a:p>
            <a:p>
              <a:r>
                <a:rPr lang="en-US" sz="1200" b="1" dirty="0">
                  <a:solidFill>
                    <a:schemeClr val="tx1">
                      <a:lumMod val="75000"/>
                      <a:lumOff val="25000"/>
                    </a:schemeClr>
                  </a:solidFill>
                  <a:latin typeface="+mn-lt"/>
                </a:rPr>
                <a:t>Rotor</a:t>
              </a:r>
              <a:endParaRPr lang="en-US" sz="1200" dirty="0">
                <a:solidFill>
                  <a:schemeClr val="tx1">
                    <a:lumMod val="75000"/>
                    <a:lumOff val="25000"/>
                  </a:schemeClr>
                </a:solidFill>
                <a:latin typeface="+mn-lt"/>
              </a:endParaRPr>
            </a:p>
          </p:txBody>
        </p:sp>
        <p:sp>
          <p:nvSpPr>
            <p:cNvPr id="22542" name="Text Box 461"/>
            <p:cNvSpPr txBox="1">
              <a:spLocks noChangeArrowheads="1"/>
            </p:cNvSpPr>
            <p:nvPr/>
          </p:nvSpPr>
          <p:spPr bwMode="auto">
            <a:xfrm>
              <a:off x="3267" y="5070"/>
              <a:ext cx="1350" cy="452"/>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Getriebe</a:t>
              </a:r>
              <a:endParaRPr lang="en-US" sz="1200" dirty="0">
                <a:solidFill>
                  <a:schemeClr val="tx1">
                    <a:lumMod val="75000"/>
                    <a:lumOff val="25000"/>
                  </a:schemeClr>
                </a:solidFill>
                <a:latin typeface="+mn-lt"/>
              </a:endParaRPr>
            </a:p>
          </p:txBody>
        </p:sp>
        <p:sp>
          <p:nvSpPr>
            <p:cNvPr id="22543" name="Text Box 462"/>
            <p:cNvSpPr txBox="1">
              <a:spLocks noChangeArrowheads="1"/>
            </p:cNvSpPr>
            <p:nvPr/>
          </p:nvSpPr>
          <p:spPr bwMode="auto">
            <a:xfrm>
              <a:off x="4729" y="5070"/>
              <a:ext cx="1455" cy="452"/>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Kupplung</a:t>
              </a:r>
              <a:endParaRPr lang="en-US" sz="1200" dirty="0">
                <a:solidFill>
                  <a:schemeClr val="tx1">
                    <a:lumMod val="75000"/>
                    <a:lumOff val="25000"/>
                  </a:schemeClr>
                </a:solidFill>
                <a:latin typeface="+mn-lt"/>
              </a:endParaRPr>
            </a:p>
          </p:txBody>
        </p:sp>
        <p:sp>
          <p:nvSpPr>
            <p:cNvPr id="22544" name="Text Box 463"/>
            <p:cNvSpPr txBox="1">
              <a:spLocks noChangeArrowheads="1"/>
            </p:cNvSpPr>
            <p:nvPr/>
          </p:nvSpPr>
          <p:spPr bwMode="auto">
            <a:xfrm>
              <a:off x="7792" y="5070"/>
              <a:ext cx="1130" cy="452"/>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Riemen</a:t>
              </a:r>
              <a:endParaRPr lang="en-US" sz="1100" dirty="0">
                <a:solidFill>
                  <a:schemeClr val="tx1">
                    <a:lumMod val="75000"/>
                    <a:lumOff val="25000"/>
                  </a:schemeClr>
                </a:solidFill>
                <a:latin typeface="+mn-lt"/>
              </a:endParaRPr>
            </a:p>
          </p:txBody>
        </p:sp>
        <p:sp>
          <p:nvSpPr>
            <p:cNvPr id="22545" name="Text Box 464"/>
            <p:cNvSpPr txBox="1">
              <a:spLocks noChangeArrowheads="1"/>
            </p:cNvSpPr>
            <p:nvPr/>
          </p:nvSpPr>
          <p:spPr bwMode="auto">
            <a:xfrm>
              <a:off x="6207" y="5070"/>
              <a:ext cx="1560" cy="452"/>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Festlager</a:t>
              </a:r>
              <a:endParaRPr lang="en-US" sz="1200" dirty="0">
                <a:solidFill>
                  <a:schemeClr val="tx1">
                    <a:lumMod val="75000"/>
                    <a:lumOff val="25000"/>
                  </a:schemeClr>
                </a:solidFill>
                <a:latin typeface="+mn-lt"/>
              </a:endParaRPr>
            </a:p>
          </p:txBody>
        </p:sp>
        <p:grpSp>
          <p:nvGrpSpPr>
            <p:cNvPr id="22546" name="Group 465"/>
            <p:cNvGrpSpPr>
              <a:grpSpLocks/>
            </p:cNvGrpSpPr>
            <p:nvPr/>
          </p:nvGrpSpPr>
          <p:grpSpPr bwMode="auto">
            <a:xfrm>
              <a:off x="8696" y="5649"/>
              <a:ext cx="1469" cy="565"/>
              <a:chOff x="2478" y="5169"/>
              <a:chExt cx="1469" cy="565"/>
            </a:xfrm>
          </p:grpSpPr>
          <p:sp>
            <p:nvSpPr>
              <p:cNvPr id="22554" name="Rectangle 466"/>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22555" name="Line 467"/>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22556" name="Line 468"/>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22557" name="Line 469"/>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22558" name="Line 470"/>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22559" name="Line 471"/>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22560" name="Line 472"/>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22561" name="Line 473"/>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22562" name="Line 474"/>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22563" name="Line 475"/>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22564" name="Line 476"/>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22565" name="Line 477"/>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sp>
          <p:nvSpPr>
            <p:cNvPr id="22547" name="Text Box 478"/>
            <p:cNvSpPr txBox="1">
              <a:spLocks noChangeArrowheads="1"/>
            </p:cNvSpPr>
            <p:nvPr/>
          </p:nvSpPr>
          <p:spPr bwMode="auto">
            <a:xfrm>
              <a:off x="9229" y="5070"/>
              <a:ext cx="1243" cy="452"/>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Führung</a:t>
              </a:r>
              <a:endParaRPr lang="en-US" sz="1100" b="1" dirty="0">
                <a:solidFill>
                  <a:schemeClr val="tx1">
                    <a:lumMod val="75000"/>
                    <a:lumOff val="25000"/>
                  </a:schemeClr>
                </a:solidFill>
                <a:latin typeface="+mn-lt"/>
              </a:endParaRPr>
            </a:p>
          </p:txBody>
        </p:sp>
        <p:sp>
          <p:nvSpPr>
            <p:cNvPr id="22548" name="Oval 480"/>
            <p:cNvSpPr>
              <a:spLocks noChangeArrowheads="1"/>
            </p:cNvSpPr>
            <p:nvPr/>
          </p:nvSpPr>
          <p:spPr bwMode="auto">
            <a:xfrm>
              <a:off x="10165" y="5762"/>
              <a:ext cx="336" cy="339"/>
            </a:xfrm>
            <a:prstGeom prst="ellipse">
              <a:avLst/>
            </a:prstGeom>
            <a:solidFill>
              <a:srgbClr val="FFFFFF"/>
            </a:solidFill>
            <a:ln w="12700">
              <a:solidFill>
                <a:srgbClr val="000000"/>
              </a:solidFill>
              <a:round/>
              <a:headEnd/>
              <a:tailEnd/>
            </a:ln>
          </p:spPr>
          <p:txBody>
            <a:bodyPr/>
            <a:lstStyle/>
            <a:p>
              <a:endParaRPr lang="de-DE"/>
            </a:p>
          </p:txBody>
        </p:sp>
        <p:sp>
          <p:nvSpPr>
            <p:cNvPr id="22549" name="Line 481"/>
            <p:cNvSpPr>
              <a:spLocks noChangeShapeType="1"/>
            </p:cNvSpPr>
            <p:nvPr/>
          </p:nvSpPr>
          <p:spPr bwMode="auto">
            <a:xfrm flipV="1">
              <a:off x="10165" y="5988"/>
              <a:ext cx="0" cy="113"/>
            </a:xfrm>
            <a:prstGeom prst="line">
              <a:avLst/>
            </a:prstGeom>
            <a:noFill/>
            <a:ln w="12700">
              <a:solidFill>
                <a:srgbClr val="000000"/>
              </a:solidFill>
              <a:round/>
              <a:headEnd/>
              <a:tailEnd/>
            </a:ln>
          </p:spPr>
          <p:txBody>
            <a:bodyPr/>
            <a:lstStyle/>
            <a:p>
              <a:endParaRPr lang="de-DE"/>
            </a:p>
          </p:txBody>
        </p:sp>
        <p:sp>
          <p:nvSpPr>
            <p:cNvPr id="22550" name="Text Box 482"/>
            <p:cNvSpPr txBox="1">
              <a:spLocks noChangeArrowheads="1"/>
            </p:cNvSpPr>
            <p:nvPr/>
          </p:nvSpPr>
          <p:spPr bwMode="auto">
            <a:xfrm>
              <a:off x="7563" y="6412"/>
              <a:ext cx="1582" cy="452"/>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Schlitten</a:t>
              </a:r>
              <a:endParaRPr lang="en-US" sz="1200" dirty="0">
                <a:solidFill>
                  <a:schemeClr val="tx1">
                    <a:lumMod val="75000"/>
                    <a:lumOff val="25000"/>
                  </a:schemeClr>
                </a:solidFill>
                <a:latin typeface="+mn-lt"/>
              </a:endParaRPr>
            </a:p>
          </p:txBody>
        </p:sp>
        <p:sp>
          <p:nvSpPr>
            <p:cNvPr id="22551" name="Line 483"/>
            <p:cNvSpPr>
              <a:spLocks noChangeShapeType="1"/>
            </p:cNvSpPr>
            <p:nvPr/>
          </p:nvSpPr>
          <p:spPr bwMode="auto">
            <a:xfrm>
              <a:off x="2478" y="6638"/>
              <a:ext cx="565" cy="0"/>
            </a:xfrm>
            <a:prstGeom prst="line">
              <a:avLst/>
            </a:prstGeom>
            <a:noFill/>
            <a:ln w="9525">
              <a:solidFill>
                <a:srgbClr val="000000"/>
              </a:solidFill>
              <a:round/>
              <a:headEnd/>
              <a:tailEnd type="triangle" w="med" len="med"/>
            </a:ln>
          </p:spPr>
          <p:txBody>
            <a:bodyPr/>
            <a:lstStyle/>
            <a:p>
              <a:endParaRPr lang="de-DE"/>
            </a:p>
          </p:txBody>
        </p:sp>
        <p:sp>
          <p:nvSpPr>
            <p:cNvPr id="22552" name="Line 484"/>
            <p:cNvSpPr>
              <a:spLocks noChangeShapeType="1"/>
            </p:cNvSpPr>
            <p:nvPr/>
          </p:nvSpPr>
          <p:spPr bwMode="auto">
            <a:xfrm>
              <a:off x="8919" y="6638"/>
              <a:ext cx="455" cy="0"/>
            </a:xfrm>
            <a:prstGeom prst="line">
              <a:avLst/>
            </a:prstGeom>
            <a:noFill/>
            <a:ln w="9525">
              <a:solidFill>
                <a:srgbClr val="000000"/>
              </a:solidFill>
              <a:round/>
              <a:headEnd/>
              <a:tailEnd type="triangle" w="med" len="med"/>
            </a:ln>
          </p:spPr>
          <p:txBody>
            <a:bodyPr/>
            <a:lstStyle/>
            <a:p>
              <a:endParaRPr lang="de-DE"/>
            </a:p>
          </p:txBody>
        </p:sp>
        <p:sp>
          <p:nvSpPr>
            <p:cNvPr id="22553" name="Text Box 485"/>
            <p:cNvSpPr txBox="1">
              <a:spLocks noChangeArrowheads="1"/>
            </p:cNvSpPr>
            <p:nvPr/>
          </p:nvSpPr>
          <p:spPr bwMode="auto">
            <a:xfrm>
              <a:off x="1466" y="6419"/>
              <a:ext cx="1582" cy="452"/>
            </a:xfrm>
            <a:prstGeom prst="rect">
              <a:avLst/>
            </a:prstGeom>
            <a:noFill/>
            <a:ln w="9525">
              <a:noFill/>
              <a:miter lim="800000"/>
              <a:headEnd/>
              <a:tailEnd/>
            </a:ln>
          </p:spPr>
          <p:txBody>
            <a:bodyPr/>
            <a:lstStyle/>
            <a:p>
              <a:r>
                <a:rPr lang="en-US" sz="1200" b="1" dirty="0">
                  <a:latin typeface="+mn-lt"/>
                </a:rPr>
                <a:t>x</a:t>
              </a:r>
            </a:p>
          </p:txBody>
        </p:sp>
      </p:grpSp>
      <p:sp>
        <p:nvSpPr>
          <p:cNvPr id="22534" name="Text Box 3"/>
          <p:cNvSpPr txBox="1">
            <a:spLocks noChangeArrowheads="1"/>
          </p:cNvSpPr>
          <p:nvPr/>
        </p:nvSpPr>
        <p:spPr bwMode="auto">
          <a:xfrm>
            <a:off x="6072198" y="1428736"/>
            <a:ext cx="2758720" cy="3073543"/>
          </a:xfrm>
          <a:prstGeom prst="rect">
            <a:avLst/>
          </a:prstGeom>
          <a:noFill/>
          <a:ln w="9525">
            <a:noFill/>
            <a:miter lim="800000"/>
            <a:headEnd/>
            <a:tailEnd/>
          </a:ln>
        </p:spPr>
        <p:txBody>
          <a:bodyPr wrap="none" lIns="87257" tIns="43629" rIns="87257" bIns="43629">
            <a:spAutoFit/>
          </a:bodyPr>
          <a:lstStyle/>
          <a:p>
            <a:pPr>
              <a:buFont typeface="Wingdings" pitchFamily="2" charset="2"/>
              <a:buNone/>
            </a:pPr>
            <a:r>
              <a:rPr lang="de-DE" sz="2000" b="1" dirty="0">
                <a:solidFill>
                  <a:schemeClr val="tx1">
                    <a:lumMod val="75000"/>
                    <a:lumOff val="25000"/>
                  </a:schemeClr>
                </a:solidFill>
                <a:latin typeface="+mn-lt"/>
              </a:rPr>
              <a:t>Pro:</a:t>
            </a:r>
          </a:p>
          <a:p>
            <a:r>
              <a:rPr lang="de-DE" sz="2000" dirty="0">
                <a:solidFill>
                  <a:schemeClr val="tx1">
                    <a:lumMod val="75000"/>
                    <a:lumOff val="25000"/>
                  </a:schemeClr>
                </a:solidFill>
                <a:latin typeface="+mn-lt"/>
              </a:rPr>
              <a:t>Kosten effektiv</a:t>
            </a:r>
          </a:p>
          <a:p>
            <a:r>
              <a:rPr lang="de-DE" sz="2000" dirty="0">
                <a:solidFill>
                  <a:schemeClr val="tx1">
                    <a:lumMod val="75000"/>
                    <a:lumOff val="25000"/>
                  </a:schemeClr>
                </a:solidFill>
                <a:latin typeface="+mn-lt"/>
              </a:rPr>
              <a:t>Hohe Geschwindigkeiten</a:t>
            </a:r>
          </a:p>
          <a:p>
            <a:pPr>
              <a:buFont typeface="Wingdings" pitchFamily="2" charset="2"/>
              <a:buNone/>
            </a:pPr>
            <a:endParaRPr lang="de-DE" sz="2000" b="1" dirty="0">
              <a:solidFill>
                <a:schemeClr val="tx1">
                  <a:lumMod val="75000"/>
                  <a:lumOff val="25000"/>
                </a:schemeClr>
              </a:solidFill>
              <a:latin typeface="+mn-lt"/>
            </a:endParaRPr>
          </a:p>
          <a:p>
            <a:pPr>
              <a:buFont typeface="Wingdings" pitchFamily="2" charset="2"/>
              <a:buNone/>
            </a:pPr>
            <a:r>
              <a:rPr lang="de-DE" sz="2000" b="1" dirty="0">
                <a:solidFill>
                  <a:schemeClr val="tx1">
                    <a:lumMod val="75000"/>
                    <a:lumOff val="25000"/>
                  </a:schemeClr>
                </a:solidFill>
                <a:latin typeface="+mn-lt"/>
              </a:rPr>
              <a:t>Contra:</a:t>
            </a:r>
          </a:p>
          <a:p>
            <a:r>
              <a:rPr lang="de-DE" sz="2000" dirty="0">
                <a:solidFill>
                  <a:schemeClr val="tx1">
                    <a:lumMod val="75000"/>
                    <a:lumOff val="25000"/>
                  </a:schemeClr>
                </a:solidFill>
                <a:latin typeface="+mn-lt"/>
              </a:rPr>
              <a:t>Bauraumintensiv</a:t>
            </a:r>
          </a:p>
          <a:p>
            <a:r>
              <a:rPr lang="de-DE" sz="2000" dirty="0">
                <a:solidFill>
                  <a:schemeClr val="tx1">
                    <a:lumMod val="75000"/>
                    <a:lumOff val="25000"/>
                  </a:schemeClr>
                </a:solidFill>
                <a:latin typeface="+mn-lt"/>
              </a:rPr>
              <a:t>Viele Komponenten</a:t>
            </a:r>
          </a:p>
          <a:p>
            <a:r>
              <a:rPr lang="de-DE" sz="2000" dirty="0">
                <a:solidFill>
                  <a:schemeClr val="tx1">
                    <a:lumMod val="75000"/>
                    <a:lumOff val="25000"/>
                  </a:schemeClr>
                </a:solidFill>
                <a:latin typeface="+mn-lt"/>
              </a:rPr>
              <a:t>Geringe Steifigkeit</a:t>
            </a:r>
          </a:p>
          <a:p>
            <a:r>
              <a:rPr lang="de-DE" sz="2000" dirty="0">
                <a:solidFill>
                  <a:schemeClr val="tx1">
                    <a:lumMod val="75000"/>
                    <a:lumOff val="25000"/>
                  </a:schemeClr>
                </a:solidFill>
                <a:latin typeface="+mn-lt"/>
              </a:rPr>
              <a:t>Für mittlere Hublängen</a:t>
            </a:r>
          </a:p>
          <a:p>
            <a:pPr>
              <a:buFont typeface="Wingdings" pitchFamily="2" charset="2"/>
              <a:buNone/>
            </a:pPr>
            <a:endParaRPr lang="en-GB" sz="1400" b="1" dirty="0">
              <a:solidFill>
                <a:schemeClr val="tx1">
                  <a:lumMod val="75000"/>
                  <a:lumOff val="25000"/>
                </a:schemeClr>
              </a:solidFill>
              <a:latin typeface="+mn-lt"/>
            </a:endParaRPr>
          </a:p>
        </p:txBody>
      </p:sp>
      <p:sp>
        <p:nvSpPr>
          <p:cNvPr id="22535" name="Rectangle 6"/>
          <p:cNvSpPr>
            <a:spLocks noChangeArrowheads="1"/>
          </p:cNvSpPr>
          <p:nvPr/>
        </p:nvSpPr>
        <p:spPr bwMode="auto">
          <a:xfrm>
            <a:off x="576263" y="1311264"/>
            <a:ext cx="3995737" cy="474662"/>
          </a:xfrm>
          <a:prstGeom prst="rect">
            <a:avLst/>
          </a:prstGeom>
          <a:noFill/>
          <a:ln w="9525">
            <a:noFill/>
            <a:miter lim="800000"/>
            <a:headEnd/>
            <a:tailEnd/>
          </a:ln>
        </p:spPr>
        <p:txBody>
          <a:bodyPr anchor="b"/>
          <a:lstStyle/>
          <a:p>
            <a:r>
              <a:rPr lang="de-DE" sz="2000" dirty="0">
                <a:solidFill>
                  <a:schemeClr val="tx1">
                    <a:lumMod val="75000"/>
                    <a:lumOff val="25000"/>
                  </a:schemeClr>
                </a:solidFill>
                <a:latin typeface="+mn-lt"/>
              </a:rPr>
              <a:t>Typischer Aufbau einer Riemenachse</a:t>
            </a:r>
          </a:p>
        </p:txBody>
      </p:sp>
      <p:sp>
        <p:nvSpPr>
          <p:cNvPr id="22536" name="Rectangle 6"/>
          <p:cNvSpPr>
            <a:spLocks noChangeArrowheads="1"/>
          </p:cNvSpPr>
          <p:nvPr/>
        </p:nvSpPr>
        <p:spPr bwMode="auto">
          <a:xfrm>
            <a:off x="684213" y="4165610"/>
            <a:ext cx="3887787" cy="763588"/>
          </a:xfrm>
          <a:prstGeom prst="rect">
            <a:avLst/>
          </a:prstGeom>
          <a:noFill/>
          <a:ln w="9525">
            <a:noFill/>
            <a:miter lim="800000"/>
            <a:headEnd/>
            <a:tailEnd/>
          </a:ln>
        </p:spPr>
        <p:txBody>
          <a:bodyPr anchor="b"/>
          <a:lstStyle/>
          <a:p>
            <a:r>
              <a:rPr lang="de-DE" sz="2000" dirty="0">
                <a:solidFill>
                  <a:schemeClr val="tx1">
                    <a:lumMod val="75000"/>
                    <a:lumOff val="25000"/>
                  </a:schemeClr>
                </a:solidFill>
                <a:latin typeface="+mn-lt"/>
              </a:rPr>
              <a:t>Schematische Darstellung mit</a:t>
            </a:r>
          </a:p>
          <a:p>
            <a:r>
              <a:rPr lang="de-DE" sz="2000" dirty="0">
                <a:solidFill>
                  <a:schemeClr val="tx1">
                    <a:lumMod val="75000"/>
                    <a:lumOff val="25000"/>
                  </a:schemeClr>
                </a:solidFill>
                <a:latin typeface="+mn-lt"/>
              </a:rPr>
              <a:t>Masse – Feder – Spiel - Modell</a:t>
            </a:r>
            <a:endParaRPr lang="de-DE" sz="2800" dirty="0">
              <a:solidFill>
                <a:schemeClr val="tx1">
                  <a:lumMod val="75000"/>
                  <a:lumOff val="25000"/>
                </a:schemeClr>
              </a:solidFill>
              <a:latin typeface="+mn-lt"/>
            </a:endParaRPr>
          </a:p>
        </p:txBody>
      </p:sp>
      <p:sp>
        <p:nvSpPr>
          <p:cNvPr id="142" name="Foliennummernplatzhalter 141"/>
          <p:cNvSpPr>
            <a:spLocks noGrp="1"/>
          </p:cNvSpPr>
          <p:nvPr>
            <p:ph type="sldNum" sz="quarter" idx="4"/>
          </p:nvPr>
        </p:nvSpPr>
        <p:spPr/>
        <p:txBody>
          <a:bodyPr/>
          <a:lstStyle/>
          <a:p>
            <a:fld id="{67E460E2-A79B-FD4C-875F-CB1722C97EA1}" type="slidenum">
              <a:rPr lang="de-DE" smtClean="0"/>
              <a:pPr/>
              <a:t>17</a:t>
            </a:fld>
            <a:endParaRPr lang="de-DE"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2"/>
          <p:cNvSpPr>
            <a:spLocks noGrp="1"/>
          </p:cNvSpPr>
          <p:nvPr>
            <p:ph type="title"/>
          </p:nvPr>
        </p:nvSpPr>
        <p:spPr>
          <a:xfrm>
            <a:off x="571472" y="0"/>
            <a:ext cx="8074557" cy="960702"/>
          </a:xfrm>
        </p:spPr>
        <p:txBody>
          <a:bodyPr/>
          <a:lstStyle/>
          <a:p>
            <a:r>
              <a:rPr lang="de-DE" dirty="0" smtClean="0"/>
              <a:t>Funktionsweise Zahnriemenantriebe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pic>
        <p:nvPicPr>
          <p:cNvPr id="23556" name="Picture 21"/>
          <p:cNvPicPr>
            <a:picLocks noChangeAspect="1" noChangeArrowheads="1"/>
          </p:cNvPicPr>
          <p:nvPr/>
        </p:nvPicPr>
        <p:blipFill>
          <a:blip r:embed="rId2" cstate="print"/>
          <a:srcRect l="17567" t="9138" r="11977" b="2142"/>
          <a:stretch>
            <a:fillRect/>
          </a:stretch>
        </p:blipFill>
        <p:spPr bwMode="auto">
          <a:xfrm>
            <a:off x="714348" y="1196975"/>
            <a:ext cx="3600450" cy="2681288"/>
          </a:xfrm>
          <a:prstGeom prst="rect">
            <a:avLst/>
          </a:prstGeom>
          <a:noFill/>
          <a:ln w="9525">
            <a:noFill/>
            <a:miter lim="800000"/>
            <a:headEnd/>
            <a:tailEnd/>
          </a:ln>
        </p:spPr>
      </p:pic>
      <p:pic>
        <p:nvPicPr>
          <p:cNvPr id="23557" name="Picture 22"/>
          <p:cNvPicPr>
            <a:picLocks noChangeAspect="1" noChangeArrowheads="1"/>
          </p:cNvPicPr>
          <p:nvPr/>
        </p:nvPicPr>
        <p:blipFill>
          <a:blip r:embed="rId3" cstate="print"/>
          <a:srcRect l="21666" t="10315" r="18661"/>
          <a:stretch>
            <a:fillRect/>
          </a:stretch>
        </p:blipFill>
        <p:spPr bwMode="auto">
          <a:xfrm>
            <a:off x="5292725" y="2711450"/>
            <a:ext cx="3386138" cy="3397250"/>
          </a:xfrm>
          <a:prstGeom prst="rect">
            <a:avLst/>
          </a:prstGeom>
          <a:noFill/>
          <a:ln w="6350">
            <a:noFill/>
            <a:miter lim="800000"/>
            <a:headEnd/>
            <a:tailEnd/>
          </a:ln>
        </p:spPr>
      </p:pic>
      <p:sp>
        <p:nvSpPr>
          <p:cNvPr id="23558" name="Rectangle 6"/>
          <p:cNvSpPr>
            <a:spLocks noChangeArrowheads="1"/>
          </p:cNvSpPr>
          <p:nvPr/>
        </p:nvSpPr>
        <p:spPr bwMode="auto">
          <a:xfrm>
            <a:off x="1500167" y="4429132"/>
            <a:ext cx="2640034" cy="482593"/>
          </a:xfrm>
          <a:prstGeom prst="rect">
            <a:avLst/>
          </a:prstGeom>
          <a:noFill/>
          <a:ln w="9525">
            <a:noFill/>
            <a:miter lim="800000"/>
            <a:headEnd/>
            <a:tailEnd/>
          </a:ln>
        </p:spPr>
        <p:txBody>
          <a:bodyPr anchor="b"/>
          <a:lstStyle/>
          <a:p>
            <a:r>
              <a:rPr lang="de-DE" sz="2000" dirty="0">
                <a:solidFill>
                  <a:schemeClr val="tx1">
                    <a:lumMod val="75000"/>
                    <a:lumOff val="25000"/>
                  </a:schemeClr>
                </a:solidFill>
                <a:latin typeface="+mn-lt"/>
              </a:rPr>
              <a:t>Nut für Zahnriemen</a:t>
            </a:r>
            <a:endParaRPr lang="de-DE" sz="2800" dirty="0">
              <a:solidFill>
                <a:schemeClr val="tx1">
                  <a:lumMod val="75000"/>
                  <a:lumOff val="25000"/>
                </a:schemeClr>
              </a:solidFill>
              <a:latin typeface="+mn-lt"/>
            </a:endParaRPr>
          </a:p>
        </p:txBody>
      </p:sp>
      <p:cxnSp>
        <p:nvCxnSpPr>
          <p:cNvPr id="9" name="Gerade Verbindung 8"/>
          <p:cNvCxnSpPr>
            <a:stCxn id="23558" idx="3"/>
          </p:cNvCxnSpPr>
          <p:nvPr/>
        </p:nvCxnSpPr>
        <p:spPr>
          <a:xfrm flipV="1">
            <a:off x="4140201" y="4005265"/>
            <a:ext cx="2016124" cy="665164"/>
          </a:xfrm>
          <a:prstGeom prst="line">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4140200" y="4797425"/>
            <a:ext cx="2232025" cy="627063"/>
          </a:xfrm>
          <a:prstGeom prst="line">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0" name="Foliennummernplatzhalter 9"/>
          <p:cNvSpPr>
            <a:spLocks noGrp="1"/>
          </p:cNvSpPr>
          <p:nvPr>
            <p:ph type="sldNum" sz="quarter" idx="4"/>
          </p:nvPr>
        </p:nvSpPr>
        <p:spPr/>
        <p:txBody>
          <a:bodyPr/>
          <a:lstStyle/>
          <a:p>
            <a:fld id="{67E460E2-A79B-FD4C-875F-CB1722C97EA1}" type="slidenum">
              <a:rPr lang="de-DE" smtClean="0"/>
              <a:pPr/>
              <a:t>18</a:t>
            </a:fld>
            <a:endParaRPr lang="de-DE"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2"/>
          <p:cNvSpPr>
            <a:spLocks noGrp="1"/>
          </p:cNvSpPr>
          <p:nvPr>
            <p:ph type="title"/>
          </p:nvPr>
        </p:nvSpPr>
        <p:spPr/>
        <p:txBody>
          <a:bodyPr/>
          <a:lstStyle/>
          <a:p>
            <a:r>
              <a:rPr lang="de-DE" dirty="0" smtClean="0"/>
              <a:t>Funktionsweise Zahnstangenantrieb</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24580" name="Gruppieren 79"/>
          <p:cNvGrpSpPr>
            <a:grpSpLocks/>
          </p:cNvGrpSpPr>
          <p:nvPr/>
        </p:nvGrpSpPr>
        <p:grpSpPr bwMode="auto">
          <a:xfrm>
            <a:off x="785787" y="1839917"/>
            <a:ext cx="3643337" cy="2232025"/>
            <a:chOff x="3275856" y="1628800"/>
            <a:chExt cx="3644336" cy="2232248"/>
          </a:xfrm>
        </p:grpSpPr>
        <p:sp>
          <p:nvSpPr>
            <p:cNvPr id="24649" name="Rectangle 250"/>
            <p:cNvSpPr>
              <a:spLocks noChangeArrowheads="1"/>
            </p:cNvSpPr>
            <p:nvPr/>
          </p:nvSpPr>
          <p:spPr bwMode="auto">
            <a:xfrm>
              <a:off x="3275856" y="2279060"/>
              <a:ext cx="3024335" cy="990572"/>
            </a:xfrm>
            <a:prstGeom prst="rect">
              <a:avLst/>
            </a:prstGeom>
            <a:solidFill>
              <a:srgbClr val="C0C0C0"/>
            </a:solidFill>
            <a:ln w="9525">
              <a:noFill/>
              <a:miter lim="800000"/>
              <a:headEnd/>
              <a:tailEnd/>
            </a:ln>
          </p:spPr>
          <p:txBody>
            <a:bodyPr/>
            <a:lstStyle/>
            <a:p>
              <a:endParaRPr lang="de-DE"/>
            </a:p>
          </p:txBody>
        </p:sp>
        <p:sp>
          <p:nvSpPr>
            <p:cNvPr id="24650" name="Rectangle 251"/>
            <p:cNvSpPr>
              <a:spLocks noChangeArrowheads="1"/>
            </p:cNvSpPr>
            <p:nvPr/>
          </p:nvSpPr>
          <p:spPr bwMode="auto">
            <a:xfrm>
              <a:off x="3492089" y="2361607"/>
              <a:ext cx="2638301" cy="82548"/>
            </a:xfrm>
            <a:prstGeom prst="rect">
              <a:avLst/>
            </a:prstGeom>
            <a:solidFill>
              <a:srgbClr val="969696"/>
            </a:solidFill>
            <a:ln w="9525">
              <a:noFill/>
              <a:miter lim="800000"/>
              <a:headEnd/>
              <a:tailEnd/>
            </a:ln>
          </p:spPr>
          <p:txBody>
            <a:bodyPr/>
            <a:lstStyle/>
            <a:p>
              <a:endParaRPr lang="de-DE"/>
            </a:p>
          </p:txBody>
        </p:sp>
        <p:sp>
          <p:nvSpPr>
            <p:cNvPr id="24651" name="Rectangle 252"/>
            <p:cNvSpPr>
              <a:spLocks noChangeArrowheads="1"/>
            </p:cNvSpPr>
            <p:nvPr/>
          </p:nvSpPr>
          <p:spPr bwMode="auto">
            <a:xfrm>
              <a:off x="3492089" y="3104537"/>
              <a:ext cx="2638301" cy="82548"/>
            </a:xfrm>
            <a:prstGeom prst="rect">
              <a:avLst/>
            </a:prstGeom>
            <a:solidFill>
              <a:srgbClr val="969696"/>
            </a:solidFill>
            <a:ln w="9525">
              <a:noFill/>
              <a:miter lim="800000"/>
              <a:headEnd/>
              <a:tailEnd/>
            </a:ln>
          </p:spPr>
          <p:txBody>
            <a:bodyPr/>
            <a:lstStyle/>
            <a:p>
              <a:endParaRPr lang="de-DE"/>
            </a:p>
          </p:txBody>
        </p:sp>
        <p:sp>
          <p:nvSpPr>
            <p:cNvPr id="24652" name="Rectangle 260"/>
            <p:cNvSpPr>
              <a:spLocks noChangeArrowheads="1"/>
            </p:cNvSpPr>
            <p:nvPr/>
          </p:nvSpPr>
          <p:spPr bwMode="auto">
            <a:xfrm>
              <a:off x="4853336" y="2279060"/>
              <a:ext cx="159897" cy="247643"/>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24653" name="Rectangle 261"/>
            <p:cNvSpPr>
              <a:spLocks noChangeArrowheads="1"/>
            </p:cNvSpPr>
            <p:nvPr/>
          </p:nvSpPr>
          <p:spPr bwMode="auto">
            <a:xfrm>
              <a:off x="5348207" y="2279060"/>
              <a:ext cx="159897" cy="247643"/>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24654" name="Rectangle 262"/>
            <p:cNvSpPr>
              <a:spLocks noChangeArrowheads="1"/>
            </p:cNvSpPr>
            <p:nvPr/>
          </p:nvSpPr>
          <p:spPr bwMode="auto">
            <a:xfrm>
              <a:off x="4851213" y="3021989"/>
              <a:ext cx="159897" cy="247643"/>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24655" name="Rectangle 265"/>
            <p:cNvSpPr>
              <a:spLocks noChangeArrowheads="1"/>
            </p:cNvSpPr>
            <p:nvPr/>
          </p:nvSpPr>
          <p:spPr bwMode="auto">
            <a:xfrm>
              <a:off x="5348207" y="3021989"/>
              <a:ext cx="159897" cy="247643"/>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24656" name="Text Box 268"/>
            <p:cNvSpPr txBox="1">
              <a:spLocks noChangeArrowheads="1"/>
            </p:cNvSpPr>
            <p:nvPr/>
          </p:nvSpPr>
          <p:spPr bwMode="auto">
            <a:xfrm>
              <a:off x="5652120" y="1628800"/>
              <a:ext cx="657276" cy="330191"/>
            </a:xfrm>
            <a:prstGeom prst="rect">
              <a:avLst/>
            </a:prstGeom>
            <a:noFill/>
            <a:ln w="9525">
              <a:noFill/>
              <a:miter lim="800000"/>
              <a:headEnd/>
              <a:tailEnd/>
            </a:ln>
          </p:spPr>
          <p:txBody>
            <a:bodyPr/>
            <a:lstStyle/>
            <a:p>
              <a:r>
                <a:rPr lang="en-US" sz="1400" b="1" dirty="0">
                  <a:solidFill>
                    <a:schemeClr val="tx1">
                      <a:lumMod val="75000"/>
                      <a:lumOff val="25000"/>
                    </a:schemeClr>
                  </a:solidFill>
                  <a:latin typeface="+mn-lt"/>
                </a:rPr>
                <a:t>Motor</a:t>
              </a:r>
            </a:p>
          </p:txBody>
        </p:sp>
        <p:sp>
          <p:nvSpPr>
            <p:cNvPr id="24657" name="Text Box 269"/>
            <p:cNvSpPr txBox="1">
              <a:spLocks noChangeArrowheads="1"/>
            </p:cNvSpPr>
            <p:nvPr/>
          </p:nvSpPr>
          <p:spPr bwMode="auto">
            <a:xfrm>
              <a:off x="4331990" y="3575418"/>
              <a:ext cx="960090" cy="285630"/>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Schlitten</a:t>
              </a:r>
              <a:endParaRPr lang="en-US" sz="1400" dirty="0">
                <a:solidFill>
                  <a:schemeClr val="tx1">
                    <a:lumMod val="75000"/>
                    <a:lumOff val="25000"/>
                  </a:schemeClr>
                </a:solidFill>
                <a:latin typeface="+mn-lt"/>
              </a:endParaRPr>
            </a:p>
          </p:txBody>
        </p:sp>
        <p:sp>
          <p:nvSpPr>
            <p:cNvPr id="24658" name="Text Box 270"/>
            <p:cNvSpPr txBox="1">
              <a:spLocks noChangeArrowheads="1"/>
            </p:cNvSpPr>
            <p:nvPr/>
          </p:nvSpPr>
          <p:spPr bwMode="auto">
            <a:xfrm>
              <a:off x="5812087" y="3530857"/>
              <a:ext cx="1108105" cy="330191"/>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Zahnstange</a:t>
              </a:r>
              <a:endParaRPr lang="en-US" sz="1400" dirty="0">
                <a:solidFill>
                  <a:schemeClr val="tx1">
                    <a:lumMod val="75000"/>
                    <a:lumOff val="25000"/>
                  </a:schemeClr>
                </a:solidFill>
                <a:latin typeface="+mn-lt"/>
              </a:endParaRPr>
            </a:p>
          </p:txBody>
        </p:sp>
        <p:sp>
          <p:nvSpPr>
            <p:cNvPr id="24659" name="Text Box 271"/>
            <p:cNvSpPr txBox="1">
              <a:spLocks noChangeArrowheads="1"/>
            </p:cNvSpPr>
            <p:nvPr/>
          </p:nvSpPr>
          <p:spPr bwMode="auto">
            <a:xfrm>
              <a:off x="3563888" y="1730657"/>
              <a:ext cx="959382" cy="330191"/>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Führung</a:t>
              </a:r>
              <a:endParaRPr lang="en-US" sz="1400" dirty="0">
                <a:solidFill>
                  <a:schemeClr val="tx1">
                    <a:lumMod val="75000"/>
                    <a:lumOff val="25000"/>
                  </a:schemeClr>
                </a:solidFill>
                <a:latin typeface="+mn-lt"/>
              </a:endParaRPr>
            </a:p>
          </p:txBody>
        </p:sp>
        <p:sp>
          <p:nvSpPr>
            <p:cNvPr id="24660" name="Text Box 272"/>
            <p:cNvSpPr txBox="1">
              <a:spLocks noChangeArrowheads="1"/>
            </p:cNvSpPr>
            <p:nvPr/>
          </p:nvSpPr>
          <p:spPr bwMode="auto">
            <a:xfrm>
              <a:off x="5636782" y="2018688"/>
              <a:ext cx="1069038" cy="413456"/>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Kupplung</a:t>
              </a:r>
              <a:endParaRPr lang="en-US" sz="1400" b="1" dirty="0">
                <a:solidFill>
                  <a:schemeClr val="tx1">
                    <a:lumMod val="75000"/>
                    <a:lumOff val="25000"/>
                  </a:schemeClr>
                </a:solidFill>
                <a:latin typeface="+mn-lt"/>
              </a:endParaRPr>
            </a:p>
          </p:txBody>
        </p:sp>
        <p:sp>
          <p:nvSpPr>
            <p:cNvPr id="24661" name="Line 273"/>
            <p:cNvSpPr>
              <a:spLocks noChangeShapeType="1"/>
            </p:cNvSpPr>
            <p:nvPr/>
          </p:nvSpPr>
          <p:spPr bwMode="auto">
            <a:xfrm>
              <a:off x="3995936" y="1988840"/>
              <a:ext cx="0" cy="360040"/>
            </a:xfrm>
            <a:prstGeom prst="line">
              <a:avLst/>
            </a:prstGeom>
            <a:noFill/>
            <a:ln w="9525">
              <a:solidFill>
                <a:srgbClr val="000000"/>
              </a:solidFill>
              <a:round/>
              <a:headEnd/>
              <a:tailEnd type="triangle" w="sm" len="med"/>
            </a:ln>
          </p:spPr>
          <p:txBody>
            <a:bodyPr/>
            <a:lstStyle/>
            <a:p>
              <a:endParaRPr lang="de-DE"/>
            </a:p>
          </p:txBody>
        </p:sp>
        <p:sp>
          <p:nvSpPr>
            <p:cNvPr id="24662" name="Line 274"/>
            <p:cNvSpPr>
              <a:spLocks noChangeShapeType="1"/>
            </p:cNvSpPr>
            <p:nvPr/>
          </p:nvSpPr>
          <p:spPr bwMode="auto">
            <a:xfrm flipH="1">
              <a:off x="5364088" y="1772816"/>
              <a:ext cx="360040" cy="0"/>
            </a:xfrm>
            <a:prstGeom prst="line">
              <a:avLst/>
            </a:prstGeom>
            <a:noFill/>
            <a:ln w="9525">
              <a:solidFill>
                <a:srgbClr val="000000"/>
              </a:solidFill>
              <a:round/>
              <a:headEnd/>
              <a:tailEnd type="triangle" w="sm" len="med"/>
            </a:ln>
          </p:spPr>
          <p:txBody>
            <a:bodyPr/>
            <a:lstStyle/>
            <a:p>
              <a:endParaRPr lang="de-DE"/>
            </a:p>
          </p:txBody>
        </p:sp>
        <p:sp>
          <p:nvSpPr>
            <p:cNvPr id="24663" name="Line 275"/>
            <p:cNvSpPr>
              <a:spLocks noChangeShapeType="1"/>
            </p:cNvSpPr>
            <p:nvPr/>
          </p:nvSpPr>
          <p:spPr bwMode="auto">
            <a:xfrm flipH="1">
              <a:off x="5292080" y="2204864"/>
              <a:ext cx="360040" cy="1457"/>
            </a:xfrm>
            <a:prstGeom prst="line">
              <a:avLst/>
            </a:prstGeom>
            <a:noFill/>
            <a:ln w="9525">
              <a:solidFill>
                <a:srgbClr val="000000"/>
              </a:solidFill>
              <a:round/>
              <a:headEnd/>
              <a:tailEnd type="triangle" w="sm" len="med"/>
            </a:ln>
          </p:spPr>
          <p:txBody>
            <a:bodyPr/>
            <a:lstStyle/>
            <a:p>
              <a:endParaRPr lang="de-DE"/>
            </a:p>
          </p:txBody>
        </p:sp>
        <p:sp>
          <p:nvSpPr>
            <p:cNvPr id="24664" name="Line 276"/>
            <p:cNvSpPr>
              <a:spLocks noChangeShapeType="1"/>
            </p:cNvSpPr>
            <p:nvPr/>
          </p:nvSpPr>
          <p:spPr bwMode="auto">
            <a:xfrm flipH="1" flipV="1">
              <a:off x="4932040" y="3244595"/>
              <a:ext cx="0" cy="328421"/>
            </a:xfrm>
            <a:prstGeom prst="line">
              <a:avLst/>
            </a:prstGeom>
            <a:noFill/>
            <a:ln w="9525">
              <a:solidFill>
                <a:srgbClr val="000000"/>
              </a:solidFill>
              <a:round/>
              <a:headEnd/>
              <a:tailEnd type="triangle" w="sm" len="med"/>
            </a:ln>
          </p:spPr>
          <p:txBody>
            <a:bodyPr/>
            <a:lstStyle/>
            <a:p>
              <a:endParaRPr lang="de-DE"/>
            </a:p>
          </p:txBody>
        </p:sp>
        <p:sp>
          <p:nvSpPr>
            <p:cNvPr id="24665" name="Text Box 290"/>
            <p:cNvSpPr txBox="1">
              <a:spLocks noChangeArrowheads="1"/>
            </p:cNvSpPr>
            <p:nvPr/>
          </p:nvSpPr>
          <p:spPr bwMode="auto">
            <a:xfrm>
              <a:off x="5076055" y="3530857"/>
              <a:ext cx="843730" cy="258746"/>
            </a:xfrm>
            <a:prstGeom prst="rect">
              <a:avLst/>
            </a:prstGeom>
            <a:noFill/>
            <a:ln w="9525">
              <a:noFill/>
              <a:miter lim="800000"/>
              <a:headEnd/>
              <a:tailEnd/>
            </a:ln>
          </p:spPr>
          <p:txBody>
            <a:bodyPr/>
            <a:lstStyle/>
            <a:p>
              <a:r>
                <a:rPr lang="en-US" sz="1400" b="1" dirty="0" err="1">
                  <a:solidFill>
                    <a:schemeClr val="tx1">
                      <a:lumMod val="75000"/>
                      <a:lumOff val="25000"/>
                    </a:schemeClr>
                  </a:solidFill>
                  <a:latin typeface="+mn-lt"/>
                </a:rPr>
                <a:t>Getriebe</a:t>
              </a:r>
              <a:endParaRPr lang="en-US" sz="1400" dirty="0">
                <a:solidFill>
                  <a:schemeClr val="tx1">
                    <a:lumMod val="75000"/>
                    <a:lumOff val="25000"/>
                  </a:schemeClr>
                </a:solidFill>
                <a:latin typeface="+mn-lt"/>
              </a:endParaRPr>
            </a:p>
          </p:txBody>
        </p:sp>
        <p:grpSp>
          <p:nvGrpSpPr>
            <p:cNvPr id="24666" name="Gruppieren 78"/>
            <p:cNvGrpSpPr>
              <a:grpSpLocks/>
            </p:cNvGrpSpPr>
            <p:nvPr/>
          </p:nvGrpSpPr>
          <p:grpSpPr bwMode="auto">
            <a:xfrm>
              <a:off x="3412140" y="2759848"/>
              <a:ext cx="2788293" cy="237104"/>
              <a:chOff x="3412140" y="2636911"/>
              <a:chExt cx="2788293" cy="237104"/>
            </a:xfrm>
          </p:grpSpPr>
          <p:sp>
            <p:nvSpPr>
              <p:cNvPr id="24677" name="Rectangle 253"/>
              <p:cNvSpPr>
                <a:spLocks noChangeArrowheads="1"/>
              </p:cNvSpPr>
              <p:nvPr/>
            </p:nvSpPr>
            <p:spPr bwMode="auto">
              <a:xfrm>
                <a:off x="3412140" y="2708920"/>
                <a:ext cx="2788293" cy="165095"/>
              </a:xfrm>
              <a:prstGeom prst="rect">
                <a:avLst/>
              </a:prstGeom>
              <a:solidFill>
                <a:srgbClr val="FFFFFF"/>
              </a:solidFill>
              <a:ln w="9525">
                <a:solidFill>
                  <a:srgbClr val="000000"/>
                </a:solidFill>
                <a:miter lim="800000"/>
                <a:headEnd/>
                <a:tailEnd/>
              </a:ln>
            </p:spPr>
            <p:txBody>
              <a:bodyPr/>
              <a:lstStyle/>
              <a:p>
                <a:endParaRPr lang="de-DE"/>
              </a:p>
            </p:txBody>
          </p:sp>
          <p:grpSp>
            <p:nvGrpSpPr>
              <p:cNvPr id="24678" name="Gruppieren 71"/>
              <p:cNvGrpSpPr>
                <a:grpSpLocks/>
              </p:cNvGrpSpPr>
              <p:nvPr/>
            </p:nvGrpSpPr>
            <p:grpSpPr bwMode="auto">
              <a:xfrm>
                <a:off x="3851920" y="2708920"/>
                <a:ext cx="576064" cy="72008"/>
                <a:chOff x="3851920" y="2708920"/>
                <a:chExt cx="576064" cy="72008"/>
              </a:xfrm>
            </p:grpSpPr>
            <p:cxnSp>
              <p:nvCxnSpPr>
                <p:cNvPr id="70" name="Gerade Verbindung 69"/>
                <p:cNvCxnSpPr/>
                <p:nvPr/>
              </p:nvCxnSpPr>
              <p:spPr>
                <a:xfrm>
                  <a:off x="3852276" y="2709308"/>
                  <a:ext cx="57642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4681" name="Gruppieren 64"/>
                <p:cNvGrpSpPr>
                  <a:grpSpLocks/>
                </p:cNvGrpSpPr>
                <p:nvPr/>
              </p:nvGrpSpPr>
              <p:grpSpPr bwMode="auto">
                <a:xfrm>
                  <a:off x="3851920" y="2708920"/>
                  <a:ext cx="576064" cy="72008"/>
                  <a:chOff x="3851920" y="2708920"/>
                  <a:chExt cx="576064" cy="72008"/>
                </a:xfrm>
              </p:grpSpPr>
              <p:grpSp>
                <p:nvGrpSpPr>
                  <p:cNvPr id="24682" name="Gruppieren 54"/>
                  <p:cNvGrpSpPr>
                    <a:grpSpLocks/>
                  </p:cNvGrpSpPr>
                  <p:nvPr/>
                </p:nvGrpSpPr>
                <p:grpSpPr bwMode="auto">
                  <a:xfrm>
                    <a:off x="3851920" y="2708920"/>
                    <a:ext cx="144016" cy="72008"/>
                    <a:chOff x="3851920" y="2708920"/>
                    <a:chExt cx="144016" cy="72008"/>
                  </a:xfrm>
                </p:grpSpPr>
                <p:cxnSp>
                  <p:nvCxnSpPr>
                    <p:cNvPr id="51" name="Gerade Verbindung 50"/>
                    <p:cNvCxnSpPr/>
                    <p:nvPr/>
                  </p:nvCxnSpPr>
                  <p:spPr>
                    <a:xfrm rot="16200000" flipH="1">
                      <a:off x="3853077" y="2708508"/>
                      <a:ext cx="71445" cy="7304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p:nvCxnSpPr>
                  <p:spPr>
                    <a:xfrm rot="5400000" flipH="1" flipV="1">
                      <a:off x="3925327" y="2709302"/>
                      <a:ext cx="71445" cy="7145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4683" name="Gruppieren 55"/>
                  <p:cNvGrpSpPr>
                    <a:grpSpLocks/>
                  </p:cNvGrpSpPr>
                  <p:nvPr/>
                </p:nvGrpSpPr>
                <p:grpSpPr bwMode="auto">
                  <a:xfrm>
                    <a:off x="3995936" y="2708920"/>
                    <a:ext cx="144016" cy="72008"/>
                    <a:chOff x="3851920" y="2708920"/>
                    <a:chExt cx="144016" cy="72008"/>
                  </a:xfrm>
                </p:grpSpPr>
                <p:cxnSp>
                  <p:nvCxnSpPr>
                    <p:cNvPr id="57" name="Gerade Verbindung 56"/>
                    <p:cNvCxnSpPr/>
                    <p:nvPr/>
                  </p:nvCxnSpPr>
                  <p:spPr>
                    <a:xfrm rot="16200000" flipH="1">
                      <a:off x="3853563" y="2708508"/>
                      <a:ext cx="71445" cy="7304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p:nvCxnSpPr>
                  <p:spPr>
                    <a:xfrm rot="5400000" flipH="1" flipV="1">
                      <a:off x="3925813" y="2709302"/>
                      <a:ext cx="71445" cy="71456"/>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4684" name="Gruppieren 58"/>
                  <p:cNvGrpSpPr>
                    <a:grpSpLocks/>
                  </p:cNvGrpSpPr>
                  <p:nvPr/>
                </p:nvGrpSpPr>
                <p:grpSpPr bwMode="auto">
                  <a:xfrm>
                    <a:off x="4139952" y="2708920"/>
                    <a:ext cx="144016" cy="72008"/>
                    <a:chOff x="3851920" y="2708920"/>
                    <a:chExt cx="144016" cy="72008"/>
                  </a:xfrm>
                </p:grpSpPr>
                <p:cxnSp>
                  <p:nvCxnSpPr>
                    <p:cNvPr id="60" name="Gerade Verbindung 59"/>
                    <p:cNvCxnSpPr/>
                    <p:nvPr/>
                  </p:nvCxnSpPr>
                  <p:spPr>
                    <a:xfrm rot="16200000" flipH="1">
                      <a:off x="3853255" y="2709302"/>
                      <a:ext cx="71445" cy="7145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p:nvCxnSpPr>
                  <p:spPr>
                    <a:xfrm rot="5400000" flipH="1" flipV="1">
                      <a:off x="3924712" y="2709302"/>
                      <a:ext cx="71445" cy="71456"/>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4685" name="Gruppieren 61"/>
                  <p:cNvGrpSpPr>
                    <a:grpSpLocks/>
                  </p:cNvGrpSpPr>
                  <p:nvPr/>
                </p:nvGrpSpPr>
                <p:grpSpPr bwMode="auto">
                  <a:xfrm>
                    <a:off x="4283968" y="2708920"/>
                    <a:ext cx="144016" cy="72008"/>
                    <a:chOff x="3851920" y="2708920"/>
                    <a:chExt cx="144016" cy="72008"/>
                  </a:xfrm>
                </p:grpSpPr>
                <p:cxnSp>
                  <p:nvCxnSpPr>
                    <p:cNvPr id="63" name="Gerade Verbindung 62"/>
                    <p:cNvCxnSpPr/>
                    <p:nvPr/>
                  </p:nvCxnSpPr>
                  <p:spPr>
                    <a:xfrm rot="16200000" flipH="1">
                      <a:off x="3852946" y="2708508"/>
                      <a:ext cx="71445" cy="7304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rot="5400000" flipH="1" flipV="1">
                      <a:off x="3925197" y="2709302"/>
                      <a:ext cx="71445" cy="7145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nvGrpSpPr>
              <p:cNvPr id="35" name="Gruppieren 77"/>
              <p:cNvGrpSpPr/>
              <p:nvPr/>
            </p:nvGrpSpPr>
            <p:grpSpPr>
              <a:xfrm>
                <a:off x="3779912" y="2636911"/>
                <a:ext cx="720080" cy="144017"/>
                <a:chOff x="3779912" y="2636911"/>
                <a:chExt cx="720080" cy="144017"/>
              </a:xfrm>
              <a:solidFill>
                <a:schemeClr val="bg1">
                  <a:lumMod val="75000"/>
                </a:schemeClr>
              </a:solidFill>
            </p:grpSpPr>
            <p:sp>
              <p:nvSpPr>
                <p:cNvPr id="74" name="Gleichschenkliges Dreieck 73"/>
                <p:cNvSpPr/>
                <p:nvPr/>
              </p:nvSpPr>
              <p:spPr>
                <a:xfrm rot="10800000">
                  <a:off x="3779912" y="2636911"/>
                  <a:ext cx="288032" cy="144016"/>
                </a:xfrm>
                <a:prstGeom prst="triangle">
                  <a:avLst>
                    <a:gd name="adj" fmla="val 50000"/>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5" name="Gleichschenkliges Dreieck 74"/>
                <p:cNvSpPr/>
                <p:nvPr/>
              </p:nvSpPr>
              <p:spPr>
                <a:xfrm rot="10800000">
                  <a:off x="3932312" y="2636912"/>
                  <a:ext cx="288032" cy="144016"/>
                </a:xfrm>
                <a:prstGeom prst="triangle">
                  <a:avLst>
                    <a:gd name="adj" fmla="val 50000"/>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6" name="Gleichschenkliges Dreieck 75"/>
                <p:cNvSpPr/>
                <p:nvPr/>
              </p:nvSpPr>
              <p:spPr>
                <a:xfrm rot="10800000">
                  <a:off x="4067944" y="2636912"/>
                  <a:ext cx="288032" cy="144016"/>
                </a:xfrm>
                <a:prstGeom prst="triangle">
                  <a:avLst>
                    <a:gd name="adj" fmla="val 50000"/>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7" name="Gleichschenkliges Dreieck 76"/>
                <p:cNvSpPr/>
                <p:nvPr/>
              </p:nvSpPr>
              <p:spPr>
                <a:xfrm rot="10800000">
                  <a:off x="4211960" y="2636912"/>
                  <a:ext cx="288032" cy="144016"/>
                </a:xfrm>
                <a:prstGeom prst="triangle">
                  <a:avLst>
                    <a:gd name="adj" fmla="val 50000"/>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sp>
          <p:nvSpPr>
            <p:cNvPr id="24667" name="Rectangle 264"/>
            <p:cNvSpPr>
              <a:spLocks noChangeArrowheads="1"/>
            </p:cNvSpPr>
            <p:nvPr/>
          </p:nvSpPr>
          <p:spPr bwMode="auto">
            <a:xfrm>
              <a:off x="4860032" y="2279060"/>
              <a:ext cx="648072" cy="990572"/>
            </a:xfrm>
            <a:prstGeom prst="rect">
              <a:avLst/>
            </a:prstGeom>
            <a:solidFill>
              <a:srgbClr val="969696">
                <a:alpha val="50195"/>
              </a:srgbClr>
            </a:solidFill>
            <a:ln w="9525">
              <a:noFill/>
              <a:miter lim="800000"/>
              <a:headEnd/>
              <a:tailEnd/>
            </a:ln>
          </p:spPr>
          <p:txBody>
            <a:bodyPr/>
            <a:lstStyle/>
            <a:p>
              <a:endParaRPr lang="de-DE"/>
            </a:p>
          </p:txBody>
        </p:sp>
        <p:sp>
          <p:nvSpPr>
            <p:cNvPr id="19" name="Rectangle 263"/>
            <p:cNvSpPr>
              <a:spLocks noChangeArrowheads="1"/>
            </p:cNvSpPr>
            <p:nvPr/>
          </p:nvSpPr>
          <p:spPr bwMode="auto">
            <a:xfrm>
              <a:off x="4932072" y="2276565"/>
              <a:ext cx="503376" cy="619187"/>
            </a:xfrm>
            <a:prstGeom prst="rect">
              <a:avLst/>
            </a:prstGeom>
            <a:solidFill>
              <a:schemeClr val="bg2">
                <a:lumMod val="40000"/>
                <a:lumOff val="60000"/>
              </a:schemeClr>
            </a:solidFill>
            <a:ln w="9525">
              <a:noFill/>
              <a:miter lim="800000"/>
              <a:headEnd/>
              <a:tailEnd/>
            </a:ln>
          </p:spPr>
          <p:txBody>
            <a:bodyPr/>
            <a:lstStyle/>
            <a:p>
              <a:pPr>
                <a:defRPr/>
              </a:pPr>
              <a:endParaRPr lang="de-DE"/>
            </a:p>
          </p:txBody>
        </p:sp>
        <p:sp>
          <p:nvSpPr>
            <p:cNvPr id="24669" name="Line 291"/>
            <p:cNvSpPr>
              <a:spLocks noChangeShapeType="1"/>
            </p:cNvSpPr>
            <p:nvPr/>
          </p:nvSpPr>
          <p:spPr bwMode="auto">
            <a:xfrm flipV="1">
              <a:off x="5292080" y="2780927"/>
              <a:ext cx="0" cy="720080"/>
            </a:xfrm>
            <a:prstGeom prst="line">
              <a:avLst/>
            </a:prstGeom>
            <a:noFill/>
            <a:ln w="9525">
              <a:solidFill>
                <a:srgbClr val="000000"/>
              </a:solidFill>
              <a:round/>
              <a:headEnd/>
              <a:tailEnd type="triangle" w="sm" len="med"/>
            </a:ln>
          </p:spPr>
          <p:txBody>
            <a:bodyPr/>
            <a:lstStyle/>
            <a:p>
              <a:endParaRPr lang="de-DE"/>
            </a:p>
          </p:txBody>
        </p:sp>
        <p:grpSp>
          <p:nvGrpSpPr>
            <p:cNvPr id="24670" name="Gruppieren 48"/>
            <p:cNvGrpSpPr>
              <a:grpSpLocks/>
            </p:cNvGrpSpPr>
            <p:nvPr/>
          </p:nvGrpSpPr>
          <p:grpSpPr bwMode="auto">
            <a:xfrm rot="5400000">
              <a:off x="4896036" y="1808820"/>
              <a:ext cx="576064" cy="360040"/>
              <a:chOff x="2772552" y="2526703"/>
              <a:chExt cx="630390" cy="495286"/>
            </a:xfrm>
          </p:grpSpPr>
          <p:sp>
            <p:nvSpPr>
              <p:cNvPr id="24672" name="Rectangle 258"/>
              <p:cNvSpPr>
                <a:spLocks noChangeArrowheads="1"/>
              </p:cNvSpPr>
              <p:nvPr/>
            </p:nvSpPr>
            <p:spPr bwMode="auto">
              <a:xfrm>
                <a:off x="3252243" y="2691798"/>
                <a:ext cx="150699" cy="165095"/>
              </a:xfrm>
              <a:prstGeom prst="rect">
                <a:avLst/>
              </a:prstGeom>
              <a:solidFill>
                <a:srgbClr val="333333"/>
              </a:solidFill>
              <a:ln w="9525">
                <a:solidFill>
                  <a:srgbClr val="333333"/>
                </a:solidFill>
                <a:miter lim="800000"/>
                <a:headEnd/>
                <a:tailEnd/>
              </a:ln>
            </p:spPr>
            <p:txBody>
              <a:bodyPr/>
              <a:lstStyle/>
              <a:p>
                <a:endParaRPr lang="de-DE"/>
              </a:p>
            </p:txBody>
          </p:sp>
          <p:grpSp>
            <p:nvGrpSpPr>
              <p:cNvPr id="24673" name="Gruppieren 47"/>
              <p:cNvGrpSpPr>
                <a:grpSpLocks/>
              </p:cNvGrpSpPr>
              <p:nvPr/>
            </p:nvGrpSpPr>
            <p:grpSpPr bwMode="auto">
              <a:xfrm>
                <a:off x="2772552" y="2526703"/>
                <a:ext cx="479691" cy="495286"/>
                <a:chOff x="2772552" y="2526703"/>
                <a:chExt cx="479691" cy="495286"/>
              </a:xfrm>
            </p:grpSpPr>
            <p:sp>
              <p:nvSpPr>
                <p:cNvPr id="24674" name="Rectangle 259"/>
                <p:cNvSpPr>
                  <a:spLocks noChangeArrowheads="1"/>
                </p:cNvSpPr>
                <p:nvPr/>
              </p:nvSpPr>
              <p:spPr bwMode="auto">
                <a:xfrm>
                  <a:off x="2772552" y="2526703"/>
                  <a:ext cx="479691" cy="495286"/>
                </a:xfrm>
                <a:prstGeom prst="rect">
                  <a:avLst/>
                </a:prstGeom>
                <a:solidFill>
                  <a:srgbClr val="0000FF"/>
                </a:solidFill>
                <a:ln w="9525">
                  <a:noFill/>
                  <a:miter lim="800000"/>
                  <a:headEnd/>
                  <a:tailEnd/>
                </a:ln>
              </p:spPr>
              <p:txBody>
                <a:bodyPr/>
                <a:lstStyle/>
                <a:p>
                  <a:endParaRPr lang="de-DE"/>
                </a:p>
              </p:txBody>
            </p:sp>
            <p:sp>
              <p:nvSpPr>
                <p:cNvPr id="24675" name="Line 266"/>
                <p:cNvSpPr>
                  <a:spLocks noChangeShapeType="1"/>
                </p:cNvSpPr>
                <p:nvPr/>
              </p:nvSpPr>
              <p:spPr bwMode="auto">
                <a:xfrm>
                  <a:off x="2817125" y="2702025"/>
                  <a:ext cx="257533" cy="0"/>
                </a:xfrm>
                <a:prstGeom prst="line">
                  <a:avLst/>
                </a:prstGeom>
                <a:noFill/>
                <a:ln w="9525">
                  <a:solidFill>
                    <a:srgbClr val="000000"/>
                  </a:solidFill>
                  <a:round/>
                  <a:headEnd/>
                  <a:tailEnd/>
                </a:ln>
              </p:spPr>
              <p:txBody>
                <a:bodyPr/>
                <a:lstStyle/>
                <a:p>
                  <a:endParaRPr lang="de-DE"/>
                </a:p>
              </p:txBody>
            </p:sp>
            <p:sp>
              <p:nvSpPr>
                <p:cNvPr id="24676" name="Line 267"/>
                <p:cNvSpPr>
                  <a:spLocks noChangeShapeType="1"/>
                </p:cNvSpPr>
                <p:nvPr/>
              </p:nvSpPr>
              <p:spPr bwMode="auto">
                <a:xfrm>
                  <a:off x="2817125" y="2609251"/>
                  <a:ext cx="257533" cy="0"/>
                </a:xfrm>
                <a:prstGeom prst="line">
                  <a:avLst/>
                </a:prstGeom>
                <a:noFill/>
                <a:ln w="9525">
                  <a:solidFill>
                    <a:srgbClr val="000000"/>
                  </a:solidFill>
                  <a:round/>
                  <a:headEnd/>
                  <a:tailEnd/>
                </a:ln>
              </p:spPr>
              <p:txBody>
                <a:bodyPr/>
                <a:lstStyle/>
                <a:p>
                  <a:endParaRPr lang="de-DE"/>
                </a:p>
              </p:txBody>
            </p:sp>
          </p:grpSp>
        </p:grpSp>
        <p:sp>
          <p:nvSpPr>
            <p:cNvPr id="24671" name="Line 277"/>
            <p:cNvSpPr>
              <a:spLocks noChangeShapeType="1"/>
            </p:cNvSpPr>
            <p:nvPr/>
          </p:nvSpPr>
          <p:spPr bwMode="auto">
            <a:xfrm flipV="1">
              <a:off x="6084168" y="2996952"/>
              <a:ext cx="0" cy="576064"/>
            </a:xfrm>
            <a:prstGeom prst="line">
              <a:avLst/>
            </a:prstGeom>
            <a:noFill/>
            <a:ln w="9525">
              <a:solidFill>
                <a:srgbClr val="000000"/>
              </a:solidFill>
              <a:round/>
              <a:headEnd/>
              <a:tailEnd type="triangle" w="sm" len="med"/>
            </a:ln>
          </p:spPr>
          <p:txBody>
            <a:bodyPr/>
            <a:lstStyle/>
            <a:p>
              <a:endParaRPr lang="de-DE"/>
            </a:p>
          </p:txBody>
        </p:sp>
      </p:grpSp>
      <p:grpSp>
        <p:nvGrpSpPr>
          <p:cNvPr id="24581" name="Gruppieren 158"/>
          <p:cNvGrpSpPr>
            <a:grpSpLocks/>
          </p:cNvGrpSpPr>
          <p:nvPr/>
        </p:nvGrpSpPr>
        <p:grpSpPr bwMode="auto">
          <a:xfrm>
            <a:off x="395288" y="5021263"/>
            <a:ext cx="5038725" cy="1144587"/>
            <a:chOff x="395536" y="4948709"/>
            <a:chExt cx="5037777" cy="1144587"/>
          </a:xfrm>
        </p:grpSpPr>
        <p:grpSp>
          <p:nvGrpSpPr>
            <p:cNvPr id="24585" name="Group 408"/>
            <p:cNvGrpSpPr>
              <a:grpSpLocks/>
            </p:cNvGrpSpPr>
            <p:nvPr/>
          </p:nvGrpSpPr>
          <p:grpSpPr bwMode="auto">
            <a:xfrm>
              <a:off x="1255326" y="5316680"/>
              <a:ext cx="932815" cy="359074"/>
              <a:chOff x="2478" y="5169"/>
              <a:chExt cx="1469" cy="565"/>
            </a:xfrm>
          </p:grpSpPr>
          <p:sp>
            <p:nvSpPr>
              <p:cNvPr id="24637" name="Rectangle 409"/>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24638" name="Line 410"/>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24639" name="Line 411"/>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24640" name="Line 412"/>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24641" name="Line 413"/>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24642" name="Line 414"/>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24643" name="Line 415"/>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24644" name="Line 416"/>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24645" name="Line 417"/>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24646" name="Line 418"/>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24647" name="Line 419"/>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24648" name="Line 420"/>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grpSp>
          <p:nvGrpSpPr>
            <p:cNvPr id="24586" name="Group 421"/>
            <p:cNvGrpSpPr>
              <a:grpSpLocks/>
            </p:cNvGrpSpPr>
            <p:nvPr/>
          </p:nvGrpSpPr>
          <p:grpSpPr bwMode="auto">
            <a:xfrm>
              <a:off x="2188141" y="5316680"/>
              <a:ext cx="932815" cy="359074"/>
              <a:chOff x="2478" y="5169"/>
              <a:chExt cx="1469" cy="565"/>
            </a:xfrm>
          </p:grpSpPr>
          <p:sp>
            <p:nvSpPr>
              <p:cNvPr id="24625" name="Rectangle 422"/>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24626" name="Line 423"/>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24627" name="Line 424"/>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24628" name="Line 425"/>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24629" name="Line 426"/>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24630" name="Line 427"/>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24631" name="Line 428"/>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24632" name="Line 429"/>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24633" name="Line 430"/>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24634" name="Line 431"/>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24635" name="Line 432"/>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24636" name="Line 433"/>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grpSp>
          <p:nvGrpSpPr>
            <p:cNvPr id="24587" name="Group 434"/>
            <p:cNvGrpSpPr>
              <a:grpSpLocks/>
            </p:cNvGrpSpPr>
            <p:nvPr/>
          </p:nvGrpSpPr>
          <p:grpSpPr bwMode="auto">
            <a:xfrm>
              <a:off x="3120956" y="5316680"/>
              <a:ext cx="932815" cy="359074"/>
              <a:chOff x="2478" y="5169"/>
              <a:chExt cx="1469" cy="565"/>
            </a:xfrm>
          </p:grpSpPr>
          <p:sp>
            <p:nvSpPr>
              <p:cNvPr id="24613" name="Rectangle 435"/>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24614" name="Line 436"/>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24615" name="Line 437"/>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24616" name="Line 438"/>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24617" name="Line 439"/>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24618" name="Line 440"/>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24619" name="Line 441"/>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24620" name="Line 442"/>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24621" name="Line 443"/>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24622" name="Line 444"/>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24623" name="Line 445"/>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24624" name="Line 446"/>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grpSp>
          <p:nvGrpSpPr>
            <p:cNvPr id="24588" name="Group 447"/>
            <p:cNvGrpSpPr>
              <a:grpSpLocks/>
            </p:cNvGrpSpPr>
            <p:nvPr/>
          </p:nvGrpSpPr>
          <p:grpSpPr bwMode="auto">
            <a:xfrm>
              <a:off x="4053771" y="5325577"/>
              <a:ext cx="861060" cy="359074"/>
              <a:chOff x="2478" y="5169"/>
              <a:chExt cx="1356" cy="565"/>
            </a:xfrm>
          </p:grpSpPr>
          <p:sp>
            <p:nvSpPr>
              <p:cNvPr id="24603" name="Rectangle 448"/>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24604" name="Line 449"/>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24605" name="Line 450"/>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24606" name="Line 451"/>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24607" name="Line 452"/>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24608" name="Line 453"/>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24609" name="Line 454"/>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24610" name="Line 455"/>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24611" name="Line 456"/>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24612" name="Line 457"/>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grpSp>
        <p:sp>
          <p:nvSpPr>
            <p:cNvPr id="24589" name="Text Box 460"/>
            <p:cNvSpPr txBox="1">
              <a:spLocks noChangeArrowheads="1"/>
            </p:cNvSpPr>
            <p:nvPr/>
          </p:nvSpPr>
          <p:spPr bwMode="auto">
            <a:xfrm>
              <a:off x="753041" y="4948709"/>
              <a:ext cx="717550" cy="448683"/>
            </a:xfrm>
            <a:prstGeom prst="rect">
              <a:avLst/>
            </a:prstGeom>
            <a:noFill/>
            <a:ln w="9525">
              <a:noFill/>
              <a:miter lim="800000"/>
              <a:headEnd/>
              <a:tailEnd/>
            </a:ln>
          </p:spPr>
          <p:txBody>
            <a:bodyPr/>
            <a:lstStyle/>
            <a:p>
              <a:r>
                <a:rPr lang="en-US" sz="1200" b="1" dirty="0">
                  <a:solidFill>
                    <a:schemeClr val="tx1">
                      <a:lumMod val="75000"/>
                      <a:lumOff val="25000"/>
                    </a:schemeClr>
                  </a:solidFill>
                  <a:latin typeface="+mn-lt"/>
                </a:rPr>
                <a:t>Motor</a:t>
              </a:r>
            </a:p>
            <a:p>
              <a:r>
                <a:rPr lang="en-US" sz="1200" b="1" dirty="0">
                  <a:solidFill>
                    <a:schemeClr val="tx1">
                      <a:lumMod val="75000"/>
                      <a:lumOff val="25000"/>
                    </a:schemeClr>
                  </a:solidFill>
                  <a:latin typeface="+mn-lt"/>
                </a:rPr>
                <a:t>Rotor</a:t>
              </a:r>
              <a:endParaRPr lang="en-US" sz="1200" dirty="0">
                <a:solidFill>
                  <a:schemeClr val="tx1">
                    <a:lumMod val="75000"/>
                    <a:lumOff val="25000"/>
                  </a:schemeClr>
                </a:solidFill>
                <a:latin typeface="+mn-lt"/>
              </a:endParaRPr>
            </a:p>
          </p:txBody>
        </p:sp>
        <p:sp>
          <p:nvSpPr>
            <p:cNvPr id="24590" name="Text Box 461"/>
            <p:cNvSpPr txBox="1">
              <a:spLocks noChangeArrowheads="1"/>
            </p:cNvSpPr>
            <p:nvPr/>
          </p:nvSpPr>
          <p:spPr bwMode="auto">
            <a:xfrm>
              <a:off x="1539171" y="4948709"/>
              <a:ext cx="857250" cy="287259"/>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Kupplung</a:t>
              </a:r>
              <a:endParaRPr lang="en-US" sz="1200" dirty="0">
                <a:solidFill>
                  <a:schemeClr val="tx1">
                    <a:lumMod val="75000"/>
                    <a:lumOff val="25000"/>
                  </a:schemeClr>
                </a:solidFill>
                <a:latin typeface="+mn-lt"/>
              </a:endParaRPr>
            </a:p>
          </p:txBody>
        </p:sp>
        <p:sp>
          <p:nvSpPr>
            <p:cNvPr id="24591" name="Text Box 462"/>
            <p:cNvSpPr txBox="1">
              <a:spLocks noChangeArrowheads="1"/>
            </p:cNvSpPr>
            <p:nvPr/>
          </p:nvSpPr>
          <p:spPr bwMode="auto">
            <a:xfrm>
              <a:off x="2467541" y="4948709"/>
              <a:ext cx="923925" cy="287259"/>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Getriebe</a:t>
              </a:r>
              <a:endParaRPr lang="en-US" sz="1200" dirty="0">
                <a:solidFill>
                  <a:schemeClr val="tx1">
                    <a:lumMod val="75000"/>
                    <a:lumOff val="25000"/>
                  </a:schemeClr>
                </a:solidFill>
                <a:latin typeface="+mn-lt"/>
              </a:endParaRPr>
            </a:p>
          </p:txBody>
        </p:sp>
        <p:sp>
          <p:nvSpPr>
            <p:cNvPr id="24592" name="Text Box 464"/>
            <p:cNvSpPr txBox="1">
              <a:spLocks noChangeArrowheads="1"/>
            </p:cNvSpPr>
            <p:nvPr/>
          </p:nvSpPr>
          <p:spPr bwMode="auto">
            <a:xfrm>
              <a:off x="3406071" y="4948709"/>
              <a:ext cx="990600" cy="287259"/>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Zahnstange</a:t>
              </a:r>
              <a:endParaRPr lang="en-US" sz="1200" dirty="0">
                <a:solidFill>
                  <a:schemeClr val="tx1">
                    <a:lumMod val="75000"/>
                    <a:lumOff val="25000"/>
                  </a:schemeClr>
                </a:solidFill>
                <a:latin typeface="+mn-lt"/>
              </a:endParaRPr>
            </a:p>
          </p:txBody>
        </p:sp>
        <p:grpSp>
          <p:nvGrpSpPr>
            <p:cNvPr id="24593" name="Group 465"/>
            <p:cNvGrpSpPr>
              <a:grpSpLocks/>
            </p:cNvGrpSpPr>
            <p:nvPr/>
          </p:nvGrpSpPr>
          <p:grpSpPr bwMode="auto">
            <a:xfrm>
              <a:off x="4860032" y="5460310"/>
              <a:ext cx="143510" cy="143629"/>
              <a:chOff x="3721" y="5395"/>
              <a:chExt cx="226" cy="226"/>
            </a:xfrm>
          </p:grpSpPr>
          <p:sp>
            <p:nvSpPr>
              <p:cNvPr id="24601" name="Line 476"/>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24602" name="Line 477"/>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sp>
          <p:nvSpPr>
            <p:cNvPr id="24594" name="Text Box 478"/>
            <p:cNvSpPr txBox="1">
              <a:spLocks noChangeArrowheads="1"/>
            </p:cNvSpPr>
            <p:nvPr/>
          </p:nvSpPr>
          <p:spPr bwMode="auto">
            <a:xfrm>
              <a:off x="4644008" y="4948709"/>
              <a:ext cx="789305" cy="287259"/>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Führung</a:t>
              </a:r>
              <a:endParaRPr lang="en-US" sz="1200" b="1" dirty="0">
                <a:solidFill>
                  <a:schemeClr val="tx1">
                    <a:lumMod val="75000"/>
                    <a:lumOff val="25000"/>
                  </a:schemeClr>
                </a:solidFill>
                <a:latin typeface="+mn-lt"/>
              </a:endParaRPr>
            </a:p>
          </p:txBody>
        </p:sp>
        <p:sp>
          <p:nvSpPr>
            <p:cNvPr id="24595" name="Oval 480"/>
            <p:cNvSpPr>
              <a:spLocks noChangeArrowheads="1"/>
            </p:cNvSpPr>
            <p:nvPr/>
          </p:nvSpPr>
          <p:spPr bwMode="auto">
            <a:xfrm>
              <a:off x="5003542" y="5388495"/>
              <a:ext cx="213360" cy="215444"/>
            </a:xfrm>
            <a:prstGeom prst="ellipse">
              <a:avLst/>
            </a:prstGeom>
            <a:solidFill>
              <a:srgbClr val="FFFFFF"/>
            </a:solidFill>
            <a:ln w="12700">
              <a:solidFill>
                <a:srgbClr val="000000"/>
              </a:solidFill>
              <a:round/>
              <a:headEnd/>
              <a:tailEnd/>
            </a:ln>
          </p:spPr>
          <p:txBody>
            <a:bodyPr/>
            <a:lstStyle/>
            <a:p>
              <a:endParaRPr lang="de-DE"/>
            </a:p>
          </p:txBody>
        </p:sp>
        <p:sp>
          <p:nvSpPr>
            <p:cNvPr id="24596" name="Line 481"/>
            <p:cNvSpPr>
              <a:spLocks noChangeShapeType="1"/>
            </p:cNvSpPr>
            <p:nvPr/>
          </p:nvSpPr>
          <p:spPr bwMode="auto">
            <a:xfrm flipV="1">
              <a:off x="5003542" y="5532124"/>
              <a:ext cx="0" cy="71815"/>
            </a:xfrm>
            <a:prstGeom prst="line">
              <a:avLst/>
            </a:prstGeom>
            <a:noFill/>
            <a:ln w="12700">
              <a:solidFill>
                <a:srgbClr val="000000"/>
              </a:solidFill>
              <a:round/>
              <a:headEnd/>
              <a:tailEnd/>
            </a:ln>
          </p:spPr>
          <p:txBody>
            <a:bodyPr/>
            <a:lstStyle/>
            <a:p>
              <a:endParaRPr lang="de-DE"/>
            </a:p>
          </p:txBody>
        </p:sp>
        <p:sp>
          <p:nvSpPr>
            <p:cNvPr id="24597" name="Text Box 482"/>
            <p:cNvSpPr txBox="1">
              <a:spLocks noChangeArrowheads="1"/>
            </p:cNvSpPr>
            <p:nvPr/>
          </p:nvSpPr>
          <p:spPr bwMode="auto">
            <a:xfrm>
              <a:off x="4267131" y="5801588"/>
              <a:ext cx="1004570" cy="287259"/>
            </a:xfrm>
            <a:prstGeom prst="rect">
              <a:avLst/>
            </a:prstGeom>
            <a:noFill/>
            <a:ln w="9525">
              <a:noFill/>
              <a:miter lim="800000"/>
              <a:headEnd/>
              <a:tailEnd/>
            </a:ln>
          </p:spPr>
          <p:txBody>
            <a:bodyPr/>
            <a:lstStyle/>
            <a:p>
              <a:r>
                <a:rPr lang="en-US" sz="1200" b="1" dirty="0" err="1">
                  <a:solidFill>
                    <a:schemeClr val="tx1">
                      <a:lumMod val="75000"/>
                      <a:lumOff val="25000"/>
                    </a:schemeClr>
                  </a:solidFill>
                  <a:latin typeface="+mn-lt"/>
                </a:rPr>
                <a:t>Schlitten</a:t>
              </a:r>
              <a:endParaRPr lang="en-US" sz="1200" dirty="0">
                <a:solidFill>
                  <a:schemeClr val="tx1">
                    <a:lumMod val="75000"/>
                    <a:lumOff val="25000"/>
                  </a:schemeClr>
                </a:solidFill>
                <a:latin typeface="+mn-lt"/>
              </a:endParaRPr>
            </a:p>
          </p:txBody>
        </p:sp>
        <p:sp>
          <p:nvSpPr>
            <p:cNvPr id="24598" name="Line 483"/>
            <p:cNvSpPr>
              <a:spLocks noChangeShapeType="1"/>
            </p:cNvSpPr>
            <p:nvPr/>
          </p:nvSpPr>
          <p:spPr bwMode="auto">
            <a:xfrm>
              <a:off x="1038156" y="5945218"/>
              <a:ext cx="358775" cy="0"/>
            </a:xfrm>
            <a:prstGeom prst="line">
              <a:avLst/>
            </a:prstGeom>
            <a:noFill/>
            <a:ln w="9525">
              <a:solidFill>
                <a:srgbClr val="000000"/>
              </a:solidFill>
              <a:round/>
              <a:headEnd/>
              <a:tailEnd type="triangle" w="med" len="med"/>
            </a:ln>
          </p:spPr>
          <p:txBody>
            <a:bodyPr/>
            <a:lstStyle/>
            <a:p>
              <a:endParaRPr lang="de-DE"/>
            </a:p>
          </p:txBody>
        </p:sp>
        <p:sp>
          <p:nvSpPr>
            <p:cNvPr id="24599" name="Line 484"/>
            <p:cNvSpPr>
              <a:spLocks noChangeShapeType="1"/>
            </p:cNvSpPr>
            <p:nvPr/>
          </p:nvSpPr>
          <p:spPr bwMode="auto">
            <a:xfrm>
              <a:off x="5128191" y="5945218"/>
              <a:ext cx="288925" cy="0"/>
            </a:xfrm>
            <a:prstGeom prst="line">
              <a:avLst/>
            </a:prstGeom>
            <a:noFill/>
            <a:ln w="9525">
              <a:solidFill>
                <a:srgbClr val="000000"/>
              </a:solidFill>
              <a:round/>
              <a:headEnd/>
              <a:tailEnd type="triangle" w="med" len="med"/>
            </a:ln>
          </p:spPr>
          <p:txBody>
            <a:bodyPr/>
            <a:lstStyle/>
            <a:p>
              <a:endParaRPr lang="de-DE"/>
            </a:p>
          </p:txBody>
        </p:sp>
        <p:sp>
          <p:nvSpPr>
            <p:cNvPr id="24600" name="Text Box 485"/>
            <p:cNvSpPr txBox="1">
              <a:spLocks noChangeArrowheads="1"/>
            </p:cNvSpPr>
            <p:nvPr/>
          </p:nvSpPr>
          <p:spPr bwMode="auto">
            <a:xfrm>
              <a:off x="395536" y="5806037"/>
              <a:ext cx="1004570" cy="287259"/>
            </a:xfrm>
            <a:prstGeom prst="rect">
              <a:avLst/>
            </a:prstGeom>
            <a:noFill/>
            <a:ln w="9525">
              <a:noFill/>
              <a:miter lim="800000"/>
              <a:headEnd/>
              <a:tailEnd/>
            </a:ln>
          </p:spPr>
          <p:txBody>
            <a:bodyPr/>
            <a:lstStyle/>
            <a:p>
              <a:r>
                <a:rPr lang="en-US" sz="1100" b="1"/>
                <a:t>x</a:t>
              </a:r>
            </a:p>
          </p:txBody>
        </p:sp>
      </p:grpSp>
      <p:sp>
        <p:nvSpPr>
          <p:cNvPr id="24582" name="Text Box 3"/>
          <p:cNvSpPr txBox="1">
            <a:spLocks noChangeArrowheads="1"/>
          </p:cNvSpPr>
          <p:nvPr/>
        </p:nvSpPr>
        <p:spPr bwMode="auto">
          <a:xfrm>
            <a:off x="5563340" y="1406054"/>
            <a:ext cx="3438650" cy="3719874"/>
          </a:xfrm>
          <a:prstGeom prst="rect">
            <a:avLst/>
          </a:prstGeom>
          <a:noFill/>
          <a:ln w="9525">
            <a:noFill/>
            <a:miter lim="800000"/>
            <a:headEnd/>
            <a:tailEnd/>
          </a:ln>
        </p:spPr>
        <p:txBody>
          <a:bodyPr wrap="none" lIns="87257" tIns="43629" rIns="87257" bIns="43629">
            <a:spAutoFit/>
          </a:bodyPr>
          <a:lstStyle/>
          <a:p>
            <a:pPr>
              <a:buFont typeface="Wingdings" pitchFamily="2" charset="2"/>
              <a:buNone/>
            </a:pPr>
            <a:r>
              <a:rPr lang="de-DE" sz="2000" b="1" dirty="0">
                <a:solidFill>
                  <a:schemeClr val="tx1">
                    <a:lumMod val="75000"/>
                    <a:lumOff val="25000"/>
                  </a:schemeClr>
                </a:solidFill>
                <a:latin typeface="+mn-lt"/>
              </a:rPr>
              <a:t>Pro:</a:t>
            </a:r>
          </a:p>
          <a:p>
            <a:r>
              <a:rPr lang="de-DE" sz="2000" dirty="0">
                <a:solidFill>
                  <a:schemeClr val="tx1">
                    <a:lumMod val="75000"/>
                    <a:lumOff val="25000"/>
                  </a:schemeClr>
                </a:solidFill>
                <a:latin typeface="+mn-lt"/>
              </a:rPr>
              <a:t>Kosten effektiv</a:t>
            </a:r>
          </a:p>
          <a:p>
            <a:r>
              <a:rPr lang="de-DE" sz="2000" dirty="0">
                <a:solidFill>
                  <a:schemeClr val="tx1">
                    <a:lumMod val="75000"/>
                    <a:lumOff val="25000"/>
                  </a:schemeClr>
                </a:solidFill>
                <a:latin typeface="+mn-lt"/>
              </a:rPr>
              <a:t>Hohe Geschwindigkeiten</a:t>
            </a:r>
          </a:p>
          <a:p>
            <a:r>
              <a:rPr lang="de-DE" sz="2000" dirty="0">
                <a:solidFill>
                  <a:schemeClr val="tx1">
                    <a:lumMod val="75000"/>
                    <a:lumOff val="25000"/>
                  </a:schemeClr>
                </a:solidFill>
                <a:latin typeface="+mn-lt"/>
              </a:rPr>
              <a:t>Mehrere Schlitten auf ein Profil</a:t>
            </a:r>
          </a:p>
          <a:p>
            <a:r>
              <a:rPr lang="de-DE" sz="2000" dirty="0">
                <a:solidFill>
                  <a:schemeClr val="tx1">
                    <a:lumMod val="75000"/>
                    <a:lumOff val="25000"/>
                  </a:schemeClr>
                </a:solidFill>
                <a:latin typeface="+mn-lt"/>
              </a:rPr>
              <a:t>Wenig Komponenten</a:t>
            </a:r>
          </a:p>
          <a:p>
            <a:r>
              <a:rPr lang="de-DE" sz="2000" dirty="0">
                <a:solidFill>
                  <a:schemeClr val="tx1">
                    <a:lumMod val="75000"/>
                    <a:lumOff val="25000"/>
                  </a:schemeClr>
                </a:solidFill>
                <a:latin typeface="+mn-lt"/>
              </a:rPr>
              <a:t>Robust</a:t>
            </a:r>
          </a:p>
          <a:p>
            <a:pPr>
              <a:buFont typeface="Wingdings" pitchFamily="2" charset="2"/>
              <a:buNone/>
            </a:pPr>
            <a:endParaRPr lang="de-DE" sz="2000" dirty="0">
              <a:solidFill>
                <a:schemeClr val="tx1">
                  <a:lumMod val="75000"/>
                  <a:lumOff val="25000"/>
                </a:schemeClr>
              </a:solidFill>
              <a:latin typeface="+mn-lt"/>
            </a:endParaRPr>
          </a:p>
          <a:p>
            <a:pPr>
              <a:buFont typeface="Wingdings" pitchFamily="2" charset="2"/>
              <a:buNone/>
            </a:pPr>
            <a:r>
              <a:rPr lang="de-DE" sz="2000" b="1" dirty="0">
                <a:solidFill>
                  <a:schemeClr val="tx1">
                    <a:lumMod val="75000"/>
                    <a:lumOff val="25000"/>
                  </a:schemeClr>
                </a:solidFill>
                <a:latin typeface="+mn-lt"/>
              </a:rPr>
              <a:t>Contra:</a:t>
            </a:r>
          </a:p>
          <a:p>
            <a:r>
              <a:rPr lang="de-DE" sz="2000" dirty="0">
                <a:solidFill>
                  <a:schemeClr val="tx1">
                    <a:lumMod val="75000"/>
                    <a:lumOff val="25000"/>
                  </a:schemeClr>
                </a:solidFill>
                <a:latin typeface="+mn-lt"/>
              </a:rPr>
              <a:t>Bauraumintensiv</a:t>
            </a:r>
          </a:p>
          <a:p>
            <a:r>
              <a:rPr lang="de-DE" sz="2000" dirty="0">
                <a:solidFill>
                  <a:schemeClr val="tx1">
                    <a:lumMod val="75000"/>
                    <a:lumOff val="25000"/>
                  </a:schemeClr>
                </a:solidFill>
                <a:latin typeface="+mn-lt"/>
              </a:rPr>
              <a:t>Motor bewegt sich immer mit</a:t>
            </a:r>
          </a:p>
          <a:p>
            <a:r>
              <a:rPr lang="de-DE" sz="2000" dirty="0">
                <a:solidFill>
                  <a:schemeClr val="tx1">
                    <a:lumMod val="75000"/>
                    <a:lumOff val="25000"/>
                  </a:schemeClr>
                </a:solidFill>
                <a:latin typeface="+mn-lt"/>
              </a:rPr>
              <a:t>Ungenau</a:t>
            </a:r>
          </a:p>
          <a:p>
            <a:endParaRPr lang="en-GB" sz="1600" b="1" dirty="0"/>
          </a:p>
        </p:txBody>
      </p:sp>
      <p:sp>
        <p:nvSpPr>
          <p:cNvPr id="24583" name="Rectangle 6"/>
          <p:cNvSpPr>
            <a:spLocks noChangeArrowheads="1"/>
          </p:cNvSpPr>
          <p:nvPr/>
        </p:nvSpPr>
        <p:spPr bwMode="auto">
          <a:xfrm>
            <a:off x="560401" y="1357298"/>
            <a:ext cx="5940425" cy="474662"/>
          </a:xfrm>
          <a:prstGeom prst="rect">
            <a:avLst/>
          </a:prstGeom>
          <a:noFill/>
          <a:ln w="9525">
            <a:noFill/>
            <a:miter lim="800000"/>
            <a:headEnd/>
            <a:tailEnd/>
          </a:ln>
        </p:spPr>
        <p:txBody>
          <a:bodyPr anchor="b"/>
          <a:lstStyle/>
          <a:p>
            <a:r>
              <a:rPr lang="de-DE" sz="2000" dirty="0">
                <a:solidFill>
                  <a:schemeClr val="tx1">
                    <a:lumMod val="75000"/>
                    <a:lumOff val="25000"/>
                  </a:schemeClr>
                </a:solidFill>
                <a:latin typeface="+mn-lt"/>
              </a:rPr>
              <a:t>Typischer Aufbau eines Zahnstangenantriebs</a:t>
            </a:r>
            <a:endParaRPr lang="de-DE" sz="2800" dirty="0">
              <a:solidFill>
                <a:schemeClr val="tx1">
                  <a:lumMod val="75000"/>
                  <a:lumOff val="25000"/>
                </a:schemeClr>
              </a:solidFill>
              <a:latin typeface="+mn-lt"/>
            </a:endParaRPr>
          </a:p>
        </p:txBody>
      </p:sp>
      <p:sp>
        <p:nvSpPr>
          <p:cNvPr id="24584" name="Rectangle 6"/>
          <p:cNvSpPr>
            <a:spLocks noChangeArrowheads="1"/>
          </p:cNvSpPr>
          <p:nvPr/>
        </p:nvSpPr>
        <p:spPr bwMode="auto">
          <a:xfrm>
            <a:off x="684213" y="4310074"/>
            <a:ext cx="3887787" cy="762000"/>
          </a:xfrm>
          <a:prstGeom prst="rect">
            <a:avLst/>
          </a:prstGeom>
          <a:noFill/>
          <a:ln w="9525">
            <a:noFill/>
            <a:miter lim="800000"/>
            <a:headEnd/>
            <a:tailEnd/>
          </a:ln>
        </p:spPr>
        <p:txBody>
          <a:bodyPr anchor="b"/>
          <a:lstStyle/>
          <a:p>
            <a:r>
              <a:rPr lang="de-DE" sz="2000" dirty="0">
                <a:solidFill>
                  <a:schemeClr val="tx1">
                    <a:lumMod val="75000"/>
                    <a:lumOff val="25000"/>
                  </a:schemeClr>
                </a:solidFill>
                <a:latin typeface="+mn-lt"/>
              </a:rPr>
              <a:t>Schematische Darstellung mit</a:t>
            </a:r>
          </a:p>
          <a:p>
            <a:r>
              <a:rPr lang="de-DE" sz="2000" dirty="0">
                <a:solidFill>
                  <a:schemeClr val="tx1">
                    <a:lumMod val="75000"/>
                    <a:lumOff val="25000"/>
                  </a:schemeClr>
                </a:solidFill>
                <a:latin typeface="+mn-lt"/>
              </a:rPr>
              <a:t>Masse – Feder – Spiel - Modell</a:t>
            </a:r>
            <a:endParaRPr lang="de-DE" sz="2800" dirty="0">
              <a:solidFill>
                <a:schemeClr val="tx1">
                  <a:lumMod val="75000"/>
                  <a:lumOff val="25000"/>
                </a:schemeClr>
              </a:solidFill>
              <a:latin typeface="+mn-lt"/>
            </a:endParaRPr>
          </a:p>
        </p:txBody>
      </p:sp>
      <p:sp>
        <p:nvSpPr>
          <p:cNvPr id="122" name="Foliennummernplatzhalter 121"/>
          <p:cNvSpPr>
            <a:spLocks noGrp="1"/>
          </p:cNvSpPr>
          <p:nvPr>
            <p:ph type="sldNum" sz="quarter" idx="4"/>
          </p:nvPr>
        </p:nvSpPr>
        <p:spPr/>
        <p:txBody>
          <a:bodyPr/>
          <a:lstStyle/>
          <a:p>
            <a:fld id="{67E460E2-A79B-FD4C-875F-CB1722C97EA1}" type="slidenum">
              <a:rPr lang="de-DE" smtClean="0"/>
              <a:pPr/>
              <a:t>19</a:t>
            </a:fld>
            <a:endParaRPr lang="de-DE"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1" name="Titel 2"/>
          <p:cNvSpPr>
            <a:spLocks noGrp="1"/>
          </p:cNvSpPr>
          <p:nvPr>
            <p:ph type="title"/>
          </p:nvPr>
        </p:nvSpPr>
        <p:spPr>
          <a:xfrm>
            <a:off x="571472" y="0"/>
            <a:ext cx="8074557" cy="960702"/>
          </a:xfrm>
        </p:spPr>
        <p:txBody>
          <a:bodyPr/>
          <a:lstStyle/>
          <a:p>
            <a:r>
              <a:rPr lang="de-DE" dirty="0" smtClean="0"/>
              <a:t>Linearmodule Übersicht</a:t>
            </a:r>
          </a:p>
        </p:txBody>
      </p:sp>
      <p:graphicFrame>
        <p:nvGraphicFramePr>
          <p:cNvPr id="6" name="Inhaltsplatzhalter 5"/>
          <p:cNvGraphicFramePr>
            <a:graphicFrameLocks noGrp="1"/>
          </p:cNvGraphicFramePr>
          <p:nvPr>
            <p:ph sz="quarter" idx="10"/>
          </p:nvPr>
        </p:nvGraphicFramePr>
        <p:xfrm>
          <a:off x="571472" y="1000108"/>
          <a:ext cx="8066088" cy="4079240"/>
        </p:xfrm>
        <a:graphic>
          <a:graphicData uri="http://schemas.openxmlformats.org/drawingml/2006/table">
            <a:tbl>
              <a:tblPr firstRow="1" bandRow="1">
                <a:tableStyleId>{5C22544A-7EE6-4342-B048-85BDC9FD1C3A}</a:tableStyleId>
              </a:tblPr>
              <a:tblGrid>
                <a:gridCol w="1344348"/>
                <a:gridCol w="1344348"/>
                <a:gridCol w="1344348"/>
                <a:gridCol w="1344348"/>
                <a:gridCol w="1344348"/>
                <a:gridCol w="1344348"/>
              </a:tblGrid>
              <a:tr h="370840">
                <a:tc gridSpan="2">
                  <a:txBody>
                    <a:bodyPr/>
                    <a:lstStyle/>
                    <a:p>
                      <a:r>
                        <a:rPr lang="de-DE" dirty="0" smtClean="0">
                          <a:solidFill>
                            <a:schemeClr val="bg1"/>
                          </a:solidFill>
                        </a:rPr>
                        <a:t>pneumatisch</a:t>
                      </a:r>
                      <a:endParaRPr lang="de-DE" dirty="0">
                        <a:solidFill>
                          <a:schemeClr val="bg1"/>
                        </a:solidFill>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hMerge="1">
                  <a:txBody>
                    <a:bodyPr/>
                    <a:lstStyle/>
                    <a:p>
                      <a:endParaRPr lang="de-DE" dirty="0"/>
                    </a:p>
                  </a:txBody>
                  <a:tcPr/>
                </a:tc>
                <a:tc gridSpan="4">
                  <a:txBody>
                    <a:bodyPr/>
                    <a:lstStyle/>
                    <a:p>
                      <a:r>
                        <a:rPr lang="de-DE" dirty="0" smtClean="0">
                          <a:solidFill>
                            <a:schemeClr val="bg1"/>
                          </a:solidFill>
                        </a:rPr>
                        <a:t>elektrisch</a:t>
                      </a:r>
                      <a:endParaRPr lang="de-DE" dirty="0">
                        <a:solidFill>
                          <a:schemeClr val="bg1"/>
                        </a:solidFill>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r>
              <a:tr h="370840">
                <a:tc>
                  <a:txBody>
                    <a:bodyPr/>
                    <a:lstStyle/>
                    <a:p>
                      <a:endParaRPr lang="de-DE" sz="1600" b="0" kern="1200" dirty="0" smtClean="0">
                        <a:solidFill>
                          <a:schemeClr val="bg1"/>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de-DE" sz="1600" b="0" kern="1200" dirty="0" smtClean="0">
                        <a:solidFill>
                          <a:schemeClr val="bg1"/>
                        </a:solidFill>
                        <a:latin typeface="+mn-lt"/>
                        <a:ea typeface="+mn-ea"/>
                        <a:cs typeface="+mn-cs"/>
                      </a:endParaRPr>
                    </a:p>
                  </a:txBody>
                  <a:tcPr marL="83940" marR="83940" anchor="ctr" anchorCtr="1">
                    <a:lnL w="12700" cmpd="sng">
                      <a:noFill/>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gridSpan="2">
                  <a:txBody>
                    <a:bodyPr/>
                    <a:lstStyle/>
                    <a:p>
                      <a:r>
                        <a:rPr lang="de-DE" sz="1600" b="0" kern="1200" dirty="0" smtClean="0">
                          <a:solidFill>
                            <a:schemeClr val="bg1"/>
                          </a:solidFill>
                          <a:latin typeface="+mn-lt"/>
                          <a:ea typeface="+mn-ea"/>
                          <a:cs typeface="+mn-cs"/>
                        </a:rPr>
                        <a:t>Spindel/Riemen/Zahnstangen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hMerge="1">
                  <a:txBody>
                    <a:bodyPr/>
                    <a:lstStyle/>
                    <a:p>
                      <a:endParaRPr lang="de-DE" dirty="0"/>
                    </a:p>
                  </a:txBody>
                  <a:tcPr/>
                </a:tc>
                <a:tc gridSpan="2">
                  <a:txBody>
                    <a:bodyPr/>
                    <a:lstStyle/>
                    <a:p>
                      <a:r>
                        <a:rPr lang="de-DE" sz="1600" b="0" kern="1200" dirty="0" smtClean="0">
                          <a:solidFill>
                            <a:schemeClr val="bg1"/>
                          </a:solidFill>
                          <a:latin typeface="+mn-lt"/>
                          <a:ea typeface="+mn-ea"/>
                          <a:cs typeface="+mn-cs"/>
                        </a:rPr>
                        <a:t>Lineardirekt</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hMerge="1">
                  <a:txBody>
                    <a:bodyPr/>
                    <a:lstStyle/>
                    <a:p>
                      <a:endParaRPr lang="de-DE" sz="1800" b="0" kern="1200" dirty="0" smtClean="0">
                        <a:solidFill>
                          <a:schemeClr val="lt1"/>
                        </a:solidFill>
                        <a:latin typeface="+mn-lt"/>
                        <a:ea typeface="+mn-ea"/>
                        <a:cs typeface="+mn-cs"/>
                      </a:endParaRPr>
                    </a:p>
                  </a:txBody>
                  <a:tcPr/>
                </a:tc>
              </a:tr>
              <a:tr h="370840">
                <a:tc>
                  <a:txBody>
                    <a:bodyPr/>
                    <a:lstStyle/>
                    <a:p>
                      <a:r>
                        <a:rPr lang="de-DE" sz="1600" b="0" kern="1200" dirty="0" smtClean="0">
                          <a:solidFill>
                            <a:schemeClr val="bg1"/>
                          </a:solidFill>
                          <a:latin typeface="+mn-lt"/>
                          <a:ea typeface="+mn-ea"/>
                          <a:cs typeface="+mn-cs"/>
                        </a:rPr>
                        <a:t>Komponenten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Systeme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Komponenten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Systeme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Komponenten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Systeme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70840">
                <a:tc>
                  <a:txBody>
                    <a:bodyPr/>
                    <a:lstStyle/>
                    <a:p>
                      <a:r>
                        <a:rPr lang="de-DE" sz="1600" b="0" kern="1200" dirty="0" smtClean="0">
                          <a:solidFill>
                            <a:sysClr val="windowText" lastClr="000000"/>
                          </a:solidFill>
                          <a:latin typeface="+mn-lt"/>
                          <a:ea typeface="+mn-ea"/>
                          <a:cs typeface="+mn-cs"/>
                        </a:rPr>
                        <a:t>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PPU-P</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Alpha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LPE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LDK</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PPU-E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r>
                        <a:rPr lang="de-DE" sz="1600" b="0" kern="1200" dirty="0" smtClean="0">
                          <a:solidFill>
                            <a:sysClr val="windowText" lastClr="000000"/>
                          </a:solidFill>
                          <a:latin typeface="+mn-lt"/>
                          <a:ea typeface="+mn-ea"/>
                          <a:cs typeface="+mn-cs"/>
                        </a:rPr>
                        <a:t>CLM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LPP</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Beta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RPE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LDH</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370840">
                <a:tc>
                  <a:txBody>
                    <a:bodyPr/>
                    <a:lstStyle/>
                    <a:p>
                      <a:r>
                        <a:rPr lang="de-DE" sz="1600" b="0" kern="1200" dirty="0" smtClean="0">
                          <a:solidFill>
                            <a:sysClr val="windowText" lastClr="000000"/>
                          </a:solidFill>
                          <a:latin typeface="+mn-lt"/>
                          <a:ea typeface="+mn-ea"/>
                          <a:cs typeface="+mn-cs"/>
                        </a:rPr>
                        <a:t>KLM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DRL</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Gamma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LDN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r>
                        <a:rPr lang="de-DE" sz="1600" b="0" kern="1200" dirty="0" smtClean="0">
                          <a:solidFill>
                            <a:sysClr val="windowText" lastClr="000000"/>
                          </a:solidFill>
                          <a:latin typeface="+mn-lt"/>
                          <a:ea typeface="+mn-ea"/>
                          <a:cs typeface="+mn-cs"/>
                        </a:rPr>
                        <a:t>HLM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Delta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LDM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370840">
                <a:tc>
                  <a:txBody>
                    <a:bodyPr/>
                    <a:lstStyle/>
                    <a:p>
                      <a:r>
                        <a:rPr lang="de-DE" sz="1600" b="0" kern="1200" dirty="0" smtClean="0">
                          <a:solidFill>
                            <a:sysClr val="windowText" lastClr="000000"/>
                          </a:solidFill>
                          <a:latin typeface="+mn-lt"/>
                          <a:ea typeface="+mn-ea"/>
                          <a:cs typeface="+mn-cs"/>
                        </a:rPr>
                        <a:t>PMP</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ELS</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LDT</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LDF</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ELM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EPM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
        <p:nvSpPr>
          <p:cNvPr id="5" name="Fußzeilenplatzhalter 4"/>
          <p:cNvSpPr>
            <a:spLocks noGrp="1"/>
          </p:cNvSpPr>
          <p:nvPr>
            <p:ph type="ftr" sz="quarter" idx="3"/>
          </p:nvPr>
        </p:nvSpPr>
        <p:spPr/>
        <p:txBody>
          <a:bodyPr/>
          <a:lstStyle/>
          <a:p>
            <a:pPr>
              <a:defRPr/>
            </a:pPr>
            <a:r>
              <a:rPr lang="de-DE"/>
              <a:t>Linearmodule Grundschulung - Jakob Khoury</a:t>
            </a:r>
            <a:endParaRPr lang="de-DE" dirty="0"/>
          </a:p>
        </p:txBody>
      </p:sp>
      <p:grpSp>
        <p:nvGrpSpPr>
          <p:cNvPr id="2" name="Gruppieren 28"/>
          <p:cNvGrpSpPr>
            <a:grpSpLocks/>
          </p:cNvGrpSpPr>
          <p:nvPr/>
        </p:nvGrpSpPr>
        <p:grpSpPr bwMode="auto">
          <a:xfrm>
            <a:off x="857224" y="2158045"/>
            <a:ext cx="5036785" cy="3985698"/>
            <a:chOff x="675130" y="2181185"/>
            <a:chExt cx="5036437" cy="3986976"/>
          </a:xfrm>
          <a:noFill/>
        </p:grpSpPr>
        <p:sp>
          <p:nvSpPr>
            <p:cNvPr id="16" name="Abgerundetes Rechteck 15"/>
            <p:cNvSpPr/>
            <p:nvPr/>
          </p:nvSpPr>
          <p:spPr>
            <a:xfrm>
              <a:off x="4487690" y="2181185"/>
              <a:ext cx="1223877" cy="647908"/>
            </a:xfrm>
            <a:prstGeom prst="roundRect">
              <a:avLst/>
            </a:prstGeom>
            <a:grp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de-DE"/>
            </a:p>
          </p:txBody>
        </p:sp>
        <p:sp>
          <p:nvSpPr>
            <p:cNvPr id="17" name="Abgerundetes Rechteck 16"/>
            <p:cNvSpPr/>
            <p:nvPr/>
          </p:nvSpPr>
          <p:spPr>
            <a:xfrm>
              <a:off x="1812957" y="2538802"/>
              <a:ext cx="1223877" cy="358890"/>
            </a:xfrm>
            <a:prstGeom prst="roundRect">
              <a:avLst/>
            </a:prstGeom>
            <a:grp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de-DE"/>
            </a:p>
          </p:txBody>
        </p:sp>
        <p:sp>
          <p:nvSpPr>
            <p:cNvPr id="24" name="Abgerundetes Rechteck 23"/>
            <p:cNvSpPr/>
            <p:nvPr/>
          </p:nvSpPr>
          <p:spPr>
            <a:xfrm>
              <a:off x="675130" y="5953680"/>
              <a:ext cx="431770" cy="142921"/>
            </a:xfrm>
            <a:prstGeom prst="roundRect">
              <a:avLst/>
            </a:prstGeom>
            <a:grp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de-DE"/>
            </a:p>
          </p:txBody>
        </p:sp>
        <p:sp>
          <p:nvSpPr>
            <p:cNvPr id="7269" name="Textfeld 24"/>
            <p:cNvSpPr txBox="1">
              <a:spLocks noChangeArrowheads="1"/>
            </p:cNvSpPr>
            <p:nvPr/>
          </p:nvSpPr>
          <p:spPr bwMode="auto">
            <a:xfrm>
              <a:off x="1246595" y="5860285"/>
              <a:ext cx="1710928" cy="307876"/>
            </a:xfrm>
            <a:prstGeom prst="rect">
              <a:avLst/>
            </a:prstGeom>
            <a:grpFill/>
            <a:ln>
              <a:noFill/>
              <a:headEnd/>
              <a:tailEnd/>
            </a:ln>
          </p:spPr>
          <p:style>
            <a:lnRef idx="2">
              <a:schemeClr val="accent2"/>
            </a:lnRef>
            <a:fillRef idx="1">
              <a:schemeClr val="lt1"/>
            </a:fillRef>
            <a:effectRef idx="0">
              <a:schemeClr val="accent2"/>
            </a:effectRef>
            <a:fontRef idx="minor">
              <a:schemeClr val="dk1"/>
            </a:fontRef>
          </p:style>
          <p:txBody>
            <a:bodyPr wrap="none">
              <a:spAutoFit/>
            </a:bodyPr>
            <a:lstStyle/>
            <a:p>
              <a:r>
                <a:rPr lang="de-DE" sz="1400" dirty="0">
                  <a:solidFill>
                    <a:schemeClr val="tx1"/>
                  </a:solidFill>
                </a:rPr>
                <a:t>Produziert in Hausen</a:t>
              </a:r>
            </a:p>
          </p:txBody>
        </p:sp>
      </p:grpSp>
      <p:grpSp>
        <p:nvGrpSpPr>
          <p:cNvPr id="7" name="Gruppieren 33"/>
          <p:cNvGrpSpPr>
            <a:grpSpLocks/>
          </p:cNvGrpSpPr>
          <p:nvPr/>
        </p:nvGrpSpPr>
        <p:grpSpPr bwMode="auto">
          <a:xfrm>
            <a:off x="857224" y="2143116"/>
            <a:ext cx="7719718" cy="3587136"/>
            <a:chOff x="852952" y="2499685"/>
            <a:chExt cx="7719894" cy="3587086"/>
          </a:xfrm>
        </p:grpSpPr>
        <p:grpSp>
          <p:nvGrpSpPr>
            <p:cNvPr id="14" name="Gruppieren 26"/>
            <p:cNvGrpSpPr>
              <a:grpSpLocks/>
            </p:cNvGrpSpPr>
            <p:nvPr/>
          </p:nvGrpSpPr>
          <p:grpSpPr bwMode="auto">
            <a:xfrm>
              <a:off x="852952" y="2499685"/>
              <a:ext cx="7719894" cy="3571846"/>
              <a:chOff x="852952" y="2499685"/>
              <a:chExt cx="7719894" cy="3571846"/>
            </a:xfrm>
          </p:grpSpPr>
          <p:sp>
            <p:nvSpPr>
              <p:cNvPr id="13" name="Abgerundetes Rechteck 12"/>
              <p:cNvSpPr/>
              <p:nvPr/>
            </p:nvSpPr>
            <p:spPr>
              <a:xfrm>
                <a:off x="7348856" y="2499685"/>
                <a:ext cx="1223990" cy="360358"/>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 name="Abgerundetes Rechteck 14"/>
              <p:cNvSpPr/>
              <p:nvPr/>
            </p:nvSpPr>
            <p:spPr>
              <a:xfrm>
                <a:off x="6019424" y="2499685"/>
                <a:ext cx="1223991" cy="2160558"/>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0" name="Abgerundetes Rechteck 19"/>
              <p:cNvSpPr/>
              <p:nvPr/>
            </p:nvSpPr>
            <p:spPr>
              <a:xfrm>
                <a:off x="852952" y="5855638"/>
                <a:ext cx="431810" cy="14446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257" name="Textfeld 20"/>
              <p:cNvSpPr txBox="1">
                <a:spLocks noChangeArrowheads="1"/>
              </p:cNvSpPr>
              <p:nvPr/>
            </p:nvSpPr>
            <p:spPr bwMode="auto">
              <a:xfrm>
                <a:off x="1424469" y="5763758"/>
                <a:ext cx="5011358" cy="307773"/>
              </a:xfrm>
              <a:prstGeom prst="rect">
                <a:avLst/>
              </a:prstGeom>
              <a:noFill/>
              <a:ln w="9525">
                <a:noFill/>
                <a:miter lim="800000"/>
                <a:headEnd/>
                <a:tailEnd/>
              </a:ln>
            </p:spPr>
            <p:txBody>
              <a:bodyPr wrap="none">
                <a:spAutoFit/>
              </a:bodyPr>
              <a:lstStyle/>
              <a:p>
                <a:r>
                  <a:rPr lang="de-DE" sz="1400" dirty="0">
                    <a:latin typeface="+mn-lt"/>
                  </a:rPr>
                  <a:t>Produziert in St. Georgen bei </a:t>
                </a:r>
                <a:r>
                  <a:rPr lang="de-DE" sz="1400" dirty="0" smtClean="0">
                    <a:latin typeface="+mn-lt"/>
                  </a:rPr>
                  <a:t>SCHUNK Electronic Solutions </a:t>
                </a:r>
                <a:r>
                  <a:rPr lang="de-DE" sz="1400" dirty="0">
                    <a:latin typeface="+mn-lt"/>
                  </a:rPr>
                  <a:t>GmbH</a:t>
                </a:r>
              </a:p>
            </p:txBody>
          </p:sp>
        </p:grpSp>
        <p:sp>
          <p:nvSpPr>
            <p:cNvPr id="7253" name="Textfeld 30"/>
            <p:cNvSpPr txBox="1">
              <a:spLocks noChangeArrowheads="1"/>
            </p:cNvSpPr>
            <p:nvPr/>
          </p:nvSpPr>
          <p:spPr bwMode="auto">
            <a:xfrm>
              <a:off x="6637461" y="5778998"/>
              <a:ext cx="1281149" cy="307773"/>
            </a:xfrm>
            <a:prstGeom prst="rect">
              <a:avLst/>
            </a:prstGeom>
            <a:noFill/>
            <a:ln w="9525">
              <a:noFill/>
              <a:miter lim="800000"/>
              <a:headEnd/>
              <a:tailEnd/>
            </a:ln>
          </p:spPr>
          <p:txBody>
            <a:bodyPr wrap="none">
              <a:spAutoFit/>
            </a:bodyPr>
            <a:lstStyle/>
            <a:p>
              <a:r>
                <a:rPr lang="de-DE" sz="1400" dirty="0">
                  <a:latin typeface="+mn-lt"/>
                </a:rPr>
                <a:t>100 % SCHUNK</a:t>
              </a:r>
            </a:p>
          </p:txBody>
        </p:sp>
      </p:grpSp>
      <p:grpSp>
        <p:nvGrpSpPr>
          <p:cNvPr id="19" name="Gruppieren 34"/>
          <p:cNvGrpSpPr>
            <a:grpSpLocks/>
          </p:cNvGrpSpPr>
          <p:nvPr/>
        </p:nvGrpSpPr>
        <p:grpSpPr bwMode="auto">
          <a:xfrm>
            <a:off x="857224" y="2172971"/>
            <a:ext cx="7054223" cy="3766841"/>
            <a:chOff x="868126" y="2529572"/>
            <a:chExt cx="7053739" cy="3767512"/>
          </a:xfrm>
        </p:grpSpPr>
        <p:grpSp>
          <p:nvGrpSpPr>
            <p:cNvPr id="21" name="Gruppieren 27"/>
            <p:cNvGrpSpPr>
              <a:grpSpLocks/>
            </p:cNvGrpSpPr>
            <p:nvPr/>
          </p:nvGrpSpPr>
          <p:grpSpPr bwMode="auto">
            <a:xfrm>
              <a:off x="868126" y="2529572"/>
              <a:ext cx="4547280" cy="3757083"/>
              <a:chOff x="868126" y="2529572"/>
              <a:chExt cx="4547280" cy="3757083"/>
            </a:xfrm>
          </p:grpSpPr>
          <p:sp>
            <p:nvSpPr>
              <p:cNvPr id="12" name="Abgerundetes Rechteck 11"/>
              <p:cNvSpPr/>
              <p:nvPr/>
            </p:nvSpPr>
            <p:spPr>
              <a:xfrm>
                <a:off x="3332705" y="2529572"/>
                <a:ext cx="1223879" cy="1368669"/>
              </a:xfrm>
              <a:prstGeom prst="roundRect">
                <a:avLst/>
              </a:prstGeom>
              <a:no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de-DE"/>
              </a:p>
            </p:txBody>
          </p:sp>
          <p:sp>
            <p:nvSpPr>
              <p:cNvPr id="22" name="Abgerundetes Rechteck 21"/>
              <p:cNvSpPr/>
              <p:nvPr/>
            </p:nvSpPr>
            <p:spPr>
              <a:xfrm>
                <a:off x="868126" y="6072249"/>
                <a:ext cx="431770" cy="142901"/>
              </a:xfrm>
              <a:prstGeom prst="roundRect">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de-DE"/>
              </a:p>
            </p:txBody>
          </p:sp>
          <p:sp>
            <p:nvSpPr>
              <p:cNvPr id="7251" name="Textfeld 22"/>
              <p:cNvSpPr txBox="1">
                <a:spLocks noChangeArrowheads="1"/>
              </p:cNvSpPr>
              <p:nvPr/>
            </p:nvSpPr>
            <p:spPr bwMode="auto">
              <a:xfrm>
                <a:off x="1439591" y="5978823"/>
                <a:ext cx="3975815" cy="307832"/>
              </a:xfrm>
              <a:prstGeom prst="rect">
                <a:avLst/>
              </a:prstGeom>
              <a:noFill/>
              <a:ln w="9525">
                <a:noFill/>
                <a:miter lim="800000"/>
                <a:headEnd/>
                <a:tailEnd/>
              </a:ln>
            </p:spPr>
            <p:txBody>
              <a:bodyPr wrap="none">
                <a:spAutoFit/>
              </a:bodyPr>
              <a:lstStyle/>
              <a:p>
                <a:r>
                  <a:rPr lang="de-DE" sz="1400" dirty="0">
                    <a:latin typeface="+mn-lt"/>
                  </a:rPr>
                  <a:t>Produziert in Reutlingen bei HSB-Automation GmbH</a:t>
                </a:r>
              </a:p>
            </p:txBody>
          </p:sp>
        </p:grpSp>
        <p:sp>
          <p:nvSpPr>
            <p:cNvPr id="7248" name="Textfeld 31"/>
            <p:cNvSpPr txBox="1">
              <a:spLocks noChangeArrowheads="1"/>
            </p:cNvSpPr>
            <p:nvPr/>
          </p:nvSpPr>
          <p:spPr bwMode="auto">
            <a:xfrm>
              <a:off x="6652053" y="5989252"/>
              <a:ext cx="1269812" cy="307832"/>
            </a:xfrm>
            <a:prstGeom prst="rect">
              <a:avLst/>
            </a:prstGeom>
            <a:noFill/>
            <a:ln w="9525">
              <a:noFill/>
              <a:miter lim="800000"/>
              <a:headEnd/>
              <a:tailEnd/>
            </a:ln>
          </p:spPr>
          <p:txBody>
            <a:bodyPr wrap="none">
              <a:spAutoFit/>
            </a:bodyPr>
            <a:lstStyle/>
            <a:p>
              <a:r>
                <a:rPr lang="de-DE" sz="1400" dirty="0">
                  <a:latin typeface="+mn-lt"/>
                </a:rPr>
                <a:t>  29 % SCHUNK</a:t>
              </a:r>
            </a:p>
          </p:txBody>
        </p:sp>
      </p:grpSp>
      <p:sp>
        <p:nvSpPr>
          <p:cNvPr id="33" name="Foliennummernplatzhalter 32"/>
          <p:cNvSpPr>
            <a:spLocks noGrp="1"/>
          </p:cNvSpPr>
          <p:nvPr>
            <p:ph type="sldNum" sz="quarter" idx="4"/>
          </p:nvPr>
        </p:nvSpPr>
        <p:spPr/>
        <p:txBody>
          <a:bodyPr/>
          <a:lstStyle/>
          <a:p>
            <a:fld id="{67E460E2-A79B-FD4C-875F-CB1722C97EA1}" type="slidenum">
              <a:rPr lang="de-DE" smtClean="0"/>
              <a:pPr/>
              <a:t>2</a:t>
            </a:fld>
            <a:endParaRPr lang="de-DE" dirty="0"/>
          </a:p>
        </p:txBody>
      </p:sp>
      <p:grpSp>
        <p:nvGrpSpPr>
          <p:cNvPr id="35" name="Gruppieren 34"/>
          <p:cNvGrpSpPr/>
          <p:nvPr/>
        </p:nvGrpSpPr>
        <p:grpSpPr>
          <a:xfrm>
            <a:off x="626981" y="2143116"/>
            <a:ext cx="7295684" cy="3388358"/>
            <a:chOff x="626981" y="2143116"/>
            <a:chExt cx="7295684" cy="3388358"/>
          </a:xfrm>
        </p:grpSpPr>
        <p:grpSp>
          <p:nvGrpSpPr>
            <p:cNvPr id="3" name="Gruppieren 32"/>
            <p:cNvGrpSpPr>
              <a:grpSpLocks/>
            </p:cNvGrpSpPr>
            <p:nvPr/>
          </p:nvGrpSpPr>
          <p:grpSpPr bwMode="auto">
            <a:xfrm>
              <a:off x="626981" y="2143116"/>
              <a:ext cx="7295684" cy="3388358"/>
              <a:chOff x="587791" y="2856869"/>
              <a:chExt cx="7295582" cy="3388307"/>
            </a:xfrm>
          </p:grpSpPr>
          <p:grpSp>
            <p:nvGrpSpPr>
              <p:cNvPr id="4" name="Gruppieren 25"/>
              <p:cNvGrpSpPr>
                <a:grpSpLocks/>
              </p:cNvGrpSpPr>
              <p:nvPr/>
            </p:nvGrpSpPr>
            <p:grpSpPr bwMode="auto">
              <a:xfrm>
                <a:off x="587791" y="2856869"/>
                <a:ext cx="6609643" cy="3388307"/>
                <a:chOff x="587791" y="2856869"/>
                <a:chExt cx="6609643" cy="3388307"/>
              </a:xfrm>
            </p:grpSpPr>
            <p:sp>
              <p:nvSpPr>
                <p:cNvPr id="8" name="Abgerundetes Rechteck 7"/>
                <p:cNvSpPr/>
                <p:nvPr/>
              </p:nvSpPr>
              <p:spPr>
                <a:xfrm>
                  <a:off x="587791" y="2856869"/>
                  <a:ext cx="1223946" cy="180019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Abgerundetes Rechteck 8"/>
                <p:cNvSpPr/>
                <p:nvPr/>
              </p:nvSpPr>
              <p:spPr>
                <a:xfrm>
                  <a:off x="1959373" y="2856869"/>
                  <a:ext cx="1223945" cy="36035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Abgerundetes Rechteck 9"/>
                <p:cNvSpPr/>
                <p:nvPr/>
              </p:nvSpPr>
              <p:spPr>
                <a:xfrm>
                  <a:off x="3287158" y="4309739"/>
                  <a:ext cx="1223946" cy="35877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Abgerundetes Rechteck 10"/>
                <p:cNvSpPr/>
                <p:nvPr/>
              </p:nvSpPr>
              <p:spPr>
                <a:xfrm>
                  <a:off x="5973488" y="5034589"/>
                  <a:ext cx="1223946" cy="72071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8" name="Abgerundetes Rechteck 17"/>
                <p:cNvSpPr/>
                <p:nvPr/>
              </p:nvSpPr>
              <p:spPr>
                <a:xfrm>
                  <a:off x="818031" y="5998506"/>
                  <a:ext cx="431794" cy="14446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265" name="Textfeld 18"/>
                <p:cNvSpPr txBox="1">
                  <a:spLocks noChangeArrowheads="1"/>
                </p:cNvSpPr>
                <p:nvPr/>
              </p:nvSpPr>
              <p:spPr bwMode="auto">
                <a:xfrm>
                  <a:off x="1389527" y="5906627"/>
                  <a:ext cx="4958211" cy="338549"/>
                </a:xfrm>
                <a:prstGeom prst="rect">
                  <a:avLst/>
                </a:prstGeom>
                <a:noFill/>
                <a:ln w="9525">
                  <a:noFill/>
                  <a:miter lim="800000"/>
                  <a:headEnd/>
                  <a:tailEnd/>
                </a:ln>
              </p:spPr>
              <p:txBody>
                <a:bodyPr wrap="none">
                  <a:spAutoFit/>
                </a:bodyPr>
                <a:lstStyle/>
                <a:p>
                  <a:r>
                    <a:rPr lang="de-DE" sz="1400" dirty="0">
                      <a:latin typeface="+mn-lt"/>
                    </a:rPr>
                    <a:t>Produziert in </a:t>
                  </a:r>
                  <a:r>
                    <a:rPr lang="de-DE" sz="1400" dirty="0" err="1">
                      <a:latin typeface="+mn-lt"/>
                    </a:rPr>
                    <a:t>Huglfing</a:t>
                  </a:r>
                  <a:r>
                    <a:rPr lang="de-DE" sz="1400" dirty="0">
                      <a:latin typeface="+mn-lt"/>
                    </a:rPr>
                    <a:t> bei SCHUNK </a:t>
                  </a:r>
                  <a:r>
                    <a:rPr lang="de-DE" sz="1600" dirty="0">
                      <a:latin typeface="+mn-lt"/>
                    </a:rPr>
                    <a:t>Montageautomation</a:t>
                  </a:r>
                  <a:r>
                    <a:rPr lang="de-DE" sz="1400" dirty="0">
                      <a:latin typeface="+mn-lt"/>
                    </a:rPr>
                    <a:t> GmbH</a:t>
                  </a:r>
                </a:p>
              </p:txBody>
            </p:sp>
          </p:grpSp>
          <p:sp>
            <p:nvSpPr>
              <p:cNvPr id="7259" name="Textfeld 29"/>
              <p:cNvSpPr txBox="1">
                <a:spLocks noChangeArrowheads="1"/>
              </p:cNvSpPr>
              <p:nvPr/>
            </p:nvSpPr>
            <p:spPr bwMode="auto">
              <a:xfrm>
                <a:off x="6602271" y="5911389"/>
                <a:ext cx="1281102" cy="307772"/>
              </a:xfrm>
              <a:prstGeom prst="rect">
                <a:avLst/>
              </a:prstGeom>
              <a:noFill/>
              <a:ln w="9525">
                <a:noFill/>
                <a:miter lim="800000"/>
                <a:headEnd/>
                <a:tailEnd/>
              </a:ln>
            </p:spPr>
            <p:txBody>
              <a:bodyPr wrap="none">
                <a:spAutoFit/>
              </a:bodyPr>
              <a:lstStyle/>
              <a:p>
                <a:r>
                  <a:rPr lang="de-DE" sz="1400" dirty="0">
                    <a:latin typeface="+mn-lt"/>
                  </a:rPr>
                  <a:t>100 % SCHUNK</a:t>
                </a:r>
              </a:p>
            </p:txBody>
          </p:sp>
        </p:grpSp>
        <p:sp>
          <p:nvSpPr>
            <p:cNvPr id="34" name="Abgerundetes Rechteck 33"/>
            <p:cNvSpPr/>
            <p:nvPr/>
          </p:nvSpPr>
          <p:spPr bwMode="auto">
            <a:xfrm>
              <a:off x="1979712" y="2924621"/>
              <a:ext cx="1223962" cy="28835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2"/>
          <p:cNvSpPr>
            <a:spLocks noGrp="1"/>
          </p:cNvSpPr>
          <p:nvPr>
            <p:ph type="title"/>
          </p:nvPr>
        </p:nvSpPr>
        <p:spPr/>
        <p:txBody>
          <a:bodyPr/>
          <a:lstStyle/>
          <a:p>
            <a:r>
              <a:rPr lang="de-DE" smtClean="0"/>
              <a:t>Funktionsweise Zahnstangenantrieb</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pic>
        <p:nvPicPr>
          <p:cNvPr id="25604" name="Picture 4"/>
          <p:cNvPicPr>
            <a:picLocks noChangeAspect="1" noChangeArrowheads="1"/>
          </p:cNvPicPr>
          <p:nvPr/>
        </p:nvPicPr>
        <p:blipFill>
          <a:blip r:embed="rId2" cstate="print"/>
          <a:srcRect l="53871" t="44296" r="23683" b="38724"/>
          <a:stretch>
            <a:fillRect/>
          </a:stretch>
        </p:blipFill>
        <p:spPr bwMode="auto">
          <a:xfrm>
            <a:off x="673110" y="2636838"/>
            <a:ext cx="5327650" cy="2451100"/>
          </a:xfrm>
          <a:prstGeom prst="rect">
            <a:avLst/>
          </a:prstGeom>
          <a:noFill/>
          <a:ln w="9525">
            <a:noFill/>
            <a:miter lim="800000"/>
            <a:headEnd/>
            <a:tailEnd/>
          </a:ln>
        </p:spPr>
      </p:pic>
      <p:sp>
        <p:nvSpPr>
          <p:cNvPr id="25605" name="Rectangle 6"/>
          <p:cNvSpPr>
            <a:spLocks noChangeArrowheads="1"/>
          </p:cNvSpPr>
          <p:nvPr/>
        </p:nvSpPr>
        <p:spPr bwMode="auto">
          <a:xfrm>
            <a:off x="560401" y="1382702"/>
            <a:ext cx="5940425" cy="474662"/>
          </a:xfrm>
          <a:prstGeom prst="rect">
            <a:avLst/>
          </a:prstGeom>
          <a:noFill/>
          <a:ln w="9525">
            <a:noFill/>
            <a:miter lim="800000"/>
            <a:headEnd/>
            <a:tailEnd/>
          </a:ln>
        </p:spPr>
        <p:txBody>
          <a:bodyPr anchor="b"/>
          <a:lstStyle/>
          <a:p>
            <a:r>
              <a:rPr lang="de-DE" sz="2000" dirty="0">
                <a:latin typeface="+mn-lt"/>
              </a:rPr>
              <a:t>Beispielachse mit Zahnstangenantrieb</a:t>
            </a:r>
            <a:endParaRPr lang="de-DE" sz="2800" dirty="0">
              <a:solidFill>
                <a:srgbClr val="EAEAEA"/>
              </a:solidFill>
              <a:latin typeface="+mn-lt"/>
            </a:endParaRPr>
          </a:p>
        </p:txBody>
      </p:sp>
      <p:sp>
        <p:nvSpPr>
          <p:cNvPr id="6" name="Foliennummernplatzhalter 5"/>
          <p:cNvSpPr>
            <a:spLocks noGrp="1"/>
          </p:cNvSpPr>
          <p:nvPr>
            <p:ph type="sldNum" sz="quarter" idx="4"/>
          </p:nvPr>
        </p:nvSpPr>
        <p:spPr/>
        <p:txBody>
          <a:bodyPr/>
          <a:lstStyle/>
          <a:p>
            <a:fld id="{67E460E2-A79B-FD4C-875F-CB1722C97EA1}" type="slidenum">
              <a:rPr lang="de-DE" smtClean="0"/>
              <a:pPr/>
              <a:t>20</a:t>
            </a:fld>
            <a:endParaRPr lang="de-DE"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2"/>
          <p:cNvSpPr>
            <a:spLocks noGrp="1"/>
          </p:cNvSpPr>
          <p:nvPr>
            <p:ph type="title"/>
          </p:nvPr>
        </p:nvSpPr>
        <p:spPr/>
        <p:txBody>
          <a:bodyPr/>
          <a:lstStyle/>
          <a:p>
            <a:r>
              <a:rPr lang="de-DE" smtClean="0"/>
              <a:t>Eigenschaften Führungen</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aphicFrame>
        <p:nvGraphicFramePr>
          <p:cNvPr id="9" name="Tabelle 8"/>
          <p:cNvGraphicFramePr>
            <a:graphicFrameLocks noGrp="1"/>
          </p:cNvGraphicFramePr>
          <p:nvPr/>
        </p:nvGraphicFramePr>
        <p:xfrm>
          <a:off x="144136" y="1685912"/>
          <a:ext cx="8856984" cy="3334072"/>
        </p:xfrm>
        <a:graphic>
          <a:graphicData uri="http://schemas.openxmlformats.org/drawingml/2006/table">
            <a:tbl>
              <a:tblPr firstRow="1" bandRow="1">
                <a:tableStyleId>{5C22544A-7EE6-4342-B048-85BDC9FD1C3A}</a:tableStyleId>
              </a:tblPr>
              <a:tblGrid>
                <a:gridCol w="1728192"/>
                <a:gridCol w="1296144"/>
                <a:gridCol w="1296144"/>
                <a:gridCol w="1512168"/>
                <a:gridCol w="1512168"/>
                <a:gridCol w="1512168"/>
              </a:tblGrid>
              <a:tr h="720080">
                <a:tc>
                  <a:txBody>
                    <a:bodyPr/>
                    <a:lstStyle/>
                    <a:p>
                      <a:r>
                        <a:rPr lang="de-DE" dirty="0" smtClean="0"/>
                        <a:t>Führungsart</a:t>
                      </a:r>
                    </a:p>
                  </a:txBody>
                  <a:tcPr/>
                </a:tc>
                <a:tc>
                  <a:txBody>
                    <a:bodyPr/>
                    <a:lstStyle/>
                    <a:p>
                      <a:pPr algn="ctr"/>
                      <a:r>
                        <a:rPr lang="de-DE" dirty="0" err="1" smtClean="0"/>
                        <a:t>v</a:t>
                      </a:r>
                      <a:r>
                        <a:rPr lang="de-DE" sz="1000" dirty="0" err="1" smtClean="0"/>
                        <a:t>max</a:t>
                      </a:r>
                      <a:endParaRPr lang="de-DE" sz="1000" dirty="0" smtClean="0"/>
                    </a:p>
                    <a:p>
                      <a:pPr algn="ctr"/>
                      <a:r>
                        <a:rPr lang="de-DE" dirty="0" err="1" smtClean="0"/>
                        <a:t>a</a:t>
                      </a:r>
                      <a:r>
                        <a:rPr lang="de-DE" sz="1000" dirty="0" err="1" smtClean="0"/>
                        <a:t>max</a:t>
                      </a:r>
                      <a:endParaRPr lang="de-DE" sz="1000" dirty="0" smtClean="0"/>
                    </a:p>
                  </a:txBody>
                  <a:tcPr/>
                </a:tc>
                <a:tc>
                  <a:txBody>
                    <a:bodyPr/>
                    <a:lstStyle/>
                    <a:p>
                      <a:pPr algn="ctr"/>
                      <a:r>
                        <a:rPr lang="de-DE" dirty="0" smtClean="0"/>
                        <a:t>Reibung</a:t>
                      </a:r>
                    </a:p>
                    <a:p>
                      <a:pPr algn="ctr"/>
                      <a:endParaRPr lang="de-DE" dirty="0"/>
                    </a:p>
                  </a:txBody>
                  <a:tcPr/>
                </a:tc>
                <a:tc>
                  <a:txBody>
                    <a:bodyPr/>
                    <a:lstStyle/>
                    <a:p>
                      <a:pPr algn="ctr"/>
                      <a:r>
                        <a:rPr lang="de-DE" dirty="0" smtClean="0"/>
                        <a:t>Präzision</a:t>
                      </a:r>
                    </a:p>
                  </a:txBody>
                  <a:tcPr/>
                </a:tc>
                <a:tc>
                  <a:txBody>
                    <a:bodyPr/>
                    <a:lstStyle/>
                    <a:p>
                      <a:pPr algn="ctr"/>
                      <a:r>
                        <a:rPr lang="de-DE" dirty="0" smtClean="0"/>
                        <a:t>Traglast</a:t>
                      </a:r>
                    </a:p>
                    <a:p>
                      <a:pPr algn="ctr"/>
                      <a:endParaRPr lang="de-DE" dirty="0"/>
                    </a:p>
                  </a:txBody>
                  <a:tcPr/>
                </a:tc>
                <a:tc>
                  <a:txBody>
                    <a:bodyPr/>
                    <a:lstStyle/>
                    <a:p>
                      <a:pPr algn="ctr"/>
                      <a:r>
                        <a:rPr lang="de-DE" dirty="0" smtClean="0"/>
                        <a:t>Preis</a:t>
                      </a:r>
                    </a:p>
                    <a:p>
                      <a:pPr algn="ctr"/>
                      <a:endParaRPr lang="de-DE" dirty="0"/>
                    </a:p>
                  </a:txBody>
                  <a:tcPr/>
                </a:tc>
              </a:tr>
              <a:tr h="669776">
                <a:tc>
                  <a:txBody>
                    <a:bodyPr/>
                    <a:lstStyle/>
                    <a:p>
                      <a:r>
                        <a:rPr lang="de-DE" dirty="0" smtClean="0">
                          <a:solidFill>
                            <a:schemeClr val="tx1"/>
                          </a:solidFill>
                        </a:rPr>
                        <a:t>Rollen-</a:t>
                      </a:r>
                    </a:p>
                    <a:p>
                      <a:r>
                        <a:rPr lang="de-DE" dirty="0" err="1" smtClean="0">
                          <a:solidFill>
                            <a:schemeClr val="tx1"/>
                          </a:solidFill>
                        </a:rPr>
                        <a:t>führung</a:t>
                      </a:r>
                      <a:endParaRPr lang="de-DE" dirty="0">
                        <a:solidFill>
                          <a:schemeClr val="tx1"/>
                        </a:solidFill>
                      </a:endParaRPr>
                    </a:p>
                  </a:txBody>
                  <a:tcPr>
                    <a:solidFill>
                      <a:schemeClr val="accent1">
                        <a:lumMod val="40000"/>
                        <a:lumOff val="60000"/>
                      </a:schemeClr>
                    </a:solidFill>
                  </a:tcPr>
                </a:tc>
                <a:tc>
                  <a:txBody>
                    <a:bodyPr/>
                    <a:lstStyle/>
                    <a:p>
                      <a:pPr algn="ctr"/>
                      <a:endParaRPr lang="de-DE" dirty="0">
                        <a:solidFill>
                          <a:schemeClr val="tx1"/>
                        </a:solidFill>
                      </a:endParaRPr>
                    </a:p>
                  </a:txBody>
                  <a:tcPr>
                    <a:solidFill>
                      <a:schemeClr val="accent1">
                        <a:lumMod val="40000"/>
                        <a:lumOff val="60000"/>
                      </a:schemeClr>
                    </a:solidFill>
                  </a:tcPr>
                </a:tc>
                <a:tc>
                  <a:txBody>
                    <a:bodyPr/>
                    <a:lstStyle/>
                    <a:p>
                      <a:pPr algn="ctr"/>
                      <a:endParaRPr lang="de-DE" dirty="0">
                        <a:solidFill>
                          <a:schemeClr val="tx1"/>
                        </a:solidFill>
                      </a:endParaRPr>
                    </a:p>
                  </a:txBody>
                  <a:tcPr>
                    <a:solidFill>
                      <a:schemeClr val="accent1">
                        <a:lumMod val="40000"/>
                        <a:lumOff val="60000"/>
                      </a:schemeClr>
                    </a:solidFill>
                  </a:tcPr>
                </a:tc>
                <a:tc>
                  <a:txBody>
                    <a:bodyPr/>
                    <a:lstStyle/>
                    <a:p>
                      <a:pPr algn="ctr"/>
                      <a:endParaRPr lang="de-DE" dirty="0">
                        <a:solidFill>
                          <a:schemeClr val="tx1"/>
                        </a:solidFill>
                      </a:endParaRPr>
                    </a:p>
                  </a:txBody>
                  <a:tcPr>
                    <a:solidFill>
                      <a:schemeClr val="accent1">
                        <a:lumMod val="40000"/>
                        <a:lumOff val="60000"/>
                      </a:schemeClr>
                    </a:solidFill>
                  </a:tcPr>
                </a:tc>
                <a:tc>
                  <a:txBody>
                    <a:bodyPr/>
                    <a:lstStyle/>
                    <a:p>
                      <a:pPr algn="ctr"/>
                      <a:endParaRPr lang="de-DE" dirty="0">
                        <a:solidFill>
                          <a:schemeClr val="tx1"/>
                        </a:solidFill>
                      </a:endParaRPr>
                    </a:p>
                  </a:txBody>
                  <a:tcPr>
                    <a:solidFill>
                      <a:schemeClr val="accent1">
                        <a:lumMod val="40000"/>
                        <a:lumOff val="60000"/>
                      </a:schemeClr>
                    </a:solidFill>
                  </a:tcPr>
                </a:tc>
                <a:tc>
                  <a:txBody>
                    <a:bodyPr/>
                    <a:lstStyle/>
                    <a:p>
                      <a:pPr algn="ctr"/>
                      <a:endParaRPr lang="de-DE" dirty="0">
                        <a:solidFill>
                          <a:schemeClr val="tx1"/>
                        </a:solidFill>
                      </a:endParaRPr>
                    </a:p>
                  </a:txBody>
                  <a:tcPr>
                    <a:solidFill>
                      <a:schemeClr val="accent1">
                        <a:lumMod val="40000"/>
                        <a:lumOff val="60000"/>
                      </a:schemeClr>
                    </a:solidFill>
                  </a:tcPr>
                </a:tc>
              </a:tr>
              <a:tr h="648072">
                <a:tc>
                  <a:txBody>
                    <a:bodyPr/>
                    <a:lstStyle/>
                    <a:p>
                      <a:r>
                        <a:rPr lang="de-DE" dirty="0" smtClean="0">
                          <a:solidFill>
                            <a:schemeClr val="tx1"/>
                          </a:solidFill>
                        </a:rPr>
                        <a:t>Kugelbuchsen-</a:t>
                      </a:r>
                    </a:p>
                    <a:p>
                      <a:r>
                        <a:rPr lang="de-DE" dirty="0" err="1" smtClean="0">
                          <a:solidFill>
                            <a:schemeClr val="tx1"/>
                          </a:solidFill>
                        </a:rPr>
                        <a:t>führung</a:t>
                      </a:r>
                      <a:endParaRPr lang="de-DE" dirty="0">
                        <a:solidFill>
                          <a:schemeClr val="tx1"/>
                        </a:solidFill>
                      </a:endParaRPr>
                    </a:p>
                  </a:txBody>
                  <a:tcPr>
                    <a:solidFill>
                      <a:schemeClr val="accent1">
                        <a:lumMod val="20000"/>
                        <a:lumOff val="80000"/>
                      </a:schemeClr>
                    </a:solidFill>
                  </a:tcPr>
                </a:tc>
                <a:tc>
                  <a:txBody>
                    <a:bodyPr/>
                    <a:lstStyle/>
                    <a:p>
                      <a:pPr algn="ctr"/>
                      <a:endParaRPr lang="de-DE" dirty="0">
                        <a:solidFill>
                          <a:schemeClr val="tx1"/>
                        </a:solidFill>
                      </a:endParaRPr>
                    </a:p>
                  </a:txBody>
                  <a:tcPr>
                    <a:solidFill>
                      <a:schemeClr val="accent1">
                        <a:lumMod val="20000"/>
                        <a:lumOff val="80000"/>
                      </a:schemeClr>
                    </a:solidFill>
                  </a:tcPr>
                </a:tc>
                <a:tc>
                  <a:txBody>
                    <a:bodyPr/>
                    <a:lstStyle/>
                    <a:p>
                      <a:pPr algn="ctr"/>
                      <a:endParaRPr lang="de-DE" dirty="0">
                        <a:solidFill>
                          <a:schemeClr val="tx1"/>
                        </a:solidFill>
                      </a:endParaRPr>
                    </a:p>
                  </a:txBody>
                  <a:tcPr>
                    <a:solidFill>
                      <a:schemeClr val="accent1">
                        <a:lumMod val="20000"/>
                        <a:lumOff val="80000"/>
                      </a:schemeClr>
                    </a:solidFill>
                  </a:tcPr>
                </a:tc>
                <a:tc>
                  <a:txBody>
                    <a:bodyPr/>
                    <a:lstStyle/>
                    <a:p>
                      <a:pPr algn="ctr"/>
                      <a:endParaRPr lang="de-DE" dirty="0">
                        <a:solidFill>
                          <a:schemeClr val="tx1"/>
                        </a:solidFill>
                      </a:endParaRPr>
                    </a:p>
                  </a:txBody>
                  <a:tcPr>
                    <a:solidFill>
                      <a:schemeClr val="accent1">
                        <a:lumMod val="20000"/>
                        <a:lumOff val="80000"/>
                      </a:schemeClr>
                    </a:solidFill>
                  </a:tcPr>
                </a:tc>
                <a:tc>
                  <a:txBody>
                    <a:bodyPr/>
                    <a:lstStyle/>
                    <a:p>
                      <a:pPr algn="ctr"/>
                      <a:endParaRPr lang="de-DE" dirty="0">
                        <a:solidFill>
                          <a:schemeClr val="tx1"/>
                        </a:solidFill>
                      </a:endParaRPr>
                    </a:p>
                  </a:txBody>
                  <a:tcPr>
                    <a:solidFill>
                      <a:schemeClr val="accent1">
                        <a:lumMod val="20000"/>
                        <a:lumOff val="80000"/>
                      </a:schemeClr>
                    </a:solidFill>
                  </a:tcPr>
                </a:tc>
                <a:tc>
                  <a:txBody>
                    <a:bodyPr/>
                    <a:lstStyle/>
                    <a:p>
                      <a:pPr algn="ctr"/>
                      <a:endParaRPr lang="de-DE" dirty="0">
                        <a:solidFill>
                          <a:schemeClr val="tx1"/>
                        </a:solidFill>
                      </a:endParaRPr>
                    </a:p>
                  </a:txBody>
                  <a:tcPr>
                    <a:solidFill>
                      <a:schemeClr val="accent1">
                        <a:lumMod val="20000"/>
                        <a:lumOff val="80000"/>
                      </a:schemeClr>
                    </a:solidFill>
                  </a:tcPr>
                </a:tc>
              </a:tr>
              <a:tr h="648072">
                <a:tc>
                  <a:txBody>
                    <a:bodyPr/>
                    <a:lstStyle/>
                    <a:p>
                      <a:r>
                        <a:rPr lang="de-DE" dirty="0" smtClean="0">
                          <a:solidFill>
                            <a:schemeClr val="tx1"/>
                          </a:solidFill>
                        </a:rPr>
                        <a:t>Profilschienen-</a:t>
                      </a:r>
                    </a:p>
                    <a:p>
                      <a:r>
                        <a:rPr lang="de-DE" dirty="0" err="1" smtClean="0">
                          <a:solidFill>
                            <a:schemeClr val="tx1"/>
                          </a:solidFill>
                        </a:rPr>
                        <a:t>führung</a:t>
                      </a:r>
                      <a:endParaRPr lang="de-DE" dirty="0">
                        <a:solidFill>
                          <a:schemeClr val="tx1"/>
                        </a:solidFill>
                      </a:endParaRPr>
                    </a:p>
                  </a:txBody>
                  <a:tcPr>
                    <a:solidFill>
                      <a:schemeClr val="accent1">
                        <a:lumMod val="40000"/>
                        <a:lumOff val="60000"/>
                      </a:schemeClr>
                    </a:solidFill>
                  </a:tcPr>
                </a:tc>
                <a:tc>
                  <a:txBody>
                    <a:bodyPr/>
                    <a:lstStyle/>
                    <a:p>
                      <a:pPr algn="ctr"/>
                      <a:endParaRPr lang="de-DE" dirty="0">
                        <a:solidFill>
                          <a:schemeClr val="tx1"/>
                        </a:solidFill>
                      </a:endParaRPr>
                    </a:p>
                  </a:txBody>
                  <a:tcPr>
                    <a:solidFill>
                      <a:schemeClr val="accent1">
                        <a:lumMod val="40000"/>
                        <a:lumOff val="60000"/>
                      </a:schemeClr>
                    </a:solidFill>
                  </a:tcPr>
                </a:tc>
                <a:tc>
                  <a:txBody>
                    <a:bodyPr/>
                    <a:lstStyle/>
                    <a:p>
                      <a:pPr algn="ctr"/>
                      <a:endParaRPr lang="de-DE" dirty="0">
                        <a:solidFill>
                          <a:schemeClr val="tx1"/>
                        </a:solidFill>
                      </a:endParaRPr>
                    </a:p>
                  </a:txBody>
                  <a:tcPr>
                    <a:solidFill>
                      <a:schemeClr val="accent1">
                        <a:lumMod val="40000"/>
                        <a:lumOff val="60000"/>
                      </a:schemeClr>
                    </a:solidFill>
                  </a:tcPr>
                </a:tc>
                <a:tc>
                  <a:txBody>
                    <a:bodyPr/>
                    <a:lstStyle/>
                    <a:p>
                      <a:pPr algn="ctr"/>
                      <a:endParaRPr lang="de-DE" dirty="0">
                        <a:solidFill>
                          <a:schemeClr val="tx1"/>
                        </a:solidFill>
                      </a:endParaRPr>
                    </a:p>
                  </a:txBody>
                  <a:tcPr>
                    <a:solidFill>
                      <a:schemeClr val="accent1">
                        <a:lumMod val="40000"/>
                        <a:lumOff val="60000"/>
                      </a:schemeClr>
                    </a:solidFill>
                  </a:tcPr>
                </a:tc>
                <a:tc>
                  <a:txBody>
                    <a:bodyPr/>
                    <a:lstStyle/>
                    <a:p>
                      <a:pPr algn="ctr"/>
                      <a:endParaRPr lang="de-DE" dirty="0">
                        <a:solidFill>
                          <a:schemeClr val="tx1"/>
                        </a:solidFill>
                      </a:endParaRPr>
                    </a:p>
                  </a:txBody>
                  <a:tcPr>
                    <a:solidFill>
                      <a:schemeClr val="accent1">
                        <a:lumMod val="40000"/>
                        <a:lumOff val="60000"/>
                      </a:schemeClr>
                    </a:solidFill>
                  </a:tcPr>
                </a:tc>
                <a:tc>
                  <a:txBody>
                    <a:bodyPr/>
                    <a:lstStyle/>
                    <a:p>
                      <a:pPr algn="ctr"/>
                      <a:endParaRPr lang="de-DE" dirty="0">
                        <a:solidFill>
                          <a:schemeClr val="tx1"/>
                        </a:solidFill>
                      </a:endParaRPr>
                    </a:p>
                  </a:txBody>
                  <a:tcPr>
                    <a:solidFill>
                      <a:schemeClr val="accent1">
                        <a:lumMod val="40000"/>
                        <a:lumOff val="60000"/>
                      </a:schemeClr>
                    </a:solidFill>
                  </a:tcPr>
                </a:tc>
              </a:tr>
              <a:tr h="648072">
                <a:tc>
                  <a:txBody>
                    <a:bodyPr/>
                    <a:lstStyle/>
                    <a:p>
                      <a:r>
                        <a:rPr lang="de-DE" dirty="0" smtClean="0">
                          <a:solidFill>
                            <a:schemeClr val="tx1"/>
                          </a:solidFill>
                        </a:rPr>
                        <a:t>Gleitführung</a:t>
                      </a:r>
                      <a:endParaRPr lang="de-DE" dirty="0">
                        <a:solidFill>
                          <a:schemeClr val="tx1"/>
                        </a:solidFill>
                      </a:endParaRPr>
                    </a:p>
                  </a:txBody>
                  <a:tcPr>
                    <a:solidFill>
                      <a:schemeClr val="accent1">
                        <a:lumMod val="20000"/>
                        <a:lumOff val="80000"/>
                      </a:schemeClr>
                    </a:solidFill>
                  </a:tcPr>
                </a:tc>
                <a:tc>
                  <a:txBody>
                    <a:bodyPr/>
                    <a:lstStyle/>
                    <a:p>
                      <a:pPr algn="ctr"/>
                      <a:endParaRPr lang="de-DE" dirty="0">
                        <a:solidFill>
                          <a:schemeClr val="tx1"/>
                        </a:solidFill>
                      </a:endParaRPr>
                    </a:p>
                  </a:txBody>
                  <a:tcPr>
                    <a:solidFill>
                      <a:schemeClr val="accent1">
                        <a:lumMod val="20000"/>
                        <a:lumOff val="80000"/>
                      </a:schemeClr>
                    </a:solidFill>
                  </a:tcPr>
                </a:tc>
                <a:tc>
                  <a:txBody>
                    <a:bodyPr/>
                    <a:lstStyle/>
                    <a:p>
                      <a:pPr algn="ctr"/>
                      <a:endParaRPr lang="de-DE" dirty="0">
                        <a:solidFill>
                          <a:schemeClr val="tx1"/>
                        </a:solidFill>
                      </a:endParaRPr>
                    </a:p>
                  </a:txBody>
                  <a:tcPr>
                    <a:solidFill>
                      <a:schemeClr val="accent1">
                        <a:lumMod val="20000"/>
                        <a:lumOff val="80000"/>
                      </a:schemeClr>
                    </a:solidFill>
                  </a:tcPr>
                </a:tc>
                <a:tc>
                  <a:txBody>
                    <a:bodyPr/>
                    <a:lstStyle/>
                    <a:p>
                      <a:pPr algn="ctr"/>
                      <a:endParaRPr lang="de-DE" dirty="0">
                        <a:solidFill>
                          <a:schemeClr val="tx1"/>
                        </a:solidFill>
                      </a:endParaRPr>
                    </a:p>
                  </a:txBody>
                  <a:tcPr>
                    <a:solidFill>
                      <a:schemeClr val="accent1">
                        <a:lumMod val="20000"/>
                        <a:lumOff val="80000"/>
                      </a:schemeClr>
                    </a:solidFill>
                  </a:tcPr>
                </a:tc>
                <a:tc>
                  <a:txBody>
                    <a:bodyPr/>
                    <a:lstStyle/>
                    <a:p>
                      <a:pPr algn="ctr"/>
                      <a:endParaRPr lang="de-DE" dirty="0">
                        <a:solidFill>
                          <a:schemeClr val="tx1"/>
                        </a:solidFill>
                      </a:endParaRPr>
                    </a:p>
                  </a:txBody>
                  <a:tcPr>
                    <a:solidFill>
                      <a:schemeClr val="accent1">
                        <a:lumMod val="20000"/>
                        <a:lumOff val="80000"/>
                      </a:schemeClr>
                    </a:solidFill>
                  </a:tcPr>
                </a:tc>
                <a:tc>
                  <a:txBody>
                    <a:bodyPr/>
                    <a:lstStyle/>
                    <a:p>
                      <a:pPr algn="ctr"/>
                      <a:endParaRPr lang="de-DE" dirty="0">
                        <a:solidFill>
                          <a:schemeClr val="tx1"/>
                        </a:solidFill>
                      </a:endParaRPr>
                    </a:p>
                  </a:txBody>
                  <a:tcPr>
                    <a:solidFill>
                      <a:schemeClr val="accent1">
                        <a:lumMod val="20000"/>
                        <a:lumOff val="80000"/>
                      </a:schemeClr>
                    </a:solidFill>
                  </a:tcPr>
                </a:tc>
              </a:tr>
            </a:tbl>
          </a:graphicData>
        </a:graphic>
      </p:graphicFrame>
      <p:sp>
        <p:nvSpPr>
          <p:cNvPr id="12" name="Stern mit 5 Zacken 11"/>
          <p:cNvSpPr/>
          <p:nvPr/>
        </p:nvSpPr>
        <p:spPr>
          <a:xfrm>
            <a:off x="3203575" y="3429000"/>
            <a:ext cx="288925" cy="287338"/>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7" name="Stern mit 5 Zacken 16"/>
          <p:cNvSpPr/>
          <p:nvPr/>
        </p:nvSpPr>
        <p:spPr>
          <a:xfrm>
            <a:off x="1979613" y="4652963"/>
            <a:ext cx="288925" cy="288925"/>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nvGrpSpPr>
          <p:cNvPr id="26674" name="Gruppieren 37"/>
          <p:cNvGrpSpPr>
            <a:grpSpLocks/>
          </p:cNvGrpSpPr>
          <p:nvPr/>
        </p:nvGrpSpPr>
        <p:grpSpPr bwMode="auto">
          <a:xfrm>
            <a:off x="4500563" y="3429000"/>
            <a:ext cx="863600" cy="287338"/>
            <a:chOff x="2987824" y="5517232"/>
            <a:chExt cx="864096" cy="288032"/>
          </a:xfrm>
        </p:grpSpPr>
        <p:sp>
          <p:nvSpPr>
            <p:cNvPr id="13" name="Stern mit 5 Zacken 12"/>
            <p:cNvSpPr/>
            <p:nvPr/>
          </p:nvSpPr>
          <p:spPr>
            <a:xfrm>
              <a:off x="2987824" y="5517232"/>
              <a:ext cx="287502"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4" name="Stern mit 5 Zacken 13"/>
            <p:cNvSpPr/>
            <p:nvPr/>
          </p:nvSpPr>
          <p:spPr>
            <a:xfrm>
              <a:off x="3275326" y="5517232"/>
              <a:ext cx="289091"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8" name="Stern mit 5 Zacken 17"/>
            <p:cNvSpPr/>
            <p:nvPr/>
          </p:nvSpPr>
          <p:spPr>
            <a:xfrm>
              <a:off x="3564417" y="5517232"/>
              <a:ext cx="287503"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75" name="Gruppieren 27"/>
          <p:cNvGrpSpPr>
            <a:grpSpLocks/>
          </p:cNvGrpSpPr>
          <p:nvPr/>
        </p:nvGrpSpPr>
        <p:grpSpPr bwMode="auto">
          <a:xfrm>
            <a:off x="1979613" y="2708275"/>
            <a:ext cx="1152525" cy="288925"/>
            <a:chOff x="2051720" y="2636912"/>
            <a:chExt cx="1152128" cy="288032"/>
          </a:xfrm>
        </p:grpSpPr>
        <p:sp>
          <p:nvSpPr>
            <p:cNvPr id="10" name="Stern mit 5 Zacken 9"/>
            <p:cNvSpPr/>
            <p:nvPr/>
          </p:nvSpPr>
          <p:spPr>
            <a:xfrm>
              <a:off x="2916609" y="2636912"/>
              <a:ext cx="287239"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 name="Stern mit 5 Zacken 14"/>
            <p:cNvSpPr/>
            <p:nvPr/>
          </p:nvSpPr>
          <p:spPr>
            <a:xfrm>
              <a:off x="2627784" y="2636912"/>
              <a:ext cx="28882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9" name="Stern mit 5 Zacken 18"/>
            <p:cNvSpPr/>
            <p:nvPr/>
          </p:nvSpPr>
          <p:spPr>
            <a:xfrm>
              <a:off x="2340545" y="2636912"/>
              <a:ext cx="287238"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0" name="Stern mit 5 Zacken 19"/>
            <p:cNvSpPr/>
            <p:nvPr/>
          </p:nvSpPr>
          <p:spPr>
            <a:xfrm>
              <a:off x="2051720" y="2636912"/>
              <a:ext cx="28882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76" name="Gruppieren 33"/>
          <p:cNvGrpSpPr>
            <a:grpSpLocks/>
          </p:cNvGrpSpPr>
          <p:nvPr/>
        </p:nvGrpSpPr>
        <p:grpSpPr bwMode="auto">
          <a:xfrm>
            <a:off x="1979613" y="3429000"/>
            <a:ext cx="576262" cy="287338"/>
            <a:chOff x="2051720" y="3429000"/>
            <a:chExt cx="576064" cy="288032"/>
          </a:xfrm>
        </p:grpSpPr>
        <p:sp>
          <p:nvSpPr>
            <p:cNvPr id="11" name="Stern mit 5 Zacken 10"/>
            <p:cNvSpPr/>
            <p:nvPr/>
          </p:nvSpPr>
          <p:spPr>
            <a:xfrm>
              <a:off x="2340546" y="3429000"/>
              <a:ext cx="287238"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1" name="Stern mit 5 Zacken 20"/>
            <p:cNvSpPr/>
            <p:nvPr/>
          </p:nvSpPr>
          <p:spPr>
            <a:xfrm>
              <a:off x="2051720" y="3429000"/>
              <a:ext cx="288826"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77" name="Gruppieren 48"/>
          <p:cNvGrpSpPr>
            <a:grpSpLocks/>
          </p:cNvGrpSpPr>
          <p:nvPr/>
        </p:nvGrpSpPr>
        <p:grpSpPr bwMode="auto">
          <a:xfrm>
            <a:off x="4500563" y="4076700"/>
            <a:ext cx="1439862" cy="288925"/>
            <a:chOff x="4788024" y="4077072"/>
            <a:chExt cx="1440160" cy="288032"/>
          </a:xfrm>
        </p:grpSpPr>
        <p:sp>
          <p:nvSpPr>
            <p:cNvPr id="22" name="Stern mit 5 Zacken 21"/>
            <p:cNvSpPr/>
            <p:nvPr/>
          </p:nvSpPr>
          <p:spPr>
            <a:xfrm>
              <a:off x="4788024" y="4077072"/>
              <a:ext cx="287396"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3" name="Stern mit 5 Zacken 22"/>
            <p:cNvSpPr/>
            <p:nvPr/>
          </p:nvSpPr>
          <p:spPr>
            <a:xfrm>
              <a:off x="5075420" y="4077072"/>
              <a:ext cx="28898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4" name="Stern mit 5 Zacken 23"/>
            <p:cNvSpPr/>
            <p:nvPr/>
          </p:nvSpPr>
          <p:spPr>
            <a:xfrm>
              <a:off x="5364405" y="4077072"/>
              <a:ext cx="287397"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5" name="Stern mit 5 Zacken 24"/>
            <p:cNvSpPr/>
            <p:nvPr/>
          </p:nvSpPr>
          <p:spPr>
            <a:xfrm>
              <a:off x="5651803" y="4077072"/>
              <a:ext cx="28898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6" name="Stern mit 5 Zacken 25"/>
            <p:cNvSpPr/>
            <p:nvPr/>
          </p:nvSpPr>
          <p:spPr>
            <a:xfrm>
              <a:off x="5940788" y="4077072"/>
              <a:ext cx="287396"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sp>
        <p:nvSpPr>
          <p:cNvPr id="27" name="Stern mit 5 Zacken 26"/>
          <p:cNvSpPr/>
          <p:nvPr/>
        </p:nvSpPr>
        <p:spPr>
          <a:xfrm>
            <a:off x="4500563" y="4652963"/>
            <a:ext cx="287337" cy="288925"/>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nvGrpSpPr>
          <p:cNvPr id="26679" name="Gruppieren 28"/>
          <p:cNvGrpSpPr>
            <a:grpSpLocks/>
          </p:cNvGrpSpPr>
          <p:nvPr/>
        </p:nvGrpSpPr>
        <p:grpSpPr bwMode="auto">
          <a:xfrm>
            <a:off x="3203575" y="4652963"/>
            <a:ext cx="1152525" cy="288925"/>
            <a:chOff x="2051720" y="2636912"/>
            <a:chExt cx="1152128" cy="288032"/>
          </a:xfrm>
        </p:grpSpPr>
        <p:sp>
          <p:nvSpPr>
            <p:cNvPr id="30" name="Stern mit 5 Zacken 29"/>
            <p:cNvSpPr/>
            <p:nvPr/>
          </p:nvSpPr>
          <p:spPr>
            <a:xfrm>
              <a:off x="2916610" y="2636912"/>
              <a:ext cx="287238"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1" name="Stern mit 5 Zacken 30"/>
            <p:cNvSpPr/>
            <p:nvPr/>
          </p:nvSpPr>
          <p:spPr>
            <a:xfrm>
              <a:off x="2627784" y="2636912"/>
              <a:ext cx="28882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2" name="Stern mit 5 Zacken 31"/>
            <p:cNvSpPr/>
            <p:nvPr/>
          </p:nvSpPr>
          <p:spPr>
            <a:xfrm>
              <a:off x="2340545" y="2636912"/>
              <a:ext cx="287239"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3" name="Stern mit 5 Zacken 32"/>
            <p:cNvSpPr/>
            <p:nvPr/>
          </p:nvSpPr>
          <p:spPr>
            <a:xfrm>
              <a:off x="2051720" y="2636912"/>
              <a:ext cx="28882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80" name="Gruppieren 34"/>
          <p:cNvGrpSpPr>
            <a:grpSpLocks/>
          </p:cNvGrpSpPr>
          <p:nvPr/>
        </p:nvGrpSpPr>
        <p:grpSpPr bwMode="auto">
          <a:xfrm>
            <a:off x="3203575" y="2708275"/>
            <a:ext cx="576263" cy="288925"/>
            <a:chOff x="2051720" y="3429000"/>
            <a:chExt cx="576064" cy="288032"/>
          </a:xfrm>
        </p:grpSpPr>
        <p:sp>
          <p:nvSpPr>
            <p:cNvPr id="36" name="Stern mit 5 Zacken 35"/>
            <p:cNvSpPr/>
            <p:nvPr/>
          </p:nvSpPr>
          <p:spPr>
            <a:xfrm>
              <a:off x="2340545" y="3429000"/>
              <a:ext cx="287239"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7" name="Stern mit 5 Zacken 36"/>
            <p:cNvSpPr/>
            <p:nvPr/>
          </p:nvSpPr>
          <p:spPr>
            <a:xfrm>
              <a:off x="2051720" y="3429000"/>
              <a:ext cx="28882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81" name="Gruppieren 38"/>
          <p:cNvGrpSpPr>
            <a:grpSpLocks/>
          </p:cNvGrpSpPr>
          <p:nvPr/>
        </p:nvGrpSpPr>
        <p:grpSpPr bwMode="auto">
          <a:xfrm>
            <a:off x="1979613" y="4005263"/>
            <a:ext cx="863600" cy="287337"/>
            <a:chOff x="2987824" y="5517232"/>
            <a:chExt cx="864096" cy="288032"/>
          </a:xfrm>
        </p:grpSpPr>
        <p:sp>
          <p:nvSpPr>
            <p:cNvPr id="40" name="Stern mit 5 Zacken 39"/>
            <p:cNvSpPr/>
            <p:nvPr/>
          </p:nvSpPr>
          <p:spPr>
            <a:xfrm>
              <a:off x="2987824" y="5517232"/>
              <a:ext cx="287502"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1" name="Stern mit 5 Zacken 40"/>
            <p:cNvSpPr/>
            <p:nvPr/>
          </p:nvSpPr>
          <p:spPr>
            <a:xfrm>
              <a:off x="3275326" y="5517232"/>
              <a:ext cx="289091"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2" name="Stern mit 5 Zacken 41"/>
            <p:cNvSpPr/>
            <p:nvPr/>
          </p:nvSpPr>
          <p:spPr>
            <a:xfrm>
              <a:off x="3564417" y="5517232"/>
              <a:ext cx="287503"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82" name="Gruppieren 42"/>
          <p:cNvGrpSpPr>
            <a:grpSpLocks/>
          </p:cNvGrpSpPr>
          <p:nvPr/>
        </p:nvGrpSpPr>
        <p:grpSpPr bwMode="auto">
          <a:xfrm>
            <a:off x="3203575" y="4005263"/>
            <a:ext cx="576263" cy="287337"/>
            <a:chOff x="2051720" y="3429000"/>
            <a:chExt cx="576064" cy="288032"/>
          </a:xfrm>
        </p:grpSpPr>
        <p:sp>
          <p:nvSpPr>
            <p:cNvPr id="44" name="Stern mit 5 Zacken 43"/>
            <p:cNvSpPr/>
            <p:nvPr/>
          </p:nvSpPr>
          <p:spPr>
            <a:xfrm>
              <a:off x="2340545" y="3429000"/>
              <a:ext cx="287239"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5" name="Stern mit 5 Zacken 44"/>
            <p:cNvSpPr/>
            <p:nvPr/>
          </p:nvSpPr>
          <p:spPr>
            <a:xfrm>
              <a:off x="2051720" y="3429000"/>
              <a:ext cx="28882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83" name="Gruppieren 45"/>
          <p:cNvGrpSpPr>
            <a:grpSpLocks/>
          </p:cNvGrpSpPr>
          <p:nvPr/>
        </p:nvGrpSpPr>
        <p:grpSpPr bwMode="auto">
          <a:xfrm>
            <a:off x="4500563" y="2708275"/>
            <a:ext cx="576262" cy="288925"/>
            <a:chOff x="2051720" y="3429000"/>
            <a:chExt cx="576064" cy="288032"/>
          </a:xfrm>
        </p:grpSpPr>
        <p:sp>
          <p:nvSpPr>
            <p:cNvPr id="47" name="Stern mit 5 Zacken 46"/>
            <p:cNvSpPr/>
            <p:nvPr/>
          </p:nvSpPr>
          <p:spPr>
            <a:xfrm>
              <a:off x="2340546" y="3429000"/>
              <a:ext cx="287238"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8" name="Stern mit 5 Zacken 47"/>
            <p:cNvSpPr/>
            <p:nvPr/>
          </p:nvSpPr>
          <p:spPr>
            <a:xfrm>
              <a:off x="2051720" y="3429000"/>
              <a:ext cx="288826"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84" name="Gruppieren 49"/>
          <p:cNvGrpSpPr>
            <a:grpSpLocks/>
          </p:cNvGrpSpPr>
          <p:nvPr/>
        </p:nvGrpSpPr>
        <p:grpSpPr bwMode="auto">
          <a:xfrm>
            <a:off x="6011863" y="2708275"/>
            <a:ext cx="576262" cy="288925"/>
            <a:chOff x="2051720" y="3429000"/>
            <a:chExt cx="576064" cy="288032"/>
          </a:xfrm>
        </p:grpSpPr>
        <p:sp>
          <p:nvSpPr>
            <p:cNvPr id="51" name="Stern mit 5 Zacken 50"/>
            <p:cNvSpPr/>
            <p:nvPr/>
          </p:nvSpPr>
          <p:spPr>
            <a:xfrm>
              <a:off x="2340546" y="3429000"/>
              <a:ext cx="287238"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2" name="Stern mit 5 Zacken 51"/>
            <p:cNvSpPr/>
            <p:nvPr/>
          </p:nvSpPr>
          <p:spPr>
            <a:xfrm>
              <a:off x="2051720" y="3429000"/>
              <a:ext cx="288826"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85" name="Gruppieren 52"/>
          <p:cNvGrpSpPr>
            <a:grpSpLocks/>
          </p:cNvGrpSpPr>
          <p:nvPr/>
        </p:nvGrpSpPr>
        <p:grpSpPr bwMode="auto">
          <a:xfrm>
            <a:off x="6011863" y="3429000"/>
            <a:ext cx="863600" cy="287338"/>
            <a:chOff x="2987824" y="5517232"/>
            <a:chExt cx="864096" cy="288032"/>
          </a:xfrm>
        </p:grpSpPr>
        <p:sp>
          <p:nvSpPr>
            <p:cNvPr id="54" name="Stern mit 5 Zacken 53"/>
            <p:cNvSpPr/>
            <p:nvPr/>
          </p:nvSpPr>
          <p:spPr>
            <a:xfrm>
              <a:off x="2987824" y="5517232"/>
              <a:ext cx="287502"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5" name="Stern mit 5 Zacken 54"/>
            <p:cNvSpPr/>
            <p:nvPr/>
          </p:nvSpPr>
          <p:spPr>
            <a:xfrm>
              <a:off x="3275326" y="5517232"/>
              <a:ext cx="289091"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6" name="Stern mit 5 Zacken 55"/>
            <p:cNvSpPr/>
            <p:nvPr/>
          </p:nvSpPr>
          <p:spPr>
            <a:xfrm>
              <a:off x="3564417" y="5517232"/>
              <a:ext cx="287503"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86" name="Gruppieren 56"/>
          <p:cNvGrpSpPr>
            <a:grpSpLocks/>
          </p:cNvGrpSpPr>
          <p:nvPr/>
        </p:nvGrpSpPr>
        <p:grpSpPr bwMode="auto">
          <a:xfrm>
            <a:off x="6011863" y="4076700"/>
            <a:ext cx="1439862" cy="288925"/>
            <a:chOff x="4788024" y="4077072"/>
            <a:chExt cx="1440160" cy="288032"/>
          </a:xfrm>
        </p:grpSpPr>
        <p:sp>
          <p:nvSpPr>
            <p:cNvPr id="58" name="Stern mit 5 Zacken 57"/>
            <p:cNvSpPr/>
            <p:nvPr/>
          </p:nvSpPr>
          <p:spPr>
            <a:xfrm>
              <a:off x="4788024" y="4077072"/>
              <a:ext cx="287396"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9" name="Stern mit 5 Zacken 58"/>
            <p:cNvSpPr/>
            <p:nvPr/>
          </p:nvSpPr>
          <p:spPr>
            <a:xfrm>
              <a:off x="5075420" y="4077072"/>
              <a:ext cx="28898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0" name="Stern mit 5 Zacken 59"/>
            <p:cNvSpPr/>
            <p:nvPr/>
          </p:nvSpPr>
          <p:spPr>
            <a:xfrm>
              <a:off x="5364405" y="4077072"/>
              <a:ext cx="287397"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1" name="Stern mit 5 Zacken 60"/>
            <p:cNvSpPr/>
            <p:nvPr/>
          </p:nvSpPr>
          <p:spPr>
            <a:xfrm>
              <a:off x="5651803" y="4077072"/>
              <a:ext cx="28898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2" name="Stern mit 5 Zacken 61"/>
            <p:cNvSpPr/>
            <p:nvPr/>
          </p:nvSpPr>
          <p:spPr>
            <a:xfrm>
              <a:off x="5940788" y="4077072"/>
              <a:ext cx="287396"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87" name="Gruppieren 62"/>
          <p:cNvGrpSpPr>
            <a:grpSpLocks/>
          </p:cNvGrpSpPr>
          <p:nvPr/>
        </p:nvGrpSpPr>
        <p:grpSpPr bwMode="auto">
          <a:xfrm>
            <a:off x="6011863" y="4652963"/>
            <a:ext cx="1152525" cy="288925"/>
            <a:chOff x="2051720" y="2636912"/>
            <a:chExt cx="1152128" cy="288032"/>
          </a:xfrm>
        </p:grpSpPr>
        <p:sp>
          <p:nvSpPr>
            <p:cNvPr id="64" name="Stern mit 5 Zacken 63"/>
            <p:cNvSpPr/>
            <p:nvPr/>
          </p:nvSpPr>
          <p:spPr>
            <a:xfrm>
              <a:off x="2916609" y="2636912"/>
              <a:ext cx="287239"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5" name="Stern mit 5 Zacken 64"/>
            <p:cNvSpPr/>
            <p:nvPr/>
          </p:nvSpPr>
          <p:spPr>
            <a:xfrm>
              <a:off x="2627784" y="2636912"/>
              <a:ext cx="28882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6" name="Stern mit 5 Zacken 65"/>
            <p:cNvSpPr/>
            <p:nvPr/>
          </p:nvSpPr>
          <p:spPr>
            <a:xfrm>
              <a:off x="2340545" y="2636912"/>
              <a:ext cx="287238"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7" name="Stern mit 5 Zacken 66"/>
            <p:cNvSpPr/>
            <p:nvPr/>
          </p:nvSpPr>
          <p:spPr>
            <a:xfrm>
              <a:off x="2051720" y="2636912"/>
              <a:ext cx="28882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88" name="Gruppieren 67"/>
          <p:cNvGrpSpPr>
            <a:grpSpLocks/>
          </p:cNvGrpSpPr>
          <p:nvPr/>
        </p:nvGrpSpPr>
        <p:grpSpPr bwMode="auto">
          <a:xfrm>
            <a:off x="7524750" y="4076700"/>
            <a:ext cx="1439863" cy="288925"/>
            <a:chOff x="4788024" y="4077072"/>
            <a:chExt cx="1440160" cy="288032"/>
          </a:xfrm>
        </p:grpSpPr>
        <p:sp>
          <p:nvSpPr>
            <p:cNvPr id="69" name="Stern mit 5 Zacken 68"/>
            <p:cNvSpPr/>
            <p:nvPr/>
          </p:nvSpPr>
          <p:spPr>
            <a:xfrm>
              <a:off x="4788024" y="4077072"/>
              <a:ext cx="287397"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0" name="Stern mit 5 Zacken 69"/>
            <p:cNvSpPr/>
            <p:nvPr/>
          </p:nvSpPr>
          <p:spPr>
            <a:xfrm>
              <a:off x="5075421" y="4077072"/>
              <a:ext cx="28898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1" name="Stern mit 5 Zacken 70"/>
            <p:cNvSpPr/>
            <p:nvPr/>
          </p:nvSpPr>
          <p:spPr>
            <a:xfrm>
              <a:off x="5364406" y="4077072"/>
              <a:ext cx="287396"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2" name="Stern mit 5 Zacken 71"/>
            <p:cNvSpPr/>
            <p:nvPr/>
          </p:nvSpPr>
          <p:spPr>
            <a:xfrm>
              <a:off x="5651802" y="4077072"/>
              <a:ext cx="28898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3" name="Stern mit 5 Zacken 72"/>
            <p:cNvSpPr/>
            <p:nvPr/>
          </p:nvSpPr>
          <p:spPr>
            <a:xfrm>
              <a:off x="5940787" y="4077072"/>
              <a:ext cx="287397"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89" name="Gruppieren 73"/>
          <p:cNvGrpSpPr>
            <a:grpSpLocks/>
          </p:cNvGrpSpPr>
          <p:nvPr/>
        </p:nvGrpSpPr>
        <p:grpSpPr bwMode="auto">
          <a:xfrm>
            <a:off x="7524750" y="2708275"/>
            <a:ext cx="576263" cy="288925"/>
            <a:chOff x="2051720" y="3429000"/>
            <a:chExt cx="576064" cy="288032"/>
          </a:xfrm>
        </p:grpSpPr>
        <p:sp>
          <p:nvSpPr>
            <p:cNvPr id="75" name="Stern mit 5 Zacken 74"/>
            <p:cNvSpPr/>
            <p:nvPr/>
          </p:nvSpPr>
          <p:spPr>
            <a:xfrm>
              <a:off x="2340545" y="3429000"/>
              <a:ext cx="287239"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6" name="Stern mit 5 Zacken 75"/>
            <p:cNvSpPr/>
            <p:nvPr/>
          </p:nvSpPr>
          <p:spPr>
            <a:xfrm>
              <a:off x="2051720" y="3429000"/>
              <a:ext cx="28882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90" name="Gruppieren 76"/>
          <p:cNvGrpSpPr>
            <a:grpSpLocks/>
          </p:cNvGrpSpPr>
          <p:nvPr/>
        </p:nvGrpSpPr>
        <p:grpSpPr bwMode="auto">
          <a:xfrm>
            <a:off x="7524750" y="4652963"/>
            <a:ext cx="576263" cy="288925"/>
            <a:chOff x="2051720" y="3429000"/>
            <a:chExt cx="576064" cy="288032"/>
          </a:xfrm>
        </p:grpSpPr>
        <p:sp>
          <p:nvSpPr>
            <p:cNvPr id="78" name="Stern mit 5 Zacken 77"/>
            <p:cNvSpPr/>
            <p:nvPr/>
          </p:nvSpPr>
          <p:spPr>
            <a:xfrm>
              <a:off x="2340545" y="3429000"/>
              <a:ext cx="287239"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9" name="Stern mit 5 Zacken 78"/>
            <p:cNvSpPr/>
            <p:nvPr/>
          </p:nvSpPr>
          <p:spPr>
            <a:xfrm>
              <a:off x="2051720" y="3429000"/>
              <a:ext cx="288825"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nvGrpSpPr>
          <p:cNvPr id="26691" name="Gruppieren 79"/>
          <p:cNvGrpSpPr>
            <a:grpSpLocks/>
          </p:cNvGrpSpPr>
          <p:nvPr/>
        </p:nvGrpSpPr>
        <p:grpSpPr bwMode="auto">
          <a:xfrm>
            <a:off x="7524750" y="3429000"/>
            <a:ext cx="863600" cy="287338"/>
            <a:chOff x="2987824" y="5517232"/>
            <a:chExt cx="864096" cy="288032"/>
          </a:xfrm>
        </p:grpSpPr>
        <p:sp>
          <p:nvSpPr>
            <p:cNvPr id="81" name="Stern mit 5 Zacken 80"/>
            <p:cNvSpPr/>
            <p:nvPr/>
          </p:nvSpPr>
          <p:spPr>
            <a:xfrm>
              <a:off x="2987824" y="5517232"/>
              <a:ext cx="287503"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2" name="Stern mit 5 Zacken 81"/>
            <p:cNvSpPr/>
            <p:nvPr/>
          </p:nvSpPr>
          <p:spPr>
            <a:xfrm>
              <a:off x="3275327" y="5517232"/>
              <a:ext cx="289091"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3" name="Stern mit 5 Zacken 82"/>
            <p:cNvSpPr/>
            <p:nvPr/>
          </p:nvSpPr>
          <p:spPr>
            <a:xfrm>
              <a:off x="3564418" y="5517232"/>
              <a:ext cx="287502" cy="288032"/>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sp>
        <p:nvSpPr>
          <p:cNvPr id="84" name="Foliennummernplatzhalter 83"/>
          <p:cNvSpPr>
            <a:spLocks noGrp="1"/>
          </p:cNvSpPr>
          <p:nvPr>
            <p:ph type="sldNum" sz="quarter" idx="4"/>
          </p:nvPr>
        </p:nvSpPr>
        <p:spPr/>
        <p:txBody>
          <a:bodyPr/>
          <a:lstStyle/>
          <a:p>
            <a:fld id="{67E460E2-A79B-FD4C-875F-CB1722C97EA1}" type="slidenum">
              <a:rPr lang="de-DE" smtClean="0"/>
              <a:pPr/>
              <a:t>21</a:t>
            </a:fld>
            <a:endParaRPr lang="de-DE"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2"/>
          <p:cNvSpPr>
            <a:spLocks noGrp="1"/>
          </p:cNvSpPr>
          <p:nvPr>
            <p:ph type="title"/>
          </p:nvPr>
        </p:nvSpPr>
        <p:spPr/>
        <p:txBody>
          <a:bodyPr/>
          <a:lstStyle/>
          <a:p>
            <a:r>
              <a:rPr lang="de-DE" dirty="0" smtClean="0"/>
              <a:t>Eigenschaften Führungen</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4" name="Text Box 5"/>
          <p:cNvSpPr txBox="1">
            <a:spLocks noChangeArrowheads="1"/>
          </p:cNvSpPr>
          <p:nvPr/>
        </p:nvSpPr>
        <p:spPr bwMode="auto">
          <a:xfrm>
            <a:off x="601671" y="1423977"/>
            <a:ext cx="5256213" cy="504825"/>
          </a:xfrm>
          <a:prstGeom prst="rect">
            <a:avLst/>
          </a:prstGeom>
          <a:noFill/>
          <a:ln w="9525">
            <a:noFill/>
            <a:round/>
            <a:headEnd/>
            <a:tailEnd/>
          </a:ln>
        </p:spPr>
        <p:txBody>
          <a:bodyPr wrap="none" lIns="90000" tIns="45000" rIns="90000" bIns="45000"/>
          <a:lstStyle/>
          <a:p>
            <a:pPr defTabSz="449263">
              <a:tabLst>
                <a:tab pos="723900" algn="l"/>
                <a:tab pos="1447800" algn="l"/>
                <a:tab pos="2171700" algn="l"/>
                <a:tab pos="2895600" algn="l"/>
                <a:tab pos="3619500" algn="l"/>
              </a:tabLst>
              <a:defRPr/>
            </a:pPr>
            <a:r>
              <a:rPr lang="en-GB" sz="2400" b="1" dirty="0" err="1">
                <a:latin typeface="+mn-lt"/>
                <a:cs typeface="Arial" pitchFamily="34" charset="0"/>
              </a:rPr>
              <a:t>Rollenführung</a:t>
            </a:r>
            <a:endParaRPr lang="en-GB" dirty="0">
              <a:latin typeface="+mn-lt"/>
              <a:cs typeface="Arial" pitchFamily="34" charset="0"/>
            </a:endParaRPr>
          </a:p>
        </p:txBody>
      </p:sp>
      <p:pic>
        <p:nvPicPr>
          <p:cNvPr id="27653" name="Picture 6"/>
          <p:cNvPicPr>
            <a:picLocks noChangeAspect="1" noChangeArrowheads="1"/>
          </p:cNvPicPr>
          <p:nvPr/>
        </p:nvPicPr>
        <p:blipFill>
          <a:blip r:embed="rId2" cstate="print"/>
          <a:srcRect/>
          <a:stretch>
            <a:fillRect/>
          </a:stretch>
        </p:blipFill>
        <p:spPr bwMode="auto">
          <a:xfrm>
            <a:off x="5651500" y="1571612"/>
            <a:ext cx="3378200" cy="1441450"/>
          </a:xfrm>
          <a:prstGeom prst="rect">
            <a:avLst/>
          </a:prstGeom>
          <a:noFill/>
          <a:ln w="9525">
            <a:noFill/>
            <a:round/>
            <a:headEnd/>
            <a:tailEnd/>
          </a:ln>
        </p:spPr>
      </p:pic>
      <p:sp>
        <p:nvSpPr>
          <p:cNvPr id="7" name="Text Box 7"/>
          <p:cNvSpPr txBox="1">
            <a:spLocks noChangeArrowheads="1"/>
          </p:cNvSpPr>
          <p:nvPr/>
        </p:nvSpPr>
        <p:spPr bwMode="auto">
          <a:xfrm>
            <a:off x="614360" y="4068770"/>
            <a:ext cx="3600450" cy="431800"/>
          </a:xfrm>
          <a:prstGeom prst="rect">
            <a:avLst/>
          </a:prstGeom>
          <a:noFill/>
          <a:ln w="9525">
            <a:noFill/>
            <a:round/>
            <a:headEnd/>
            <a:tailEnd/>
          </a:ln>
        </p:spPr>
        <p:txBody>
          <a:bodyPr wrap="none" lIns="90000" tIns="45000" rIns="90000" bIns="45000"/>
          <a:lstStyle/>
          <a:p>
            <a:pPr defTabSz="449263">
              <a:tabLst>
                <a:tab pos="723900" algn="l"/>
                <a:tab pos="1447800" algn="l"/>
              </a:tabLst>
              <a:defRPr/>
            </a:pPr>
            <a:r>
              <a:rPr lang="en-GB" sz="2400" b="1" dirty="0" err="1">
                <a:latin typeface="+mn-lt"/>
                <a:cs typeface="Arial" pitchFamily="34" charset="0"/>
              </a:rPr>
              <a:t>Profilschienenführung</a:t>
            </a:r>
            <a:endParaRPr lang="en-GB" sz="2400" b="1" dirty="0">
              <a:latin typeface="+mn-lt"/>
              <a:cs typeface="Arial" pitchFamily="34" charset="0"/>
            </a:endParaRPr>
          </a:p>
          <a:p>
            <a:pPr defTabSz="449263">
              <a:tabLst>
                <a:tab pos="723900" algn="l"/>
                <a:tab pos="1447800" algn="l"/>
              </a:tabLst>
              <a:defRPr/>
            </a:pPr>
            <a:endParaRPr lang="en-GB" sz="800" dirty="0">
              <a:latin typeface="Arial Unicode MS" pitchFamily="34" charset="-128"/>
              <a:cs typeface="Arial" pitchFamily="34" charset="0"/>
            </a:endParaRPr>
          </a:p>
        </p:txBody>
      </p:sp>
      <p:pic>
        <p:nvPicPr>
          <p:cNvPr id="27655" name="Picture 8"/>
          <p:cNvPicPr>
            <a:picLocks noChangeAspect="1" noChangeArrowheads="1"/>
          </p:cNvPicPr>
          <p:nvPr/>
        </p:nvPicPr>
        <p:blipFill>
          <a:blip r:embed="rId3" cstate="print"/>
          <a:srcRect/>
          <a:stretch>
            <a:fillRect/>
          </a:stretch>
        </p:blipFill>
        <p:spPr bwMode="auto">
          <a:xfrm>
            <a:off x="5795963" y="4381516"/>
            <a:ext cx="3149600" cy="1333500"/>
          </a:xfrm>
          <a:prstGeom prst="rect">
            <a:avLst/>
          </a:prstGeom>
          <a:noFill/>
          <a:ln w="9525">
            <a:noFill/>
            <a:round/>
            <a:headEnd/>
            <a:tailEnd/>
          </a:ln>
        </p:spPr>
      </p:pic>
      <p:sp>
        <p:nvSpPr>
          <p:cNvPr id="27656" name="Text Box 4"/>
          <p:cNvSpPr txBox="1">
            <a:spLocks noChangeArrowheads="1"/>
          </p:cNvSpPr>
          <p:nvPr/>
        </p:nvSpPr>
        <p:spPr bwMode="auto">
          <a:xfrm>
            <a:off x="609602" y="1773239"/>
            <a:ext cx="6034100" cy="1941173"/>
          </a:xfrm>
          <a:prstGeom prst="rect">
            <a:avLst/>
          </a:prstGeom>
          <a:noFill/>
          <a:ln w="9525">
            <a:noFill/>
            <a:miter lim="800000"/>
            <a:headEnd/>
            <a:tailEnd/>
          </a:ln>
        </p:spPr>
        <p:txBody>
          <a:bodyPr wrap="square" lIns="90000" tIns="46800" rIns="90000" bIns="46800">
            <a:spAutoFit/>
          </a:bodyPr>
          <a:lstStyle/>
          <a:p>
            <a:pPr>
              <a:spcBef>
                <a:spcPts val="600"/>
              </a:spcBef>
              <a:buFontTx/>
              <a:buChar char="•"/>
            </a:pPr>
            <a:r>
              <a:rPr lang="de-DE" sz="2000" dirty="0" smtClean="0">
                <a:solidFill>
                  <a:schemeClr val="tx1">
                    <a:lumMod val="75000"/>
                    <a:lumOff val="25000"/>
                  </a:schemeClr>
                </a:solidFill>
                <a:latin typeface="+mn-lt"/>
              </a:rPr>
              <a:t> </a:t>
            </a:r>
            <a:r>
              <a:rPr lang="de-DE" sz="2000" dirty="0" smtClean="0">
                <a:solidFill>
                  <a:schemeClr val="tx1">
                    <a:lumMod val="75000"/>
                    <a:lumOff val="25000"/>
                  </a:schemeClr>
                </a:solidFill>
                <a:latin typeface="+mn-lt"/>
                <a:cs typeface="Arial" charset="0"/>
              </a:rPr>
              <a:t>leichter Lauf durch optimales Ablaufverhalten</a:t>
            </a:r>
            <a:endParaRPr lang="de-DE" sz="2000" dirty="0" smtClean="0">
              <a:solidFill>
                <a:schemeClr val="tx1">
                  <a:lumMod val="75000"/>
                  <a:lumOff val="25000"/>
                </a:schemeClr>
              </a:solidFill>
              <a:latin typeface="+mn-lt"/>
            </a:endParaRPr>
          </a:p>
          <a:p>
            <a:pPr>
              <a:spcBef>
                <a:spcPts val="600"/>
              </a:spcBef>
              <a:buFontTx/>
              <a:buChar char="•"/>
            </a:pPr>
            <a:r>
              <a:rPr lang="de-DE" sz="2000" dirty="0" smtClean="0">
                <a:solidFill>
                  <a:schemeClr val="tx1">
                    <a:lumMod val="75000"/>
                    <a:lumOff val="25000"/>
                  </a:schemeClr>
                </a:solidFill>
                <a:latin typeface="+mn-lt"/>
                <a:cs typeface="Arial" charset="0"/>
              </a:rPr>
              <a:t> geräuscharm </a:t>
            </a:r>
            <a:r>
              <a:rPr lang="de-DE" sz="2000" dirty="0">
                <a:solidFill>
                  <a:schemeClr val="tx1">
                    <a:lumMod val="75000"/>
                    <a:lumOff val="25000"/>
                  </a:schemeClr>
                </a:solidFill>
                <a:latin typeface="+mn-lt"/>
                <a:cs typeface="Arial" charset="0"/>
              </a:rPr>
              <a:t>durch ruhiges Ablaufverhalten</a:t>
            </a:r>
            <a:endParaRPr lang="de-DE" sz="2000" dirty="0">
              <a:solidFill>
                <a:schemeClr val="tx1">
                  <a:lumMod val="75000"/>
                  <a:lumOff val="25000"/>
                </a:schemeClr>
              </a:solidFill>
              <a:latin typeface="+mn-lt"/>
            </a:endParaRPr>
          </a:p>
          <a:p>
            <a:pPr>
              <a:spcBef>
                <a:spcPts val="600"/>
              </a:spcBef>
              <a:buFontTx/>
              <a:buChar char="•"/>
            </a:pPr>
            <a:r>
              <a:rPr lang="de-DE" sz="2000" dirty="0">
                <a:solidFill>
                  <a:schemeClr val="tx1">
                    <a:lumMod val="75000"/>
                    <a:lumOff val="25000"/>
                  </a:schemeClr>
                </a:solidFill>
                <a:latin typeface="+mn-lt"/>
              </a:rPr>
              <a:t> </a:t>
            </a:r>
            <a:r>
              <a:rPr lang="de-DE" sz="2000" dirty="0">
                <a:solidFill>
                  <a:schemeClr val="tx1">
                    <a:lumMod val="75000"/>
                    <a:lumOff val="25000"/>
                  </a:schemeClr>
                </a:solidFill>
                <a:latin typeface="+mn-lt"/>
                <a:cs typeface="Arial" charset="0"/>
              </a:rPr>
              <a:t>große Hublängen problemlos realisierbar</a:t>
            </a:r>
            <a:endParaRPr lang="de-DE" sz="2000" dirty="0">
              <a:solidFill>
                <a:schemeClr val="tx1">
                  <a:lumMod val="75000"/>
                  <a:lumOff val="25000"/>
                </a:schemeClr>
              </a:solidFill>
              <a:latin typeface="+mn-lt"/>
            </a:endParaRPr>
          </a:p>
          <a:p>
            <a:pPr>
              <a:spcBef>
                <a:spcPts val="600"/>
              </a:spcBef>
              <a:buFontTx/>
              <a:buChar char="•"/>
            </a:pPr>
            <a:r>
              <a:rPr lang="de-DE" sz="2000" dirty="0">
                <a:solidFill>
                  <a:schemeClr val="tx1">
                    <a:lumMod val="75000"/>
                    <a:lumOff val="25000"/>
                  </a:schemeClr>
                </a:solidFill>
                <a:latin typeface="+mn-lt"/>
              </a:rPr>
              <a:t> </a:t>
            </a:r>
            <a:r>
              <a:rPr lang="de-DE" sz="2000" dirty="0">
                <a:solidFill>
                  <a:schemeClr val="tx1">
                    <a:lumMod val="75000"/>
                    <a:lumOff val="25000"/>
                  </a:schemeClr>
                </a:solidFill>
                <a:latin typeface="+mn-lt"/>
                <a:cs typeface="Arial" charset="0"/>
              </a:rPr>
              <a:t>wartungsarm durch lebensdauergeschmierte Rollen</a:t>
            </a:r>
          </a:p>
          <a:p>
            <a:pPr>
              <a:spcBef>
                <a:spcPts val="600"/>
              </a:spcBef>
              <a:buFontTx/>
              <a:buChar char="•"/>
            </a:pPr>
            <a:r>
              <a:rPr lang="de-DE" sz="2000" dirty="0">
                <a:solidFill>
                  <a:schemeClr val="tx1">
                    <a:lumMod val="75000"/>
                    <a:lumOff val="25000"/>
                  </a:schemeClr>
                </a:solidFill>
                <a:latin typeface="+mn-lt"/>
              </a:rPr>
              <a:t> </a:t>
            </a:r>
            <a:r>
              <a:rPr lang="de-DE" sz="2000" dirty="0">
                <a:solidFill>
                  <a:schemeClr val="tx1">
                    <a:lumMod val="75000"/>
                    <a:lumOff val="25000"/>
                  </a:schemeClr>
                </a:solidFill>
                <a:latin typeface="+mn-lt"/>
                <a:cs typeface="Arial" charset="0"/>
              </a:rPr>
              <a:t>preiswerte Alternative zur Schienenführung</a:t>
            </a:r>
          </a:p>
        </p:txBody>
      </p:sp>
      <p:sp>
        <p:nvSpPr>
          <p:cNvPr id="27657" name="Text Box 4"/>
          <p:cNvSpPr txBox="1">
            <a:spLocks noChangeArrowheads="1"/>
          </p:cNvSpPr>
          <p:nvPr/>
        </p:nvSpPr>
        <p:spPr bwMode="auto">
          <a:xfrm>
            <a:off x="603257" y="4406900"/>
            <a:ext cx="5040313" cy="1171732"/>
          </a:xfrm>
          <a:prstGeom prst="rect">
            <a:avLst/>
          </a:prstGeom>
          <a:noFill/>
          <a:ln w="9525">
            <a:noFill/>
            <a:miter lim="800000"/>
            <a:headEnd/>
            <a:tailEnd/>
          </a:ln>
        </p:spPr>
        <p:txBody>
          <a:bodyPr lIns="90000" tIns="46800" rIns="90000" bIns="46800">
            <a:spAutoFit/>
          </a:bodyPr>
          <a:lstStyle/>
          <a:p>
            <a:pPr>
              <a:spcBef>
                <a:spcPts val="600"/>
              </a:spcBef>
              <a:buFontTx/>
              <a:buChar char="•"/>
            </a:pPr>
            <a:r>
              <a:rPr lang="de-DE" sz="2000" dirty="0">
                <a:solidFill>
                  <a:schemeClr val="tx1">
                    <a:lumMod val="75000"/>
                    <a:lumOff val="25000"/>
                  </a:schemeClr>
                </a:solidFill>
                <a:latin typeface="+mn-lt"/>
                <a:cs typeface="Arial" charset="0"/>
              </a:rPr>
              <a:t> </a:t>
            </a:r>
            <a:r>
              <a:rPr lang="de-DE" sz="2000" dirty="0" smtClean="0">
                <a:solidFill>
                  <a:schemeClr val="tx1">
                    <a:lumMod val="75000"/>
                    <a:lumOff val="25000"/>
                  </a:schemeClr>
                </a:solidFill>
                <a:latin typeface="+mn-lt"/>
                <a:cs typeface="Arial" charset="0"/>
              </a:rPr>
              <a:t>hohe </a:t>
            </a:r>
            <a:r>
              <a:rPr lang="de-DE" sz="2000" dirty="0">
                <a:solidFill>
                  <a:schemeClr val="tx1">
                    <a:lumMod val="75000"/>
                    <a:lumOff val="25000"/>
                  </a:schemeClr>
                </a:solidFill>
                <a:latin typeface="+mn-lt"/>
                <a:cs typeface="Arial" charset="0"/>
              </a:rPr>
              <a:t>Belastbarkeit der Führung</a:t>
            </a:r>
            <a:endParaRPr lang="de-DE" sz="2000" dirty="0">
              <a:solidFill>
                <a:schemeClr val="tx1">
                  <a:lumMod val="75000"/>
                  <a:lumOff val="25000"/>
                </a:schemeClr>
              </a:solidFill>
              <a:latin typeface="+mn-lt"/>
            </a:endParaRPr>
          </a:p>
          <a:p>
            <a:pPr>
              <a:spcBef>
                <a:spcPts val="600"/>
              </a:spcBef>
              <a:buFontTx/>
              <a:buChar char="•"/>
            </a:pPr>
            <a:r>
              <a:rPr lang="de-DE" sz="2000" dirty="0">
                <a:solidFill>
                  <a:schemeClr val="tx1">
                    <a:lumMod val="75000"/>
                    <a:lumOff val="25000"/>
                  </a:schemeClr>
                </a:solidFill>
                <a:latin typeface="+mn-lt"/>
              </a:rPr>
              <a:t> </a:t>
            </a:r>
            <a:r>
              <a:rPr lang="de-DE" sz="2000" dirty="0">
                <a:solidFill>
                  <a:schemeClr val="tx1">
                    <a:lumMod val="75000"/>
                    <a:lumOff val="25000"/>
                  </a:schemeClr>
                </a:solidFill>
                <a:latin typeface="+mn-lt"/>
                <a:cs typeface="Arial" charset="0"/>
              </a:rPr>
              <a:t>höhere Lebensdauer</a:t>
            </a:r>
            <a:endParaRPr lang="de-DE" sz="2000" dirty="0">
              <a:solidFill>
                <a:schemeClr val="tx1">
                  <a:lumMod val="75000"/>
                  <a:lumOff val="25000"/>
                </a:schemeClr>
              </a:solidFill>
              <a:latin typeface="+mn-lt"/>
            </a:endParaRPr>
          </a:p>
          <a:p>
            <a:pPr>
              <a:spcBef>
                <a:spcPts val="600"/>
              </a:spcBef>
              <a:buFontTx/>
              <a:buChar char="•"/>
            </a:pPr>
            <a:r>
              <a:rPr lang="de-DE" sz="2000" dirty="0">
                <a:solidFill>
                  <a:schemeClr val="tx1">
                    <a:lumMod val="75000"/>
                    <a:lumOff val="25000"/>
                  </a:schemeClr>
                </a:solidFill>
                <a:latin typeface="+mn-lt"/>
              </a:rPr>
              <a:t> </a:t>
            </a:r>
            <a:r>
              <a:rPr lang="de-DE" sz="2000" dirty="0">
                <a:solidFill>
                  <a:schemeClr val="tx1">
                    <a:lumMod val="75000"/>
                    <a:lumOff val="25000"/>
                  </a:schemeClr>
                </a:solidFill>
                <a:latin typeface="+mn-lt"/>
                <a:cs typeface="Arial" charset="0"/>
              </a:rPr>
              <a:t>hohe Führungsgenauigkeit</a:t>
            </a:r>
          </a:p>
        </p:txBody>
      </p:sp>
      <p:sp>
        <p:nvSpPr>
          <p:cNvPr id="11" name="Foliennummernplatzhalter 10"/>
          <p:cNvSpPr>
            <a:spLocks noGrp="1"/>
          </p:cNvSpPr>
          <p:nvPr>
            <p:ph type="sldNum" sz="quarter" idx="4"/>
          </p:nvPr>
        </p:nvSpPr>
        <p:spPr/>
        <p:txBody>
          <a:bodyPr/>
          <a:lstStyle/>
          <a:p>
            <a:fld id="{67E460E2-A79B-FD4C-875F-CB1722C97EA1}" type="slidenum">
              <a:rPr lang="de-DE" smtClean="0"/>
              <a:pPr/>
              <a:t>22</a:t>
            </a:fld>
            <a:endParaRPr lang="de-DE"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2"/>
          <p:cNvSpPr>
            <a:spLocks noGrp="1"/>
          </p:cNvSpPr>
          <p:nvPr>
            <p:ph type="title"/>
          </p:nvPr>
        </p:nvSpPr>
        <p:spPr/>
        <p:txBody>
          <a:bodyPr/>
          <a:lstStyle/>
          <a:p>
            <a:r>
              <a:rPr lang="de-DE" smtClean="0"/>
              <a:t>Eigenschaften Führungen</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pic>
        <p:nvPicPr>
          <p:cNvPr id="28676" name="Picture 6" descr="Beta 110-ZRS Schlitten und  Rohr"/>
          <p:cNvPicPr>
            <a:picLocks noChangeAspect="1" noChangeArrowheads="1"/>
          </p:cNvPicPr>
          <p:nvPr/>
        </p:nvPicPr>
        <p:blipFill>
          <a:blip r:embed="rId2" cstate="print"/>
          <a:srcRect l="6728" t="13402" r="28288" b="21617"/>
          <a:stretch>
            <a:fillRect/>
          </a:stretch>
        </p:blipFill>
        <p:spPr bwMode="auto">
          <a:xfrm>
            <a:off x="3657600" y="2416175"/>
            <a:ext cx="5029200" cy="3771900"/>
          </a:xfrm>
          <a:prstGeom prst="rect">
            <a:avLst/>
          </a:prstGeom>
          <a:noFill/>
          <a:ln w="9525">
            <a:noFill/>
            <a:miter lim="800000"/>
            <a:headEnd/>
            <a:tailEnd/>
          </a:ln>
        </p:spPr>
      </p:pic>
      <p:grpSp>
        <p:nvGrpSpPr>
          <p:cNvPr id="28677" name="Group 7"/>
          <p:cNvGrpSpPr>
            <a:grpSpLocks/>
          </p:cNvGrpSpPr>
          <p:nvPr/>
        </p:nvGrpSpPr>
        <p:grpSpPr bwMode="auto">
          <a:xfrm>
            <a:off x="5357815" y="1571625"/>
            <a:ext cx="2803526" cy="2101850"/>
            <a:chOff x="3327" y="1076"/>
            <a:chExt cx="1766" cy="1324"/>
          </a:xfrm>
        </p:grpSpPr>
        <p:sp>
          <p:nvSpPr>
            <p:cNvPr id="28690" name="Text Box 8"/>
            <p:cNvSpPr txBox="1">
              <a:spLocks noChangeArrowheads="1"/>
            </p:cNvSpPr>
            <p:nvPr/>
          </p:nvSpPr>
          <p:spPr bwMode="auto">
            <a:xfrm>
              <a:off x="3327" y="1076"/>
              <a:ext cx="1766" cy="446"/>
            </a:xfrm>
            <a:prstGeom prst="rect">
              <a:avLst/>
            </a:prstGeom>
            <a:noFill/>
            <a:ln w="9525">
              <a:noFill/>
              <a:miter lim="800000"/>
              <a:headEnd/>
              <a:tailEnd/>
            </a:ln>
          </p:spPr>
          <p:txBody>
            <a:bodyPr wrap="none">
              <a:spAutoFit/>
            </a:bodyPr>
            <a:lstStyle/>
            <a:p>
              <a:pPr algn="r" eaLnBrk="1" hangingPunct="1"/>
              <a:r>
                <a:rPr lang="de-DE" sz="2000" dirty="0">
                  <a:solidFill>
                    <a:schemeClr val="tx1">
                      <a:lumMod val="75000"/>
                      <a:lumOff val="25000"/>
                    </a:schemeClr>
                  </a:solidFill>
                  <a:latin typeface="+mn-lt"/>
                </a:rPr>
                <a:t>Rollen für seitliche Kräfte</a:t>
              </a:r>
            </a:p>
            <a:p>
              <a:pPr algn="r" eaLnBrk="1" hangingPunct="1"/>
              <a:endParaRPr lang="de-DE" sz="2000" dirty="0">
                <a:latin typeface="+mn-lt"/>
              </a:endParaRPr>
            </a:p>
          </p:txBody>
        </p:sp>
        <p:sp>
          <p:nvSpPr>
            <p:cNvPr id="28691" name="Line 9"/>
            <p:cNvSpPr>
              <a:spLocks noChangeShapeType="1"/>
            </p:cNvSpPr>
            <p:nvPr/>
          </p:nvSpPr>
          <p:spPr bwMode="auto">
            <a:xfrm>
              <a:off x="4128" y="1344"/>
              <a:ext cx="288" cy="816"/>
            </a:xfrm>
            <a:prstGeom prst="line">
              <a:avLst/>
            </a:prstGeom>
            <a:noFill/>
            <a:ln w="6350">
              <a:solidFill>
                <a:schemeClr val="tx1"/>
              </a:solidFill>
              <a:round/>
              <a:headEnd/>
              <a:tailEnd type="oval" w="med" len="med"/>
            </a:ln>
          </p:spPr>
          <p:txBody>
            <a:bodyPr wrap="none" anchor="ctr"/>
            <a:lstStyle/>
            <a:p>
              <a:endParaRPr lang="de-DE"/>
            </a:p>
          </p:txBody>
        </p:sp>
        <p:sp>
          <p:nvSpPr>
            <p:cNvPr id="28692" name="Line 10"/>
            <p:cNvSpPr>
              <a:spLocks noChangeShapeType="1"/>
            </p:cNvSpPr>
            <p:nvPr/>
          </p:nvSpPr>
          <p:spPr bwMode="auto">
            <a:xfrm flipH="1">
              <a:off x="3744" y="1344"/>
              <a:ext cx="384" cy="1056"/>
            </a:xfrm>
            <a:prstGeom prst="line">
              <a:avLst/>
            </a:prstGeom>
            <a:noFill/>
            <a:ln w="6350">
              <a:solidFill>
                <a:schemeClr val="tx1"/>
              </a:solidFill>
              <a:round/>
              <a:headEnd/>
              <a:tailEnd type="oval" w="med" len="med"/>
            </a:ln>
          </p:spPr>
          <p:txBody>
            <a:bodyPr wrap="none" anchor="ctr"/>
            <a:lstStyle/>
            <a:p>
              <a:endParaRPr lang="de-DE"/>
            </a:p>
          </p:txBody>
        </p:sp>
      </p:grpSp>
      <p:grpSp>
        <p:nvGrpSpPr>
          <p:cNvPr id="28678" name="Group 11"/>
          <p:cNvGrpSpPr>
            <a:grpSpLocks/>
          </p:cNvGrpSpPr>
          <p:nvPr/>
        </p:nvGrpSpPr>
        <p:grpSpPr bwMode="auto">
          <a:xfrm>
            <a:off x="785813" y="1643063"/>
            <a:ext cx="4557713" cy="2087563"/>
            <a:chOff x="495" y="1121"/>
            <a:chExt cx="2871" cy="1315"/>
          </a:xfrm>
        </p:grpSpPr>
        <p:sp>
          <p:nvSpPr>
            <p:cNvPr id="28688" name="Text Box 12"/>
            <p:cNvSpPr txBox="1">
              <a:spLocks noChangeArrowheads="1"/>
            </p:cNvSpPr>
            <p:nvPr/>
          </p:nvSpPr>
          <p:spPr bwMode="auto">
            <a:xfrm>
              <a:off x="495" y="1121"/>
              <a:ext cx="2400" cy="442"/>
            </a:xfrm>
            <a:prstGeom prst="rect">
              <a:avLst/>
            </a:prstGeom>
            <a:noFill/>
            <a:ln w="9525">
              <a:noFill/>
              <a:miter lim="800000"/>
              <a:headEnd/>
              <a:tailEnd/>
            </a:ln>
          </p:spPr>
          <p:txBody>
            <a:bodyPr>
              <a:spAutoFit/>
            </a:bodyPr>
            <a:lstStyle/>
            <a:p>
              <a:pPr eaLnBrk="1" hangingPunct="1"/>
              <a:r>
                <a:rPr lang="de-DE" sz="2000" dirty="0">
                  <a:solidFill>
                    <a:schemeClr val="tx1">
                      <a:lumMod val="75000"/>
                      <a:lumOff val="25000"/>
                    </a:schemeClr>
                  </a:solidFill>
                  <a:latin typeface="+mn-lt"/>
                </a:rPr>
                <a:t>Rollen für Kräfte von unten</a:t>
              </a:r>
            </a:p>
            <a:p>
              <a:pPr eaLnBrk="1" hangingPunct="1"/>
              <a:endParaRPr lang="de-DE" dirty="0"/>
            </a:p>
          </p:txBody>
        </p:sp>
        <p:sp>
          <p:nvSpPr>
            <p:cNvPr id="28689" name="Line 13"/>
            <p:cNvSpPr>
              <a:spLocks noChangeShapeType="1"/>
            </p:cNvSpPr>
            <p:nvPr/>
          </p:nvSpPr>
          <p:spPr bwMode="auto">
            <a:xfrm>
              <a:off x="2256" y="1392"/>
              <a:ext cx="1110" cy="1044"/>
            </a:xfrm>
            <a:prstGeom prst="line">
              <a:avLst/>
            </a:prstGeom>
            <a:noFill/>
            <a:ln w="6350">
              <a:solidFill>
                <a:schemeClr val="tx1"/>
              </a:solidFill>
              <a:round/>
              <a:headEnd/>
              <a:tailEnd type="oval" w="med" len="med"/>
            </a:ln>
          </p:spPr>
          <p:txBody>
            <a:bodyPr wrap="none" anchor="ctr"/>
            <a:lstStyle/>
            <a:p>
              <a:endParaRPr lang="de-DE"/>
            </a:p>
          </p:txBody>
        </p:sp>
      </p:grpSp>
      <p:grpSp>
        <p:nvGrpSpPr>
          <p:cNvPr id="28679" name="Group 14"/>
          <p:cNvGrpSpPr>
            <a:grpSpLocks/>
          </p:cNvGrpSpPr>
          <p:nvPr/>
        </p:nvGrpSpPr>
        <p:grpSpPr bwMode="auto">
          <a:xfrm>
            <a:off x="428625" y="2928939"/>
            <a:ext cx="4638675" cy="1058863"/>
            <a:chOff x="222" y="1931"/>
            <a:chExt cx="2922" cy="667"/>
          </a:xfrm>
        </p:grpSpPr>
        <p:sp>
          <p:nvSpPr>
            <p:cNvPr id="28686" name="Text Box 15"/>
            <p:cNvSpPr txBox="1">
              <a:spLocks noChangeArrowheads="1"/>
            </p:cNvSpPr>
            <p:nvPr/>
          </p:nvSpPr>
          <p:spPr bwMode="auto">
            <a:xfrm>
              <a:off x="222" y="1931"/>
              <a:ext cx="2112" cy="252"/>
            </a:xfrm>
            <a:prstGeom prst="rect">
              <a:avLst/>
            </a:prstGeom>
            <a:noFill/>
            <a:ln w="9525">
              <a:noFill/>
              <a:miter lim="800000"/>
              <a:headEnd/>
              <a:tailEnd/>
            </a:ln>
          </p:spPr>
          <p:txBody>
            <a:bodyPr>
              <a:spAutoFit/>
            </a:bodyPr>
            <a:lstStyle/>
            <a:p>
              <a:pPr eaLnBrk="1" hangingPunct="1"/>
              <a:r>
                <a:rPr lang="de-DE" sz="2000" dirty="0">
                  <a:solidFill>
                    <a:schemeClr val="tx1">
                      <a:lumMod val="75000"/>
                      <a:lumOff val="25000"/>
                    </a:schemeClr>
                  </a:solidFill>
                  <a:latin typeface="+mn-lt"/>
                </a:rPr>
                <a:t>Rollen für Kräfte von oben</a:t>
              </a:r>
            </a:p>
          </p:txBody>
        </p:sp>
        <p:sp>
          <p:nvSpPr>
            <p:cNvPr id="28687" name="Line 16"/>
            <p:cNvSpPr>
              <a:spLocks noChangeShapeType="1"/>
            </p:cNvSpPr>
            <p:nvPr/>
          </p:nvSpPr>
          <p:spPr bwMode="auto">
            <a:xfrm>
              <a:off x="2016" y="2064"/>
              <a:ext cx="1128" cy="534"/>
            </a:xfrm>
            <a:prstGeom prst="line">
              <a:avLst/>
            </a:prstGeom>
            <a:noFill/>
            <a:ln w="6350">
              <a:solidFill>
                <a:schemeClr val="tx1"/>
              </a:solidFill>
              <a:round/>
              <a:headEnd/>
              <a:tailEnd type="oval" w="med" len="med"/>
            </a:ln>
          </p:spPr>
          <p:txBody>
            <a:bodyPr wrap="none" anchor="ctr"/>
            <a:lstStyle/>
            <a:p>
              <a:endParaRPr lang="de-DE"/>
            </a:p>
          </p:txBody>
        </p:sp>
      </p:grpSp>
      <p:grpSp>
        <p:nvGrpSpPr>
          <p:cNvPr id="28680" name="Group 17"/>
          <p:cNvGrpSpPr>
            <a:grpSpLocks/>
          </p:cNvGrpSpPr>
          <p:nvPr/>
        </p:nvGrpSpPr>
        <p:grpSpPr bwMode="auto">
          <a:xfrm>
            <a:off x="357189" y="4071939"/>
            <a:ext cx="3605213" cy="701675"/>
            <a:chOff x="177" y="2651"/>
            <a:chExt cx="2271" cy="442"/>
          </a:xfrm>
        </p:grpSpPr>
        <p:sp>
          <p:nvSpPr>
            <p:cNvPr id="28684" name="Text Box 18"/>
            <p:cNvSpPr txBox="1">
              <a:spLocks noChangeArrowheads="1"/>
            </p:cNvSpPr>
            <p:nvPr/>
          </p:nvSpPr>
          <p:spPr bwMode="auto">
            <a:xfrm>
              <a:off x="177" y="2651"/>
              <a:ext cx="2112" cy="442"/>
            </a:xfrm>
            <a:prstGeom prst="rect">
              <a:avLst/>
            </a:prstGeom>
            <a:noFill/>
            <a:ln w="9525">
              <a:noFill/>
              <a:miter lim="800000"/>
              <a:headEnd/>
              <a:tailEnd/>
            </a:ln>
          </p:spPr>
          <p:txBody>
            <a:bodyPr>
              <a:spAutoFit/>
            </a:bodyPr>
            <a:lstStyle/>
            <a:p>
              <a:pPr eaLnBrk="1" hangingPunct="1"/>
              <a:r>
                <a:rPr lang="de-DE" sz="2000" dirty="0">
                  <a:solidFill>
                    <a:schemeClr val="tx1">
                      <a:lumMod val="75000"/>
                      <a:lumOff val="25000"/>
                    </a:schemeClr>
                  </a:solidFill>
                  <a:latin typeface="+mn-lt"/>
                </a:rPr>
                <a:t>Riemen mit Stahlseelen</a:t>
              </a:r>
            </a:p>
            <a:p>
              <a:pPr eaLnBrk="1" hangingPunct="1"/>
              <a:endParaRPr lang="de-DE" dirty="0"/>
            </a:p>
          </p:txBody>
        </p:sp>
        <p:sp>
          <p:nvSpPr>
            <p:cNvPr id="28685" name="Line 19"/>
            <p:cNvSpPr>
              <a:spLocks noChangeShapeType="1"/>
            </p:cNvSpPr>
            <p:nvPr/>
          </p:nvSpPr>
          <p:spPr bwMode="auto">
            <a:xfrm>
              <a:off x="1824" y="2784"/>
              <a:ext cx="624" cy="48"/>
            </a:xfrm>
            <a:prstGeom prst="line">
              <a:avLst/>
            </a:prstGeom>
            <a:noFill/>
            <a:ln w="6350">
              <a:solidFill>
                <a:schemeClr val="tx1"/>
              </a:solidFill>
              <a:round/>
              <a:headEnd/>
              <a:tailEnd type="oval" w="med" len="med"/>
            </a:ln>
          </p:spPr>
          <p:txBody>
            <a:bodyPr wrap="none" anchor="ctr"/>
            <a:lstStyle/>
            <a:p>
              <a:endParaRPr lang="de-DE"/>
            </a:p>
          </p:txBody>
        </p:sp>
      </p:grpSp>
      <p:grpSp>
        <p:nvGrpSpPr>
          <p:cNvPr id="28681" name="Group 20"/>
          <p:cNvGrpSpPr>
            <a:grpSpLocks/>
          </p:cNvGrpSpPr>
          <p:nvPr/>
        </p:nvGrpSpPr>
        <p:grpSpPr bwMode="auto">
          <a:xfrm>
            <a:off x="357187" y="5286375"/>
            <a:ext cx="4748213" cy="708025"/>
            <a:chOff x="177" y="3416"/>
            <a:chExt cx="2991" cy="446"/>
          </a:xfrm>
        </p:grpSpPr>
        <p:sp>
          <p:nvSpPr>
            <p:cNvPr id="28682" name="Text Box 21"/>
            <p:cNvSpPr txBox="1">
              <a:spLocks noChangeArrowheads="1"/>
            </p:cNvSpPr>
            <p:nvPr/>
          </p:nvSpPr>
          <p:spPr bwMode="auto">
            <a:xfrm>
              <a:off x="177" y="3416"/>
              <a:ext cx="1857" cy="446"/>
            </a:xfrm>
            <a:prstGeom prst="rect">
              <a:avLst/>
            </a:prstGeom>
            <a:noFill/>
            <a:ln w="9525">
              <a:noFill/>
              <a:miter lim="800000"/>
              <a:headEnd/>
              <a:tailEnd/>
            </a:ln>
          </p:spPr>
          <p:txBody>
            <a:bodyPr>
              <a:spAutoFit/>
            </a:bodyPr>
            <a:lstStyle/>
            <a:p>
              <a:pPr eaLnBrk="1" hangingPunct="1"/>
              <a:r>
                <a:rPr lang="de-DE" sz="2000" dirty="0">
                  <a:solidFill>
                    <a:schemeClr val="tx1">
                      <a:lumMod val="75000"/>
                      <a:lumOff val="25000"/>
                    </a:schemeClr>
                  </a:solidFill>
                  <a:latin typeface="+mn-lt"/>
                </a:rPr>
                <a:t>Sechs gehärtete Präzisions-Stahlleisten</a:t>
              </a:r>
            </a:p>
          </p:txBody>
        </p:sp>
        <p:sp>
          <p:nvSpPr>
            <p:cNvPr id="28683" name="Line 22"/>
            <p:cNvSpPr>
              <a:spLocks noChangeShapeType="1"/>
            </p:cNvSpPr>
            <p:nvPr/>
          </p:nvSpPr>
          <p:spPr bwMode="auto">
            <a:xfrm>
              <a:off x="1728" y="3648"/>
              <a:ext cx="1440" cy="48"/>
            </a:xfrm>
            <a:prstGeom prst="line">
              <a:avLst/>
            </a:prstGeom>
            <a:noFill/>
            <a:ln w="6350">
              <a:solidFill>
                <a:schemeClr val="tx1"/>
              </a:solidFill>
              <a:round/>
              <a:headEnd/>
              <a:tailEnd type="oval" w="med" len="med"/>
            </a:ln>
          </p:spPr>
          <p:txBody>
            <a:bodyPr wrap="none" anchor="ctr"/>
            <a:lstStyle/>
            <a:p>
              <a:endParaRPr lang="de-DE"/>
            </a:p>
          </p:txBody>
        </p:sp>
      </p:grpSp>
      <p:sp>
        <p:nvSpPr>
          <p:cNvPr id="22" name="Foliennummernplatzhalter 21"/>
          <p:cNvSpPr>
            <a:spLocks noGrp="1"/>
          </p:cNvSpPr>
          <p:nvPr>
            <p:ph type="sldNum" sz="quarter" idx="4"/>
          </p:nvPr>
        </p:nvSpPr>
        <p:spPr/>
        <p:txBody>
          <a:bodyPr/>
          <a:lstStyle/>
          <a:p>
            <a:fld id="{67E460E2-A79B-FD4C-875F-CB1722C97EA1}" type="slidenum">
              <a:rPr lang="de-DE" smtClean="0"/>
              <a:pPr/>
              <a:t>23</a:t>
            </a:fld>
            <a:endParaRPr lang="de-DE"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2"/>
          <p:cNvSpPr>
            <a:spLocks noGrp="1"/>
          </p:cNvSpPr>
          <p:nvPr>
            <p:ph type="title"/>
          </p:nvPr>
        </p:nvSpPr>
        <p:spPr/>
        <p:txBody>
          <a:bodyPr/>
          <a:lstStyle/>
          <a:p>
            <a:r>
              <a:rPr lang="de-DE" smtClean="0"/>
              <a:t>Elektrisch Komponenten</a:t>
            </a:r>
            <a:br>
              <a:rPr lang="de-DE" smtClean="0"/>
            </a:br>
            <a:r>
              <a:rPr lang="de-DE" smtClean="0"/>
              <a:t>Spindelantriebe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4" name="Textfeld 3"/>
          <p:cNvSpPr txBox="1"/>
          <p:nvPr/>
        </p:nvSpPr>
        <p:spPr>
          <a:xfrm>
            <a:off x="571472" y="1500174"/>
            <a:ext cx="8281988" cy="4555093"/>
          </a:xfrm>
          <a:prstGeom prst="rect">
            <a:avLst/>
          </a:prstGeom>
          <a:noFill/>
        </p:spPr>
        <p:txBody>
          <a:bodyPr>
            <a:spAutoFit/>
          </a:bodyPr>
          <a:lstStyle/>
          <a:p>
            <a:pPr>
              <a:spcBef>
                <a:spcPts val="600"/>
              </a:spcBef>
              <a:spcAft>
                <a:spcPts val="600"/>
              </a:spcAft>
              <a:defRPr/>
            </a:pPr>
            <a:r>
              <a:rPr lang="de-DE" sz="1600" dirty="0">
                <a:solidFill>
                  <a:schemeClr val="accent4"/>
                </a:solidFill>
                <a:latin typeface="+mn-lt"/>
                <a:cs typeface="Times New Roman" pitchFamily="18" charset="0"/>
              </a:rPr>
              <a:t> </a:t>
            </a:r>
            <a:endParaRPr lang="de-DE" dirty="0">
              <a:solidFill>
                <a:srgbClr val="163967"/>
              </a:solidFill>
            </a:endParaRPr>
          </a:p>
          <a:p>
            <a:pPr marL="182563" indent="-182563">
              <a:spcBef>
                <a:spcPts val="600"/>
              </a:spcBef>
              <a:buFontTx/>
              <a:buChar char="•"/>
              <a:defRPr/>
            </a:pPr>
            <a:r>
              <a:rPr lang="de-DE" dirty="0">
                <a:solidFill>
                  <a:schemeClr val="tx1">
                    <a:lumMod val="75000"/>
                    <a:lumOff val="25000"/>
                  </a:schemeClr>
                </a:solidFill>
                <a:latin typeface="+mn-lt"/>
              </a:rPr>
              <a:t>Profilschienenführung</a:t>
            </a:r>
          </a:p>
          <a:p>
            <a:pPr marL="182563" indent="-182563">
              <a:spcBef>
                <a:spcPts val="600"/>
              </a:spcBef>
              <a:buFontTx/>
              <a:buChar char="•"/>
              <a:defRPr/>
            </a:pPr>
            <a:r>
              <a:rPr lang="de-DE" dirty="0">
                <a:solidFill>
                  <a:schemeClr val="tx1">
                    <a:lumMod val="75000"/>
                    <a:lumOff val="25000"/>
                  </a:schemeClr>
                </a:solidFill>
                <a:latin typeface="+mn-lt"/>
              </a:rPr>
              <a:t>Kompakte Bauweise</a:t>
            </a:r>
          </a:p>
          <a:p>
            <a:pPr marL="182563" indent="-182563">
              <a:spcBef>
                <a:spcPts val="600"/>
              </a:spcBef>
              <a:buFontTx/>
              <a:buChar char="•"/>
              <a:defRPr/>
            </a:pPr>
            <a:r>
              <a:rPr lang="de-DE" dirty="0">
                <a:solidFill>
                  <a:schemeClr val="tx1">
                    <a:lumMod val="75000"/>
                    <a:lumOff val="25000"/>
                  </a:schemeClr>
                </a:solidFill>
                <a:latin typeface="+mn-lt"/>
              </a:rPr>
              <a:t>Aus dem Standard kombinierbar mit pneumatischen Linearmodulen und/oder Linearmotoren</a:t>
            </a:r>
          </a:p>
          <a:p>
            <a:pPr marL="182563" indent="-182563">
              <a:spcBef>
                <a:spcPts val="600"/>
              </a:spcBef>
              <a:buFontTx/>
              <a:buChar char="•"/>
              <a:defRPr/>
            </a:pPr>
            <a:r>
              <a:rPr lang="de-DE" dirty="0">
                <a:solidFill>
                  <a:schemeClr val="tx1">
                    <a:lumMod val="75000"/>
                    <a:lumOff val="25000"/>
                  </a:schemeClr>
                </a:solidFill>
                <a:latin typeface="+mn-lt"/>
              </a:rPr>
              <a:t>Angetrieben über Fremdmotor. Standard: BoschRexroth MSM, Wahlweise auch weitere Antriebe</a:t>
            </a:r>
          </a:p>
          <a:p>
            <a:pPr marL="182563" indent="-182563">
              <a:spcBef>
                <a:spcPts val="600"/>
              </a:spcBef>
              <a:buFontTx/>
              <a:buChar char="•"/>
              <a:defRPr/>
            </a:pPr>
            <a:r>
              <a:rPr lang="de-DE" dirty="0">
                <a:solidFill>
                  <a:schemeClr val="tx1">
                    <a:lumMod val="75000"/>
                    <a:lumOff val="25000"/>
                  </a:schemeClr>
                </a:solidFill>
                <a:latin typeface="+mn-lt"/>
              </a:rPr>
              <a:t>Teleskopartiges ausfahren des Schlittens dadurch geringer Platzbedarf</a:t>
            </a:r>
          </a:p>
          <a:p>
            <a:pPr marL="182563" indent="-182563">
              <a:spcBef>
                <a:spcPts val="600"/>
              </a:spcBef>
              <a:buFontTx/>
              <a:buChar char="•"/>
              <a:defRPr/>
            </a:pPr>
            <a:r>
              <a:rPr lang="de-DE" dirty="0">
                <a:solidFill>
                  <a:schemeClr val="tx1">
                    <a:lumMod val="75000"/>
                    <a:lumOff val="25000"/>
                  </a:schemeClr>
                </a:solidFill>
                <a:latin typeface="+mn-lt"/>
              </a:rPr>
              <a:t>Motor steht immer fest, nur Schlitten bewegt sich. Geringere bewegte Masse (im Vergleich zu konventionellen Spindelachsen z.B. HSB) </a:t>
            </a:r>
            <a:r>
              <a:rPr lang="de-DE" dirty="0">
                <a:solidFill>
                  <a:schemeClr val="tx1">
                    <a:lumMod val="75000"/>
                    <a:lumOff val="25000"/>
                  </a:schemeClr>
                </a:solidFill>
                <a:latin typeface="+mn-lt"/>
                <a:sym typeface="Wingdings" pitchFamily="2" charset="2"/>
              </a:rPr>
              <a:t></a:t>
            </a:r>
            <a:r>
              <a:rPr lang="de-DE" dirty="0">
                <a:solidFill>
                  <a:schemeClr val="tx1">
                    <a:lumMod val="75000"/>
                    <a:lumOff val="25000"/>
                  </a:schemeClr>
                </a:solidFill>
                <a:latin typeface="+mn-lt"/>
              </a:rPr>
              <a:t> Kleinere Antriebe können eingesetzt werden.</a:t>
            </a:r>
          </a:p>
          <a:p>
            <a:pPr marL="182563" indent="-182563">
              <a:spcBef>
                <a:spcPts val="600"/>
              </a:spcBef>
              <a:buFontTx/>
              <a:buChar char="•"/>
              <a:defRPr/>
            </a:pPr>
            <a:r>
              <a:rPr lang="de-DE" dirty="0">
                <a:solidFill>
                  <a:schemeClr val="tx1">
                    <a:lumMod val="75000"/>
                    <a:lumOff val="25000"/>
                  </a:schemeClr>
                </a:solidFill>
                <a:latin typeface="+mn-lt"/>
              </a:rPr>
              <a:t>Keine Nutensteine sondern Gewinde und Zentrierbohrungen zur Befestigung. Dadurch einfachere Montage und einfache Ausrichtung der Achse bzw. des </a:t>
            </a:r>
            <a:r>
              <a:rPr lang="de-DE" dirty="0" err="1">
                <a:solidFill>
                  <a:schemeClr val="tx1">
                    <a:lumMod val="75000"/>
                    <a:lumOff val="25000"/>
                  </a:schemeClr>
                </a:solidFill>
                <a:latin typeface="+mn-lt"/>
              </a:rPr>
              <a:t>Greifers</a:t>
            </a:r>
            <a:r>
              <a:rPr lang="de-DE" dirty="0">
                <a:solidFill>
                  <a:schemeClr val="tx1">
                    <a:lumMod val="75000"/>
                    <a:lumOff val="25000"/>
                  </a:schemeClr>
                </a:solidFill>
                <a:latin typeface="+mn-lt"/>
              </a:rPr>
              <a:t> </a:t>
            </a:r>
            <a:r>
              <a:rPr lang="de-DE" dirty="0">
                <a:solidFill>
                  <a:schemeClr val="tx1">
                    <a:lumMod val="75000"/>
                    <a:lumOff val="25000"/>
                  </a:schemeClr>
                </a:solidFill>
                <a:latin typeface="+mn-lt"/>
                <a:sym typeface="Wingdings" pitchFamily="2" charset="2"/>
              </a:rPr>
              <a:t></a:t>
            </a:r>
            <a:r>
              <a:rPr lang="de-DE" dirty="0">
                <a:solidFill>
                  <a:schemeClr val="tx1">
                    <a:lumMod val="75000"/>
                    <a:lumOff val="25000"/>
                  </a:schemeClr>
                </a:solidFill>
                <a:latin typeface="+mn-lt"/>
              </a:rPr>
              <a:t>Zeitersparnis</a:t>
            </a:r>
          </a:p>
        </p:txBody>
      </p:sp>
      <p:sp>
        <p:nvSpPr>
          <p:cNvPr id="29701" name="Text Box 2"/>
          <p:cNvSpPr txBox="1">
            <a:spLocks noChangeArrowheads="1"/>
          </p:cNvSpPr>
          <p:nvPr/>
        </p:nvSpPr>
        <p:spPr bwMode="auto">
          <a:xfrm>
            <a:off x="571472" y="1474839"/>
            <a:ext cx="2462213"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ELS 23, 37</a:t>
            </a:r>
          </a:p>
        </p:txBody>
      </p:sp>
      <p:pic>
        <p:nvPicPr>
          <p:cNvPr id="29702" name="Picture 8" descr="K:\DATEN\Allg\Koop_Entw_Vertrieb\Highlights_2011_nicht_freigegeben\Schnittbilder\Gesendet_an_Team_3\els_schnittbild_freigestellt_mit_legende.jpg"/>
          <p:cNvPicPr>
            <a:picLocks noChangeAspect="1" noChangeArrowheads="1"/>
          </p:cNvPicPr>
          <p:nvPr/>
        </p:nvPicPr>
        <p:blipFill>
          <a:blip r:embed="rId2" cstate="print"/>
          <a:srcRect l="8839" t="24193" r="9320" b="20509"/>
          <a:stretch>
            <a:fillRect/>
          </a:stretch>
        </p:blipFill>
        <p:spPr bwMode="auto">
          <a:xfrm>
            <a:off x="3500430" y="841369"/>
            <a:ext cx="3694113" cy="1801813"/>
          </a:xfrm>
          <a:prstGeom prst="rect">
            <a:avLst/>
          </a:prstGeom>
          <a:noFill/>
          <a:ln w="9525">
            <a:noFill/>
            <a:miter lim="800000"/>
            <a:headEnd/>
            <a:tailEnd/>
          </a:ln>
        </p:spPr>
      </p:pic>
      <p:grpSp>
        <p:nvGrpSpPr>
          <p:cNvPr id="29703" name="Gruppieren 40"/>
          <p:cNvGrpSpPr>
            <a:grpSpLocks/>
          </p:cNvGrpSpPr>
          <p:nvPr/>
        </p:nvGrpSpPr>
        <p:grpSpPr bwMode="auto">
          <a:xfrm>
            <a:off x="7308850" y="1181809"/>
            <a:ext cx="1597025" cy="1339982"/>
            <a:chOff x="7215176" y="2909414"/>
            <a:chExt cx="1596815" cy="1339072"/>
          </a:xfrm>
        </p:grpSpPr>
        <p:grpSp>
          <p:nvGrpSpPr>
            <p:cNvPr id="29704" name="Gruppieren 26"/>
            <p:cNvGrpSpPr>
              <a:grpSpLocks/>
            </p:cNvGrpSpPr>
            <p:nvPr/>
          </p:nvGrpSpPr>
          <p:grpSpPr bwMode="auto">
            <a:xfrm>
              <a:off x="7215176" y="3126126"/>
              <a:ext cx="1596774" cy="246054"/>
              <a:chOff x="6500401" y="3450274"/>
              <a:chExt cx="1597173" cy="245922"/>
            </a:xfrm>
          </p:grpSpPr>
          <p:grpSp>
            <p:nvGrpSpPr>
              <p:cNvPr id="29730" name="Gruppieren 12"/>
              <p:cNvGrpSpPr>
                <a:grpSpLocks/>
              </p:cNvGrpSpPr>
              <p:nvPr/>
            </p:nvGrpSpPr>
            <p:grpSpPr bwMode="auto">
              <a:xfrm>
                <a:off x="6500401" y="3457464"/>
                <a:ext cx="180045" cy="179902"/>
                <a:chOff x="7352816" y="3260792"/>
                <a:chExt cx="300671" cy="311536"/>
              </a:xfrm>
            </p:grpSpPr>
            <p:sp>
              <p:nvSpPr>
                <p:cNvPr id="29732"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9733"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a:solidFill>
                        <a:schemeClr val="bg1"/>
                      </a:solidFill>
                    </a:rPr>
                    <a:t>2</a:t>
                  </a:r>
                </a:p>
              </p:txBody>
            </p:sp>
          </p:grpSp>
          <p:sp>
            <p:nvSpPr>
              <p:cNvPr id="29731" name="Textfeld 22"/>
              <p:cNvSpPr txBox="1">
                <a:spLocks noChangeArrowheads="1"/>
              </p:cNvSpPr>
              <p:nvPr/>
            </p:nvSpPr>
            <p:spPr bwMode="auto">
              <a:xfrm>
                <a:off x="6643702" y="3450274"/>
                <a:ext cx="1453872" cy="245922"/>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Motor</a:t>
                </a:r>
              </a:p>
            </p:txBody>
          </p:sp>
        </p:grpSp>
        <p:grpSp>
          <p:nvGrpSpPr>
            <p:cNvPr id="29705" name="Gruppieren 26"/>
            <p:cNvGrpSpPr>
              <a:grpSpLocks/>
            </p:cNvGrpSpPr>
            <p:nvPr/>
          </p:nvGrpSpPr>
          <p:grpSpPr bwMode="auto">
            <a:xfrm>
              <a:off x="7215190" y="3342953"/>
              <a:ext cx="1596774" cy="246054"/>
              <a:chOff x="6500401" y="3450275"/>
              <a:chExt cx="1597173" cy="245922"/>
            </a:xfrm>
          </p:grpSpPr>
          <p:grpSp>
            <p:nvGrpSpPr>
              <p:cNvPr id="29726" name="Gruppieren 12"/>
              <p:cNvGrpSpPr>
                <a:grpSpLocks/>
              </p:cNvGrpSpPr>
              <p:nvPr/>
            </p:nvGrpSpPr>
            <p:grpSpPr bwMode="auto">
              <a:xfrm>
                <a:off x="6500401" y="3457465"/>
                <a:ext cx="180045" cy="215328"/>
                <a:chOff x="7352816" y="3260792"/>
                <a:chExt cx="300671" cy="372883"/>
              </a:xfrm>
            </p:grpSpPr>
            <p:sp>
              <p:nvSpPr>
                <p:cNvPr id="29728"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9729"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3</a:t>
                  </a:r>
                </a:p>
              </p:txBody>
            </p:sp>
          </p:grpSp>
          <p:sp>
            <p:nvSpPr>
              <p:cNvPr id="29727" name="Textfeld 22"/>
              <p:cNvSpPr txBox="1">
                <a:spLocks noChangeArrowheads="1"/>
              </p:cNvSpPr>
              <p:nvPr/>
            </p:nvSpPr>
            <p:spPr bwMode="auto">
              <a:xfrm>
                <a:off x="6643702" y="3450275"/>
                <a:ext cx="1453872" cy="245922"/>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Baukastenlochbild</a:t>
                </a:r>
              </a:p>
            </p:txBody>
          </p:sp>
        </p:grpSp>
        <p:grpSp>
          <p:nvGrpSpPr>
            <p:cNvPr id="29706" name="Gruppieren 26"/>
            <p:cNvGrpSpPr>
              <a:grpSpLocks/>
            </p:cNvGrpSpPr>
            <p:nvPr/>
          </p:nvGrpSpPr>
          <p:grpSpPr bwMode="auto">
            <a:xfrm>
              <a:off x="7215190" y="3559782"/>
              <a:ext cx="1596774" cy="246054"/>
              <a:chOff x="6500401" y="3450278"/>
              <a:chExt cx="1597173" cy="245922"/>
            </a:xfrm>
          </p:grpSpPr>
          <p:grpSp>
            <p:nvGrpSpPr>
              <p:cNvPr id="29722" name="Gruppieren 12"/>
              <p:cNvGrpSpPr>
                <a:grpSpLocks/>
              </p:cNvGrpSpPr>
              <p:nvPr/>
            </p:nvGrpSpPr>
            <p:grpSpPr bwMode="auto">
              <a:xfrm>
                <a:off x="6500401" y="3457465"/>
                <a:ext cx="180045" cy="215328"/>
                <a:chOff x="7352816" y="3260792"/>
                <a:chExt cx="300671" cy="372883"/>
              </a:xfrm>
            </p:grpSpPr>
            <p:sp>
              <p:nvSpPr>
                <p:cNvPr id="29724"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9725"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4</a:t>
                  </a:r>
                </a:p>
              </p:txBody>
            </p:sp>
          </p:grpSp>
          <p:sp>
            <p:nvSpPr>
              <p:cNvPr id="29723" name="Textfeld 22"/>
              <p:cNvSpPr txBox="1">
                <a:spLocks noChangeArrowheads="1"/>
              </p:cNvSpPr>
              <p:nvPr/>
            </p:nvSpPr>
            <p:spPr bwMode="auto">
              <a:xfrm>
                <a:off x="6643702" y="3450278"/>
                <a:ext cx="1453872" cy="245922"/>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Spindelmutter</a:t>
                </a:r>
              </a:p>
            </p:txBody>
          </p:sp>
        </p:grpSp>
        <p:grpSp>
          <p:nvGrpSpPr>
            <p:cNvPr id="29707" name="Gruppieren 26"/>
            <p:cNvGrpSpPr>
              <a:grpSpLocks/>
            </p:cNvGrpSpPr>
            <p:nvPr/>
          </p:nvGrpSpPr>
          <p:grpSpPr bwMode="auto">
            <a:xfrm>
              <a:off x="7215190" y="2909414"/>
              <a:ext cx="1596774" cy="246054"/>
              <a:chOff x="6500401" y="3450275"/>
              <a:chExt cx="1597173" cy="245922"/>
            </a:xfrm>
          </p:grpSpPr>
          <p:grpSp>
            <p:nvGrpSpPr>
              <p:cNvPr id="29718" name="Gruppieren 12"/>
              <p:cNvGrpSpPr>
                <a:grpSpLocks/>
              </p:cNvGrpSpPr>
              <p:nvPr/>
            </p:nvGrpSpPr>
            <p:grpSpPr bwMode="auto">
              <a:xfrm>
                <a:off x="6500401" y="3457478"/>
                <a:ext cx="180045" cy="215329"/>
                <a:chOff x="7352816" y="3260809"/>
                <a:chExt cx="300671" cy="372884"/>
              </a:xfrm>
            </p:grpSpPr>
            <p:sp>
              <p:nvSpPr>
                <p:cNvPr id="29720"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9721"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a:solidFill>
                        <a:schemeClr val="bg1"/>
                      </a:solidFill>
                    </a:rPr>
                    <a:t>1</a:t>
                  </a:r>
                </a:p>
              </p:txBody>
            </p:sp>
          </p:grpSp>
          <p:sp>
            <p:nvSpPr>
              <p:cNvPr id="29719" name="Textfeld 22"/>
              <p:cNvSpPr txBox="1">
                <a:spLocks noChangeArrowheads="1"/>
              </p:cNvSpPr>
              <p:nvPr/>
            </p:nvSpPr>
            <p:spPr bwMode="auto">
              <a:xfrm>
                <a:off x="6643702" y="3450275"/>
                <a:ext cx="1453872" cy="245922"/>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Profilschienenführung</a:t>
                </a:r>
              </a:p>
            </p:txBody>
          </p:sp>
        </p:grpSp>
        <p:grpSp>
          <p:nvGrpSpPr>
            <p:cNvPr id="29708" name="Gruppieren 26"/>
            <p:cNvGrpSpPr>
              <a:grpSpLocks/>
            </p:cNvGrpSpPr>
            <p:nvPr/>
          </p:nvGrpSpPr>
          <p:grpSpPr bwMode="auto">
            <a:xfrm>
              <a:off x="7215210" y="3776600"/>
              <a:ext cx="1596781" cy="246054"/>
              <a:chOff x="6500401" y="3450271"/>
              <a:chExt cx="1597180" cy="245922"/>
            </a:xfrm>
          </p:grpSpPr>
          <p:grpSp>
            <p:nvGrpSpPr>
              <p:cNvPr id="29714" name="Gruppieren 51"/>
              <p:cNvGrpSpPr>
                <a:grpSpLocks/>
              </p:cNvGrpSpPr>
              <p:nvPr/>
            </p:nvGrpSpPr>
            <p:grpSpPr bwMode="auto">
              <a:xfrm>
                <a:off x="6500401" y="3457465"/>
                <a:ext cx="180045" cy="215328"/>
                <a:chOff x="7352816" y="3260792"/>
                <a:chExt cx="300671" cy="372883"/>
              </a:xfrm>
            </p:grpSpPr>
            <p:sp>
              <p:nvSpPr>
                <p:cNvPr id="29716"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9717"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5</a:t>
                  </a:r>
                </a:p>
              </p:txBody>
            </p:sp>
          </p:grpSp>
          <p:sp>
            <p:nvSpPr>
              <p:cNvPr id="29715" name="Textfeld 22"/>
              <p:cNvSpPr txBox="1">
                <a:spLocks noChangeArrowheads="1"/>
              </p:cNvSpPr>
              <p:nvPr/>
            </p:nvSpPr>
            <p:spPr bwMode="auto">
              <a:xfrm>
                <a:off x="6643707" y="3450271"/>
                <a:ext cx="1453874" cy="245922"/>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Spindel</a:t>
                </a:r>
              </a:p>
            </p:txBody>
          </p:sp>
        </p:grpSp>
        <p:grpSp>
          <p:nvGrpSpPr>
            <p:cNvPr id="29709" name="Gruppieren 26"/>
            <p:cNvGrpSpPr>
              <a:grpSpLocks/>
            </p:cNvGrpSpPr>
            <p:nvPr/>
          </p:nvGrpSpPr>
          <p:grpSpPr bwMode="auto">
            <a:xfrm>
              <a:off x="7215206" y="4000496"/>
              <a:ext cx="1596774" cy="247990"/>
              <a:chOff x="6500401" y="3457465"/>
              <a:chExt cx="1597173" cy="247857"/>
            </a:xfrm>
          </p:grpSpPr>
          <p:grpSp>
            <p:nvGrpSpPr>
              <p:cNvPr id="29710" name="Gruppieren 12"/>
              <p:cNvGrpSpPr>
                <a:grpSpLocks/>
              </p:cNvGrpSpPr>
              <p:nvPr/>
            </p:nvGrpSpPr>
            <p:grpSpPr bwMode="auto">
              <a:xfrm>
                <a:off x="6500401" y="3457465"/>
                <a:ext cx="180045" cy="215328"/>
                <a:chOff x="7352816" y="3260792"/>
                <a:chExt cx="300671" cy="372883"/>
              </a:xfrm>
            </p:grpSpPr>
            <p:sp>
              <p:nvSpPr>
                <p:cNvPr id="29712"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9713"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6</a:t>
                  </a:r>
                </a:p>
              </p:txBody>
            </p:sp>
          </p:grpSp>
          <p:sp>
            <p:nvSpPr>
              <p:cNvPr id="29711" name="Textfeld 22"/>
              <p:cNvSpPr txBox="1">
                <a:spLocks noChangeArrowheads="1"/>
              </p:cNvSpPr>
              <p:nvPr/>
            </p:nvSpPr>
            <p:spPr bwMode="auto">
              <a:xfrm>
                <a:off x="6643702" y="3459400"/>
                <a:ext cx="1453872" cy="245922"/>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Abdeckrohr</a:t>
                </a:r>
              </a:p>
            </p:txBody>
          </p:sp>
        </p:grpSp>
      </p:grpSp>
      <p:sp>
        <p:nvSpPr>
          <p:cNvPr id="39" name="Foliennummernplatzhalter 38"/>
          <p:cNvSpPr>
            <a:spLocks noGrp="1"/>
          </p:cNvSpPr>
          <p:nvPr>
            <p:ph type="sldNum" sz="quarter" idx="4"/>
          </p:nvPr>
        </p:nvSpPr>
        <p:spPr/>
        <p:txBody>
          <a:bodyPr/>
          <a:lstStyle/>
          <a:p>
            <a:fld id="{67E460E2-A79B-FD4C-875F-CB1722C97EA1}" type="slidenum">
              <a:rPr lang="de-DE" smtClean="0"/>
              <a:pPr/>
              <a:t>24</a:t>
            </a:fld>
            <a:endParaRPr lang="de-DE"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el 2"/>
          <p:cNvSpPr>
            <a:spLocks noGrp="1"/>
          </p:cNvSpPr>
          <p:nvPr>
            <p:ph type="title"/>
          </p:nvPr>
        </p:nvSpPr>
        <p:spPr/>
        <p:txBody>
          <a:bodyPr/>
          <a:lstStyle/>
          <a:p>
            <a:r>
              <a:rPr lang="de-DE" smtClean="0"/>
              <a:t>Elektrisch Komponenten</a:t>
            </a:r>
            <a:br>
              <a:rPr lang="de-DE" smtClean="0"/>
            </a:br>
            <a:r>
              <a:rPr lang="de-DE" smtClean="0"/>
              <a:t>Spindel-/Riemenantriebe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20" name="Rectangle 8"/>
          <p:cNvSpPr txBox="1">
            <a:spLocks noChangeArrowheads="1"/>
          </p:cNvSpPr>
          <p:nvPr/>
        </p:nvSpPr>
        <p:spPr bwMode="auto">
          <a:xfrm>
            <a:off x="571472" y="2395559"/>
            <a:ext cx="5689600" cy="4105275"/>
          </a:xfrm>
          <a:prstGeom prst="rect">
            <a:avLst/>
          </a:prstGeom>
          <a:noFill/>
          <a:ln w="9525">
            <a:noFill/>
            <a:miter lim="800000"/>
            <a:headEnd/>
            <a:tailEnd/>
          </a:ln>
        </p:spPr>
        <p:txBody>
          <a:bodyPr/>
          <a:lstStyle/>
          <a:p>
            <a:pPr marL="182563" indent="-182563">
              <a:lnSpc>
                <a:spcPct val="90000"/>
              </a:lnSpc>
              <a:spcBef>
                <a:spcPts val="600"/>
              </a:spcBef>
              <a:buFontTx/>
              <a:buChar char="•"/>
              <a:defRPr/>
            </a:pPr>
            <a:r>
              <a:rPr lang="de-DE" sz="2000" dirty="0">
                <a:solidFill>
                  <a:schemeClr val="tx1">
                    <a:lumMod val="75000"/>
                    <a:lumOff val="25000"/>
                  </a:schemeClr>
                </a:solidFill>
                <a:latin typeface="+mn-lt"/>
              </a:rPr>
              <a:t>12 Profilgrößen</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Steife Hohlkammerprofile</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Max. Hub 7.640 mm</a:t>
            </a:r>
          </a:p>
          <a:p>
            <a:pPr marL="182563" indent="-182563">
              <a:lnSpc>
                <a:spcPct val="90000"/>
              </a:lnSpc>
              <a:spcBef>
                <a:spcPts val="600"/>
              </a:spcBef>
              <a:buFontTx/>
              <a:buChar char="•"/>
              <a:tabLst>
                <a:tab pos="182563" algn="l"/>
              </a:tabLst>
              <a:defRPr/>
            </a:pPr>
            <a:r>
              <a:rPr lang="de-DE" sz="2000" dirty="0">
                <a:solidFill>
                  <a:schemeClr val="tx1">
                    <a:lumMod val="75000"/>
                    <a:lumOff val="25000"/>
                  </a:schemeClr>
                </a:solidFill>
                <a:latin typeface="+mn-lt"/>
              </a:rPr>
              <a:t>Wahlweise Antrieb mittels Zahnriemen oder Spindeltrieb</a:t>
            </a:r>
          </a:p>
          <a:p>
            <a:pPr marL="182563" indent="-182563">
              <a:lnSpc>
                <a:spcPct val="90000"/>
              </a:lnSpc>
              <a:spcBef>
                <a:spcPts val="600"/>
              </a:spcBef>
              <a:buFontTx/>
              <a:buChar char="•"/>
              <a:tabLst>
                <a:tab pos="92075" algn="l"/>
              </a:tabLst>
              <a:defRPr/>
            </a:pPr>
            <a:r>
              <a:rPr lang="de-DE" sz="2000" dirty="0">
                <a:solidFill>
                  <a:schemeClr val="tx1">
                    <a:lumMod val="75000"/>
                    <a:lumOff val="25000"/>
                  </a:schemeClr>
                </a:solidFill>
                <a:latin typeface="+mn-lt"/>
              </a:rPr>
              <a:t>Wahlweise Profilschienenführung oder Rollenführung</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Mit Spindelabstützungen für hohe Geschwindigkeiten (nur bei Spindelachsen)</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Komplett abgedeckt durch Kunststoffabdeckband</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Befestigung über Nutensteine oder Befestigungsklötze</a:t>
            </a:r>
          </a:p>
          <a:p>
            <a:pPr marL="609600" indent="-609600">
              <a:lnSpc>
                <a:spcPct val="90000"/>
              </a:lnSpc>
              <a:spcBef>
                <a:spcPts val="600"/>
              </a:spcBef>
              <a:buFont typeface="Wingdings" pitchFamily="2" charset="2"/>
              <a:buChar char="§"/>
              <a:defRPr/>
            </a:pPr>
            <a:endParaRPr lang="de-DE" dirty="0">
              <a:latin typeface="+mn-lt"/>
            </a:endParaRPr>
          </a:p>
        </p:txBody>
      </p:sp>
      <p:sp>
        <p:nvSpPr>
          <p:cNvPr id="1031" name="Text Box 2"/>
          <p:cNvSpPr txBox="1">
            <a:spLocks noChangeArrowheads="1"/>
          </p:cNvSpPr>
          <p:nvPr/>
        </p:nvSpPr>
        <p:spPr bwMode="auto">
          <a:xfrm>
            <a:off x="568331" y="1401142"/>
            <a:ext cx="4860925" cy="956288"/>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Beta 40, 50C, 60, 70C, 80, 100D, 110, 140, 140C, 165, 180, 180C</a:t>
            </a:r>
          </a:p>
        </p:txBody>
      </p:sp>
      <p:grpSp>
        <p:nvGrpSpPr>
          <p:cNvPr id="1032" name="Gruppieren 29"/>
          <p:cNvGrpSpPr>
            <a:grpSpLocks/>
          </p:cNvGrpSpPr>
          <p:nvPr/>
        </p:nvGrpSpPr>
        <p:grpSpPr bwMode="auto">
          <a:xfrm>
            <a:off x="6300789" y="1557338"/>
            <a:ext cx="2557492" cy="4514868"/>
            <a:chOff x="6156176" y="1484784"/>
            <a:chExt cx="2736304" cy="4896544"/>
          </a:xfrm>
        </p:grpSpPr>
        <p:grpSp>
          <p:nvGrpSpPr>
            <p:cNvPr id="1034" name="Gruppieren 20"/>
            <p:cNvGrpSpPr>
              <a:grpSpLocks/>
            </p:cNvGrpSpPr>
            <p:nvPr/>
          </p:nvGrpSpPr>
          <p:grpSpPr bwMode="auto">
            <a:xfrm>
              <a:off x="6300192" y="1621235"/>
              <a:ext cx="2421483" cy="4712890"/>
              <a:chOff x="6687592" y="1621235"/>
              <a:chExt cx="2421483" cy="4712890"/>
            </a:xfrm>
          </p:grpSpPr>
          <p:pic>
            <p:nvPicPr>
              <p:cNvPr id="1036" name="Picture 1052"/>
              <p:cNvPicPr>
                <a:picLocks noChangeAspect="1" noChangeArrowheads="1"/>
              </p:cNvPicPr>
              <p:nvPr/>
            </p:nvPicPr>
            <p:blipFill>
              <a:blip r:embed="rId3" cstate="print"/>
              <a:srcRect/>
              <a:stretch>
                <a:fillRect/>
              </a:stretch>
            </p:blipFill>
            <p:spPr bwMode="auto">
              <a:xfrm>
                <a:off x="6804248" y="1628800"/>
                <a:ext cx="352425" cy="414338"/>
              </a:xfrm>
              <a:prstGeom prst="rect">
                <a:avLst/>
              </a:prstGeom>
              <a:noFill/>
              <a:ln w="9525">
                <a:noFill/>
                <a:miter lim="800000"/>
                <a:headEnd/>
                <a:tailEnd/>
              </a:ln>
            </p:spPr>
          </p:pic>
          <p:pic>
            <p:nvPicPr>
              <p:cNvPr id="1037" name="Picture 1053"/>
              <p:cNvPicPr>
                <a:picLocks noChangeAspect="1" noChangeArrowheads="1"/>
              </p:cNvPicPr>
              <p:nvPr/>
            </p:nvPicPr>
            <p:blipFill>
              <a:blip r:embed="rId4" cstate="print"/>
              <a:srcRect/>
              <a:stretch>
                <a:fillRect/>
              </a:stretch>
            </p:blipFill>
            <p:spPr bwMode="auto">
              <a:xfrm>
                <a:off x="6759987" y="2276872"/>
                <a:ext cx="404301" cy="432048"/>
              </a:xfrm>
              <a:prstGeom prst="rect">
                <a:avLst/>
              </a:prstGeom>
              <a:noFill/>
              <a:ln w="9525">
                <a:noFill/>
                <a:miter lim="800000"/>
                <a:headEnd/>
                <a:tailEnd/>
              </a:ln>
            </p:spPr>
          </p:pic>
          <p:graphicFrame>
            <p:nvGraphicFramePr>
              <p:cNvPr id="1026" name="Object 1054"/>
              <p:cNvGraphicFramePr>
                <a:graphicFrameLocks noChangeAspect="1"/>
              </p:cNvGraphicFramePr>
              <p:nvPr/>
            </p:nvGraphicFramePr>
            <p:xfrm>
              <a:off x="6732240" y="2852936"/>
              <a:ext cx="517525" cy="552450"/>
            </p:xfrm>
            <a:graphic>
              <a:graphicData uri="http://schemas.openxmlformats.org/presentationml/2006/ole">
                <p:oleObj spid="_x0000_s1026" name="Picture" r:id="rId5" imgW="1370880" imgH="1463040" progId="Word.Picture.8">
                  <p:embed/>
                </p:oleObj>
              </a:graphicData>
            </a:graphic>
          </p:graphicFrame>
          <p:pic>
            <p:nvPicPr>
              <p:cNvPr id="1038" name="Picture 1055"/>
              <p:cNvPicPr>
                <a:picLocks noChangeAspect="1" noChangeArrowheads="1"/>
              </p:cNvPicPr>
              <p:nvPr/>
            </p:nvPicPr>
            <p:blipFill>
              <a:blip r:embed="rId6" cstate="print"/>
              <a:srcRect/>
              <a:stretch>
                <a:fillRect/>
              </a:stretch>
            </p:blipFill>
            <p:spPr bwMode="auto">
              <a:xfrm>
                <a:off x="6732240" y="3573016"/>
                <a:ext cx="569913" cy="585788"/>
              </a:xfrm>
              <a:prstGeom prst="rect">
                <a:avLst/>
              </a:prstGeom>
              <a:noFill/>
              <a:ln w="9525">
                <a:noFill/>
                <a:miter lim="800000"/>
                <a:headEnd/>
                <a:tailEnd/>
              </a:ln>
            </p:spPr>
          </p:pic>
          <p:pic>
            <p:nvPicPr>
              <p:cNvPr id="1039" name="Picture 1056"/>
              <p:cNvPicPr>
                <a:picLocks noChangeAspect="1" noChangeArrowheads="1"/>
              </p:cNvPicPr>
              <p:nvPr/>
            </p:nvPicPr>
            <p:blipFill>
              <a:blip r:embed="rId7" cstate="print"/>
              <a:srcRect/>
              <a:stretch>
                <a:fillRect/>
              </a:stretch>
            </p:blipFill>
            <p:spPr bwMode="auto">
              <a:xfrm>
                <a:off x="6732240" y="4293096"/>
                <a:ext cx="571500" cy="585788"/>
              </a:xfrm>
              <a:prstGeom prst="rect">
                <a:avLst/>
              </a:prstGeom>
              <a:noFill/>
              <a:ln w="9525">
                <a:noFill/>
                <a:miter lim="800000"/>
                <a:headEnd/>
                <a:tailEnd/>
              </a:ln>
            </p:spPr>
          </p:pic>
          <p:pic>
            <p:nvPicPr>
              <p:cNvPr id="1040" name="Picture 1058"/>
              <p:cNvPicPr>
                <a:picLocks noChangeAspect="1" noChangeArrowheads="1"/>
              </p:cNvPicPr>
              <p:nvPr/>
            </p:nvPicPr>
            <p:blipFill>
              <a:blip r:embed="rId8" cstate="print"/>
              <a:srcRect/>
              <a:stretch>
                <a:fillRect/>
              </a:stretch>
            </p:blipFill>
            <p:spPr bwMode="auto">
              <a:xfrm>
                <a:off x="6732240" y="5013176"/>
                <a:ext cx="555625" cy="588963"/>
              </a:xfrm>
              <a:prstGeom prst="rect">
                <a:avLst/>
              </a:prstGeom>
              <a:noFill/>
              <a:ln w="9525">
                <a:noFill/>
                <a:miter lim="800000"/>
                <a:headEnd/>
                <a:tailEnd/>
              </a:ln>
            </p:spPr>
          </p:pic>
          <p:pic>
            <p:nvPicPr>
              <p:cNvPr id="1041" name="Picture 1059"/>
              <p:cNvPicPr>
                <a:picLocks noChangeAspect="1" noChangeArrowheads="1"/>
              </p:cNvPicPr>
              <p:nvPr/>
            </p:nvPicPr>
            <p:blipFill>
              <a:blip r:embed="rId9" cstate="print"/>
              <a:srcRect/>
              <a:stretch>
                <a:fillRect/>
              </a:stretch>
            </p:blipFill>
            <p:spPr bwMode="auto">
              <a:xfrm>
                <a:off x="6687592" y="5766395"/>
                <a:ext cx="620712" cy="542925"/>
              </a:xfrm>
              <a:prstGeom prst="rect">
                <a:avLst/>
              </a:prstGeom>
              <a:noFill/>
              <a:ln w="9525">
                <a:noFill/>
                <a:miter lim="800000"/>
                <a:headEnd/>
                <a:tailEnd/>
              </a:ln>
            </p:spPr>
          </p:pic>
          <p:pic>
            <p:nvPicPr>
              <p:cNvPr id="1042" name="Picture 1061"/>
              <p:cNvPicPr>
                <a:picLocks noChangeAspect="1" noChangeArrowheads="1"/>
              </p:cNvPicPr>
              <p:nvPr/>
            </p:nvPicPr>
            <p:blipFill>
              <a:blip r:embed="rId10" cstate="print"/>
              <a:srcRect/>
              <a:stretch>
                <a:fillRect/>
              </a:stretch>
            </p:blipFill>
            <p:spPr bwMode="auto">
              <a:xfrm>
                <a:off x="7974211" y="1621235"/>
                <a:ext cx="630237" cy="655637"/>
              </a:xfrm>
              <a:prstGeom prst="rect">
                <a:avLst/>
              </a:prstGeom>
              <a:noFill/>
              <a:ln w="9525">
                <a:noFill/>
                <a:miter lim="800000"/>
                <a:headEnd/>
                <a:tailEnd/>
              </a:ln>
            </p:spPr>
          </p:pic>
          <p:graphicFrame>
            <p:nvGraphicFramePr>
              <p:cNvPr id="1027" name="Object 1062"/>
              <p:cNvGraphicFramePr>
                <a:graphicFrameLocks noChangeAspect="1"/>
              </p:cNvGraphicFramePr>
              <p:nvPr/>
            </p:nvGraphicFramePr>
            <p:xfrm>
              <a:off x="7938268" y="2435547"/>
              <a:ext cx="738188" cy="633413"/>
            </p:xfrm>
            <a:graphic>
              <a:graphicData uri="http://schemas.openxmlformats.org/presentationml/2006/ole">
                <p:oleObj spid="_x0000_s1027" name="Dokument" r:id="rId11" imgW="1956600" imgH="1677600" progId="Word.Document.8">
                  <p:embed/>
                </p:oleObj>
              </a:graphicData>
            </a:graphic>
          </p:graphicFrame>
          <p:pic>
            <p:nvPicPr>
              <p:cNvPr id="1043" name="Picture 1063"/>
              <p:cNvPicPr>
                <a:picLocks noChangeAspect="1" noChangeArrowheads="1"/>
              </p:cNvPicPr>
              <p:nvPr/>
            </p:nvPicPr>
            <p:blipFill>
              <a:blip r:embed="rId12" cstate="print"/>
              <a:srcRect/>
              <a:stretch>
                <a:fillRect/>
              </a:stretch>
            </p:blipFill>
            <p:spPr bwMode="auto">
              <a:xfrm>
                <a:off x="7849939" y="3212976"/>
                <a:ext cx="898525" cy="619125"/>
              </a:xfrm>
              <a:prstGeom prst="rect">
                <a:avLst/>
              </a:prstGeom>
              <a:noFill/>
              <a:ln w="9525">
                <a:noFill/>
                <a:miter lim="800000"/>
                <a:headEnd/>
                <a:tailEnd/>
              </a:ln>
            </p:spPr>
          </p:pic>
          <p:pic>
            <p:nvPicPr>
              <p:cNvPr id="1044" name="Picture 1064"/>
              <p:cNvPicPr>
                <a:picLocks noChangeAspect="1" noChangeArrowheads="1"/>
              </p:cNvPicPr>
              <p:nvPr/>
            </p:nvPicPr>
            <p:blipFill>
              <a:blip r:embed="rId13" cstate="print"/>
              <a:srcRect/>
              <a:stretch>
                <a:fillRect/>
              </a:stretch>
            </p:blipFill>
            <p:spPr bwMode="auto">
              <a:xfrm>
                <a:off x="7740352" y="4005064"/>
                <a:ext cx="1084876" cy="1108646"/>
              </a:xfrm>
              <a:prstGeom prst="rect">
                <a:avLst/>
              </a:prstGeom>
              <a:noFill/>
              <a:ln w="9525">
                <a:noFill/>
                <a:miter lim="800000"/>
                <a:headEnd/>
                <a:tailEnd/>
              </a:ln>
            </p:spPr>
          </p:pic>
          <p:pic>
            <p:nvPicPr>
              <p:cNvPr id="1045" name="Picture 1065"/>
              <p:cNvPicPr>
                <a:picLocks noChangeAspect="1" noChangeArrowheads="1"/>
              </p:cNvPicPr>
              <p:nvPr/>
            </p:nvPicPr>
            <p:blipFill>
              <a:blip r:embed="rId14" cstate="print"/>
              <a:srcRect/>
              <a:stretch>
                <a:fillRect/>
              </a:stretch>
            </p:blipFill>
            <p:spPr bwMode="auto">
              <a:xfrm>
                <a:off x="7508875" y="5181600"/>
                <a:ext cx="1600200" cy="1152525"/>
              </a:xfrm>
              <a:prstGeom prst="rect">
                <a:avLst/>
              </a:prstGeom>
              <a:noFill/>
              <a:ln w="9525">
                <a:noFill/>
                <a:miter lim="800000"/>
                <a:headEnd/>
                <a:tailEnd/>
              </a:ln>
            </p:spPr>
          </p:pic>
        </p:grpSp>
        <p:sp>
          <p:nvSpPr>
            <p:cNvPr id="28" name="Rechteck 27"/>
            <p:cNvSpPr/>
            <p:nvPr/>
          </p:nvSpPr>
          <p:spPr>
            <a:xfrm>
              <a:off x="6156176" y="1484784"/>
              <a:ext cx="2736304" cy="48965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sp>
        <p:nvSpPr>
          <p:cNvPr id="1033" name="Text Box 2"/>
          <p:cNvSpPr txBox="1">
            <a:spLocks noChangeArrowheads="1"/>
          </p:cNvSpPr>
          <p:nvPr/>
        </p:nvSpPr>
        <p:spPr bwMode="auto">
          <a:xfrm>
            <a:off x="6588125" y="1112838"/>
            <a:ext cx="2016125" cy="402291"/>
          </a:xfrm>
          <a:prstGeom prst="rect">
            <a:avLst/>
          </a:prstGeom>
          <a:noFill/>
          <a:ln w="9525">
            <a:noFill/>
            <a:miter lim="800000"/>
            <a:headEnd/>
            <a:tailEnd/>
          </a:ln>
        </p:spPr>
        <p:txBody>
          <a:bodyPr lIns="90000" tIns="46800" rIns="90000" bIns="46800">
            <a:spAutoFit/>
          </a:bodyPr>
          <a:lstStyle/>
          <a:p>
            <a:pPr>
              <a:spcBef>
                <a:spcPct val="50000"/>
              </a:spcBef>
            </a:pPr>
            <a:r>
              <a:rPr lang="de-DE" sz="2000" dirty="0">
                <a:solidFill>
                  <a:schemeClr val="tx1">
                    <a:lumMod val="75000"/>
                    <a:lumOff val="25000"/>
                  </a:schemeClr>
                </a:solidFill>
                <a:latin typeface="+mn-lt"/>
              </a:rPr>
              <a:t>Übersicht Profile</a:t>
            </a:r>
          </a:p>
        </p:txBody>
      </p:sp>
      <p:sp>
        <p:nvSpPr>
          <p:cNvPr id="23" name="Foliennummernplatzhalter 22"/>
          <p:cNvSpPr>
            <a:spLocks noGrp="1"/>
          </p:cNvSpPr>
          <p:nvPr>
            <p:ph type="sldNum" sz="quarter" idx="4"/>
          </p:nvPr>
        </p:nvSpPr>
        <p:spPr/>
        <p:txBody>
          <a:bodyPr/>
          <a:lstStyle/>
          <a:p>
            <a:fld id="{67E460E2-A79B-FD4C-875F-CB1722C97EA1}" type="slidenum">
              <a:rPr lang="de-DE" smtClean="0"/>
              <a:pPr/>
              <a:t>25</a:t>
            </a:fld>
            <a:endParaRPr lang="de-DE"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2"/>
          <p:cNvSpPr>
            <a:spLocks noGrp="1"/>
          </p:cNvSpPr>
          <p:nvPr>
            <p:ph type="title"/>
          </p:nvPr>
        </p:nvSpPr>
        <p:spPr/>
        <p:txBody>
          <a:bodyPr/>
          <a:lstStyle/>
          <a:p>
            <a:r>
              <a:rPr lang="de-DE" dirty="0" smtClean="0"/>
              <a:t>Elektrisch Komponenten</a:t>
            </a:r>
            <a:br>
              <a:rPr lang="de-DE" dirty="0" smtClean="0"/>
            </a:br>
            <a:r>
              <a:rPr lang="de-DE" dirty="0" smtClean="0"/>
              <a:t>Spindel-/Riemenantriebe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pic>
        <p:nvPicPr>
          <p:cNvPr id="30724" name="Picture 8"/>
          <p:cNvPicPr>
            <a:picLocks noChangeAspect="1" noChangeArrowheads="1"/>
          </p:cNvPicPr>
          <p:nvPr/>
        </p:nvPicPr>
        <p:blipFill>
          <a:blip r:embed="rId2" cstate="print"/>
          <a:srcRect/>
          <a:stretch>
            <a:fillRect/>
          </a:stretch>
        </p:blipFill>
        <p:spPr bwMode="auto">
          <a:xfrm>
            <a:off x="559289" y="4005263"/>
            <a:ext cx="3155455" cy="1995505"/>
          </a:xfrm>
          <a:prstGeom prst="rect">
            <a:avLst/>
          </a:prstGeom>
          <a:noFill/>
          <a:ln w="9525">
            <a:noFill/>
            <a:miter lim="800000"/>
            <a:headEnd/>
            <a:tailEnd/>
          </a:ln>
        </p:spPr>
      </p:pic>
      <p:pic>
        <p:nvPicPr>
          <p:cNvPr id="30725" name="Picture 9"/>
          <p:cNvPicPr>
            <a:picLocks noChangeAspect="1" noChangeArrowheads="1"/>
          </p:cNvPicPr>
          <p:nvPr/>
        </p:nvPicPr>
        <p:blipFill>
          <a:blip r:embed="rId3" cstate="print"/>
          <a:srcRect/>
          <a:stretch>
            <a:fillRect/>
          </a:stretch>
        </p:blipFill>
        <p:spPr bwMode="auto">
          <a:xfrm>
            <a:off x="609602" y="1857364"/>
            <a:ext cx="2962266" cy="2152183"/>
          </a:xfrm>
          <a:prstGeom prst="rect">
            <a:avLst/>
          </a:prstGeom>
          <a:noFill/>
          <a:ln w="9525">
            <a:noFill/>
            <a:miter lim="800000"/>
            <a:headEnd/>
            <a:tailEnd/>
          </a:ln>
        </p:spPr>
      </p:pic>
      <p:pic>
        <p:nvPicPr>
          <p:cNvPr id="30726" name="Picture 28"/>
          <p:cNvPicPr>
            <a:picLocks noChangeAspect="1" noChangeArrowheads="1"/>
          </p:cNvPicPr>
          <p:nvPr/>
        </p:nvPicPr>
        <p:blipFill>
          <a:blip r:embed="rId4" cstate="print"/>
          <a:srcRect l="3259" t="4625"/>
          <a:stretch>
            <a:fillRect/>
          </a:stretch>
        </p:blipFill>
        <p:spPr bwMode="auto">
          <a:xfrm>
            <a:off x="5857884" y="4032250"/>
            <a:ext cx="3059102" cy="2123579"/>
          </a:xfrm>
          <a:prstGeom prst="rect">
            <a:avLst/>
          </a:prstGeom>
          <a:noFill/>
          <a:ln w="9525">
            <a:noFill/>
            <a:miter lim="800000"/>
            <a:headEnd/>
            <a:tailEnd/>
          </a:ln>
        </p:spPr>
      </p:pic>
      <p:pic>
        <p:nvPicPr>
          <p:cNvPr id="30727" name="Picture 29"/>
          <p:cNvPicPr>
            <a:picLocks noChangeAspect="1" noChangeArrowheads="1"/>
          </p:cNvPicPr>
          <p:nvPr/>
        </p:nvPicPr>
        <p:blipFill>
          <a:blip r:embed="rId5" cstate="print"/>
          <a:srcRect/>
          <a:stretch>
            <a:fillRect/>
          </a:stretch>
        </p:blipFill>
        <p:spPr bwMode="auto">
          <a:xfrm>
            <a:off x="5786446" y="1638131"/>
            <a:ext cx="2765415" cy="2219497"/>
          </a:xfrm>
          <a:prstGeom prst="rect">
            <a:avLst/>
          </a:prstGeom>
          <a:noFill/>
          <a:ln w="9525">
            <a:noFill/>
            <a:miter lim="800000"/>
            <a:headEnd/>
            <a:tailEnd/>
          </a:ln>
        </p:spPr>
      </p:pic>
      <p:grpSp>
        <p:nvGrpSpPr>
          <p:cNvPr id="30728" name="Gruppieren 40"/>
          <p:cNvGrpSpPr>
            <a:grpSpLocks/>
          </p:cNvGrpSpPr>
          <p:nvPr/>
        </p:nvGrpSpPr>
        <p:grpSpPr bwMode="auto">
          <a:xfrm>
            <a:off x="3983038" y="2845519"/>
            <a:ext cx="1597025" cy="1330962"/>
            <a:chOff x="7215176" y="2909415"/>
            <a:chExt cx="1596815" cy="1329913"/>
          </a:xfrm>
        </p:grpSpPr>
        <p:grpSp>
          <p:nvGrpSpPr>
            <p:cNvPr id="30730" name="Gruppieren 26"/>
            <p:cNvGrpSpPr>
              <a:grpSpLocks/>
            </p:cNvGrpSpPr>
            <p:nvPr/>
          </p:nvGrpSpPr>
          <p:grpSpPr bwMode="auto">
            <a:xfrm>
              <a:off x="7215176" y="3126129"/>
              <a:ext cx="1596774" cy="246027"/>
              <a:chOff x="6500401" y="3450277"/>
              <a:chExt cx="1597173" cy="245895"/>
            </a:xfrm>
          </p:grpSpPr>
          <p:grpSp>
            <p:nvGrpSpPr>
              <p:cNvPr id="30756" name="Gruppieren 12"/>
              <p:cNvGrpSpPr>
                <a:grpSpLocks/>
              </p:cNvGrpSpPr>
              <p:nvPr/>
            </p:nvGrpSpPr>
            <p:grpSpPr bwMode="auto">
              <a:xfrm>
                <a:off x="6500401" y="3457464"/>
                <a:ext cx="180045" cy="179902"/>
                <a:chOff x="7352816" y="3260792"/>
                <a:chExt cx="300671" cy="311536"/>
              </a:xfrm>
            </p:grpSpPr>
            <p:sp>
              <p:nvSpPr>
                <p:cNvPr id="30758"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0759"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a:solidFill>
                        <a:schemeClr val="bg1"/>
                      </a:solidFill>
                    </a:rPr>
                    <a:t>2</a:t>
                  </a:r>
                </a:p>
              </p:txBody>
            </p:sp>
          </p:grpSp>
          <p:sp>
            <p:nvSpPr>
              <p:cNvPr id="30757" name="Textfeld 22"/>
              <p:cNvSpPr txBox="1">
                <a:spLocks noChangeArrowheads="1"/>
              </p:cNvSpPr>
              <p:nvPr/>
            </p:nvSpPr>
            <p:spPr bwMode="auto">
              <a:xfrm>
                <a:off x="6643702" y="3450277"/>
                <a:ext cx="1453872" cy="245895"/>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Profilschienenführung</a:t>
                </a:r>
              </a:p>
            </p:txBody>
          </p:sp>
        </p:grpSp>
        <p:grpSp>
          <p:nvGrpSpPr>
            <p:cNvPr id="30731" name="Gruppieren 26"/>
            <p:cNvGrpSpPr>
              <a:grpSpLocks/>
            </p:cNvGrpSpPr>
            <p:nvPr/>
          </p:nvGrpSpPr>
          <p:grpSpPr bwMode="auto">
            <a:xfrm>
              <a:off x="7215190" y="3342955"/>
              <a:ext cx="1596774" cy="246027"/>
              <a:chOff x="6500401" y="3450277"/>
              <a:chExt cx="1597173" cy="245895"/>
            </a:xfrm>
          </p:grpSpPr>
          <p:grpSp>
            <p:nvGrpSpPr>
              <p:cNvPr id="30752" name="Gruppieren 12"/>
              <p:cNvGrpSpPr>
                <a:grpSpLocks/>
              </p:cNvGrpSpPr>
              <p:nvPr/>
            </p:nvGrpSpPr>
            <p:grpSpPr bwMode="auto">
              <a:xfrm>
                <a:off x="6500401" y="3457465"/>
                <a:ext cx="180045" cy="215328"/>
                <a:chOff x="7352816" y="3260792"/>
                <a:chExt cx="300671" cy="372883"/>
              </a:xfrm>
            </p:grpSpPr>
            <p:sp>
              <p:nvSpPr>
                <p:cNvPr id="30754"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0755"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3</a:t>
                  </a:r>
                </a:p>
              </p:txBody>
            </p:sp>
          </p:grpSp>
          <p:sp>
            <p:nvSpPr>
              <p:cNvPr id="30753" name="Textfeld 22"/>
              <p:cNvSpPr txBox="1">
                <a:spLocks noChangeArrowheads="1"/>
              </p:cNvSpPr>
              <p:nvPr/>
            </p:nvSpPr>
            <p:spPr bwMode="auto">
              <a:xfrm>
                <a:off x="6643702" y="3450277"/>
                <a:ext cx="1453872" cy="245895"/>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Rollenführung</a:t>
                </a:r>
              </a:p>
            </p:txBody>
          </p:sp>
        </p:grpSp>
        <p:grpSp>
          <p:nvGrpSpPr>
            <p:cNvPr id="30732" name="Gruppieren 26"/>
            <p:cNvGrpSpPr>
              <a:grpSpLocks/>
            </p:cNvGrpSpPr>
            <p:nvPr/>
          </p:nvGrpSpPr>
          <p:grpSpPr bwMode="auto">
            <a:xfrm>
              <a:off x="7215190" y="3559782"/>
              <a:ext cx="1596774" cy="246027"/>
              <a:chOff x="6500401" y="3450278"/>
              <a:chExt cx="1597173" cy="245895"/>
            </a:xfrm>
          </p:grpSpPr>
          <p:grpSp>
            <p:nvGrpSpPr>
              <p:cNvPr id="30748" name="Gruppieren 12"/>
              <p:cNvGrpSpPr>
                <a:grpSpLocks/>
              </p:cNvGrpSpPr>
              <p:nvPr/>
            </p:nvGrpSpPr>
            <p:grpSpPr bwMode="auto">
              <a:xfrm>
                <a:off x="6500401" y="3457465"/>
                <a:ext cx="180045" cy="215328"/>
                <a:chOff x="7352816" y="3260792"/>
                <a:chExt cx="300671" cy="372883"/>
              </a:xfrm>
            </p:grpSpPr>
            <p:sp>
              <p:nvSpPr>
                <p:cNvPr id="30750"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0751"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4</a:t>
                  </a:r>
                </a:p>
              </p:txBody>
            </p:sp>
          </p:grpSp>
          <p:sp>
            <p:nvSpPr>
              <p:cNvPr id="30749" name="Textfeld 22"/>
              <p:cNvSpPr txBox="1">
                <a:spLocks noChangeArrowheads="1"/>
              </p:cNvSpPr>
              <p:nvPr/>
            </p:nvSpPr>
            <p:spPr bwMode="auto">
              <a:xfrm>
                <a:off x="6643702" y="3450278"/>
                <a:ext cx="1453872" cy="245895"/>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Spindelantrieb</a:t>
                </a:r>
              </a:p>
            </p:txBody>
          </p:sp>
        </p:grpSp>
        <p:grpSp>
          <p:nvGrpSpPr>
            <p:cNvPr id="30733" name="Gruppieren 26"/>
            <p:cNvGrpSpPr>
              <a:grpSpLocks/>
            </p:cNvGrpSpPr>
            <p:nvPr/>
          </p:nvGrpSpPr>
          <p:grpSpPr bwMode="auto">
            <a:xfrm>
              <a:off x="7215190" y="2909415"/>
              <a:ext cx="1596774" cy="246028"/>
              <a:chOff x="6500401" y="3450276"/>
              <a:chExt cx="1597173" cy="245896"/>
            </a:xfrm>
          </p:grpSpPr>
          <p:grpSp>
            <p:nvGrpSpPr>
              <p:cNvPr id="30744" name="Gruppieren 12"/>
              <p:cNvGrpSpPr>
                <a:grpSpLocks/>
              </p:cNvGrpSpPr>
              <p:nvPr/>
            </p:nvGrpSpPr>
            <p:grpSpPr bwMode="auto">
              <a:xfrm>
                <a:off x="6500401" y="3457478"/>
                <a:ext cx="180045" cy="215329"/>
                <a:chOff x="7352816" y="3260809"/>
                <a:chExt cx="300671" cy="372884"/>
              </a:xfrm>
            </p:grpSpPr>
            <p:sp>
              <p:nvSpPr>
                <p:cNvPr id="30746"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0747"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a:solidFill>
                        <a:schemeClr val="bg1"/>
                      </a:solidFill>
                    </a:rPr>
                    <a:t>1</a:t>
                  </a:r>
                </a:p>
              </p:txBody>
            </p:sp>
          </p:grpSp>
          <p:sp>
            <p:nvSpPr>
              <p:cNvPr id="30745" name="Textfeld 22"/>
              <p:cNvSpPr txBox="1">
                <a:spLocks noChangeArrowheads="1"/>
              </p:cNvSpPr>
              <p:nvPr/>
            </p:nvSpPr>
            <p:spPr bwMode="auto">
              <a:xfrm>
                <a:off x="6643702" y="3450276"/>
                <a:ext cx="1453872" cy="245896"/>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a:t>
                </a:r>
              </a:p>
            </p:txBody>
          </p:sp>
        </p:grpSp>
        <p:grpSp>
          <p:nvGrpSpPr>
            <p:cNvPr id="30734" name="Gruppieren 26"/>
            <p:cNvGrpSpPr>
              <a:grpSpLocks/>
            </p:cNvGrpSpPr>
            <p:nvPr/>
          </p:nvGrpSpPr>
          <p:grpSpPr bwMode="auto">
            <a:xfrm>
              <a:off x="7215210" y="3783797"/>
              <a:ext cx="1596781" cy="247965"/>
              <a:chOff x="6500401" y="3457465"/>
              <a:chExt cx="1597180" cy="247832"/>
            </a:xfrm>
          </p:grpSpPr>
          <p:grpSp>
            <p:nvGrpSpPr>
              <p:cNvPr id="30740" name="Gruppieren 51"/>
              <p:cNvGrpSpPr>
                <a:grpSpLocks/>
              </p:cNvGrpSpPr>
              <p:nvPr/>
            </p:nvGrpSpPr>
            <p:grpSpPr bwMode="auto">
              <a:xfrm>
                <a:off x="6500401" y="3457465"/>
                <a:ext cx="180045" cy="215328"/>
                <a:chOff x="7352816" y="3260792"/>
                <a:chExt cx="300671" cy="372883"/>
              </a:xfrm>
            </p:grpSpPr>
            <p:sp>
              <p:nvSpPr>
                <p:cNvPr id="30742"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0743"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5</a:t>
                  </a:r>
                </a:p>
              </p:txBody>
            </p:sp>
          </p:grpSp>
          <p:sp>
            <p:nvSpPr>
              <p:cNvPr id="30741" name="Textfeld 22"/>
              <p:cNvSpPr txBox="1">
                <a:spLocks noChangeArrowheads="1"/>
              </p:cNvSpPr>
              <p:nvPr/>
            </p:nvSpPr>
            <p:spPr bwMode="auto">
              <a:xfrm>
                <a:off x="6643707" y="3459402"/>
                <a:ext cx="1453874" cy="245895"/>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Abdeckband</a:t>
                </a:r>
              </a:p>
            </p:txBody>
          </p:sp>
        </p:grpSp>
        <p:grpSp>
          <p:nvGrpSpPr>
            <p:cNvPr id="30735" name="Gruppieren 26"/>
            <p:cNvGrpSpPr>
              <a:grpSpLocks/>
            </p:cNvGrpSpPr>
            <p:nvPr/>
          </p:nvGrpSpPr>
          <p:grpSpPr bwMode="auto">
            <a:xfrm>
              <a:off x="7215206" y="3993301"/>
              <a:ext cx="1596774" cy="246027"/>
              <a:chOff x="6500401" y="3450273"/>
              <a:chExt cx="1597173" cy="245895"/>
            </a:xfrm>
          </p:grpSpPr>
          <p:grpSp>
            <p:nvGrpSpPr>
              <p:cNvPr id="30736" name="Gruppieren 12"/>
              <p:cNvGrpSpPr>
                <a:grpSpLocks/>
              </p:cNvGrpSpPr>
              <p:nvPr/>
            </p:nvGrpSpPr>
            <p:grpSpPr bwMode="auto">
              <a:xfrm>
                <a:off x="6500401" y="3457465"/>
                <a:ext cx="180045" cy="215328"/>
                <a:chOff x="7352816" y="3260792"/>
                <a:chExt cx="300671" cy="372883"/>
              </a:xfrm>
            </p:grpSpPr>
            <p:sp>
              <p:nvSpPr>
                <p:cNvPr id="30738"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0739"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6</a:t>
                  </a:r>
                </a:p>
              </p:txBody>
            </p:sp>
          </p:grpSp>
          <p:sp>
            <p:nvSpPr>
              <p:cNvPr id="30737" name="Textfeld 22"/>
              <p:cNvSpPr txBox="1">
                <a:spLocks noChangeArrowheads="1"/>
              </p:cNvSpPr>
              <p:nvPr/>
            </p:nvSpPr>
            <p:spPr bwMode="auto">
              <a:xfrm>
                <a:off x="6643702" y="3450273"/>
                <a:ext cx="1453872" cy="245895"/>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Zahnriemenantrieb</a:t>
                </a:r>
              </a:p>
            </p:txBody>
          </p:sp>
        </p:grpSp>
      </p:grpSp>
      <p:sp>
        <p:nvSpPr>
          <p:cNvPr id="30729" name="Text Box 2"/>
          <p:cNvSpPr txBox="1">
            <a:spLocks noChangeArrowheads="1"/>
          </p:cNvSpPr>
          <p:nvPr/>
        </p:nvSpPr>
        <p:spPr bwMode="auto">
          <a:xfrm>
            <a:off x="568331" y="1331963"/>
            <a:ext cx="4860925"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Beta Funktionsschnittbilder</a:t>
            </a:r>
          </a:p>
        </p:txBody>
      </p:sp>
      <p:sp>
        <p:nvSpPr>
          <p:cNvPr id="41" name="Foliennummernplatzhalter 40"/>
          <p:cNvSpPr>
            <a:spLocks noGrp="1"/>
          </p:cNvSpPr>
          <p:nvPr>
            <p:ph type="sldNum" sz="quarter" idx="4"/>
          </p:nvPr>
        </p:nvSpPr>
        <p:spPr/>
        <p:txBody>
          <a:bodyPr/>
          <a:lstStyle/>
          <a:p>
            <a:fld id="{67E460E2-A79B-FD4C-875F-CB1722C97EA1}" type="slidenum">
              <a:rPr lang="de-DE" smtClean="0"/>
              <a:pPr/>
              <a:t>26</a:t>
            </a:fld>
            <a:endParaRPr lang="de-DE"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2"/>
          <p:cNvSpPr>
            <a:spLocks noGrp="1"/>
          </p:cNvSpPr>
          <p:nvPr>
            <p:ph type="title"/>
          </p:nvPr>
        </p:nvSpPr>
        <p:spPr/>
        <p:txBody>
          <a:bodyPr/>
          <a:lstStyle/>
          <a:p>
            <a:r>
              <a:rPr lang="de-DE" dirty="0" smtClean="0"/>
              <a:t>Elektrisch Komponenten</a:t>
            </a:r>
            <a:br>
              <a:rPr lang="de-DE" dirty="0" smtClean="0"/>
            </a:br>
            <a:r>
              <a:rPr lang="de-DE" dirty="0" smtClean="0"/>
              <a:t>Spindel-/Riemenantriebe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31748" name="Gruppieren 22"/>
          <p:cNvGrpSpPr>
            <a:grpSpLocks/>
          </p:cNvGrpSpPr>
          <p:nvPr/>
        </p:nvGrpSpPr>
        <p:grpSpPr bwMode="auto">
          <a:xfrm>
            <a:off x="6643702" y="1285860"/>
            <a:ext cx="2249473" cy="4719656"/>
            <a:chOff x="6732240" y="1424249"/>
            <a:chExt cx="2160240" cy="4968552"/>
          </a:xfrm>
        </p:grpSpPr>
        <p:grpSp>
          <p:nvGrpSpPr>
            <p:cNvPr id="31752" name="Gruppieren 16"/>
            <p:cNvGrpSpPr>
              <a:grpSpLocks/>
            </p:cNvGrpSpPr>
            <p:nvPr/>
          </p:nvGrpSpPr>
          <p:grpSpPr bwMode="auto">
            <a:xfrm>
              <a:off x="6907089" y="1424249"/>
              <a:ext cx="1985391" cy="4968552"/>
              <a:chOff x="6691065" y="1268760"/>
              <a:chExt cx="2158800" cy="5198734"/>
            </a:xfrm>
          </p:grpSpPr>
          <p:pic>
            <p:nvPicPr>
              <p:cNvPr id="31754" name="Picture 1"/>
              <p:cNvPicPr>
                <a:picLocks noChangeAspect="1" noChangeArrowheads="1"/>
              </p:cNvPicPr>
              <p:nvPr/>
            </p:nvPicPr>
            <p:blipFill>
              <a:blip r:embed="rId2" cstate="print"/>
              <a:srcRect l="19833" t="21582" r="65974" b="61914"/>
              <a:stretch>
                <a:fillRect/>
              </a:stretch>
            </p:blipFill>
            <p:spPr bwMode="auto">
              <a:xfrm>
                <a:off x="7164288" y="1268760"/>
                <a:ext cx="1178075" cy="833032"/>
              </a:xfrm>
              <a:prstGeom prst="rect">
                <a:avLst/>
              </a:prstGeom>
              <a:noFill/>
              <a:ln w="1">
                <a:noFill/>
                <a:miter lim="800000"/>
                <a:headEnd/>
                <a:tailEnd/>
              </a:ln>
            </p:spPr>
          </p:pic>
          <p:pic>
            <p:nvPicPr>
              <p:cNvPr id="31755" name="Picture 1"/>
              <p:cNvPicPr>
                <a:picLocks noChangeAspect="1" noChangeArrowheads="1"/>
              </p:cNvPicPr>
              <p:nvPr/>
            </p:nvPicPr>
            <p:blipFill>
              <a:blip r:embed="rId2" cstate="print"/>
              <a:srcRect l="18349" t="41797" r="64786" b="40039"/>
              <a:stretch>
                <a:fillRect/>
              </a:stretch>
            </p:blipFill>
            <p:spPr bwMode="auto">
              <a:xfrm>
                <a:off x="7060544" y="1988840"/>
                <a:ext cx="1399888" cy="916828"/>
              </a:xfrm>
              <a:prstGeom prst="rect">
                <a:avLst/>
              </a:prstGeom>
              <a:noFill/>
              <a:ln w="1">
                <a:noFill/>
                <a:miter lim="800000"/>
                <a:headEnd/>
                <a:tailEnd/>
              </a:ln>
            </p:spPr>
          </p:pic>
          <p:pic>
            <p:nvPicPr>
              <p:cNvPr id="31756" name="Picture 1"/>
              <p:cNvPicPr>
                <a:picLocks noChangeAspect="1" noChangeArrowheads="1"/>
              </p:cNvPicPr>
              <p:nvPr/>
            </p:nvPicPr>
            <p:blipFill>
              <a:blip r:embed="rId2" cstate="print"/>
              <a:srcRect l="15855" t="64453" r="62114" b="8105"/>
              <a:stretch>
                <a:fillRect/>
              </a:stretch>
            </p:blipFill>
            <p:spPr bwMode="auto">
              <a:xfrm>
                <a:off x="6847729" y="2780928"/>
                <a:ext cx="1828727" cy="1385100"/>
              </a:xfrm>
              <a:prstGeom prst="rect">
                <a:avLst/>
              </a:prstGeom>
              <a:noFill/>
              <a:ln w="1">
                <a:noFill/>
                <a:miter lim="800000"/>
                <a:headEnd/>
                <a:tailEnd/>
              </a:ln>
            </p:spPr>
          </p:pic>
          <p:pic>
            <p:nvPicPr>
              <p:cNvPr id="31757" name="Picture 1"/>
              <p:cNvPicPr>
                <a:picLocks noChangeAspect="1" noChangeArrowheads="1"/>
              </p:cNvPicPr>
              <p:nvPr/>
            </p:nvPicPr>
            <p:blipFill>
              <a:blip r:embed="rId2" cstate="print"/>
              <a:srcRect l="49168" t="32813" r="25179" b="41701"/>
              <a:stretch>
                <a:fillRect/>
              </a:stretch>
            </p:blipFill>
            <p:spPr bwMode="auto">
              <a:xfrm>
                <a:off x="6691065" y="4077072"/>
                <a:ext cx="2129407" cy="1286517"/>
              </a:xfrm>
              <a:prstGeom prst="rect">
                <a:avLst/>
              </a:prstGeom>
              <a:noFill/>
              <a:ln w="1">
                <a:noFill/>
                <a:miter lim="800000"/>
                <a:headEnd/>
                <a:tailEnd/>
              </a:ln>
            </p:spPr>
          </p:pic>
          <p:pic>
            <p:nvPicPr>
              <p:cNvPr id="31758" name="Picture 1"/>
              <p:cNvPicPr>
                <a:picLocks noChangeAspect="1" noChangeArrowheads="1"/>
              </p:cNvPicPr>
              <p:nvPr/>
            </p:nvPicPr>
            <p:blipFill>
              <a:blip r:embed="rId2" cstate="print"/>
              <a:srcRect l="49287" t="62500" r="24940" b="15820"/>
              <a:stretch>
                <a:fillRect/>
              </a:stretch>
            </p:blipFill>
            <p:spPr bwMode="auto">
              <a:xfrm>
                <a:off x="6710600" y="5373216"/>
                <a:ext cx="2139265" cy="1094278"/>
              </a:xfrm>
              <a:prstGeom prst="rect">
                <a:avLst/>
              </a:prstGeom>
              <a:noFill/>
              <a:ln w="1">
                <a:noFill/>
                <a:miter lim="800000"/>
                <a:headEnd/>
                <a:tailEnd/>
              </a:ln>
            </p:spPr>
          </p:pic>
        </p:grpSp>
        <p:sp>
          <p:nvSpPr>
            <p:cNvPr id="18" name="Rechteck 17"/>
            <p:cNvSpPr/>
            <p:nvPr/>
          </p:nvSpPr>
          <p:spPr>
            <a:xfrm>
              <a:off x="6732240" y="1424249"/>
              <a:ext cx="2160240" cy="49685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sp>
        <p:nvSpPr>
          <p:cNvPr id="31749" name="Text Box 2"/>
          <p:cNvSpPr txBox="1">
            <a:spLocks noChangeArrowheads="1"/>
          </p:cNvSpPr>
          <p:nvPr/>
        </p:nvSpPr>
        <p:spPr bwMode="auto">
          <a:xfrm>
            <a:off x="6804025" y="928670"/>
            <a:ext cx="2016125" cy="371475"/>
          </a:xfrm>
          <a:prstGeom prst="rect">
            <a:avLst/>
          </a:prstGeom>
          <a:noFill/>
          <a:ln w="9525">
            <a:noFill/>
            <a:miter lim="800000"/>
            <a:headEnd/>
            <a:tailEnd/>
          </a:ln>
        </p:spPr>
        <p:txBody>
          <a:bodyPr lIns="90000" tIns="46800" rIns="90000" bIns="46800">
            <a:spAutoFit/>
          </a:bodyPr>
          <a:lstStyle/>
          <a:p>
            <a:pPr>
              <a:spcBef>
                <a:spcPct val="50000"/>
              </a:spcBef>
            </a:pPr>
            <a:r>
              <a:rPr lang="de-DE" dirty="0">
                <a:solidFill>
                  <a:schemeClr val="tx1">
                    <a:lumMod val="75000"/>
                    <a:lumOff val="25000"/>
                  </a:schemeClr>
                </a:solidFill>
                <a:latin typeface="+mn-lt"/>
              </a:rPr>
              <a:t>Übersicht Profile</a:t>
            </a:r>
          </a:p>
        </p:txBody>
      </p:sp>
      <p:sp>
        <p:nvSpPr>
          <p:cNvPr id="21" name="Rectangle 8"/>
          <p:cNvSpPr txBox="1">
            <a:spLocks noChangeArrowheads="1"/>
          </p:cNvSpPr>
          <p:nvPr/>
        </p:nvSpPr>
        <p:spPr bwMode="auto">
          <a:xfrm>
            <a:off x="571472" y="2187590"/>
            <a:ext cx="6034100" cy="3598864"/>
          </a:xfrm>
          <a:prstGeom prst="rect">
            <a:avLst/>
          </a:prstGeom>
          <a:noFill/>
          <a:ln w="9525">
            <a:noFill/>
            <a:miter lim="800000"/>
            <a:headEnd/>
            <a:tailEnd/>
          </a:ln>
        </p:spPr>
        <p:txBody>
          <a:bodyPr/>
          <a:lstStyle/>
          <a:p>
            <a:pPr marL="182563" indent="-182563">
              <a:lnSpc>
                <a:spcPct val="90000"/>
              </a:lnSpc>
              <a:spcBef>
                <a:spcPts val="600"/>
              </a:spcBef>
              <a:buFontTx/>
              <a:buChar char="•"/>
              <a:defRPr/>
            </a:pPr>
            <a:r>
              <a:rPr lang="de-DE" sz="2000" dirty="0">
                <a:solidFill>
                  <a:schemeClr val="tx1">
                    <a:lumMod val="75000"/>
                    <a:lumOff val="25000"/>
                  </a:schemeClr>
                </a:solidFill>
                <a:latin typeface="+mn-lt"/>
              </a:rPr>
              <a:t>5 Profilgrößen </a:t>
            </a:r>
          </a:p>
          <a:p>
            <a:pPr marL="182563" indent="-182563">
              <a:lnSpc>
                <a:spcPct val="90000"/>
              </a:lnSpc>
              <a:spcBef>
                <a:spcPts val="600"/>
              </a:spcBef>
              <a:buFontTx/>
              <a:buChar char="•"/>
              <a:tabLst>
                <a:tab pos="182563" algn="l"/>
              </a:tabLst>
              <a:defRPr/>
            </a:pPr>
            <a:r>
              <a:rPr lang="de-DE" sz="2000" dirty="0">
                <a:solidFill>
                  <a:schemeClr val="tx1">
                    <a:lumMod val="75000"/>
                    <a:lumOff val="25000"/>
                  </a:schemeClr>
                </a:solidFill>
                <a:latin typeface="+mn-lt"/>
              </a:rPr>
              <a:t>Profil bearbeitet für genauere Anwendungen</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Wahlweise Antrieb mittels Zahnriemen oder Spindeltrieb</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Doppelte Profilschienenführung für hohe Tragfähigkeit</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Für große Kräfte und Momente ausgelegt</a:t>
            </a:r>
          </a:p>
          <a:p>
            <a:pPr marL="182563" indent="-182563">
              <a:lnSpc>
                <a:spcPct val="90000"/>
              </a:lnSpc>
              <a:spcBef>
                <a:spcPts val="600"/>
              </a:spcBef>
              <a:buFontTx/>
              <a:buChar char="•"/>
              <a:tabLst>
                <a:tab pos="182563" algn="l"/>
              </a:tabLst>
              <a:defRPr/>
            </a:pPr>
            <a:r>
              <a:rPr lang="de-DE" sz="2000" dirty="0">
                <a:solidFill>
                  <a:schemeClr val="tx1">
                    <a:lumMod val="75000"/>
                    <a:lumOff val="25000"/>
                  </a:schemeClr>
                </a:solidFill>
                <a:latin typeface="+mn-lt"/>
              </a:rPr>
              <a:t>Mit Spindelabstützungen für hohe Geschwindigkeiten (nur bei Spindelachsen)</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Komplett abgedeckt durch Kunststoffabdeckband</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Befestigung über Nutensteine oder Befestigungsklötze</a:t>
            </a:r>
          </a:p>
          <a:p>
            <a:pPr marL="609600" indent="-609600">
              <a:lnSpc>
                <a:spcPct val="90000"/>
              </a:lnSpc>
              <a:spcBef>
                <a:spcPct val="20000"/>
              </a:spcBef>
              <a:buFont typeface="Wingdings" pitchFamily="2" charset="2"/>
              <a:buChar char="§"/>
              <a:defRPr/>
            </a:pPr>
            <a:endParaRPr lang="de-DE" dirty="0">
              <a:latin typeface="+mn-lt"/>
            </a:endParaRPr>
          </a:p>
        </p:txBody>
      </p:sp>
      <p:sp>
        <p:nvSpPr>
          <p:cNvPr id="31751" name="Text Box 2"/>
          <p:cNvSpPr txBox="1">
            <a:spLocks noChangeArrowheads="1"/>
          </p:cNvSpPr>
          <p:nvPr/>
        </p:nvSpPr>
        <p:spPr bwMode="auto">
          <a:xfrm>
            <a:off x="571472" y="1500174"/>
            <a:ext cx="4478338"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Delta 90, 110, 145, 240, 240C</a:t>
            </a:r>
          </a:p>
        </p:txBody>
      </p:sp>
      <p:sp>
        <p:nvSpPr>
          <p:cNvPr id="16" name="Foliennummernplatzhalter 15"/>
          <p:cNvSpPr>
            <a:spLocks noGrp="1"/>
          </p:cNvSpPr>
          <p:nvPr>
            <p:ph type="sldNum" sz="quarter" idx="4"/>
          </p:nvPr>
        </p:nvSpPr>
        <p:spPr/>
        <p:txBody>
          <a:bodyPr/>
          <a:lstStyle/>
          <a:p>
            <a:fld id="{67E460E2-A79B-FD4C-875F-CB1722C97EA1}" type="slidenum">
              <a:rPr lang="de-DE" smtClean="0"/>
              <a:pPr/>
              <a:t>27</a:t>
            </a:fld>
            <a:endParaRPr lang="de-DE"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2"/>
          <p:cNvSpPr>
            <a:spLocks noGrp="1"/>
          </p:cNvSpPr>
          <p:nvPr>
            <p:ph type="title"/>
          </p:nvPr>
        </p:nvSpPr>
        <p:spPr/>
        <p:txBody>
          <a:bodyPr/>
          <a:lstStyle/>
          <a:p>
            <a:r>
              <a:rPr lang="de-DE" smtClean="0"/>
              <a:t>Elektrisch Komponenten</a:t>
            </a:r>
            <a:br>
              <a:rPr lang="de-DE" smtClean="0"/>
            </a:br>
            <a:r>
              <a:rPr lang="de-DE" smtClean="0"/>
              <a:t>Spindel-/Riemenantriebe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pic>
        <p:nvPicPr>
          <p:cNvPr id="32772" name="Picture 8"/>
          <p:cNvPicPr>
            <a:picLocks noChangeAspect="1" noChangeArrowheads="1"/>
          </p:cNvPicPr>
          <p:nvPr/>
        </p:nvPicPr>
        <p:blipFill>
          <a:blip r:embed="rId2" cstate="print"/>
          <a:srcRect l="1556" t="3355"/>
          <a:stretch>
            <a:fillRect/>
          </a:stretch>
        </p:blipFill>
        <p:spPr bwMode="auto">
          <a:xfrm>
            <a:off x="571472" y="1866528"/>
            <a:ext cx="4160866" cy="2369140"/>
          </a:xfrm>
          <a:prstGeom prst="rect">
            <a:avLst/>
          </a:prstGeom>
          <a:noFill/>
          <a:ln w="9525">
            <a:noFill/>
            <a:miter lim="800000"/>
            <a:headEnd/>
            <a:tailEnd/>
          </a:ln>
        </p:spPr>
      </p:pic>
      <p:pic>
        <p:nvPicPr>
          <p:cNvPr id="32773" name="Picture 9"/>
          <p:cNvPicPr>
            <a:picLocks noChangeAspect="1" noChangeArrowheads="1"/>
          </p:cNvPicPr>
          <p:nvPr/>
        </p:nvPicPr>
        <p:blipFill>
          <a:blip r:embed="rId3" cstate="print"/>
          <a:srcRect/>
          <a:stretch>
            <a:fillRect/>
          </a:stretch>
        </p:blipFill>
        <p:spPr bwMode="auto">
          <a:xfrm>
            <a:off x="4932363" y="3827463"/>
            <a:ext cx="3997355" cy="2475557"/>
          </a:xfrm>
          <a:prstGeom prst="rect">
            <a:avLst/>
          </a:prstGeom>
          <a:noFill/>
          <a:ln w="9525">
            <a:noFill/>
            <a:miter lim="800000"/>
            <a:headEnd/>
            <a:tailEnd/>
          </a:ln>
        </p:spPr>
      </p:pic>
      <p:grpSp>
        <p:nvGrpSpPr>
          <p:cNvPr id="32774" name="Gruppieren 40"/>
          <p:cNvGrpSpPr>
            <a:grpSpLocks/>
          </p:cNvGrpSpPr>
          <p:nvPr/>
        </p:nvGrpSpPr>
        <p:grpSpPr bwMode="auto">
          <a:xfrm>
            <a:off x="4787900" y="2329585"/>
            <a:ext cx="1597025" cy="906593"/>
            <a:chOff x="7215176" y="2909426"/>
            <a:chExt cx="1596788" cy="905390"/>
          </a:xfrm>
        </p:grpSpPr>
        <p:grpSp>
          <p:nvGrpSpPr>
            <p:cNvPr id="32797" name="Gruppieren 26"/>
            <p:cNvGrpSpPr>
              <a:grpSpLocks/>
            </p:cNvGrpSpPr>
            <p:nvPr/>
          </p:nvGrpSpPr>
          <p:grpSpPr bwMode="auto">
            <a:xfrm>
              <a:off x="7215176" y="3126140"/>
              <a:ext cx="1596774" cy="245895"/>
              <a:chOff x="6500401" y="3450287"/>
              <a:chExt cx="1597173" cy="245763"/>
            </a:xfrm>
          </p:grpSpPr>
          <p:grpSp>
            <p:nvGrpSpPr>
              <p:cNvPr id="32813" name="Gruppieren 12"/>
              <p:cNvGrpSpPr>
                <a:grpSpLocks/>
              </p:cNvGrpSpPr>
              <p:nvPr/>
            </p:nvGrpSpPr>
            <p:grpSpPr bwMode="auto">
              <a:xfrm>
                <a:off x="6500401" y="3457464"/>
                <a:ext cx="180045" cy="179902"/>
                <a:chOff x="7352816" y="3260792"/>
                <a:chExt cx="300671" cy="311536"/>
              </a:xfrm>
            </p:grpSpPr>
            <p:sp>
              <p:nvSpPr>
                <p:cNvPr id="32815"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2816"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a:solidFill>
                        <a:schemeClr val="bg1"/>
                      </a:solidFill>
                    </a:rPr>
                    <a:t>2</a:t>
                  </a:r>
                </a:p>
              </p:txBody>
            </p:sp>
          </p:grpSp>
          <p:sp>
            <p:nvSpPr>
              <p:cNvPr id="32814" name="Textfeld 22"/>
              <p:cNvSpPr txBox="1">
                <a:spLocks noChangeArrowheads="1"/>
              </p:cNvSpPr>
              <p:nvPr/>
            </p:nvSpPr>
            <p:spPr bwMode="auto">
              <a:xfrm>
                <a:off x="6643702" y="3450287"/>
                <a:ext cx="1453872" cy="245763"/>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Profilschienenführung</a:t>
                </a:r>
              </a:p>
            </p:txBody>
          </p:sp>
        </p:grpSp>
        <p:grpSp>
          <p:nvGrpSpPr>
            <p:cNvPr id="32798" name="Gruppieren 26"/>
            <p:cNvGrpSpPr>
              <a:grpSpLocks/>
            </p:cNvGrpSpPr>
            <p:nvPr/>
          </p:nvGrpSpPr>
          <p:grpSpPr bwMode="auto">
            <a:xfrm>
              <a:off x="7215190" y="3350148"/>
              <a:ext cx="1596774" cy="256976"/>
              <a:chOff x="6500401" y="3457465"/>
              <a:chExt cx="1597173" cy="256838"/>
            </a:xfrm>
          </p:grpSpPr>
          <p:grpSp>
            <p:nvGrpSpPr>
              <p:cNvPr id="32809" name="Gruppieren 12"/>
              <p:cNvGrpSpPr>
                <a:grpSpLocks/>
              </p:cNvGrpSpPr>
              <p:nvPr/>
            </p:nvGrpSpPr>
            <p:grpSpPr bwMode="auto">
              <a:xfrm>
                <a:off x="6500401" y="3457465"/>
                <a:ext cx="180045" cy="215328"/>
                <a:chOff x="7352816" y="3260792"/>
                <a:chExt cx="300671" cy="372883"/>
              </a:xfrm>
            </p:grpSpPr>
            <p:sp>
              <p:nvSpPr>
                <p:cNvPr id="32811"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2812"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4</a:t>
                  </a:r>
                </a:p>
              </p:txBody>
            </p:sp>
          </p:grpSp>
          <p:sp>
            <p:nvSpPr>
              <p:cNvPr id="32810" name="Textfeld 22"/>
              <p:cNvSpPr txBox="1">
                <a:spLocks noChangeArrowheads="1"/>
              </p:cNvSpPr>
              <p:nvPr/>
            </p:nvSpPr>
            <p:spPr bwMode="auto">
              <a:xfrm>
                <a:off x="6643702" y="3468540"/>
                <a:ext cx="1453872" cy="245763"/>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Abdeckband</a:t>
                </a:r>
              </a:p>
            </p:txBody>
          </p:sp>
        </p:grpSp>
        <p:grpSp>
          <p:nvGrpSpPr>
            <p:cNvPr id="32799" name="Gruppieren 26"/>
            <p:cNvGrpSpPr>
              <a:grpSpLocks/>
            </p:cNvGrpSpPr>
            <p:nvPr/>
          </p:nvGrpSpPr>
          <p:grpSpPr bwMode="auto">
            <a:xfrm>
              <a:off x="7215190" y="3566973"/>
              <a:ext cx="1596774" cy="247843"/>
              <a:chOff x="6500401" y="3457465"/>
              <a:chExt cx="1597173" cy="247710"/>
            </a:xfrm>
          </p:grpSpPr>
          <p:grpSp>
            <p:nvGrpSpPr>
              <p:cNvPr id="32805" name="Gruppieren 12"/>
              <p:cNvGrpSpPr>
                <a:grpSpLocks/>
              </p:cNvGrpSpPr>
              <p:nvPr/>
            </p:nvGrpSpPr>
            <p:grpSpPr bwMode="auto">
              <a:xfrm>
                <a:off x="6500401" y="3457465"/>
                <a:ext cx="180045" cy="215328"/>
                <a:chOff x="7352816" y="3260792"/>
                <a:chExt cx="300671" cy="372883"/>
              </a:xfrm>
            </p:grpSpPr>
            <p:sp>
              <p:nvSpPr>
                <p:cNvPr id="32807"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2808"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5</a:t>
                  </a:r>
                </a:p>
              </p:txBody>
            </p:sp>
          </p:grpSp>
          <p:sp>
            <p:nvSpPr>
              <p:cNvPr id="32806" name="Textfeld 22"/>
              <p:cNvSpPr txBox="1">
                <a:spLocks noChangeArrowheads="1"/>
              </p:cNvSpPr>
              <p:nvPr/>
            </p:nvSpPr>
            <p:spPr bwMode="auto">
              <a:xfrm>
                <a:off x="6643702" y="3459413"/>
                <a:ext cx="1453872" cy="245762"/>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Zahnriemenantrieb</a:t>
                </a:r>
              </a:p>
            </p:txBody>
          </p:sp>
        </p:grpSp>
        <p:grpSp>
          <p:nvGrpSpPr>
            <p:cNvPr id="32800" name="Gruppieren 26"/>
            <p:cNvGrpSpPr>
              <a:grpSpLocks/>
            </p:cNvGrpSpPr>
            <p:nvPr/>
          </p:nvGrpSpPr>
          <p:grpSpPr bwMode="auto">
            <a:xfrm>
              <a:off x="7215190" y="2909426"/>
              <a:ext cx="1596774" cy="245895"/>
              <a:chOff x="6500401" y="3450286"/>
              <a:chExt cx="1597173" cy="245763"/>
            </a:xfrm>
          </p:grpSpPr>
          <p:grpSp>
            <p:nvGrpSpPr>
              <p:cNvPr id="32801" name="Gruppieren 12"/>
              <p:cNvGrpSpPr>
                <a:grpSpLocks/>
              </p:cNvGrpSpPr>
              <p:nvPr/>
            </p:nvGrpSpPr>
            <p:grpSpPr bwMode="auto">
              <a:xfrm>
                <a:off x="6500401" y="3457478"/>
                <a:ext cx="180045" cy="215329"/>
                <a:chOff x="7352816" y="3260809"/>
                <a:chExt cx="300671" cy="372884"/>
              </a:xfrm>
            </p:grpSpPr>
            <p:sp>
              <p:nvSpPr>
                <p:cNvPr id="32803"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2804"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a:solidFill>
                        <a:schemeClr val="bg1"/>
                      </a:solidFill>
                    </a:rPr>
                    <a:t>1</a:t>
                  </a:r>
                </a:p>
              </p:txBody>
            </p:sp>
          </p:grpSp>
          <p:sp>
            <p:nvSpPr>
              <p:cNvPr id="32802" name="Textfeld 22"/>
              <p:cNvSpPr txBox="1">
                <a:spLocks noChangeArrowheads="1"/>
              </p:cNvSpPr>
              <p:nvPr/>
            </p:nvSpPr>
            <p:spPr bwMode="auto">
              <a:xfrm>
                <a:off x="6643702" y="3450286"/>
                <a:ext cx="1453872" cy="245763"/>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a:t>
                </a:r>
              </a:p>
            </p:txBody>
          </p:sp>
        </p:grpSp>
      </p:grpSp>
      <p:grpSp>
        <p:nvGrpSpPr>
          <p:cNvPr id="32775" name="Gruppieren 40"/>
          <p:cNvGrpSpPr>
            <a:grpSpLocks/>
          </p:cNvGrpSpPr>
          <p:nvPr/>
        </p:nvGrpSpPr>
        <p:grpSpPr bwMode="auto">
          <a:xfrm>
            <a:off x="3348038" y="4921985"/>
            <a:ext cx="1597025" cy="897450"/>
            <a:chOff x="7215176" y="2909426"/>
            <a:chExt cx="1596788" cy="896260"/>
          </a:xfrm>
        </p:grpSpPr>
        <p:grpSp>
          <p:nvGrpSpPr>
            <p:cNvPr id="32777" name="Gruppieren 26"/>
            <p:cNvGrpSpPr>
              <a:grpSpLocks/>
            </p:cNvGrpSpPr>
            <p:nvPr/>
          </p:nvGrpSpPr>
          <p:grpSpPr bwMode="auto">
            <a:xfrm>
              <a:off x="7215176" y="3126140"/>
              <a:ext cx="1596774" cy="245895"/>
              <a:chOff x="6500401" y="3450287"/>
              <a:chExt cx="1597173" cy="245763"/>
            </a:xfrm>
          </p:grpSpPr>
          <p:grpSp>
            <p:nvGrpSpPr>
              <p:cNvPr id="32793" name="Gruppieren 12"/>
              <p:cNvGrpSpPr>
                <a:grpSpLocks/>
              </p:cNvGrpSpPr>
              <p:nvPr/>
            </p:nvGrpSpPr>
            <p:grpSpPr bwMode="auto">
              <a:xfrm>
                <a:off x="6500401" y="3457464"/>
                <a:ext cx="180045" cy="179902"/>
                <a:chOff x="7352816" y="3260792"/>
                <a:chExt cx="300671" cy="311536"/>
              </a:xfrm>
            </p:grpSpPr>
            <p:sp>
              <p:nvSpPr>
                <p:cNvPr id="32795"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2796"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a:solidFill>
                        <a:schemeClr val="bg1"/>
                      </a:solidFill>
                    </a:rPr>
                    <a:t>2</a:t>
                  </a:r>
                </a:p>
              </p:txBody>
            </p:sp>
          </p:grpSp>
          <p:sp>
            <p:nvSpPr>
              <p:cNvPr id="32794" name="Textfeld 22"/>
              <p:cNvSpPr txBox="1">
                <a:spLocks noChangeArrowheads="1"/>
              </p:cNvSpPr>
              <p:nvPr/>
            </p:nvSpPr>
            <p:spPr bwMode="auto">
              <a:xfrm>
                <a:off x="6643702" y="3450287"/>
                <a:ext cx="1453872" cy="245763"/>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Profilschienenführung</a:t>
                </a:r>
              </a:p>
            </p:txBody>
          </p:sp>
        </p:grpSp>
        <p:grpSp>
          <p:nvGrpSpPr>
            <p:cNvPr id="32778" name="Gruppieren 26"/>
            <p:cNvGrpSpPr>
              <a:grpSpLocks/>
            </p:cNvGrpSpPr>
            <p:nvPr/>
          </p:nvGrpSpPr>
          <p:grpSpPr bwMode="auto">
            <a:xfrm>
              <a:off x="7215190" y="3342966"/>
              <a:ext cx="1596774" cy="245895"/>
              <a:chOff x="6500401" y="3450287"/>
              <a:chExt cx="1597173" cy="245763"/>
            </a:xfrm>
          </p:grpSpPr>
          <p:grpSp>
            <p:nvGrpSpPr>
              <p:cNvPr id="32789" name="Gruppieren 12"/>
              <p:cNvGrpSpPr>
                <a:grpSpLocks/>
              </p:cNvGrpSpPr>
              <p:nvPr/>
            </p:nvGrpSpPr>
            <p:grpSpPr bwMode="auto">
              <a:xfrm>
                <a:off x="6500401" y="3457465"/>
                <a:ext cx="180045" cy="215328"/>
                <a:chOff x="7352816" y="3260792"/>
                <a:chExt cx="300671" cy="372883"/>
              </a:xfrm>
            </p:grpSpPr>
            <p:sp>
              <p:nvSpPr>
                <p:cNvPr id="32791"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2792"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4</a:t>
                  </a:r>
                </a:p>
              </p:txBody>
            </p:sp>
          </p:grpSp>
          <p:sp>
            <p:nvSpPr>
              <p:cNvPr id="32790" name="Textfeld 22"/>
              <p:cNvSpPr txBox="1">
                <a:spLocks noChangeArrowheads="1"/>
              </p:cNvSpPr>
              <p:nvPr/>
            </p:nvSpPr>
            <p:spPr bwMode="auto">
              <a:xfrm>
                <a:off x="6643702" y="3450287"/>
                <a:ext cx="1453872" cy="245763"/>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Spindelantrieb</a:t>
                </a:r>
              </a:p>
            </p:txBody>
          </p:sp>
        </p:grpSp>
        <p:grpSp>
          <p:nvGrpSpPr>
            <p:cNvPr id="32779" name="Gruppieren 26"/>
            <p:cNvGrpSpPr>
              <a:grpSpLocks/>
            </p:cNvGrpSpPr>
            <p:nvPr/>
          </p:nvGrpSpPr>
          <p:grpSpPr bwMode="auto">
            <a:xfrm>
              <a:off x="7215190" y="3559791"/>
              <a:ext cx="1596774" cy="245895"/>
              <a:chOff x="6500401" y="3450286"/>
              <a:chExt cx="1597173" cy="245763"/>
            </a:xfrm>
          </p:grpSpPr>
          <p:grpSp>
            <p:nvGrpSpPr>
              <p:cNvPr id="32785" name="Gruppieren 12"/>
              <p:cNvGrpSpPr>
                <a:grpSpLocks/>
              </p:cNvGrpSpPr>
              <p:nvPr/>
            </p:nvGrpSpPr>
            <p:grpSpPr bwMode="auto">
              <a:xfrm>
                <a:off x="6500401" y="3457465"/>
                <a:ext cx="180045" cy="215328"/>
                <a:chOff x="7352816" y="3260792"/>
                <a:chExt cx="300671" cy="372883"/>
              </a:xfrm>
            </p:grpSpPr>
            <p:sp>
              <p:nvSpPr>
                <p:cNvPr id="32787"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2788"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5</a:t>
                  </a:r>
                </a:p>
              </p:txBody>
            </p:sp>
          </p:grpSp>
          <p:sp>
            <p:nvSpPr>
              <p:cNvPr id="32786" name="Textfeld 22"/>
              <p:cNvSpPr txBox="1">
                <a:spLocks noChangeArrowheads="1"/>
              </p:cNvSpPr>
              <p:nvPr/>
            </p:nvSpPr>
            <p:spPr bwMode="auto">
              <a:xfrm>
                <a:off x="6643702" y="3450286"/>
                <a:ext cx="1453872" cy="245763"/>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Abdeckband</a:t>
                </a:r>
              </a:p>
            </p:txBody>
          </p:sp>
        </p:grpSp>
        <p:grpSp>
          <p:nvGrpSpPr>
            <p:cNvPr id="32780" name="Gruppieren 26"/>
            <p:cNvGrpSpPr>
              <a:grpSpLocks/>
            </p:cNvGrpSpPr>
            <p:nvPr/>
          </p:nvGrpSpPr>
          <p:grpSpPr bwMode="auto">
            <a:xfrm>
              <a:off x="7215190" y="2909426"/>
              <a:ext cx="1596774" cy="245895"/>
              <a:chOff x="6500401" y="3450286"/>
              <a:chExt cx="1597173" cy="245763"/>
            </a:xfrm>
          </p:grpSpPr>
          <p:grpSp>
            <p:nvGrpSpPr>
              <p:cNvPr id="32781" name="Gruppieren 12"/>
              <p:cNvGrpSpPr>
                <a:grpSpLocks/>
              </p:cNvGrpSpPr>
              <p:nvPr/>
            </p:nvGrpSpPr>
            <p:grpSpPr bwMode="auto">
              <a:xfrm>
                <a:off x="6500401" y="3457478"/>
                <a:ext cx="180045" cy="215329"/>
                <a:chOff x="7352816" y="3260809"/>
                <a:chExt cx="300671" cy="372884"/>
              </a:xfrm>
            </p:grpSpPr>
            <p:sp>
              <p:nvSpPr>
                <p:cNvPr id="32783"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2784"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a:solidFill>
                        <a:schemeClr val="bg1"/>
                      </a:solidFill>
                    </a:rPr>
                    <a:t>1</a:t>
                  </a:r>
                </a:p>
              </p:txBody>
            </p:sp>
          </p:grpSp>
          <p:sp>
            <p:nvSpPr>
              <p:cNvPr id="32782" name="Textfeld 53"/>
              <p:cNvSpPr txBox="1">
                <a:spLocks noChangeArrowheads="1"/>
              </p:cNvSpPr>
              <p:nvPr/>
            </p:nvSpPr>
            <p:spPr bwMode="auto">
              <a:xfrm>
                <a:off x="6643702" y="3450286"/>
                <a:ext cx="1453872" cy="245763"/>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a:t>
                </a:r>
              </a:p>
            </p:txBody>
          </p:sp>
        </p:grpSp>
      </p:grpSp>
      <p:sp>
        <p:nvSpPr>
          <p:cNvPr id="32776" name="Text Box 2"/>
          <p:cNvSpPr txBox="1">
            <a:spLocks noChangeArrowheads="1"/>
          </p:cNvSpPr>
          <p:nvPr/>
        </p:nvSpPr>
        <p:spPr bwMode="auto">
          <a:xfrm>
            <a:off x="571472" y="1268413"/>
            <a:ext cx="4478338"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Delta Funktionsschnittbilder</a:t>
            </a:r>
          </a:p>
        </p:txBody>
      </p:sp>
      <p:sp>
        <p:nvSpPr>
          <p:cNvPr id="50" name="Foliennummernplatzhalter 49"/>
          <p:cNvSpPr>
            <a:spLocks noGrp="1"/>
          </p:cNvSpPr>
          <p:nvPr>
            <p:ph type="sldNum" sz="quarter" idx="4"/>
          </p:nvPr>
        </p:nvSpPr>
        <p:spPr/>
        <p:txBody>
          <a:bodyPr/>
          <a:lstStyle/>
          <a:p>
            <a:fld id="{67E460E2-A79B-FD4C-875F-CB1722C97EA1}" type="slidenum">
              <a:rPr lang="de-DE" smtClean="0"/>
              <a:pPr/>
              <a:t>28</a:t>
            </a:fld>
            <a:endParaRPr lang="de-DE"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2"/>
          <p:cNvSpPr>
            <a:spLocks noGrp="1"/>
          </p:cNvSpPr>
          <p:nvPr>
            <p:ph type="title"/>
          </p:nvPr>
        </p:nvSpPr>
        <p:spPr/>
        <p:txBody>
          <a:bodyPr/>
          <a:lstStyle/>
          <a:p>
            <a:r>
              <a:rPr lang="de-DE" smtClean="0"/>
              <a:t>Elektrisch Komponenten</a:t>
            </a:r>
            <a:br>
              <a:rPr lang="de-DE" smtClean="0"/>
            </a:br>
            <a:r>
              <a:rPr lang="de-DE" smtClean="0"/>
              <a:t>Riemen-/Zahnstangenantriebe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33796" name="Gruppieren 47"/>
          <p:cNvGrpSpPr>
            <a:grpSpLocks/>
          </p:cNvGrpSpPr>
          <p:nvPr/>
        </p:nvGrpSpPr>
        <p:grpSpPr bwMode="auto">
          <a:xfrm>
            <a:off x="7037436" y="928670"/>
            <a:ext cx="1892282" cy="5102244"/>
            <a:chOff x="6804248" y="1041263"/>
            <a:chExt cx="2088232" cy="5412073"/>
          </a:xfrm>
        </p:grpSpPr>
        <p:pic>
          <p:nvPicPr>
            <p:cNvPr id="33826" name="Picture 2"/>
            <p:cNvPicPr>
              <a:picLocks noChangeAspect="1" noChangeArrowheads="1"/>
            </p:cNvPicPr>
            <p:nvPr/>
          </p:nvPicPr>
          <p:blipFill>
            <a:blip r:embed="rId2" cstate="print"/>
            <a:srcRect b="9163"/>
            <a:stretch>
              <a:fillRect/>
            </a:stretch>
          </p:blipFill>
          <p:spPr bwMode="auto">
            <a:xfrm>
              <a:off x="7020272" y="3943020"/>
              <a:ext cx="1661177" cy="1142164"/>
            </a:xfrm>
            <a:prstGeom prst="rect">
              <a:avLst/>
            </a:prstGeom>
            <a:noFill/>
            <a:ln w="6350">
              <a:noFill/>
              <a:miter lim="800000"/>
              <a:headEnd/>
              <a:tailEnd/>
            </a:ln>
          </p:spPr>
        </p:pic>
        <p:pic>
          <p:nvPicPr>
            <p:cNvPr id="33827" name="Picture 3"/>
            <p:cNvPicPr>
              <a:picLocks noChangeAspect="1" noChangeArrowheads="1"/>
            </p:cNvPicPr>
            <p:nvPr/>
          </p:nvPicPr>
          <p:blipFill>
            <a:blip r:embed="rId3" cstate="print"/>
            <a:srcRect/>
            <a:stretch>
              <a:fillRect/>
            </a:stretch>
          </p:blipFill>
          <p:spPr bwMode="auto">
            <a:xfrm>
              <a:off x="6804248" y="5109004"/>
              <a:ext cx="1987014" cy="1344332"/>
            </a:xfrm>
            <a:prstGeom prst="rect">
              <a:avLst/>
            </a:prstGeom>
            <a:noFill/>
            <a:ln w="6350">
              <a:noFill/>
              <a:miter lim="800000"/>
              <a:headEnd/>
              <a:tailEnd/>
            </a:ln>
          </p:spPr>
        </p:pic>
        <p:pic>
          <p:nvPicPr>
            <p:cNvPr id="33828" name="Picture 12"/>
            <p:cNvPicPr>
              <a:picLocks noChangeAspect="1" noChangeArrowheads="1"/>
            </p:cNvPicPr>
            <p:nvPr/>
          </p:nvPicPr>
          <p:blipFill>
            <a:blip r:embed="rId4" cstate="print"/>
            <a:srcRect b="6396"/>
            <a:stretch>
              <a:fillRect/>
            </a:stretch>
          </p:blipFill>
          <p:spPr bwMode="auto">
            <a:xfrm>
              <a:off x="7036323" y="2708920"/>
              <a:ext cx="1496117" cy="1152128"/>
            </a:xfrm>
            <a:prstGeom prst="rect">
              <a:avLst/>
            </a:prstGeom>
            <a:noFill/>
            <a:ln w="6350">
              <a:noFill/>
              <a:miter lim="800000"/>
              <a:headEnd/>
              <a:tailEnd/>
            </a:ln>
          </p:spPr>
        </p:pic>
        <p:pic>
          <p:nvPicPr>
            <p:cNvPr id="33829" name="Picture 11"/>
            <p:cNvPicPr>
              <a:picLocks noChangeAspect="1" noChangeArrowheads="1"/>
            </p:cNvPicPr>
            <p:nvPr/>
          </p:nvPicPr>
          <p:blipFill>
            <a:blip r:embed="rId5" cstate="print"/>
            <a:srcRect t="581" b="5724"/>
            <a:stretch>
              <a:fillRect/>
            </a:stretch>
          </p:blipFill>
          <p:spPr bwMode="auto">
            <a:xfrm>
              <a:off x="7056488" y="1556792"/>
              <a:ext cx="1403944" cy="1152128"/>
            </a:xfrm>
            <a:prstGeom prst="rect">
              <a:avLst/>
            </a:prstGeom>
            <a:noFill/>
            <a:ln w="6350">
              <a:noFill/>
              <a:miter lim="800000"/>
              <a:headEnd/>
              <a:tailEnd/>
            </a:ln>
          </p:spPr>
        </p:pic>
        <p:sp>
          <p:nvSpPr>
            <p:cNvPr id="11" name="Rechteck 10"/>
            <p:cNvSpPr/>
            <p:nvPr/>
          </p:nvSpPr>
          <p:spPr>
            <a:xfrm>
              <a:off x="6804248" y="1412758"/>
              <a:ext cx="2088232" cy="50405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3831" name="Text Box 2"/>
            <p:cNvSpPr txBox="1">
              <a:spLocks noChangeArrowheads="1"/>
            </p:cNvSpPr>
            <p:nvPr/>
          </p:nvSpPr>
          <p:spPr bwMode="auto">
            <a:xfrm>
              <a:off x="6876256" y="1041263"/>
              <a:ext cx="2016224" cy="394073"/>
            </a:xfrm>
            <a:prstGeom prst="rect">
              <a:avLst/>
            </a:prstGeom>
            <a:noFill/>
            <a:ln w="9525">
              <a:noFill/>
              <a:miter lim="800000"/>
              <a:headEnd/>
              <a:tailEnd/>
            </a:ln>
          </p:spPr>
          <p:txBody>
            <a:bodyPr lIns="90000" tIns="46800" rIns="90000" bIns="46800">
              <a:spAutoFit/>
            </a:bodyPr>
            <a:lstStyle/>
            <a:p>
              <a:pPr>
                <a:spcBef>
                  <a:spcPct val="50000"/>
                </a:spcBef>
              </a:pPr>
              <a:r>
                <a:rPr lang="de-DE" dirty="0">
                  <a:solidFill>
                    <a:schemeClr val="tx1">
                      <a:lumMod val="75000"/>
                      <a:lumOff val="25000"/>
                    </a:schemeClr>
                  </a:solidFill>
                  <a:latin typeface="+mn-lt"/>
                </a:rPr>
                <a:t>Übersicht Profile</a:t>
              </a:r>
            </a:p>
          </p:txBody>
        </p:sp>
      </p:grpSp>
      <p:pic>
        <p:nvPicPr>
          <p:cNvPr id="33797" name="Grafik 8"/>
          <p:cNvPicPr>
            <a:picLocks noChangeAspect="1"/>
          </p:cNvPicPr>
          <p:nvPr/>
        </p:nvPicPr>
        <p:blipFill>
          <a:blip r:embed="rId6" cstate="print"/>
          <a:srcRect l="4060" t="10477" r="5247" b="28159"/>
          <a:stretch>
            <a:fillRect/>
          </a:stretch>
        </p:blipFill>
        <p:spPr bwMode="auto">
          <a:xfrm>
            <a:off x="1142976" y="4777313"/>
            <a:ext cx="2349524" cy="1437769"/>
          </a:xfrm>
          <a:prstGeom prst="rect">
            <a:avLst/>
          </a:prstGeom>
          <a:noFill/>
          <a:ln w="9525">
            <a:noFill/>
            <a:miter lim="800000"/>
            <a:headEnd/>
            <a:tailEnd/>
          </a:ln>
        </p:spPr>
      </p:pic>
      <p:grpSp>
        <p:nvGrpSpPr>
          <p:cNvPr id="33798" name="Gruppieren 40"/>
          <p:cNvGrpSpPr>
            <a:grpSpLocks/>
          </p:cNvGrpSpPr>
          <p:nvPr/>
        </p:nvGrpSpPr>
        <p:grpSpPr bwMode="auto">
          <a:xfrm>
            <a:off x="3851275" y="4941877"/>
            <a:ext cx="1597025" cy="1124668"/>
            <a:chOff x="7215176" y="2916620"/>
            <a:chExt cx="1596815" cy="1124420"/>
          </a:xfrm>
        </p:grpSpPr>
        <p:grpSp>
          <p:nvGrpSpPr>
            <p:cNvPr id="33801" name="Gruppieren 26"/>
            <p:cNvGrpSpPr>
              <a:grpSpLocks/>
            </p:cNvGrpSpPr>
            <p:nvPr/>
          </p:nvGrpSpPr>
          <p:grpSpPr bwMode="auto">
            <a:xfrm>
              <a:off x="7215176" y="3133319"/>
              <a:ext cx="1596774" cy="257245"/>
              <a:chOff x="6500401" y="3457464"/>
              <a:chExt cx="1597173" cy="257107"/>
            </a:xfrm>
          </p:grpSpPr>
          <p:grpSp>
            <p:nvGrpSpPr>
              <p:cNvPr id="33822" name="Gruppieren 12"/>
              <p:cNvGrpSpPr>
                <a:grpSpLocks/>
              </p:cNvGrpSpPr>
              <p:nvPr/>
            </p:nvGrpSpPr>
            <p:grpSpPr bwMode="auto">
              <a:xfrm>
                <a:off x="6500401" y="3457464"/>
                <a:ext cx="180045" cy="179902"/>
                <a:chOff x="7352816" y="3260792"/>
                <a:chExt cx="300671" cy="311536"/>
              </a:xfrm>
            </p:grpSpPr>
            <p:sp>
              <p:nvSpPr>
                <p:cNvPr id="33824"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3825"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a:solidFill>
                        <a:schemeClr val="bg1"/>
                      </a:solidFill>
                    </a:rPr>
                    <a:t>2</a:t>
                  </a:r>
                </a:p>
              </p:txBody>
            </p:sp>
          </p:grpSp>
          <p:sp>
            <p:nvSpPr>
              <p:cNvPr id="33823" name="Textfeld 22"/>
              <p:cNvSpPr txBox="1">
                <a:spLocks noChangeArrowheads="1"/>
              </p:cNvSpPr>
              <p:nvPr/>
            </p:nvSpPr>
            <p:spPr bwMode="auto">
              <a:xfrm>
                <a:off x="6643702" y="3468537"/>
                <a:ext cx="1453872" cy="246034"/>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Profilschienenführung</a:t>
                </a:r>
              </a:p>
            </p:txBody>
          </p:sp>
        </p:grpSp>
        <p:grpSp>
          <p:nvGrpSpPr>
            <p:cNvPr id="33802" name="Gruppieren 26"/>
            <p:cNvGrpSpPr>
              <a:grpSpLocks/>
            </p:cNvGrpSpPr>
            <p:nvPr/>
          </p:nvGrpSpPr>
          <p:grpSpPr bwMode="auto">
            <a:xfrm>
              <a:off x="7215190" y="3350146"/>
              <a:ext cx="1596774" cy="257244"/>
              <a:chOff x="6500401" y="3457465"/>
              <a:chExt cx="1597173" cy="257106"/>
            </a:xfrm>
          </p:grpSpPr>
          <p:grpSp>
            <p:nvGrpSpPr>
              <p:cNvPr id="33818" name="Gruppieren 12"/>
              <p:cNvGrpSpPr>
                <a:grpSpLocks/>
              </p:cNvGrpSpPr>
              <p:nvPr/>
            </p:nvGrpSpPr>
            <p:grpSpPr bwMode="auto">
              <a:xfrm>
                <a:off x="6500401" y="3457465"/>
                <a:ext cx="180045" cy="215328"/>
                <a:chOff x="7352816" y="3260792"/>
                <a:chExt cx="300671" cy="372883"/>
              </a:xfrm>
            </p:grpSpPr>
            <p:sp>
              <p:nvSpPr>
                <p:cNvPr id="33820"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3821"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3</a:t>
                  </a:r>
                </a:p>
              </p:txBody>
            </p:sp>
          </p:grpSp>
          <p:sp>
            <p:nvSpPr>
              <p:cNvPr id="33819" name="Textfeld 22"/>
              <p:cNvSpPr txBox="1">
                <a:spLocks noChangeArrowheads="1"/>
              </p:cNvSpPr>
              <p:nvPr/>
            </p:nvSpPr>
            <p:spPr bwMode="auto">
              <a:xfrm>
                <a:off x="6643702" y="3468537"/>
                <a:ext cx="1453872" cy="246034"/>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Schlitten</a:t>
                </a:r>
              </a:p>
            </p:txBody>
          </p:sp>
        </p:grpSp>
        <p:grpSp>
          <p:nvGrpSpPr>
            <p:cNvPr id="33803" name="Gruppieren 26"/>
            <p:cNvGrpSpPr>
              <a:grpSpLocks/>
            </p:cNvGrpSpPr>
            <p:nvPr/>
          </p:nvGrpSpPr>
          <p:grpSpPr bwMode="auto">
            <a:xfrm>
              <a:off x="7215190" y="3566972"/>
              <a:ext cx="1596774" cy="257248"/>
              <a:chOff x="6500401" y="3457465"/>
              <a:chExt cx="1597173" cy="257110"/>
            </a:xfrm>
          </p:grpSpPr>
          <p:grpSp>
            <p:nvGrpSpPr>
              <p:cNvPr id="33814" name="Gruppieren 12"/>
              <p:cNvGrpSpPr>
                <a:grpSpLocks/>
              </p:cNvGrpSpPr>
              <p:nvPr/>
            </p:nvGrpSpPr>
            <p:grpSpPr bwMode="auto">
              <a:xfrm>
                <a:off x="6500401" y="3457465"/>
                <a:ext cx="180045" cy="215328"/>
                <a:chOff x="7352816" y="3260792"/>
                <a:chExt cx="300671" cy="372883"/>
              </a:xfrm>
            </p:grpSpPr>
            <p:sp>
              <p:nvSpPr>
                <p:cNvPr id="33816"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3817"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4</a:t>
                  </a:r>
                </a:p>
              </p:txBody>
            </p:sp>
          </p:grpSp>
          <p:sp>
            <p:nvSpPr>
              <p:cNvPr id="33815" name="Textfeld 22"/>
              <p:cNvSpPr txBox="1">
                <a:spLocks noChangeArrowheads="1"/>
              </p:cNvSpPr>
              <p:nvPr/>
            </p:nvSpPr>
            <p:spPr bwMode="auto">
              <a:xfrm>
                <a:off x="6643702" y="3468541"/>
                <a:ext cx="1453872" cy="246034"/>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Zahnriemen</a:t>
                </a:r>
              </a:p>
            </p:txBody>
          </p:sp>
        </p:grpSp>
        <p:grpSp>
          <p:nvGrpSpPr>
            <p:cNvPr id="33804" name="Gruppieren 26"/>
            <p:cNvGrpSpPr>
              <a:grpSpLocks/>
            </p:cNvGrpSpPr>
            <p:nvPr/>
          </p:nvGrpSpPr>
          <p:grpSpPr bwMode="auto">
            <a:xfrm>
              <a:off x="7215190" y="2916620"/>
              <a:ext cx="1596774" cy="257229"/>
              <a:chOff x="6500401" y="3457478"/>
              <a:chExt cx="1597173" cy="257091"/>
            </a:xfrm>
          </p:grpSpPr>
          <p:grpSp>
            <p:nvGrpSpPr>
              <p:cNvPr id="33810" name="Gruppieren 12"/>
              <p:cNvGrpSpPr>
                <a:grpSpLocks/>
              </p:cNvGrpSpPr>
              <p:nvPr/>
            </p:nvGrpSpPr>
            <p:grpSpPr bwMode="auto">
              <a:xfrm>
                <a:off x="6500401" y="3457478"/>
                <a:ext cx="180045" cy="215329"/>
                <a:chOff x="7352816" y="3260809"/>
                <a:chExt cx="300671" cy="372884"/>
              </a:xfrm>
            </p:grpSpPr>
            <p:sp>
              <p:nvSpPr>
                <p:cNvPr id="33812"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3813"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a:solidFill>
                        <a:schemeClr val="bg1"/>
                      </a:solidFill>
                    </a:rPr>
                    <a:t>1</a:t>
                  </a:r>
                </a:p>
              </p:txBody>
            </p:sp>
          </p:grpSp>
          <p:sp>
            <p:nvSpPr>
              <p:cNvPr id="33811" name="Textfeld 22"/>
              <p:cNvSpPr txBox="1">
                <a:spLocks noChangeArrowheads="1"/>
              </p:cNvSpPr>
              <p:nvPr/>
            </p:nvSpPr>
            <p:spPr bwMode="auto">
              <a:xfrm>
                <a:off x="6643702" y="3468535"/>
                <a:ext cx="1453872" cy="246034"/>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a:t>
                </a:r>
              </a:p>
            </p:txBody>
          </p:sp>
        </p:grpSp>
        <p:grpSp>
          <p:nvGrpSpPr>
            <p:cNvPr id="33805" name="Gruppieren 26"/>
            <p:cNvGrpSpPr>
              <a:grpSpLocks/>
            </p:cNvGrpSpPr>
            <p:nvPr/>
          </p:nvGrpSpPr>
          <p:grpSpPr bwMode="auto">
            <a:xfrm>
              <a:off x="7215210" y="3783797"/>
              <a:ext cx="1596781" cy="257243"/>
              <a:chOff x="6500401" y="3457465"/>
              <a:chExt cx="1597180" cy="257105"/>
            </a:xfrm>
          </p:grpSpPr>
          <p:grpSp>
            <p:nvGrpSpPr>
              <p:cNvPr id="33806" name="Gruppieren 51"/>
              <p:cNvGrpSpPr>
                <a:grpSpLocks/>
              </p:cNvGrpSpPr>
              <p:nvPr/>
            </p:nvGrpSpPr>
            <p:grpSpPr bwMode="auto">
              <a:xfrm>
                <a:off x="6500401" y="3457465"/>
                <a:ext cx="180045" cy="215328"/>
                <a:chOff x="7352816" y="3260792"/>
                <a:chExt cx="300671" cy="372883"/>
              </a:xfrm>
            </p:grpSpPr>
            <p:sp>
              <p:nvSpPr>
                <p:cNvPr id="33808"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3809"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5</a:t>
                  </a:r>
                </a:p>
              </p:txBody>
            </p:sp>
          </p:grpSp>
          <p:sp>
            <p:nvSpPr>
              <p:cNvPr id="33807" name="Textfeld 22"/>
              <p:cNvSpPr txBox="1">
                <a:spLocks noChangeArrowheads="1"/>
              </p:cNvSpPr>
              <p:nvPr/>
            </p:nvSpPr>
            <p:spPr bwMode="auto">
              <a:xfrm>
                <a:off x="6643707" y="3468535"/>
                <a:ext cx="1453874" cy="246035"/>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Anbindung Motor</a:t>
                </a:r>
              </a:p>
            </p:txBody>
          </p:sp>
        </p:grpSp>
      </p:grpSp>
      <p:sp>
        <p:nvSpPr>
          <p:cNvPr id="46" name="Rectangle 8"/>
          <p:cNvSpPr txBox="1">
            <a:spLocks noChangeArrowheads="1"/>
          </p:cNvSpPr>
          <p:nvPr/>
        </p:nvSpPr>
        <p:spPr bwMode="auto">
          <a:xfrm>
            <a:off x="571472" y="1692282"/>
            <a:ext cx="6480175" cy="2736850"/>
          </a:xfrm>
          <a:prstGeom prst="rect">
            <a:avLst/>
          </a:prstGeom>
          <a:noFill/>
          <a:ln w="9525">
            <a:noFill/>
            <a:miter lim="800000"/>
            <a:headEnd/>
            <a:tailEnd/>
          </a:ln>
        </p:spPr>
        <p:txBody>
          <a:bodyPr/>
          <a:lstStyle/>
          <a:p>
            <a:pPr marL="182563" indent="-182563">
              <a:lnSpc>
                <a:spcPct val="90000"/>
              </a:lnSpc>
              <a:spcBef>
                <a:spcPts val="600"/>
              </a:spcBef>
              <a:buFontTx/>
              <a:buChar char="•"/>
              <a:defRPr/>
            </a:pPr>
            <a:r>
              <a:rPr lang="de-DE" sz="2000" dirty="0">
                <a:solidFill>
                  <a:schemeClr val="tx1">
                    <a:lumMod val="75000"/>
                    <a:lumOff val="25000"/>
                  </a:schemeClr>
                </a:solidFill>
                <a:latin typeface="+mn-lt"/>
              </a:rPr>
              <a:t>4 Profilgrößen</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Max. Hub 10.000 mm </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Geschlossenes Grundprofil für max. Steifigkeit, keine zusätzliche Unterstützung notwendig</a:t>
            </a:r>
          </a:p>
          <a:p>
            <a:pPr marL="182563" indent="-182563">
              <a:lnSpc>
                <a:spcPct val="90000"/>
              </a:lnSpc>
              <a:spcBef>
                <a:spcPts val="600"/>
              </a:spcBef>
              <a:buFontTx/>
              <a:buChar char="•"/>
              <a:tabLst>
                <a:tab pos="182563" algn="l"/>
              </a:tabLst>
              <a:defRPr/>
            </a:pPr>
            <a:r>
              <a:rPr lang="de-DE" sz="2000" dirty="0">
                <a:solidFill>
                  <a:schemeClr val="tx1">
                    <a:lumMod val="75000"/>
                    <a:lumOff val="25000"/>
                  </a:schemeClr>
                </a:solidFill>
                <a:latin typeface="+mn-lt"/>
              </a:rPr>
              <a:t>Wahlweise Zahnriemen- oder Zahnstangenantrieb</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Doppelte Profilschienenführung für hohe Tragfähigkeit</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Mehrere Schlitten auf einem Profil anbau- und unabhängig voneinander </a:t>
            </a:r>
            <a:r>
              <a:rPr lang="de-DE" sz="2000" dirty="0" err="1">
                <a:solidFill>
                  <a:schemeClr val="tx1">
                    <a:lumMod val="75000"/>
                    <a:lumOff val="25000"/>
                  </a:schemeClr>
                </a:solidFill>
                <a:latin typeface="+mn-lt"/>
              </a:rPr>
              <a:t>ansteuerbar</a:t>
            </a:r>
            <a:r>
              <a:rPr lang="de-DE" sz="2000" dirty="0">
                <a:solidFill>
                  <a:schemeClr val="tx1">
                    <a:lumMod val="75000"/>
                    <a:lumOff val="25000"/>
                  </a:schemeClr>
                </a:solidFill>
                <a:latin typeface="+mn-lt"/>
              </a:rPr>
              <a:t> (bei Zahnstangenantrieb)</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Schienenklemmelemente zur Absenksperre verfügbar</a:t>
            </a:r>
          </a:p>
        </p:txBody>
      </p:sp>
      <p:sp>
        <p:nvSpPr>
          <p:cNvPr id="33800" name="Text Box 2"/>
          <p:cNvSpPr txBox="1">
            <a:spLocks noChangeArrowheads="1"/>
          </p:cNvSpPr>
          <p:nvPr/>
        </p:nvSpPr>
        <p:spPr bwMode="auto">
          <a:xfrm>
            <a:off x="568331" y="1250938"/>
            <a:ext cx="4860925"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Gamma 120, 160, 220, 280</a:t>
            </a:r>
          </a:p>
        </p:txBody>
      </p:sp>
      <p:sp>
        <p:nvSpPr>
          <p:cNvPr id="41" name="Foliennummernplatzhalter 40"/>
          <p:cNvSpPr>
            <a:spLocks noGrp="1"/>
          </p:cNvSpPr>
          <p:nvPr>
            <p:ph type="sldNum" sz="quarter" idx="4"/>
          </p:nvPr>
        </p:nvSpPr>
        <p:spPr/>
        <p:txBody>
          <a:bodyPr/>
          <a:lstStyle/>
          <a:p>
            <a:fld id="{67E460E2-A79B-FD4C-875F-CB1722C97EA1}" type="slidenum">
              <a:rPr lang="de-DE" smtClean="0"/>
              <a:pPr/>
              <a:t>29</a:t>
            </a:fld>
            <a:endParaRPr lang="de-DE"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1" name="Titel 2"/>
          <p:cNvSpPr>
            <a:spLocks noGrp="1"/>
          </p:cNvSpPr>
          <p:nvPr>
            <p:ph type="title"/>
          </p:nvPr>
        </p:nvSpPr>
        <p:spPr>
          <a:xfrm>
            <a:off x="571472" y="0"/>
            <a:ext cx="8074557" cy="960702"/>
          </a:xfrm>
        </p:spPr>
        <p:txBody>
          <a:bodyPr/>
          <a:lstStyle/>
          <a:p>
            <a:r>
              <a:rPr lang="de-DE" dirty="0" smtClean="0"/>
              <a:t>Linearmodule Übersicht</a:t>
            </a:r>
          </a:p>
        </p:txBody>
      </p:sp>
      <p:graphicFrame>
        <p:nvGraphicFramePr>
          <p:cNvPr id="6" name="Inhaltsplatzhalter 5"/>
          <p:cNvGraphicFramePr>
            <a:graphicFrameLocks noGrp="1"/>
          </p:cNvGraphicFramePr>
          <p:nvPr>
            <p:ph sz="quarter" idx="10"/>
          </p:nvPr>
        </p:nvGraphicFramePr>
        <p:xfrm>
          <a:off x="571472" y="1000108"/>
          <a:ext cx="8066088" cy="4079240"/>
        </p:xfrm>
        <a:graphic>
          <a:graphicData uri="http://schemas.openxmlformats.org/drawingml/2006/table">
            <a:tbl>
              <a:tblPr firstRow="1" bandRow="1">
                <a:tableStyleId>{5C22544A-7EE6-4342-B048-85BDC9FD1C3A}</a:tableStyleId>
              </a:tblPr>
              <a:tblGrid>
                <a:gridCol w="1344348"/>
                <a:gridCol w="1344348"/>
                <a:gridCol w="1344348"/>
                <a:gridCol w="1344348"/>
                <a:gridCol w="1344348"/>
                <a:gridCol w="1344348"/>
              </a:tblGrid>
              <a:tr h="370840">
                <a:tc gridSpan="2">
                  <a:txBody>
                    <a:bodyPr/>
                    <a:lstStyle/>
                    <a:p>
                      <a:r>
                        <a:rPr lang="de-DE" dirty="0" smtClean="0">
                          <a:solidFill>
                            <a:schemeClr val="bg1"/>
                          </a:solidFill>
                        </a:rPr>
                        <a:t>pneumatisch</a:t>
                      </a:r>
                      <a:endParaRPr lang="de-DE" dirty="0">
                        <a:solidFill>
                          <a:schemeClr val="bg1"/>
                        </a:solidFill>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hMerge="1">
                  <a:txBody>
                    <a:bodyPr/>
                    <a:lstStyle/>
                    <a:p>
                      <a:endParaRPr lang="de-DE" dirty="0"/>
                    </a:p>
                  </a:txBody>
                  <a:tcPr/>
                </a:tc>
                <a:tc gridSpan="4">
                  <a:txBody>
                    <a:bodyPr/>
                    <a:lstStyle/>
                    <a:p>
                      <a:r>
                        <a:rPr lang="de-DE" dirty="0" smtClean="0">
                          <a:solidFill>
                            <a:schemeClr val="bg1"/>
                          </a:solidFill>
                        </a:rPr>
                        <a:t>elektrisch</a:t>
                      </a:r>
                      <a:endParaRPr lang="de-DE" dirty="0">
                        <a:solidFill>
                          <a:schemeClr val="bg1"/>
                        </a:solidFill>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r>
              <a:tr h="370840">
                <a:tc>
                  <a:txBody>
                    <a:bodyPr/>
                    <a:lstStyle/>
                    <a:p>
                      <a:endParaRPr lang="de-DE" sz="1600" b="0" kern="1200" dirty="0" smtClean="0">
                        <a:solidFill>
                          <a:schemeClr val="bg1"/>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de-DE" sz="1600" b="0" kern="1200" dirty="0" smtClean="0">
                        <a:solidFill>
                          <a:schemeClr val="bg1"/>
                        </a:solidFill>
                        <a:latin typeface="+mn-lt"/>
                        <a:ea typeface="+mn-ea"/>
                        <a:cs typeface="+mn-cs"/>
                      </a:endParaRPr>
                    </a:p>
                  </a:txBody>
                  <a:tcPr marL="83940" marR="83940" anchor="ctr" anchorCtr="1">
                    <a:lnL w="12700" cmpd="sng">
                      <a:noFill/>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gridSpan="2">
                  <a:txBody>
                    <a:bodyPr/>
                    <a:lstStyle/>
                    <a:p>
                      <a:r>
                        <a:rPr lang="de-DE" sz="1600" b="0" kern="1200" dirty="0" smtClean="0">
                          <a:solidFill>
                            <a:schemeClr val="bg1"/>
                          </a:solidFill>
                          <a:latin typeface="+mn-lt"/>
                          <a:ea typeface="+mn-ea"/>
                          <a:cs typeface="+mn-cs"/>
                        </a:rPr>
                        <a:t>Spindel/Riemen/Zahnstangen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hMerge="1">
                  <a:txBody>
                    <a:bodyPr/>
                    <a:lstStyle/>
                    <a:p>
                      <a:endParaRPr lang="de-DE" dirty="0"/>
                    </a:p>
                  </a:txBody>
                  <a:tcPr/>
                </a:tc>
                <a:tc gridSpan="2">
                  <a:txBody>
                    <a:bodyPr/>
                    <a:lstStyle/>
                    <a:p>
                      <a:r>
                        <a:rPr lang="de-DE" sz="1600" b="0" kern="1200" dirty="0" smtClean="0">
                          <a:solidFill>
                            <a:schemeClr val="bg1"/>
                          </a:solidFill>
                          <a:latin typeface="+mn-lt"/>
                          <a:ea typeface="+mn-ea"/>
                          <a:cs typeface="+mn-cs"/>
                        </a:rPr>
                        <a:t>Lineardirekt</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hMerge="1">
                  <a:txBody>
                    <a:bodyPr/>
                    <a:lstStyle/>
                    <a:p>
                      <a:endParaRPr lang="de-DE" sz="1800" b="0" kern="1200" dirty="0" smtClean="0">
                        <a:solidFill>
                          <a:schemeClr val="lt1"/>
                        </a:solidFill>
                        <a:latin typeface="+mn-lt"/>
                        <a:ea typeface="+mn-ea"/>
                        <a:cs typeface="+mn-cs"/>
                      </a:endParaRPr>
                    </a:p>
                  </a:txBody>
                  <a:tcPr/>
                </a:tc>
              </a:tr>
              <a:tr h="370840">
                <a:tc>
                  <a:txBody>
                    <a:bodyPr/>
                    <a:lstStyle/>
                    <a:p>
                      <a:r>
                        <a:rPr lang="de-DE" sz="1600" b="0" kern="1200" dirty="0" smtClean="0">
                          <a:solidFill>
                            <a:schemeClr val="bg1"/>
                          </a:solidFill>
                          <a:latin typeface="+mn-lt"/>
                          <a:ea typeface="+mn-ea"/>
                          <a:cs typeface="+mn-cs"/>
                        </a:rPr>
                        <a:t>Komponenten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Systeme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Komponenten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Systeme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Komponenten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Systeme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70840">
                <a:tc>
                  <a:txBody>
                    <a:bodyPr/>
                    <a:lstStyle/>
                    <a:p>
                      <a:r>
                        <a:rPr lang="de-DE" sz="1600" b="0" kern="1200" dirty="0" smtClean="0">
                          <a:solidFill>
                            <a:sysClr val="windowText" lastClr="000000"/>
                          </a:solidFill>
                          <a:latin typeface="+mn-lt"/>
                          <a:ea typeface="+mn-ea"/>
                          <a:cs typeface="+mn-cs"/>
                        </a:rPr>
                        <a:t>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PPU-P</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Alpha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LPE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LDK</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PPU-E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r>
                        <a:rPr lang="de-DE" sz="1600" b="0" kern="1200" dirty="0" smtClean="0">
                          <a:solidFill>
                            <a:sysClr val="windowText" lastClr="000000"/>
                          </a:solidFill>
                          <a:latin typeface="+mn-lt"/>
                          <a:ea typeface="+mn-ea"/>
                          <a:cs typeface="+mn-cs"/>
                        </a:rPr>
                        <a:t>CLM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LPP</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Beta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RPE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LDH</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370840">
                <a:tc>
                  <a:txBody>
                    <a:bodyPr/>
                    <a:lstStyle/>
                    <a:p>
                      <a:r>
                        <a:rPr lang="de-DE" sz="1600" b="0" kern="1200" dirty="0" smtClean="0">
                          <a:solidFill>
                            <a:sysClr val="windowText" lastClr="000000"/>
                          </a:solidFill>
                          <a:latin typeface="+mn-lt"/>
                          <a:ea typeface="+mn-ea"/>
                          <a:cs typeface="+mn-cs"/>
                        </a:rPr>
                        <a:t>KLM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DRL</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Gamma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LDN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r>
                        <a:rPr lang="de-DE" sz="1600" b="0" kern="1200" dirty="0" smtClean="0">
                          <a:solidFill>
                            <a:sysClr val="windowText" lastClr="000000"/>
                          </a:solidFill>
                          <a:latin typeface="+mn-lt"/>
                          <a:ea typeface="+mn-ea"/>
                          <a:cs typeface="+mn-cs"/>
                        </a:rPr>
                        <a:t>HLM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Delta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LDM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370840">
                <a:tc>
                  <a:txBody>
                    <a:bodyPr/>
                    <a:lstStyle/>
                    <a:p>
                      <a:r>
                        <a:rPr lang="de-DE" sz="1600" b="0" kern="1200" dirty="0" smtClean="0">
                          <a:solidFill>
                            <a:sysClr val="windowText" lastClr="000000"/>
                          </a:solidFill>
                          <a:latin typeface="+mn-lt"/>
                          <a:ea typeface="+mn-ea"/>
                          <a:cs typeface="+mn-cs"/>
                        </a:rPr>
                        <a:t>PMP</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ELS</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LDT</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LDF</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ELM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EPM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
        <p:nvSpPr>
          <p:cNvPr id="5" name="Fußzeilenplatzhalter 4"/>
          <p:cNvSpPr>
            <a:spLocks noGrp="1"/>
          </p:cNvSpPr>
          <p:nvPr>
            <p:ph type="ftr" sz="quarter" idx="3"/>
          </p:nvPr>
        </p:nvSpPr>
        <p:spPr/>
        <p:txBody>
          <a:bodyPr/>
          <a:lstStyle/>
          <a:p>
            <a:pPr>
              <a:defRPr/>
            </a:pPr>
            <a:r>
              <a:rPr lang="de-DE"/>
              <a:t>Linearmodule Grundschulung - Jakob Khoury</a:t>
            </a:r>
            <a:endParaRPr lang="de-DE" dirty="0"/>
          </a:p>
        </p:txBody>
      </p:sp>
      <p:sp>
        <p:nvSpPr>
          <p:cNvPr id="8" name="Abgerundetes Rechteck 7"/>
          <p:cNvSpPr/>
          <p:nvPr/>
        </p:nvSpPr>
        <p:spPr bwMode="auto">
          <a:xfrm>
            <a:off x="626981" y="2143116"/>
            <a:ext cx="1223963" cy="180022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3" name="Foliennummernplatzhalter 32"/>
          <p:cNvSpPr>
            <a:spLocks noGrp="1"/>
          </p:cNvSpPr>
          <p:nvPr>
            <p:ph type="sldNum" sz="quarter" idx="4"/>
          </p:nvPr>
        </p:nvSpPr>
        <p:spPr/>
        <p:txBody>
          <a:bodyPr/>
          <a:lstStyle/>
          <a:p>
            <a:fld id="{67E460E2-A79B-FD4C-875F-CB1722C97EA1}" type="slidenum">
              <a:rPr lang="de-DE" smtClean="0"/>
              <a:pPr/>
              <a:t>3</a:t>
            </a:fld>
            <a:endParaRPr lang="de-DE"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2"/>
          <p:cNvSpPr>
            <a:spLocks noGrp="1"/>
          </p:cNvSpPr>
          <p:nvPr>
            <p:ph type="title"/>
          </p:nvPr>
        </p:nvSpPr>
        <p:spPr/>
        <p:txBody>
          <a:bodyPr/>
          <a:lstStyle/>
          <a:p>
            <a:r>
              <a:rPr lang="de-DE" dirty="0" smtClean="0"/>
              <a:t>Elektrisch Komponenten</a:t>
            </a:r>
            <a:br>
              <a:rPr lang="de-DE" dirty="0" smtClean="0"/>
            </a:br>
            <a:r>
              <a:rPr lang="de-DE" dirty="0" smtClean="0"/>
              <a:t>Spindelantriebe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34820" name="Gruppieren 12"/>
          <p:cNvGrpSpPr>
            <a:grpSpLocks/>
          </p:cNvGrpSpPr>
          <p:nvPr/>
        </p:nvGrpSpPr>
        <p:grpSpPr bwMode="auto">
          <a:xfrm>
            <a:off x="6300788" y="2060575"/>
            <a:ext cx="2735262" cy="4032250"/>
            <a:chOff x="6300192" y="2132856"/>
            <a:chExt cx="2736304" cy="4032448"/>
          </a:xfrm>
        </p:grpSpPr>
        <p:sp>
          <p:nvSpPr>
            <p:cNvPr id="12" name="Rechteck 11"/>
            <p:cNvSpPr/>
            <p:nvPr/>
          </p:nvSpPr>
          <p:spPr>
            <a:xfrm>
              <a:off x="6300192" y="2132856"/>
              <a:ext cx="2736304" cy="40324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34842" name="Picture 1072"/>
            <p:cNvPicPr>
              <a:picLocks noChangeAspect="1" noChangeArrowheads="1"/>
            </p:cNvPicPr>
            <p:nvPr/>
          </p:nvPicPr>
          <p:blipFill>
            <a:blip r:embed="rId2" cstate="print"/>
            <a:srcRect/>
            <a:stretch>
              <a:fillRect/>
            </a:stretch>
          </p:blipFill>
          <p:spPr bwMode="auto">
            <a:xfrm>
              <a:off x="6804248" y="2400623"/>
              <a:ext cx="1881187" cy="668337"/>
            </a:xfrm>
            <a:prstGeom prst="rect">
              <a:avLst/>
            </a:prstGeom>
            <a:noFill/>
            <a:ln w="9525">
              <a:noFill/>
              <a:miter lim="800000"/>
              <a:headEnd/>
              <a:tailEnd/>
            </a:ln>
          </p:spPr>
        </p:pic>
        <p:pic>
          <p:nvPicPr>
            <p:cNvPr id="34843" name="Picture 1073"/>
            <p:cNvPicPr>
              <a:picLocks noChangeAspect="1" noChangeArrowheads="1"/>
            </p:cNvPicPr>
            <p:nvPr/>
          </p:nvPicPr>
          <p:blipFill>
            <a:blip r:embed="rId3" cstate="print"/>
            <a:srcRect/>
            <a:stretch>
              <a:fillRect/>
            </a:stretch>
          </p:blipFill>
          <p:spPr bwMode="auto">
            <a:xfrm>
              <a:off x="6732240" y="3436292"/>
              <a:ext cx="2006600" cy="712788"/>
            </a:xfrm>
            <a:prstGeom prst="rect">
              <a:avLst/>
            </a:prstGeom>
            <a:noFill/>
            <a:ln w="9525">
              <a:noFill/>
              <a:miter lim="800000"/>
              <a:headEnd/>
              <a:tailEnd/>
            </a:ln>
          </p:spPr>
        </p:pic>
        <p:pic>
          <p:nvPicPr>
            <p:cNvPr id="34844" name="Picture 1074"/>
            <p:cNvPicPr>
              <a:picLocks noChangeAspect="1" noChangeArrowheads="1"/>
            </p:cNvPicPr>
            <p:nvPr/>
          </p:nvPicPr>
          <p:blipFill>
            <a:blip r:embed="rId4" cstate="print"/>
            <a:srcRect/>
            <a:stretch>
              <a:fillRect/>
            </a:stretch>
          </p:blipFill>
          <p:spPr bwMode="auto">
            <a:xfrm>
              <a:off x="6624959" y="4351312"/>
              <a:ext cx="2195513" cy="877888"/>
            </a:xfrm>
            <a:prstGeom prst="rect">
              <a:avLst/>
            </a:prstGeom>
            <a:noFill/>
            <a:ln w="9525">
              <a:noFill/>
              <a:miter lim="800000"/>
              <a:headEnd/>
              <a:tailEnd/>
            </a:ln>
          </p:spPr>
        </p:pic>
        <p:pic>
          <p:nvPicPr>
            <p:cNvPr id="34845" name="Picture 1075"/>
            <p:cNvPicPr>
              <a:picLocks noChangeAspect="1" noChangeArrowheads="1"/>
            </p:cNvPicPr>
            <p:nvPr/>
          </p:nvPicPr>
          <p:blipFill>
            <a:blip r:embed="rId5" cstate="print"/>
            <a:srcRect b="16374"/>
            <a:stretch>
              <a:fillRect/>
            </a:stretch>
          </p:blipFill>
          <p:spPr bwMode="auto">
            <a:xfrm>
              <a:off x="6516216" y="5340251"/>
              <a:ext cx="2382837" cy="681037"/>
            </a:xfrm>
            <a:prstGeom prst="rect">
              <a:avLst/>
            </a:prstGeom>
            <a:noFill/>
            <a:ln w="9525">
              <a:noFill/>
              <a:miter lim="800000"/>
              <a:headEnd/>
              <a:tailEnd/>
            </a:ln>
          </p:spPr>
        </p:pic>
      </p:grpSp>
      <p:sp>
        <p:nvSpPr>
          <p:cNvPr id="31" name="Rectangle 8"/>
          <p:cNvSpPr txBox="1">
            <a:spLocks noChangeArrowheads="1"/>
          </p:cNvSpPr>
          <p:nvPr/>
        </p:nvSpPr>
        <p:spPr bwMode="auto">
          <a:xfrm>
            <a:off x="571472" y="1773238"/>
            <a:ext cx="5605472" cy="2513018"/>
          </a:xfrm>
          <a:prstGeom prst="rect">
            <a:avLst/>
          </a:prstGeom>
          <a:noFill/>
          <a:ln w="9525">
            <a:noFill/>
            <a:miter lim="800000"/>
            <a:headEnd/>
            <a:tailEnd/>
          </a:ln>
        </p:spPr>
        <p:txBody>
          <a:bodyPr/>
          <a:lstStyle/>
          <a:p>
            <a:pPr marL="182563" indent="-182563">
              <a:lnSpc>
                <a:spcPct val="90000"/>
              </a:lnSpc>
              <a:spcBef>
                <a:spcPts val="600"/>
              </a:spcBef>
              <a:buFontTx/>
              <a:buChar char="•"/>
              <a:defRPr/>
            </a:pPr>
            <a:r>
              <a:rPr lang="de-DE" sz="2000" dirty="0">
                <a:solidFill>
                  <a:schemeClr val="tx1">
                    <a:lumMod val="75000"/>
                    <a:lumOff val="25000"/>
                  </a:schemeClr>
                </a:solidFill>
                <a:latin typeface="+mn-lt"/>
              </a:rPr>
              <a:t>Flache Bauweise zur Tischmontage</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Kugelrollspindelantrieb</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Max. Hub 2.540 mm</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Doppelte Profilschienenführung für hohe Tragfähigkeit</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Komplett abgedeckt durch Faltenbalg</a:t>
            </a:r>
          </a:p>
          <a:p>
            <a:pPr marL="182563" indent="-182563">
              <a:lnSpc>
                <a:spcPct val="90000"/>
              </a:lnSpc>
              <a:spcBef>
                <a:spcPts val="600"/>
              </a:spcBef>
              <a:buFontTx/>
              <a:buChar char="•"/>
              <a:defRPr/>
            </a:pPr>
            <a:r>
              <a:rPr lang="de-DE" sz="2000" dirty="0">
                <a:solidFill>
                  <a:schemeClr val="tx1">
                    <a:lumMod val="75000"/>
                    <a:lumOff val="25000"/>
                  </a:schemeClr>
                </a:solidFill>
                <a:latin typeface="+mn-lt"/>
              </a:rPr>
              <a:t>Befestigung wahlweise von oben direkt verschraubbar oder von unten via Nutensteine</a:t>
            </a:r>
          </a:p>
          <a:p>
            <a:pPr marL="609600" indent="-609600">
              <a:lnSpc>
                <a:spcPct val="90000"/>
              </a:lnSpc>
              <a:spcBef>
                <a:spcPct val="20000"/>
              </a:spcBef>
              <a:buFont typeface="Wingdings" pitchFamily="2" charset="2"/>
              <a:buChar char="§"/>
              <a:defRPr/>
            </a:pPr>
            <a:endParaRPr lang="de-DE" dirty="0">
              <a:latin typeface="+mn-lt"/>
            </a:endParaRPr>
          </a:p>
        </p:txBody>
      </p:sp>
      <p:sp>
        <p:nvSpPr>
          <p:cNvPr id="34822" name="Text Box 2"/>
          <p:cNvSpPr txBox="1">
            <a:spLocks noChangeArrowheads="1"/>
          </p:cNvSpPr>
          <p:nvPr/>
        </p:nvSpPr>
        <p:spPr bwMode="auto">
          <a:xfrm>
            <a:off x="600072" y="1268413"/>
            <a:ext cx="3543300"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Alpha 15, 20, 30, 35</a:t>
            </a:r>
          </a:p>
        </p:txBody>
      </p:sp>
      <p:pic>
        <p:nvPicPr>
          <p:cNvPr id="34823" name="Picture 1032"/>
          <p:cNvPicPr>
            <a:picLocks noChangeAspect="1" noChangeArrowheads="1"/>
          </p:cNvPicPr>
          <p:nvPr/>
        </p:nvPicPr>
        <p:blipFill>
          <a:blip r:embed="rId6" cstate="print"/>
          <a:srcRect t="4083" b="6915"/>
          <a:stretch>
            <a:fillRect/>
          </a:stretch>
        </p:blipFill>
        <p:spPr bwMode="auto">
          <a:xfrm>
            <a:off x="810328" y="4417162"/>
            <a:ext cx="3690234" cy="1789989"/>
          </a:xfrm>
          <a:prstGeom prst="rect">
            <a:avLst/>
          </a:prstGeom>
          <a:noFill/>
          <a:ln w="9525">
            <a:noFill/>
            <a:miter lim="800000"/>
            <a:headEnd/>
            <a:tailEnd/>
          </a:ln>
        </p:spPr>
      </p:pic>
      <p:sp>
        <p:nvSpPr>
          <p:cNvPr id="34824" name="Text Box 2"/>
          <p:cNvSpPr txBox="1">
            <a:spLocks noChangeArrowheads="1"/>
          </p:cNvSpPr>
          <p:nvPr/>
        </p:nvSpPr>
        <p:spPr bwMode="auto">
          <a:xfrm>
            <a:off x="6659563" y="1544638"/>
            <a:ext cx="2016125" cy="371475"/>
          </a:xfrm>
          <a:prstGeom prst="rect">
            <a:avLst/>
          </a:prstGeom>
          <a:noFill/>
          <a:ln w="9525">
            <a:noFill/>
            <a:miter lim="800000"/>
            <a:headEnd/>
            <a:tailEnd/>
          </a:ln>
        </p:spPr>
        <p:txBody>
          <a:bodyPr lIns="90000" tIns="46800" rIns="90000" bIns="46800">
            <a:spAutoFit/>
          </a:bodyPr>
          <a:lstStyle/>
          <a:p>
            <a:pPr>
              <a:spcBef>
                <a:spcPct val="50000"/>
              </a:spcBef>
            </a:pPr>
            <a:r>
              <a:rPr lang="de-DE" dirty="0">
                <a:solidFill>
                  <a:schemeClr val="tx1">
                    <a:lumMod val="75000"/>
                    <a:lumOff val="25000"/>
                  </a:schemeClr>
                </a:solidFill>
                <a:latin typeface="+mn-lt"/>
              </a:rPr>
              <a:t>Übersicht Profile</a:t>
            </a:r>
          </a:p>
        </p:txBody>
      </p:sp>
      <p:grpSp>
        <p:nvGrpSpPr>
          <p:cNvPr id="34825" name="Gruppieren 40"/>
          <p:cNvGrpSpPr>
            <a:grpSpLocks/>
          </p:cNvGrpSpPr>
          <p:nvPr/>
        </p:nvGrpSpPr>
        <p:grpSpPr bwMode="auto">
          <a:xfrm>
            <a:off x="4846638" y="5422045"/>
            <a:ext cx="1597025" cy="680090"/>
            <a:chOff x="7215176" y="2909411"/>
            <a:chExt cx="1596788" cy="679571"/>
          </a:xfrm>
        </p:grpSpPr>
        <p:grpSp>
          <p:nvGrpSpPr>
            <p:cNvPr id="34826" name="Gruppieren 26"/>
            <p:cNvGrpSpPr>
              <a:grpSpLocks/>
            </p:cNvGrpSpPr>
            <p:nvPr/>
          </p:nvGrpSpPr>
          <p:grpSpPr bwMode="auto">
            <a:xfrm>
              <a:off x="7215176" y="3126123"/>
              <a:ext cx="1596774" cy="246034"/>
              <a:chOff x="6500401" y="3450271"/>
              <a:chExt cx="1597173" cy="245902"/>
            </a:xfrm>
          </p:grpSpPr>
          <p:grpSp>
            <p:nvGrpSpPr>
              <p:cNvPr id="34837" name="Gruppieren 12"/>
              <p:cNvGrpSpPr>
                <a:grpSpLocks/>
              </p:cNvGrpSpPr>
              <p:nvPr/>
            </p:nvGrpSpPr>
            <p:grpSpPr bwMode="auto">
              <a:xfrm>
                <a:off x="6500401" y="3457464"/>
                <a:ext cx="180045" cy="179902"/>
                <a:chOff x="7352816" y="3260792"/>
                <a:chExt cx="300671" cy="311536"/>
              </a:xfrm>
            </p:grpSpPr>
            <p:sp>
              <p:nvSpPr>
                <p:cNvPr id="34839"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4840"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a:solidFill>
                        <a:schemeClr val="bg1"/>
                      </a:solidFill>
                    </a:rPr>
                    <a:t>2</a:t>
                  </a:r>
                </a:p>
              </p:txBody>
            </p:sp>
          </p:grpSp>
          <p:sp>
            <p:nvSpPr>
              <p:cNvPr id="34838" name="Textfeld 22"/>
              <p:cNvSpPr txBox="1">
                <a:spLocks noChangeArrowheads="1"/>
              </p:cNvSpPr>
              <p:nvPr/>
            </p:nvSpPr>
            <p:spPr bwMode="auto">
              <a:xfrm>
                <a:off x="6643702" y="3450271"/>
                <a:ext cx="1453872" cy="245902"/>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Profilschienenführung</a:t>
                </a:r>
              </a:p>
            </p:txBody>
          </p:sp>
        </p:grpSp>
        <p:grpSp>
          <p:nvGrpSpPr>
            <p:cNvPr id="34827" name="Gruppieren 26"/>
            <p:cNvGrpSpPr>
              <a:grpSpLocks/>
            </p:cNvGrpSpPr>
            <p:nvPr/>
          </p:nvGrpSpPr>
          <p:grpSpPr bwMode="auto">
            <a:xfrm>
              <a:off x="7215190" y="3342948"/>
              <a:ext cx="1596774" cy="246034"/>
              <a:chOff x="6500401" y="3450270"/>
              <a:chExt cx="1597173" cy="245902"/>
            </a:xfrm>
          </p:grpSpPr>
          <p:grpSp>
            <p:nvGrpSpPr>
              <p:cNvPr id="34833" name="Gruppieren 12"/>
              <p:cNvGrpSpPr>
                <a:grpSpLocks/>
              </p:cNvGrpSpPr>
              <p:nvPr/>
            </p:nvGrpSpPr>
            <p:grpSpPr bwMode="auto">
              <a:xfrm>
                <a:off x="6500401" y="3457465"/>
                <a:ext cx="180045" cy="215182"/>
                <a:chOff x="7352814" y="3260792"/>
                <a:chExt cx="300671" cy="372630"/>
              </a:xfrm>
            </p:grpSpPr>
            <p:sp>
              <p:nvSpPr>
                <p:cNvPr id="34835" name="Ellipse 13"/>
                <p:cNvSpPr>
                  <a:spLocks noChangeArrowheads="1"/>
                </p:cNvSpPr>
                <p:nvPr/>
              </p:nvSpPr>
              <p:spPr bwMode="auto">
                <a:xfrm>
                  <a:off x="7392939" y="3344107"/>
                  <a:ext cx="210470" cy="218074"/>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4836" name="Textfeld 14"/>
                <p:cNvSpPr txBox="1">
                  <a:spLocks noChangeArrowheads="1"/>
                </p:cNvSpPr>
                <p:nvPr/>
              </p:nvSpPr>
              <p:spPr bwMode="auto">
                <a:xfrm>
                  <a:off x="7352814" y="3260792"/>
                  <a:ext cx="300671" cy="372630"/>
                </a:xfrm>
                <a:prstGeom prst="rect">
                  <a:avLst/>
                </a:prstGeom>
                <a:noFill/>
                <a:ln w="9525">
                  <a:noFill/>
                  <a:miter lim="800000"/>
                  <a:headEnd/>
                  <a:tailEnd/>
                </a:ln>
              </p:spPr>
              <p:txBody>
                <a:bodyPr>
                  <a:spAutoFit/>
                </a:bodyPr>
                <a:lstStyle/>
                <a:p>
                  <a:pPr algn="ctr"/>
                  <a:r>
                    <a:rPr lang="de-DE" sz="800" b="1">
                      <a:solidFill>
                        <a:schemeClr val="bg1"/>
                      </a:solidFill>
                    </a:rPr>
                    <a:t>4</a:t>
                  </a:r>
                </a:p>
              </p:txBody>
            </p:sp>
          </p:grpSp>
          <p:sp>
            <p:nvSpPr>
              <p:cNvPr id="34834" name="Textfeld 22"/>
              <p:cNvSpPr txBox="1">
                <a:spLocks noChangeArrowheads="1"/>
              </p:cNvSpPr>
              <p:nvPr/>
            </p:nvSpPr>
            <p:spPr bwMode="auto">
              <a:xfrm>
                <a:off x="6643702" y="3450270"/>
                <a:ext cx="1453872" cy="245902"/>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Spindelantrieb</a:t>
                </a:r>
              </a:p>
            </p:txBody>
          </p:sp>
        </p:grpSp>
        <p:grpSp>
          <p:nvGrpSpPr>
            <p:cNvPr id="34828" name="Gruppieren 26"/>
            <p:cNvGrpSpPr>
              <a:grpSpLocks/>
            </p:cNvGrpSpPr>
            <p:nvPr/>
          </p:nvGrpSpPr>
          <p:grpSpPr bwMode="auto">
            <a:xfrm>
              <a:off x="7215190" y="2909411"/>
              <a:ext cx="1596774" cy="246034"/>
              <a:chOff x="6500401" y="3450272"/>
              <a:chExt cx="1597173" cy="245902"/>
            </a:xfrm>
          </p:grpSpPr>
          <p:grpSp>
            <p:nvGrpSpPr>
              <p:cNvPr id="34829" name="Gruppieren 12"/>
              <p:cNvGrpSpPr>
                <a:grpSpLocks/>
              </p:cNvGrpSpPr>
              <p:nvPr/>
            </p:nvGrpSpPr>
            <p:grpSpPr bwMode="auto">
              <a:xfrm>
                <a:off x="6500401" y="3457478"/>
                <a:ext cx="180045" cy="215329"/>
                <a:chOff x="7352816" y="3260809"/>
                <a:chExt cx="300671" cy="372884"/>
              </a:xfrm>
            </p:grpSpPr>
            <p:sp>
              <p:nvSpPr>
                <p:cNvPr id="34831"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4832"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a:solidFill>
                        <a:schemeClr val="bg1"/>
                      </a:solidFill>
                    </a:rPr>
                    <a:t>1</a:t>
                  </a:r>
                </a:p>
              </p:txBody>
            </p:sp>
          </p:grpSp>
          <p:sp>
            <p:nvSpPr>
              <p:cNvPr id="34830" name="Textfeld 22"/>
              <p:cNvSpPr txBox="1">
                <a:spLocks noChangeArrowheads="1"/>
              </p:cNvSpPr>
              <p:nvPr/>
            </p:nvSpPr>
            <p:spPr bwMode="auto">
              <a:xfrm>
                <a:off x="6643702" y="3450272"/>
                <a:ext cx="1453872" cy="245902"/>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a:t>
                </a:r>
              </a:p>
            </p:txBody>
          </p:sp>
        </p:grpSp>
      </p:grpSp>
      <p:sp>
        <p:nvSpPr>
          <p:cNvPr id="32" name="Foliennummernplatzhalter 31"/>
          <p:cNvSpPr>
            <a:spLocks noGrp="1"/>
          </p:cNvSpPr>
          <p:nvPr>
            <p:ph type="sldNum" sz="quarter" idx="4"/>
          </p:nvPr>
        </p:nvSpPr>
        <p:spPr/>
        <p:txBody>
          <a:bodyPr/>
          <a:lstStyle/>
          <a:p>
            <a:fld id="{67E460E2-A79B-FD4C-875F-CB1722C97EA1}" type="slidenum">
              <a:rPr lang="de-DE" smtClean="0"/>
              <a:pPr/>
              <a:t>30</a:t>
            </a:fld>
            <a:endParaRPr lang="de-DE"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2"/>
          <p:cNvSpPr>
            <a:spLocks noGrp="1"/>
          </p:cNvSpPr>
          <p:nvPr>
            <p:ph type="title"/>
          </p:nvPr>
        </p:nvSpPr>
        <p:spPr/>
        <p:txBody>
          <a:bodyPr/>
          <a:lstStyle/>
          <a:p>
            <a:r>
              <a:rPr lang="de-DE" smtClean="0"/>
              <a:t>Zubehör</a:t>
            </a:r>
            <a:br>
              <a:rPr lang="de-DE" smtClean="0"/>
            </a:br>
            <a:r>
              <a:rPr lang="de-DE" smtClean="0"/>
              <a:t>Spindel-/Riemen-/Zahnstangenantriebe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pic>
        <p:nvPicPr>
          <p:cNvPr id="35844" name="Picture 26"/>
          <p:cNvPicPr>
            <a:picLocks noChangeAspect="1" noChangeArrowheads="1"/>
          </p:cNvPicPr>
          <p:nvPr/>
        </p:nvPicPr>
        <p:blipFill>
          <a:blip r:embed="rId2" cstate="print"/>
          <a:srcRect/>
          <a:stretch>
            <a:fillRect/>
          </a:stretch>
        </p:blipFill>
        <p:spPr bwMode="auto">
          <a:xfrm>
            <a:off x="1143000" y="2181225"/>
            <a:ext cx="4648200" cy="3152775"/>
          </a:xfrm>
          <a:prstGeom prst="rect">
            <a:avLst/>
          </a:prstGeom>
          <a:noFill/>
          <a:ln w="6350">
            <a:noFill/>
            <a:miter lim="800000"/>
            <a:headEnd/>
            <a:tailEnd/>
          </a:ln>
        </p:spPr>
      </p:pic>
      <p:grpSp>
        <p:nvGrpSpPr>
          <p:cNvPr id="35845" name="Group 27"/>
          <p:cNvGrpSpPr>
            <a:grpSpLocks/>
          </p:cNvGrpSpPr>
          <p:nvPr/>
        </p:nvGrpSpPr>
        <p:grpSpPr bwMode="auto">
          <a:xfrm>
            <a:off x="285720" y="1285875"/>
            <a:ext cx="4648200" cy="1685925"/>
            <a:chOff x="192" y="810"/>
            <a:chExt cx="2928" cy="1062"/>
          </a:xfrm>
        </p:grpSpPr>
        <p:pic>
          <p:nvPicPr>
            <p:cNvPr id="35877" name="Picture 28"/>
            <p:cNvPicPr>
              <a:picLocks noChangeAspect="1" noChangeArrowheads="1"/>
            </p:cNvPicPr>
            <p:nvPr/>
          </p:nvPicPr>
          <p:blipFill>
            <a:blip r:embed="rId3" cstate="print"/>
            <a:srcRect/>
            <a:stretch>
              <a:fillRect/>
            </a:stretch>
          </p:blipFill>
          <p:spPr bwMode="auto">
            <a:xfrm>
              <a:off x="732" y="810"/>
              <a:ext cx="1104" cy="807"/>
            </a:xfrm>
            <a:prstGeom prst="rect">
              <a:avLst/>
            </a:prstGeom>
            <a:noFill/>
            <a:ln w="6350">
              <a:noFill/>
              <a:miter lim="800000"/>
              <a:headEnd/>
              <a:tailEnd/>
            </a:ln>
          </p:spPr>
        </p:pic>
        <p:sp>
          <p:nvSpPr>
            <p:cNvPr id="35878" name="Text Box 29"/>
            <p:cNvSpPr txBox="1">
              <a:spLocks noChangeArrowheads="1"/>
            </p:cNvSpPr>
            <p:nvPr/>
          </p:nvSpPr>
          <p:spPr bwMode="auto">
            <a:xfrm>
              <a:off x="192" y="1260"/>
              <a:ext cx="888" cy="233"/>
            </a:xfrm>
            <a:prstGeom prst="rect">
              <a:avLst/>
            </a:prstGeom>
            <a:noFill/>
            <a:ln w="9525">
              <a:noFill/>
              <a:miter lim="800000"/>
              <a:headEnd/>
              <a:tailEnd/>
            </a:ln>
          </p:spPr>
          <p:txBody>
            <a:bodyPr wrap="square">
              <a:spAutoFit/>
            </a:bodyPr>
            <a:lstStyle/>
            <a:p>
              <a:pPr eaLnBrk="1" hangingPunct="1"/>
              <a:r>
                <a:rPr lang="de-DE" dirty="0">
                  <a:solidFill>
                    <a:schemeClr val="tx1">
                      <a:lumMod val="75000"/>
                      <a:lumOff val="25000"/>
                    </a:schemeClr>
                  </a:solidFill>
                  <a:latin typeface="+mn-lt"/>
                </a:rPr>
                <a:t>Riementrieb</a:t>
              </a:r>
            </a:p>
          </p:txBody>
        </p:sp>
        <p:sp>
          <p:nvSpPr>
            <p:cNvPr id="35879" name="Line 30"/>
            <p:cNvSpPr>
              <a:spLocks noChangeShapeType="1"/>
            </p:cNvSpPr>
            <p:nvPr/>
          </p:nvSpPr>
          <p:spPr bwMode="auto">
            <a:xfrm>
              <a:off x="1920" y="1392"/>
              <a:ext cx="1200" cy="480"/>
            </a:xfrm>
            <a:prstGeom prst="line">
              <a:avLst/>
            </a:prstGeom>
            <a:noFill/>
            <a:ln w="6350">
              <a:solidFill>
                <a:schemeClr val="tx1"/>
              </a:solidFill>
              <a:round/>
              <a:headEnd/>
              <a:tailEnd type="oval" w="med" len="med"/>
            </a:ln>
          </p:spPr>
          <p:txBody>
            <a:bodyPr wrap="none" anchor="ctr"/>
            <a:lstStyle/>
            <a:p>
              <a:endParaRPr lang="de-DE"/>
            </a:p>
          </p:txBody>
        </p:sp>
      </p:grpSp>
      <p:grpSp>
        <p:nvGrpSpPr>
          <p:cNvPr id="35846" name="Group 31"/>
          <p:cNvGrpSpPr>
            <a:grpSpLocks/>
          </p:cNvGrpSpPr>
          <p:nvPr/>
        </p:nvGrpSpPr>
        <p:grpSpPr bwMode="auto">
          <a:xfrm>
            <a:off x="2428875" y="1285875"/>
            <a:ext cx="4886325" cy="719138"/>
            <a:chOff x="1530" y="810"/>
            <a:chExt cx="3078" cy="453"/>
          </a:xfrm>
        </p:grpSpPr>
        <p:pic>
          <p:nvPicPr>
            <p:cNvPr id="35874" name="Picture 32"/>
            <p:cNvPicPr>
              <a:picLocks noChangeAspect="1" noChangeArrowheads="1"/>
            </p:cNvPicPr>
            <p:nvPr/>
          </p:nvPicPr>
          <p:blipFill>
            <a:blip r:embed="rId4" cstate="print"/>
            <a:srcRect/>
            <a:stretch>
              <a:fillRect/>
            </a:stretch>
          </p:blipFill>
          <p:spPr bwMode="auto">
            <a:xfrm>
              <a:off x="2832" y="816"/>
              <a:ext cx="672" cy="447"/>
            </a:xfrm>
            <a:prstGeom prst="rect">
              <a:avLst/>
            </a:prstGeom>
            <a:noFill/>
            <a:ln w="6350">
              <a:noFill/>
              <a:miter lim="800000"/>
              <a:headEnd/>
              <a:tailEnd/>
            </a:ln>
          </p:spPr>
        </p:pic>
        <p:sp>
          <p:nvSpPr>
            <p:cNvPr id="35875" name="Text Box 33"/>
            <p:cNvSpPr txBox="1">
              <a:spLocks noChangeArrowheads="1"/>
            </p:cNvSpPr>
            <p:nvPr/>
          </p:nvSpPr>
          <p:spPr bwMode="auto">
            <a:xfrm>
              <a:off x="1530" y="810"/>
              <a:ext cx="1824" cy="233"/>
            </a:xfrm>
            <a:prstGeom prst="rect">
              <a:avLst/>
            </a:prstGeom>
            <a:noFill/>
            <a:ln w="9525">
              <a:noFill/>
              <a:miter lim="800000"/>
              <a:headEnd/>
              <a:tailEnd/>
            </a:ln>
          </p:spPr>
          <p:txBody>
            <a:bodyPr>
              <a:spAutoFit/>
            </a:bodyPr>
            <a:lstStyle/>
            <a:p>
              <a:pPr eaLnBrk="1" hangingPunct="1"/>
              <a:r>
                <a:rPr lang="de-DE" dirty="0">
                  <a:solidFill>
                    <a:schemeClr val="tx1">
                      <a:lumMod val="75000"/>
                      <a:lumOff val="25000"/>
                    </a:schemeClr>
                  </a:solidFill>
                  <a:latin typeface="+mn-lt"/>
                </a:rPr>
                <a:t>Stehlager</a:t>
              </a:r>
            </a:p>
          </p:txBody>
        </p:sp>
        <p:sp>
          <p:nvSpPr>
            <p:cNvPr id="35876" name="Line 34"/>
            <p:cNvSpPr>
              <a:spLocks noChangeShapeType="1"/>
            </p:cNvSpPr>
            <p:nvPr/>
          </p:nvSpPr>
          <p:spPr bwMode="auto">
            <a:xfrm>
              <a:off x="3408" y="1008"/>
              <a:ext cx="1200" cy="48"/>
            </a:xfrm>
            <a:prstGeom prst="line">
              <a:avLst/>
            </a:prstGeom>
            <a:noFill/>
            <a:ln w="6350">
              <a:solidFill>
                <a:schemeClr val="tx1"/>
              </a:solidFill>
              <a:round/>
              <a:headEnd/>
              <a:tailEnd type="oval" w="med" len="med"/>
            </a:ln>
          </p:spPr>
          <p:txBody>
            <a:bodyPr wrap="none" anchor="ctr"/>
            <a:lstStyle/>
            <a:p>
              <a:endParaRPr lang="de-DE"/>
            </a:p>
          </p:txBody>
        </p:sp>
      </p:grpSp>
      <p:grpSp>
        <p:nvGrpSpPr>
          <p:cNvPr id="35847" name="Group 39"/>
          <p:cNvGrpSpPr>
            <a:grpSpLocks/>
          </p:cNvGrpSpPr>
          <p:nvPr/>
        </p:nvGrpSpPr>
        <p:grpSpPr bwMode="auto">
          <a:xfrm>
            <a:off x="7215190" y="2514601"/>
            <a:ext cx="1782763" cy="1427163"/>
            <a:chOff x="4545" y="1584"/>
            <a:chExt cx="1123" cy="899"/>
          </a:xfrm>
        </p:grpSpPr>
        <p:pic>
          <p:nvPicPr>
            <p:cNvPr id="35872" name="Picture 40"/>
            <p:cNvPicPr>
              <a:picLocks noChangeAspect="1" noChangeArrowheads="1"/>
            </p:cNvPicPr>
            <p:nvPr/>
          </p:nvPicPr>
          <p:blipFill>
            <a:blip r:embed="rId5" cstate="print"/>
            <a:srcRect/>
            <a:stretch>
              <a:fillRect/>
            </a:stretch>
          </p:blipFill>
          <p:spPr bwMode="auto">
            <a:xfrm>
              <a:off x="4560" y="1584"/>
              <a:ext cx="1008" cy="691"/>
            </a:xfrm>
            <a:prstGeom prst="rect">
              <a:avLst/>
            </a:prstGeom>
            <a:noFill/>
            <a:ln w="6350">
              <a:noFill/>
              <a:miter lim="800000"/>
              <a:headEnd/>
              <a:tailEnd/>
            </a:ln>
          </p:spPr>
        </p:pic>
        <p:sp>
          <p:nvSpPr>
            <p:cNvPr id="35873" name="Rectangle 41"/>
            <p:cNvSpPr>
              <a:spLocks noChangeArrowheads="1"/>
            </p:cNvSpPr>
            <p:nvPr/>
          </p:nvSpPr>
          <p:spPr bwMode="auto">
            <a:xfrm>
              <a:off x="4545" y="2250"/>
              <a:ext cx="1123" cy="233"/>
            </a:xfrm>
            <a:prstGeom prst="rect">
              <a:avLst/>
            </a:prstGeom>
            <a:noFill/>
            <a:ln w="6350">
              <a:noFill/>
              <a:miter lim="800000"/>
              <a:headEnd/>
              <a:tailEnd/>
            </a:ln>
          </p:spPr>
          <p:txBody>
            <a:bodyPr wrap="none">
              <a:spAutoFit/>
            </a:bodyPr>
            <a:lstStyle/>
            <a:p>
              <a:pPr eaLnBrk="1" hangingPunct="1"/>
              <a:r>
                <a:rPr lang="de-DE" dirty="0">
                  <a:solidFill>
                    <a:schemeClr val="tx1">
                      <a:lumMod val="75000"/>
                      <a:lumOff val="25000"/>
                    </a:schemeClr>
                  </a:solidFill>
                  <a:latin typeface="+mn-lt"/>
                </a:rPr>
                <a:t>Kegelradgetriebe</a:t>
              </a:r>
            </a:p>
          </p:txBody>
        </p:sp>
      </p:grpSp>
      <p:grpSp>
        <p:nvGrpSpPr>
          <p:cNvPr id="35848" name="Group 42"/>
          <p:cNvGrpSpPr>
            <a:grpSpLocks/>
          </p:cNvGrpSpPr>
          <p:nvPr/>
        </p:nvGrpSpPr>
        <p:grpSpPr bwMode="auto">
          <a:xfrm>
            <a:off x="5334000" y="2225675"/>
            <a:ext cx="1905000" cy="1725613"/>
            <a:chOff x="3360" y="1402"/>
            <a:chExt cx="1200" cy="1087"/>
          </a:xfrm>
        </p:grpSpPr>
        <p:pic>
          <p:nvPicPr>
            <p:cNvPr id="35869" name="Picture 43"/>
            <p:cNvPicPr>
              <a:picLocks noChangeAspect="1" noChangeArrowheads="1"/>
            </p:cNvPicPr>
            <p:nvPr/>
          </p:nvPicPr>
          <p:blipFill>
            <a:blip r:embed="rId6" cstate="print"/>
            <a:srcRect/>
            <a:stretch>
              <a:fillRect/>
            </a:stretch>
          </p:blipFill>
          <p:spPr bwMode="auto">
            <a:xfrm>
              <a:off x="3606" y="1584"/>
              <a:ext cx="954" cy="905"/>
            </a:xfrm>
            <a:prstGeom prst="rect">
              <a:avLst/>
            </a:prstGeom>
            <a:noFill/>
            <a:ln w="6350">
              <a:noFill/>
              <a:miter lim="800000"/>
              <a:headEnd/>
              <a:tailEnd/>
            </a:ln>
          </p:spPr>
        </p:pic>
        <p:sp>
          <p:nvSpPr>
            <p:cNvPr id="35870" name="Line 44"/>
            <p:cNvSpPr>
              <a:spLocks noChangeShapeType="1"/>
            </p:cNvSpPr>
            <p:nvPr/>
          </p:nvSpPr>
          <p:spPr bwMode="auto">
            <a:xfrm flipH="1" flipV="1">
              <a:off x="3360" y="2064"/>
              <a:ext cx="288" cy="48"/>
            </a:xfrm>
            <a:prstGeom prst="line">
              <a:avLst/>
            </a:prstGeom>
            <a:noFill/>
            <a:ln w="6350">
              <a:solidFill>
                <a:schemeClr val="tx1"/>
              </a:solidFill>
              <a:round/>
              <a:headEnd/>
              <a:tailEnd type="oval" w="med" len="med"/>
            </a:ln>
          </p:spPr>
          <p:txBody>
            <a:bodyPr wrap="none" anchor="ctr"/>
            <a:lstStyle/>
            <a:p>
              <a:endParaRPr lang="de-DE"/>
            </a:p>
          </p:txBody>
        </p:sp>
        <p:sp>
          <p:nvSpPr>
            <p:cNvPr id="35871" name="Text Box 45"/>
            <p:cNvSpPr txBox="1">
              <a:spLocks noChangeArrowheads="1"/>
            </p:cNvSpPr>
            <p:nvPr/>
          </p:nvSpPr>
          <p:spPr bwMode="auto">
            <a:xfrm>
              <a:off x="3456" y="1402"/>
              <a:ext cx="816" cy="407"/>
            </a:xfrm>
            <a:prstGeom prst="rect">
              <a:avLst/>
            </a:prstGeom>
            <a:noFill/>
            <a:ln w="9525">
              <a:noFill/>
              <a:miter lim="800000"/>
              <a:headEnd/>
              <a:tailEnd/>
            </a:ln>
          </p:spPr>
          <p:txBody>
            <a:bodyPr>
              <a:spAutoFit/>
            </a:bodyPr>
            <a:lstStyle/>
            <a:p>
              <a:pPr eaLnBrk="1" hangingPunct="1"/>
              <a:r>
                <a:rPr lang="de-DE" dirty="0">
                  <a:solidFill>
                    <a:schemeClr val="tx1">
                      <a:lumMod val="75000"/>
                      <a:lumOff val="25000"/>
                    </a:schemeClr>
                  </a:solidFill>
                  <a:latin typeface="+mn-lt"/>
                </a:rPr>
                <a:t>Flansch</a:t>
              </a:r>
            </a:p>
            <a:p>
              <a:pPr eaLnBrk="1" hangingPunct="1"/>
              <a:endParaRPr lang="de-DE" dirty="0"/>
            </a:p>
          </p:txBody>
        </p:sp>
      </p:grpSp>
      <p:grpSp>
        <p:nvGrpSpPr>
          <p:cNvPr id="35849" name="Group 46"/>
          <p:cNvGrpSpPr>
            <a:grpSpLocks/>
          </p:cNvGrpSpPr>
          <p:nvPr/>
        </p:nvGrpSpPr>
        <p:grpSpPr bwMode="auto">
          <a:xfrm>
            <a:off x="4648202" y="3352800"/>
            <a:ext cx="4352926" cy="2459038"/>
            <a:chOff x="2928" y="2112"/>
            <a:chExt cx="2742" cy="1549"/>
          </a:xfrm>
        </p:grpSpPr>
        <p:pic>
          <p:nvPicPr>
            <p:cNvPr id="35866" name="Picture 47"/>
            <p:cNvPicPr>
              <a:picLocks noChangeAspect="1" noChangeArrowheads="1"/>
            </p:cNvPicPr>
            <p:nvPr/>
          </p:nvPicPr>
          <p:blipFill>
            <a:blip r:embed="rId7" cstate="print"/>
            <a:srcRect/>
            <a:stretch>
              <a:fillRect/>
            </a:stretch>
          </p:blipFill>
          <p:spPr bwMode="auto">
            <a:xfrm>
              <a:off x="4368" y="3264"/>
              <a:ext cx="816" cy="397"/>
            </a:xfrm>
            <a:prstGeom prst="rect">
              <a:avLst/>
            </a:prstGeom>
            <a:noFill/>
            <a:ln w="6350">
              <a:noFill/>
              <a:miter lim="800000"/>
              <a:headEnd/>
              <a:tailEnd/>
            </a:ln>
          </p:spPr>
        </p:pic>
        <p:sp>
          <p:nvSpPr>
            <p:cNvPr id="35867" name="Line 48"/>
            <p:cNvSpPr>
              <a:spLocks noChangeShapeType="1"/>
            </p:cNvSpPr>
            <p:nvPr/>
          </p:nvSpPr>
          <p:spPr bwMode="auto">
            <a:xfrm flipH="1" flipV="1">
              <a:off x="2928" y="2112"/>
              <a:ext cx="1632" cy="1152"/>
            </a:xfrm>
            <a:prstGeom prst="line">
              <a:avLst/>
            </a:prstGeom>
            <a:noFill/>
            <a:ln w="6350">
              <a:solidFill>
                <a:schemeClr val="tx1"/>
              </a:solidFill>
              <a:round/>
              <a:headEnd/>
              <a:tailEnd type="oval" w="med" len="med"/>
            </a:ln>
          </p:spPr>
          <p:txBody>
            <a:bodyPr wrap="none" anchor="ctr"/>
            <a:lstStyle/>
            <a:p>
              <a:endParaRPr lang="de-DE"/>
            </a:p>
          </p:txBody>
        </p:sp>
        <p:sp>
          <p:nvSpPr>
            <p:cNvPr id="35868" name="Text Box 49"/>
            <p:cNvSpPr txBox="1">
              <a:spLocks noChangeArrowheads="1"/>
            </p:cNvSpPr>
            <p:nvPr/>
          </p:nvSpPr>
          <p:spPr bwMode="auto">
            <a:xfrm>
              <a:off x="4134" y="2880"/>
              <a:ext cx="1536" cy="407"/>
            </a:xfrm>
            <a:prstGeom prst="rect">
              <a:avLst/>
            </a:prstGeom>
            <a:noFill/>
            <a:ln w="9525">
              <a:noFill/>
              <a:miter lim="800000"/>
              <a:headEnd/>
              <a:tailEnd/>
            </a:ln>
          </p:spPr>
          <p:txBody>
            <a:bodyPr>
              <a:spAutoFit/>
            </a:bodyPr>
            <a:lstStyle/>
            <a:p>
              <a:pPr algn="r" eaLnBrk="1" hangingPunct="1"/>
              <a:r>
                <a:rPr lang="de-DE" dirty="0" err="1">
                  <a:solidFill>
                    <a:schemeClr val="tx1">
                      <a:lumMod val="75000"/>
                      <a:lumOff val="25000"/>
                    </a:schemeClr>
                  </a:solidFill>
                  <a:latin typeface="+mn-lt"/>
                </a:rPr>
                <a:t>Mech</a:t>
              </a:r>
              <a:r>
                <a:rPr lang="de-DE" dirty="0">
                  <a:solidFill>
                    <a:schemeClr val="tx1">
                      <a:lumMod val="75000"/>
                      <a:lumOff val="25000"/>
                    </a:schemeClr>
                  </a:solidFill>
                  <a:latin typeface="+mn-lt"/>
                </a:rPr>
                <a:t>. Rollenschalter</a:t>
              </a:r>
            </a:p>
            <a:p>
              <a:pPr algn="r" eaLnBrk="1" hangingPunct="1"/>
              <a:endParaRPr lang="de-DE" dirty="0"/>
            </a:p>
          </p:txBody>
        </p:sp>
      </p:grpSp>
      <p:grpSp>
        <p:nvGrpSpPr>
          <p:cNvPr id="35850" name="Group 54"/>
          <p:cNvGrpSpPr>
            <a:grpSpLocks/>
          </p:cNvGrpSpPr>
          <p:nvPr/>
        </p:nvGrpSpPr>
        <p:grpSpPr bwMode="auto">
          <a:xfrm>
            <a:off x="2438401" y="4953000"/>
            <a:ext cx="1928813" cy="1285875"/>
            <a:chOff x="1536" y="3120"/>
            <a:chExt cx="1215" cy="810"/>
          </a:xfrm>
        </p:grpSpPr>
        <p:pic>
          <p:nvPicPr>
            <p:cNvPr id="35863" name="Picture 55"/>
            <p:cNvPicPr>
              <a:picLocks noChangeAspect="1" noChangeArrowheads="1"/>
            </p:cNvPicPr>
            <p:nvPr/>
          </p:nvPicPr>
          <p:blipFill>
            <a:blip r:embed="rId8" cstate="print"/>
            <a:srcRect/>
            <a:stretch>
              <a:fillRect/>
            </a:stretch>
          </p:blipFill>
          <p:spPr bwMode="auto">
            <a:xfrm>
              <a:off x="1536" y="3510"/>
              <a:ext cx="705" cy="420"/>
            </a:xfrm>
            <a:prstGeom prst="rect">
              <a:avLst/>
            </a:prstGeom>
            <a:noFill/>
            <a:ln w="6350">
              <a:noFill/>
              <a:miter lim="800000"/>
              <a:headEnd/>
              <a:tailEnd/>
            </a:ln>
          </p:spPr>
        </p:pic>
        <p:sp>
          <p:nvSpPr>
            <p:cNvPr id="35864" name="Line 56"/>
            <p:cNvSpPr>
              <a:spLocks noChangeShapeType="1"/>
            </p:cNvSpPr>
            <p:nvPr/>
          </p:nvSpPr>
          <p:spPr bwMode="auto">
            <a:xfrm flipH="1" flipV="1">
              <a:off x="1584" y="3120"/>
              <a:ext cx="81" cy="390"/>
            </a:xfrm>
            <a:prstGeom prst="line">
              <a:avLst/>
            </a:prstGeom>
            <a:noFill/>
            <a:ln w="6350">
              <a:solidFill>
                <a:schemeClr val="tx1"/>
              </a:solidFill>
              <a:round/>
              <a:headEnd/>
              <a:tailEnd type="oval" w="med" len="med"/>
            </a:ln>
          </p:spPr>
          <p:txBody>
            <a:bodyPr wrap="none" anchor="ctr"/>
            <a:lstStyle/>
            <a:p>
              <a:endParaRPr lang="de-DE"/>
            </a:p>
          </p:txBody>
        </p:sp>
        <p:sp>
          <p:nvSpPr>
            <p:cNvPr id="35865" name="Text Box 57"/>
            <p:cNvSpPr txBox="1">
              <a:spLocks noChangeArrowheads="1"/>
            </p:cNvSpPr>
            <p:nvPr/>
          </p:nvSpPr>
          <p:spPr bwMode="auto">
            <a:xfrm>
              <a:off x="1935" y="3240"/>
              <a:ext cx="816" cy="233"/>
            </a:xfrm>
            <a:prstGeom prst="rect">
              <a:avLst/>
            </a:prstGeom>
            <a:noFill/>
            <a:ln w="9525">
              <a:noFill/>
              <a:miter lim="800000"/>
              <a:headEnd/>
              <a:tailEnd/>
            </a:ln>
          </p:spPr>
          <p:txBody>
            <a:bodyPr>
              <a:spAutoFit/>
            </a:bodyPr>
            <a:lstStyle/>
            <a:p>
              <a:pPr eaLnBrk="1" hangingPunct="1"/>
              <a:r>
                <a:rPr lang="de-DE" dirty="0">
                  <a:solidFill>
                    <a:schemeClr val="tx1">
                      <a:lumMod val="75000"/>
                      <a:lumOff val="25000"/>
                    </a:schemeClr>
                  </a:solidFill>
                  <a:latin typeface="+mn-lt"/>
                </a:rPr>
                <a:t>Nutenstein</a:t>
              </a:r>
            </a:p>
          </p:txBody>
        </p:sp>
      </p:grpSp>
      <p:grpSp>
        <p:nvGrpSpPr>
          <p:cNvPr id="35851" name="Group 35"/>
          <p:cNvGrpSpPr>
            <a:grpSpLocks/>
          </p:cNvGrpSpPr>
          <p:nvPr/>
        </p:nvGrpSpPr>
        <p:grpSpPr bwMode="auto">
          <a:xfrm>
            <a:off x="6477000" y="1214438"/>
            <a:ext cx="2667000" cy="1909763"/>
            <a:chOff x="4080" y="765"/>
            <a:chExt cx="1680" cy="1203"/>
          </a:xfrm>
        </p:grpSpPr>
        <p:pic>
          <p:nvPicPr>
            <p:cNvPr id="35860" name="Picture 36"/>
            <p:cNvPicPr>
              <a:picLocks noChangeAspect="1" noChangeArrowheads="1"/>
            </p:cNvPicPr>
            <p:nvPr/>
          </p:nvPicPr>
          <p:blipFill>
            <a:blip r:embed="rId9" cstate="print"/>
            <a:srcRect/>
            <a:stretch>
              <a:fillRect/>
            </a:stretch>
          </p:blipFill>
          <p:spPr bwMode="auto">
            <a:xfrm>
              <a:off x="4080" y="998"/>
              <a:ext cx="1008" cy="363"/>
            </a:xfrm>
            <a:prstGeom prst="rect">
              <a:avLst/>
            </a:prstGeom>
            <a:noFill/>
            <a:ln w="6350">
              <a:noFill/>
              <a:miter lim="800000"/>
              <a:headEnd/>
              <a:tailEnd/>
            </a:ln>
          </p:spPr>
        </p:pic>
        <p:sp>
          <p:nvSpPr>
            <p:cNvPr id="35861" name="Line 37"/>
            <p:cNvSpPr>
              <a:spLocks noChangeShapeType="1"/>
            </p:cNvSpPr>
            <p:nvPr/>
          </p:nvSpPr>
          <p:spPr bwMode="auto">
            <a:xfrm>
              <a:off x="4752" y="1248"/>
              <a:ext cx="624" cy="720"/>
            </a:xfrm>
            <a:prstGeom prst="line">
              <a:avLst/>
            </a:prstGeom>
            <a:noFill/>
            <a:ln w="6350">
              <a:solidFill>
                <a:schemeClr val="tx1"/>
              </a:solidFill>
              <a:round/>
              <a:headEnd/>
              <a:tailEnd type="oval" w="med" len="med"/>
            </a:ln>
          </p:spPr>
          <p:txBody>
            <a:bodyPr wrap="none" anchor="ctr"/>
            <a:lstStyle/>
            <a:p>
              <a:endParaRPr lang="de-DE"/>
            </a:p>
          </p:txBody>
        </p:sp>
        <p:sp>
          <p:nvSpPr>
            <p:cNvPr id="35862" name="Text Box 38"/>
            <p:cNvSpPr txBox="1">
              <a:spLocks noChangeArrowheads="1"/>
            </p:cNvSpPr>
            <p:nvPr/>
          </p:nvSpPr>
          <p:spPr bwMode="auto">
            <a:xfrm>
              <a:off x="4185" y="765"/>
              <a:ext cx="1575" cy="407"/>
            </a:xfrm>
            <a:prstGeom prst="rect">
              <a:avLst/>
            </a:prstGeom>
            <a:noFill/>
            <a:ln w="9525">
              <a:noFill/>
              <a:miter lim="800000"/>
              <a:headEnd/>
              <a:tailEnd/>
            </a:ln>
          </p:spPr>
          <p:txBody>
            <a:bodyPr wrap="square">
              <a:spAutoFit/>
            </a:bodyPr>
            <a:lstStyle/>
            <a:p>
              <a:pPr eaLnBrk="1" hangingPunct="1"/>
              <a:r>
                <a:rPr lang="de-DE" dirty="0">
                  <a:solidFill>
                    <a:schemeClr val="tx1">
                      <a:lumMod val="75000"/>
                      <a:lumOff val="25000"/>
                    </a:schemeClr>
                  </a:solidFill>
                  <a:latin typeface="+mn-lt"/>
                </a:rPr>
                <a:t>Synchronisationswellen</a:t>
              </a:r>
            </a:p>
            <a:p>
              <a:pPr eaLnBrk="1" hangingPunct="1"/>
              <a:endParaRPr lang="de-DE" dirty="0"/>
            </a:p>
          </p:txBody>
        </p:sp>
      </p:grpSp>
      <p:grpSp>
        <p:nvGrpSpPr>
          <p:cNvPr id="35852" name="Group 50"/>
          <p:cNvGrpSpPr>
            <a:grpSpLocks/>
          </p:cNvGrpSpPr>
          <p:nvPr/>
        </p:nvGrpSpPr>
        <p:grpSpPr bwMode="auto">
          <a:xfrm>
            <a:off x="3657600" y="3429001"/>
            <a:ext cx="3124200" cy="3084513"/>
            <a:chOff x="2304" y="2160"/>
            <a:chExt cx="1968" cy="1943"/>
          </a:xfrm>
        </p:grpSpPr>
        <p:pic>
          <p:nvPicPr>
            <p:cNvPr id="35857" name="Picture 51"/>
            <p:cNvPicPr>
              <a:picLocks noChangeAspect="1" noChangeArrowheads="1"/>
            </p:cNvPicPr>
            <p:nvPr/>
          </p:nvPicPr>
          <p:blipFill>
            <a:blip r:embed="rId10" cstate="print"/>
            <a:srcRect/>
            <a:stretch>
              <a:fillRect/>
            </a:stretch>
          </p:blipFill>
          <p:spPr bwMode="auto">
            <a:xfrm>
              <a:off x="3120" y="2928"/>
              <a:ext cx="665" cy="786"/>
            </a:xfrm>
            <a:prstGeom prst="rect">
              <a:avLst/>
            </a:prstGeom>
            <a:noFill/>
            <a:ln w="6350">
              <a:noFill/>
              <a:miter lim="800000"/>
              <a:headEnd/>
              <a:tailEnd/>
            </a:ln>
          </p:spPr>
        </p:pic>
        <p:sp>
          <p:nvSpPr>
            <p:cNvPr id="35858" name="Line 52"/>
            <p:cNvSpPr>
              <a:spLocks noChangeShapeType="1"/>
            </p:cNvSpPr>
            <p:nvPr/>
          </p:nvSpPr>
          <p:spPr bwMode="auto">
            <a:xfrm flipH="1" flipV="1">
              <a:off x="2304" y="2160"/>
              <a:ext cx="1152" cy="960"/>
            </a:xfrm>
            <a:prstGeom prst="line">
              <a:avLst/>
            </a:prstGeom>
            <a:noFill/>
            <a:ln w="6350">
              <a:solidFill>
                <a:schemeClr val="tx1"/>
              </a:solidFill>
              <a:round/>
              <a:headEnd/>
              <a:tailEnd type="oval" w="med" len="med"/>
            </a:ln>
          </p:spPr>
          <p:txBody>
            <a:bodyPr wrap="none" anchor="ctr"/>
            <a:lstStyle/>
            <a:p>
              <a:endParaRPr lang="de-DE"/>
            </a:p>
          </p:txBody>
        </p:sp>
        <p:sp>
          <p:nvSpPr>
            <p:cNvPr id="35859" name="Text Box 53"/>
            <p:cNvSpPr txBox="1">
              <a:spLocks noChangeArrowheads="1"/>
            </p:cNvSpPr>
            <p:nvPr/>
          </p:nvSpPr>
          <p:spPr bwMode="auto">
            <a:xfrm>
              <a:off x="2736" y="3696"/>
              <a:ext cx="1536" cy="407"/>
            </a:xfrm>
            <a:prstGeom prst="rect">
              <a:avLst/>
            </a:prstGeom>
            <a:noFill/>
            <a:ln w="9525">
              <a:noFill/>
              <a:miter lim="800000"/>
              <a:headEnd/>
              <a:tailEnd/>
            </a:ln>
          </p:spPr>
          <p:txBody>
            <a:bodyPr>
              <a:spAutoFit/>
            </a:bodyPr>
            <a:lstStyle/>
            <a:p>
              <a:pPr eaLnBrk="1" hangingPunct="1"/>
              <a:r>
                <a:rPr lang="de-DE" dirty="0" err="1">
                  <a:solidFill>
                    <a:schemeClr val="tx1">
                      <a:lumMod val="75000"/>
                      <a:lumOff val="25000"/>
                    </a:schemeClr>
                  </a:solidFill>
                  <a:latin typeface="+mn-lt"/>
                </a:rPr>
                <a:t>Ind</a:t>
              </a:r>
              <a:r>
                <a:rPr lang="de-DE" dirty="0">
                  <a:solidFill>
                    <a:schemeClr val="tx1">
                      <a:lumMod val="75000"/>
                      <a:lumOff val="25000"/>
                    </a:schemeClr>
                  </a:solidFill>
                  <a:latin typeface="+mn-lt"/>
                </a:rPr>
                <a:t>. Näherungsschalter</a:t>
              </a:r>
            </a:p>
            <a:p>
              <a:pPr eaLnBrk="1" hangingPunct="1"/>
              <a:endParaRPr lang="de-DE" dirty="0"/>
            </a:p>
          </p:txBody>
        </p:sp>
      </p:grpSp>
      <p:grpSp>
        <p:nvGrpSpPr>
          <p:cNvPr id="35853" name="Group 58"/>
          <p:cNvGrpSpPr>
            <a:grpSpLocks/>
          </p:cNvGrpSpPr>
          <p:nvPr/>
        </p:nvGrpSpPr>
        <p:grpSpPr bwMode="auto">
          <a:xfrm>
            <a:off x="304800" y="4648201"/>
            <a:ext cx="1981200" cy="1865313"/>
            <a:chOff x="192" y="2928"/>
            <a:chExt cx="1248" cy="1175"/>
          </a:xfrm>
        </p:grpSpPr>
        <p:pic>
          <p:nvPicPr>
            <p:cNvPr id="35854" name="Picture 59"/>
            <p:cNvPicPr>
              <a:picLocks noChangeAspect="1" noChangeArrowheads="1"/>
            </p:cNvPicPr>
            <p:nvPr/>
          </p:nvPicPr>
          <p:blipFill>
            <a:blip r:embed="rId11" cstate="print"/>
            <a:srcRect/>
            <a:stretch>
              <a:fillRect/>
            </a:stretch>
          </p:blipFill>
          <p:spPr bwMode="auto">
            <a:xfrm>
              <a:off x="240" y="3312"/>
              <a:ext cx="912" cy="443"/>
            </a:xfrm>
            <a:prstGeom prst="rect">
              <a:avLst/>
            </a:prstGeom>
            <a:noFill/>
            <a:ln w="6350">
              <a:noFill/>
              <a:miter lim="800000"/>
              <a:headEnd/>
              <a:tailEnd/>
            </a:ln>
          </p:spPr>
        </p:pic>
        <p:sp>
          <p:nvSpPr>
            <p:cNvPr id="35855" name="Line 60"/>
            <p:cNvSpPr>
              <a:spLocks noChangeShapeType="1"/>
            </p:cNvSpPr>
            <p:nvPr/>
          </p:nvSpPr>
          <p:spPr bwMode="auto">
            <a:xfrm flipV="1">
              <a:off x="672" y="2928"/>
              <a:ext cx="96" cy="528"/>
            </a:xfrm>
            <a:prstGeom prst="line">
              <a:avLst/>
            </a:prstGeom>
            <a:noFill/>
            <a:ln w="6350">
              <a:solidFill>
                <a:schemeClr val="tx1"/>
              </a:solidFill>
              <a:round/>
              <a:headEnd/>
              <a:tailEnd type="oval" w="med" len="med"/>
            </a:ln>
          </p:spPr>
          <p:txBody>
            <a:bodyPr wrap="none" anchor="ctr"/>
            <a:lstStyle/>
            <a:p>
              <a:endParaRPr lang="de-DE"/>
            </a:p>
          </p:txBody>
        </p:sp>
        <p:sp>
          <p:nvSpPr>
            <p:cNvPr id="35856" name="Text Box 61"/>
            <p:cNvSpPr txBox="1">
              <a:spLocks noChangeArrowheads="1"/>
            </p:cNvSpPr>
            <p:nvPr/>
          </p:nvSpPr>
          <p:spPr bwMode="auto">
            <a:xfrm>
              <a:off x="192" y="3696"/>
              <a:ext cx="1248" cy="407"/>
            </a:xfrm>
            <a:prstGeom prst="rect">
              <a:avLst/>
            </a:prstGeom>
            <a:noFill/>
            <a:ln w="9525">
              <a:noFill/>
              <a:miter lim="800000"/>
              <a:headEnd/>
              <a:tailEnd/>
            </a:ln>
          </p:spPr>
          <p:txBody>
            <a:bodyPr>
              <a:spAutoFit/>
            </a:bodyPr>
            <a:lstStyle/>
            <a:p>
              <a:pPr eaLnBrk="1" hangingPunct="1"/>
              <a:r>
                <a:rPr lang="de-DE" dirty="0">
                  <a:solidFill>
                    <a:schemeClr val="tx1">
                      <a:lumMod val="75000"/>
                      <a:lumOff val="25000"/>
                    </a:schemeClr>
                  </a:solidFill>
                  <a:latin typeface="+mn-lt"/>
                </a:rPr>
                <a:t>Befestigungsleiste</a:t>
              </a:r>
            </a:p>
            <a:p>
              <a:pPr eaLnBrk="1" hangingPunct="1"/>
              <a:endParaRPr lang="de-DE" dirty="0"/>
            </a:p>
          </p:txBody>
        </p:sp>
      </p:grpSp>
      <p:sp>
        <p:nvSpPr>
          <p:cNvPr id="41" name="Foliennummernplatzhalter 40"/>
          <p:cNvSpPr>
            <a:spLocks noGrp="1"/>
          </p:cNvSpPr>
          <p:nvPr>
            <p:ph type="sldNum" sz="quarter" idx="4"/>
          </p:nvPr>
        </p:nvSpPr>
        <p:spPr/>
        <p:txBody>
          <a:bodyPr/>
          <a:lstStyle/>
          <a:p>
            <a:fld id="{67E460E2-A79B-FD4C-875F-CB1722C97EA1}" type="slidenum">
              <a:rPr lang="de-DE" smtClean="0"/>
              <a:pPr/>
              <a:t>31</a:t>
            </a:fld>
            <a:endParaRPr lang="de-DE"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7" name="Titel 2"/>
          <p:cNvSpPr>
            <a:spLocks noGrp="1"/>
          </p:cNvSpPr>
          <p:nvPr>
            <p:ph type="title"/>
          </p:nvPr>
        </p:nvSpPr>
        <p:spPr/>
        <p:txBody>
          <a:bodyPr/>
          <a:lstStyle/>
          <a:p>
            <a:r>
              <a:rPr lang="de-DE" smtClean="0"/>
              <a:t>Linearmodule Übersicht</a:t>
            </a:r>
          </a:p>
        </p:txBody>
      </p:sp>
      <p:graphicFrame>
        <p:nvGraphicFramePr>
          <p:cNvPr id="6" name="Inhaltsplatzhalter 5"/>
          <p:cNvGraphicFramePr>
            <a:graphicFrameLocks noGrp="1"/>
          </p:cNvGraphicFramePr>
          <p:nvPr>
            <p:ph sz="quarter" idx="10"/>
          </p:nvPr>
        </p:nvGraphicFramePr>
        <p:xfrm>
          <a:off x="569913" y="1604963"/>
          <a:ext cx="8066088" cy="4079240"/>
        </p:xfrm>
        <a:graphic>
          <a:graphicData uri="http://schemas.openxmlformats.org/drawingml/2006/table">
            <a:tbl>
              <a:tblPr firstRow="1" bandRow="1">
                <a:tableStyleId>{5C22544A-7EE6-4342-B048-85BDC9FD1C3A}</a:tableStyleId>
              </a:tblPr>
              <a:tblGrid>
                <a:gridCol w="1344348"/>
                <a:gridCol w="1344348"/>
                <a:gridCol w="1344348"/>
                <a:gridCol w="1344348"/>
                <a:gridCol w="1344348"/>
                <a:gridCol w="1344348"/>
              </a:tblGrid>
              <a:tr h="370840">
                <a:tc gridSpan="2">
                  <a:txBody>
                    <a:bodyPr/>
                    <a:lstStyle/>
                    <a:p>
                      <a:r>
                        <a:rPr lang="de-DE" dirty="0" smtClean="0"/>
                        <a:t>pneumatisch</a:t>
                      </a:r>
                      <a:endParaRPr lang="de-DE" dirty="0"/>
                    </a:p>
                  </a:txBody>
                  <a:tcPr marL="83940" marR="83940" anchor="ctr" anchorCtr="1">
                    <a:lnR w="12700" cap="flat" cmpd="sng" algn="ctr">
                      <a:solidFill>
                        <a:schemeClr val="bg1"/>
                      </a:solidFill>
                      <a:prstDash val="solid"/>
                      <a:round/>
                      <a:headEnd type="none" w="med" len="med"/>
                      <a:tailEnd type="none" w="med" len="med"/>
                    </a:lnR>
                    <a:lnB w="38100" cmpd="sng">
                      <a:noFill/>
                    </a:lnB>
                  </a:tcPr>
                </a:tc>
                <a:tc hMerge="1">
                  <a:txBody>
                    <a:bodyPr/>
                    <a:lstStyle/>
                    <a:p>
                      <a:endParaRPr lang="de-DE" dirty="0"/>
                    </a:p>
                  </a:txBody>
                  <a:tcPr/>
                </a:tc>
                <a:tc gridSpan="4">
                  <a:txBody>
                    <a:bodyPr/>
                    <a:lstStyle/>
                    <a:p>
                      <a:r>
                        <a:rPr lang="de-DE" dirty="0" smtClean="0"/>
                        <a:t>elektrisch</a:t>
                      </a:r>
                      <a:endParaRPr lang="de-DE" dirty="0"/>
                    </a:p>
                  </a:txBody>
                  <a:tcPr marL="83940" marR="83940" anchor="ctr" anchorCtr="1">
                    <a:lnL w="12700" cap="flat" cmpd="sng" algn="ctr">
                      <a:solidFill>
                        <a:schemeClr val="bg1"/>
                      </a:solidFill>
                      <a:prstDash val="solid"/>
                      <a:round/>
                      <a:headEnd type="none" w="med" len="med"/>
                      <a:tailEnd type="none" w="med" len="med"/>
                    </a:lnL>
                    <a:lnB w="38100" cmpd="sng">
                      <a:noFill/>
                    </a:lnB>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r>
              <a:tr h="370840">
                <a:tc gridSpan="2">
                  <a:txBody>
                    <a:bodyPr/>
                    <a:lstStyle/>
                    <a:p>
                      <a:endParaRPr lang="de-DE" dirty="0"/>
                    </a:p>
                  </a:txBody>
                  <a:tcPr marL="83940" marR="83940" anchor="ctr" anchorCtr="1">
                    <a:lnR w="12700" cap="flat" cmpd="sng" algn="ctr">
                      <a:solidFill>
                        <a:schemeClr val="bg1"/>
                      </a:solidFill>
                      <a:prstDash val="solid"/>
                      <a:round/>
                      <a:headEnd type="none" w="med" len="med"/>
                      <a:tailEnd type="none" w="med" len="med"/>
                    </a:lnR>
                    <a:lnT w="38100" cmpd="sng">
                      <a:noFill/>
                    </a:lnT>
                    <a:lnB w="38100" cmpd="sng">
                      <a:noFill/>
                    </a:lnB>
                    <a:solidFill>
                      <a:schemeClr val="accent1"/>
                    </a:solidFill>
                  </a:tcPr>
                </a:tc>
                <a:tc hMerge="1">
                  <a:txBody>
                    <a:bodyPr/>
                    <a:lstStyle/>
                    <a:p>
                      <a:endParaRPr lang="de-DE" sz="1600" b="0" kern="1200" dirty="0" smtClean="0">
                        <a:solidFill>
                          <a:schemeClr val="lt1"/>
                        </a:solidFill>
                        <a:latin typeface="+mn-lt"/>
                        <a:ea typeface="+mn-ea"/>
                        <a:cs typeface="+mn-cs"/>
                      </a:endParaRPr>
                    </a:p>
                  </a:txBody>
                  <a:tcPr marL="83940" marR="83940" anchor="ctr" anchorCtr="1">
                    <a:solidFill>
                      <a:schemeClr val="accent1"/>
                    </a:solidFill>
                  </a:tcPr>
                </a:tc>
                <a:tc gridSpan="2">
                  <a:txBody>
                    <a:bodyPr/>
                    <a:lstStyle/>
                    <a:p>
                      <a:r>
                        <a:rPr lang="de-DE" sz="1600" kern="1200" dirty="0" smtClean="0">
                          <a:solidFill>
                            <a:schemeClr val="bg1"/>
                          </a:solidFill>
                        </a:rPr>
                        <a:t>Spindel/Riemen/Zahnstangen</a:t>
                      </a:r>
                      <a:endParaRPr lang="de-DE" sz="1600" b="0" kern="1200" dirty="0" smtClean="0">
                        <a:solidFill>
                          <a:schemeClr val="bg1"/>
                        </a:solidFill>
                        <a:latin typeface="+mn-lt"/>
                        <a:ea typeface="+mn-ea"/>
                        <a:cs typeface="+mn-cs"/>
                      </a:endParaRPr>
                    </a:p>
                  </a:txBody>
                  <a:tcPr marL="83940" marR="83940" anchor="ctr" anchorCtr="1">
                    <a:lnL w="12700" cap="flat" cmpd="sng" algn="ctr">
                      <a:solidFill>
                        <a:schemeClr val="bg1"/>
                      </a:solidFill>
                      <a:prstDash val="solid"/>
                      <a:round/>
                      <a:headEnd type="none" w="med" len="med"/>
                      <a:tailEnd type="none" w="med" len="med"/>
                    </a:lnL>
                    <a:lnT w="38100" cmpd="sng">
                      <a:noFill/>
                    </a:lnT>
                    <a:lnB w="12700" cmpd="sng">
                      <a:noFill/>
                    </a:lnB>
                    <a:solidFill>
                      <a:schemeClr val="accent1"/>
                    </a:solidFill>
                  </a:tcPr>
                </a:tc>
                <a:tc hMerge="1">
                  <a:txBody>
                    <a:bodyPr/>
                    <a:lstStyle/>
                    <a:p>
                      <a:endParaRPr lang="de-DE" dirty="0"/>
                    </a:p>
                  </a:txBody>
                  <a:tcPr/>
                </a:tc>
                <a:tc gridSpan="2">
                  <a:txBody>
                    <a:bodyPr/>
                    <a:lstStyle/>
                    <a:p>
                      <a:r>
                        <a:rPr lang="de-DE" sz="1600" kern="1200" dirty="0" smtClean="0">
                          <a:solidFill>
                            <a:schemeClr val="bg1"/>
                          </a:solidFill>
                        </a:rPr>
                        <a:t>Lineardirekt</a:t>
                      </a:r>
                      <a:endParaRPr lang="de-DE" sz="1600" b="0" kern="1200" dirty="0" smtClean="0">
                        <a:solidFill>
                          <a:schemeClr val="bg1"/>
                        </a:solidFill>
                        <a:latin typeface="+mn-lt"/>
                        <a:ea typeface="+mn-ea"/>
                        <a:cs typeface="+mn-cs"/>
                      </a:endParaRPr>
                    </a:p>
                  </a:txBody>
                  <a:tcPr marL="83940" marR="83940" anchor="ctr" anchorCtr="1">
                    <a:lnT w="38100" cmpd="sng">
                      <a:noFill/>
                    </a:lnT>
                    <a:lnB w="12700" cmpd="sng">
                      <a:noFill/>
                    </a:lnB>
                    <a:solidFill>
                      <a:schemeClr val="accent1"/>
                    </a:solidFill>
                  </a:tcPr>
                </a:tc>
                <a:tc hMerge="1">
                  <a:txBody>
                    <a:bodyPr/>
                    <a:lstStyle/>
                    <a:p>
                      <a:endParaRPr lang="de-DE" sz="1800" b="0" kern="1200" dirty="0" smtClean="0">
                        <a:solidFill>
                          <a:schemeClr val="lt1"/>
                        </a:solidFill>
                        <a:latin typeface="+mn-lt"/>
                        <a:ea typeface="+mn-ea"/>
                        <a:cs typeface="+mn-cs"/>
                      </a:endParaRPr>
                    </a:p>
                  </a:txBody>
                  <a:tcPr/>
                </a:tc>
              </a:tr>
              <a:tr h="370840">
                <a:tc>
                  <a:txBody>
                    <a:bodyPr/>
                    <a:lstStyle/>
                    <a:p>
                      <a:r>
                        <a:rPr lang="de-DE" sz="1600" kern="1200" dirty="0" smtClean="0">
                          <a:solidFill>
                            <a:schemeClr val="bg1"/>
                          </a:solidFill>
                        </a:rPr>
                        <a:t>Komponenten</a:t>
                      </a:r>
                      <a:endParaRPr lang="de-DE" sz="1600" b="0" kern="1200" dirty="0" smtClean="0">
                        <a:solidFill>
                          <a:schemeClr val="bg1"/>
                        </a:solidFill>
                        <a:latin typeface="+mn-lt"/>
                        <a:ea typeface="+mn-ea"/>
                        <a:cs typeface="+mn-cs"/>
                      </a:endParaRPr>
                    </a:p>
                  </a:txBody>
                  <a:tcPr marL="83940" marR="83940" anchor="ctr" anchorCtr="1">
                    <a:lnT w="12700" cmpd="sng">
                      <a:noFill/>
                    </a:lnT>
                    <a:lnB w="38100" cap="flat" cmpd="sng" algn="ctr">
                      <a:solidFill>
                        <a:schemeClr val="bg1"/>
                      </a:solidFill>
                      <a:prstDash val="solid"/>
                      <a:round/>
                      <a:headEnd type="none" w="med" len="med"/>
                      <a:tailEnd type="none" w="med" len="med"/>
                    </a:lnB>
                    <a:solidFill>
                      <a:schemeClr val="accent1"/>
                    </a:solidFill>
                  </a:tcPr>
                </a:tc>
                <a:tc>
                  <a:txBody>
                    <a:bodyPr/>
                    <a:lstStyle/>
                    <a:p>
                      <a:r>
                        <a:rPr lang="de-DE" sz="1600" kern="1200" dirty="0" smtClean="0">
                          <a:solidFill>
                            <a:schemeClr val="bg1"/>
                          </a:solidFill>
                        </a:rPr>
                        <a:t>Systeme</a:t>
                      </a:r>
                      <a:endParaRPr lang="de-DE" sz="1600" b="0" kern="1200" dirty="0" smtClean="0">
                        <a:solidFill>
                          <a:schemeClr val="bg1"/>
                        </a:solidFill>
                        <a:latin typeface="+mn-lt"/>
                        <a:ea typeface="+mn-ea"/>
                        <a:cs typeface="+mn-cs"/>
                      </a:endParaRPr>
                    </a:p>
                  </a:txBody>
                  <a:tcPr marL="83940" marR="83940" anchor="ctr" anchorCtr="1">
                    <a:lnT w="12700" cmpd="sng">
                      <a:noFill/>
                    </a:lnT>
                    <a:lnB w="38100" cap="flat" cmpd="sng" algn="ctr">
                      <a:solidFill>
                        <a:schemeClr val="bg1"/>
                      </a:solidFill>
                      <a:prstDash val="solid"/>
                      <a:round/>
                      <a:headEnd type="none" w="med" len="med"/>
                      <a:tailEnd type="none" w="med" len="med"/>
                    </a:lnB>
                    <a:solidFill>
                      <a:schemeClr val="accent1"/>
                    </a:solidFill>
                  </a:tcPr>
                </a:tc>
                <a:tc>
                  <a:txBody>
                    <a:bodyPr/>
                    <a:lstStyle/>
                    <a:p>
                      <a:r>
                        <a:rPr lang="de-DE" sz="1600" kern="1200" dirty="0" smtClean="0">
                          <a:solidFill>
                            <a:schemeClr val="bg1"/>
                          </a:solidFill>
                        </a:rPr>
                        <a:t>Komponenten</a:t>
                      </a:r>
                      <a:endParaRPr lang="de-DE" sz="1600" b="0" kern="1200" dirty="0" smtClean="0">
                        <a:solidFill>
                          <a:schemeClr val="bg1"/>
                        </a:solidFill>
                        <a:latin typeface="+mn-lt"/>
                        <a:ea typeface="+mn-ea"/>
                        <a:cs typeface="+mn-cs"/>
                      </a:endParaRPr>
                    </a:p>
                  </a:txBody>
                  <a:tcPr marL="83940" marR="83940" anchor="ctr" anchorCtr="1">
                    <a:lnT w="12700" cmpd="sng">
                      <a:noFill/>
                    </a:lnT>
                    <a:lnB w="38100" cap="flat" cmpd="sng" algn="ctr">
                      <a:solidFill>
                        <a:schemeClr val="bg1"/>
                      </a:solidFill>
                      <a:prstDash val="solid"/>
                      <a:round/>
                      <a:headEnd type="none" w="med" len="med"/>
                      <a:tailEnd type="none" w="med" len="med"/>
                    </a:lnB>
                    <a:solidFill>
                      <a:schemeClr val="accent1"/>
                    </a:solidFill>
                  </a:tcPr>
                </a:tc>
                <a:tc>
                  <a:txBody>
                    <a:bodyPr/>
                    <a:lstStyle/>
                    <a:p>
                      <a:r>
                        <a:rPr lang="de-DE" sz="1600" kern="1200" dirty="0" smtClean="0">
                          <a:solidFill>
                            <a:schemeClr val="bg1"/>
                          </a:solidFill>
                        </a:rPr>
                        <a:t>Systeme</a:t>
                      </a:r>
                      <a:endParaRPr lang="de-DE" sz="1600" b="0" kern="1200" dirty="0" smtClean="0">
                        <a:solidFill>
                          <a:schemeClr val="bg1"/>
                        </a:solidFill>
                        <a:latin typeface="+mn-lt"/>
                        <a:ea typeface="+mn-ea"/>
                        <a:cs typeface="+mn-cs"/>
                      </a:endParaRPr>
                    </a:p>
                  </a:txBody>
                  <a:tcPr marL="83940" marR="83940" anchor="ctr" anchorCtr="1">
                    <a:lnT w="12700" cmpd="sng">
                      <a:noFill/>
                    </a:lnT>
                    <a:lnB w="38100" cap="flat" cmpd="sng" algn="ctr">
                      <a:solidFill>
                        <a:schemeClr val="bg1"/>
                      </a:solidFill>
                      <a:prstDash val="solid"/>
                      <a:round/>
                      <a:headEnd type="none" w="med" len="med"/>
                      <a:tailEnd type="none" w="med" len="med"/>
                    </a:lnB>
                    <a:solidFill>
                      <a:schemeClr val="accent1"/>
                    </a:solidFill>
                  </a:tcPr>
                </a:tc>
                <a:tc>
                  <a:txBody>
                    <a:bodyPr/>
                    <a:lstStyle/>
                    <a:p>
                      <a:r>
                        <a:rPr lang="de-DE" sz="1600" kern="1200" dirty="0" smtClean="0">
                          <a:solidFill>
                            <a:schemeClr val="bg1"/>
                          </a:solidFill>
                        </a:rPr>
                        <a:t>Komponenten</a:t>
                      </a:r>
                      <a:endParaRPr lang="de-DE" sz="1600" b="0" kern="1200" dirty="0" smtClean="0">
                        <a:solidFill>
                          <a:schemeClr val="bg1"/>
                        </a:solidFill>
                        <a:latin typeface="+mn-lt"/>
                        <a:ea typeface="+mn-ea"/>
                        <a:cs typeface="+mn-cs"/>
                      </a:endParaRPr>
                    </a:p>
                  </a:txBody>
                  <a:tcPr marL="83940" marR="83940" anchor="ctr" anchorCtr="1">
                    <a:lnT w="12700" cmpd="sng">
                      <a:noFill/>
                    </a:lnT>
                    <a:lnB w="38100" cap="flat" cmpd="sng" algn="ctr">
                      <a:solidFill>
                        <a:schemeClr val="bg1"/>
                      </a:solidFill>
                      <a:prstDash val="solid"/>
                      <a:round/>
                      <a:headEnd type="none" w="med" len="med"/>
                      <a:tailEnd type="none" w="med" len="med"/>
                    </a:lnB>
                    <a:solidFill>
                      <a:schemeClr val="accent1"/>
                    </a:solidFill>
                  </a:tcPr>
                </a:tc>
                <a:tc>
                  <a:txBody>
                    <a:bodyPr/>
                    <a:lstStyle/>
                    <a:p>
                      <a:r>
                        <a:rPr lang="de-DE" sz="1600" kern="1200" dirty="0" smtClean="0">
                          <a:solidFill>
                            <a:schemeClr val="bg1"/>
                          </a:solidFill>
                        </a:rPr>
                        <a:t>Systeme</a:t>
                      </a:r>
                      <a:endParaRPr lang="de-DE" sz="1600" b="0" kern="1200" dirty="0" smtClean="0">
                        <a:solidFill>
                          <a:schemeClr val="bg1"/>
                        </a:solidFill>
                        <a:latin typeface="+mn-lt"/>
                        <a:ea typeface="+mn-ea"/>
                        <a:cs typeface="+mn-cs"/>
                      </a:endParaRPr>
                    </a:p>
                  </a:txBody>
                  <a:tcPr marL="83940" marR="83940" anchor="ctr" anchorCtr="1">
                    <a:lnT w="12700" cmpd="sng">
                      <a:noFill/>
                    </a:lnT>
                    <a:lnB w="38100" cap="flat" cmpd="sng" algn="ctr">
                      <a:solidFill>
                        <a:schemeClr val="bg1"/>
                      </a:solidFill>
                      <a:prstDash val="solid"/>
                      <a:round/>
                      <a:headEnd type="none" w="med" len="med"/>
                      <a:tailEnd type="none" w="med" len="med"/>
                    </a:lnB>
                    <a:solidFill>
                      <a:schemeClr val="accent1"/>
                    </a:solidFill>
                  </a:tcPr>
                </a:tc>
              </a:tr>
              <a:tr h="370840">
                <a:tc>
                  <a:txBody>
                    <a:bodyPr/>
                    <a:lstStyle/>
                    <a:p>
                      <a:r>
                        <a:rPr lang="de-DE" sz="1600" kern="1200" dirty="0" smtClean="0"/>
                        <a:t>LM</a:t>
                      </a:r>
                      <a:endParaRPr lang="de-DE" sz="1600" b="0" kern="1200" dirty="0" smtClean="0">
                        <a:solidFill>
                          <a:schemeClr val="lt1"/>
                        </a:solidFill>
                        <a:latin typeface="+mn-lt"/>
                        <a:ea typeface="+mn-ea"/>
                        <a:cs typeface="+mn-cs"/>
                      </a:endParaRPr>
                    </a:p>
                  </a:txBody>
                  <a:tcPr marL="83940" marR="83940" anchor="ctr" anchorCtr="1">
                    <a:lnT w="38100" cap="flat" cmpd="sng" algn="ctr">
                      <a:solidFill>
                        <a:schemeClr val="bg1"/>
                      </a:solidFill>
                      <a:prstDash val="solid"/>
                      <a:round/>
                      <a:headEnd type="none" w="med" len="med"/>
                      <a:tailEnd type="none" w="med" len="med"/>
                    </a:lnT>
                  </a:tcPr>
                </a:tc>
                <a:tc>
                  <a:txBody>
                    <a:bodyPr/>
                    <a:lstStyle/>
                    <a:p>
                      <a:r>
                        <a:rPr lang="de-DE" sz="1600" kern="1200" dirty="0" smtClean="0"/>
                        <a:t>PPU-P</a:t>
                      </a:r>
                      <a:endParaRPr lang="de-DE" sz="1600" b="0" kern="1200" dirty="0" smtClean="0">
                        <a:solidFill>
                          <a:schemeClr val="lt1"/>
                        </a:solidFill>
                        <a:latin typeface="+mn-lt"/>
                        <a:ea typeface="+mn-ea"/>
                        <a:cs typeface="+mn-cs"/>
                      </a:endParaRPr>
                    </a:p>
                  </a:txBody>
                  <a:tcPr marL="83940" marR="83940" anchor="ctr" anchorCtr="1">
                    <a:lnT w="38100" cap="flat" cmpd="sng" algn="ctr">
                      <a:solidFill>
                        <a:schemeClr val="bg1"/>
                      </a:solidFill>
                      <a:prstDash val="solid"/>
                      <a:round/>
                      <a:headEnd type="none" w="med" len="med"/>
                      <a:tailEnd type="none" w="med" len="med"/>
                    </a:lnT>
                  </a:tcPr>
                </a:tc>
                <a:tc>
                  <a:txBody>
                    <a:bodyPr/>
                    <a:lstStyle/>
                    <a:p>
                      <a:r>
                        <a:rPr lang="de-DE" sz="1600" kern="1200" dirty="0" smtClean="0"/>
                        <a:t>Alpha</a:t>
                      </a:r>
                      <a:endParaRPr lang="de-DE" sz="1600" b="0" kern="1200" dirty="0" smtClean="0">
                        <a:solidFill>
                          <a:schemeClr val="lt1"/>
                        </a:solidFill>
                        <a:latin typeface="+mn-lt"/>
                        <a:ea typeface="+mn-ea"/>
                        <a:cs typeface="+mn-cs"/>
                      </a:endParaRPr>
                    </a:p>
                  </a:txBody>
                  <a:tcPr marL="83940" marR="83940" anchor="ctr" anchorCtr="1">
                    <a:lnT w="38100" cap="flat" cmpd="sng" algn="ctr">
                      <a:solidFill>
                        <a:schemeClr val="bg1"/>
                      </a:solidFill>
                      <a:prstDash val="solid"/>
                      <a:round/>
                      <a:headEnd type="none" w="med" len="med"/>
                      <a:tailEnd type="none" w="med" len="med"/>
                    </a:lnT>
                  </a:tcPr>
                </a:tc>
                <a:tc>
                  <a:txBody>
                    <a:bodyPr/>
                    <a:lstStyle/>
                    <a:p>
                      <a:r>
                        <a:rPr lang="de-DE" sz="1600" kern="1200" dirty="0" smtClean="0"/>
                        <a:t>LPE</a:t>
                      </a:r>
                      <a:endParaRPr lang="de-DE" sz="1600" b="0" kern="1200" dirty="0" smtClean="0">
                        <a:solidFill>
                          <a:schemeClr val="lt1"/>
                        </a:solidFill>
                        <a:latin typeface="+mn-lt"/>
                        <a:ea typeface="+mn-ea"/>
                        <a:cs typeface="+mn-cs"/>
                      </a:endParaRPr>
                    </a:p>
                  </a:txBody>
                  <a:tcPr marL="83940" marR="83940" anchor="ctr" anchorCtr="1">
                    <a:lnT w="38100" cap="flat" cmpd="sng" algn="ctr">
                      <a:solidFill>
                        <a:schemeClr val="bg1"/>
                      </a:solidFill>
                      <a:prstDash val="solid"/>
                      <a:round/>
                      <a:headEnd type="none" w="med" len="med"/>
                      <a:tailEnd type="none" w="med" len="med"/>
                    </a:lnT>
                  </a:tcPr>
                </a:tc>
                <a:tc>
                  <a:txBody>
                    <a:bodyPr/>
                    <a:lstStyle/>
                    <a:p>
                      <a:r>
                        <a:rPr lang="de-DE" sz="1600" kern="1200" dirty="0" smtClean="0"/>
                        <a:t>LDK</a:t>
                      </a:r>
                      <a:endParaRPr lang="de-DE" sz="1600" b="0" kern="1200" dirty="0" smtClean="0">
                        <a:solidFill>
                          <a:schemeClr val="lt1"/>
                        </a:solidFill>
                        <a:latin typeface="+mn-lt"/>
                        <a:ea typeface="+mn-ea"/>
                        <a:cs typeface="+mn-cs"/>
                      </a:endParaRPr>
                    </a:p>
                  </a:txBody>
                  <a:tcPr marL="83940" marR="83940" anchor="ctr" anchorCtr="1">
                    <a:lnT w="38100" cap="flat" cmpd="sng" algn="ctr">
                      <a:solidFill>
                        <a:schemeClr val="bg1"/>
                      </a:solidFill>
                      <a:prstDash val="solid"/>
                      <a:round/>
                      <a:headEnd type="none" w="med" len="med"/>
                      <a:tailEnd type="none" w="med" len="med"/>
                    </a:lnT>
                  </a:tcPr>
                </a:tc>
                <a:tc>
                  <a:txBody>
                    <a:bodyPr/>
                    <a:lstStyle/>
                    <a:p>
                      <a:r>
                        <a:rPr lang="de-DE" sz="1600" kern="1200" dirty="0" smtClean="0"/>
                        <a:t>PPU-E</a:t>
                      </a:r>
                      <a:endParaRPr lang="de-DE" sz="1600" b="0" kern="1200" dirty="0" smtClean="0">
                        <a:solidFill>
                          <a:schemeClr val="lt1"/>
                        </a:solidFill>
                        <a:latin typeface="+mn-lt"/>
                        <a:ea typeface="+mn-ea"/>
                        <a:cs typeface="+mn-cs"/>
                      </a:endParaRPr>
                    </a:p>
                  </a:txBody>
                  <a:tcPr marL="83940" marR="83940" anchor="ctr" anchorCtr="1">
                    <a:lnT w="38100" cap="flat" cmpd="sng" algn="ctr">
                      <a:solidFill>
                        <a:schemeClr val="bg1"/>
                      </a:solidFill>
                      <a:prstDash val="solid"/>
                      <a:round/>
                      <a:headEnd type="none" w="med" len="med"/>
                      <a:tailEnd type="none" w="med" len="med"/>
                    </a:lnT>
                  </a:tcPr>
                </a:tc>
              </a:tr>
              <a:tr h="370840">
                <a:tc>
                  <a:txBody>
                    <a:bodyPr/>
                    <a:lstStyle/>
                    <a:p>
                      <a:r>
                        <a:rPr lang="de-DE" sz="1600" kern="1200" dirty="0" smtClean="0"/>
                        <a:t>CLM</a:t>
                      </a:r>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t>LPP</a:t>
                      </a:r>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t>Beta</a:t>
                      </a:r>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t>RPE</a:t>
                      </a:r>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t>LDH</a:t>
                      </a:r>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r>
              <a:tr h="370840">
                <a:tc>
                  <a:txBody>
                    <a:bodyPr/>
                    <a:lstStyle/>
                    <a:p>
                      <a:r>
                        <a:rPr lang="de-DE" sz="1600" kern="1200" dirty="0" smtClean="0"/>
                        <a:t>KLM</a:t>
                      </a:r>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solidFill>
                            <a:schemeClr val="dk1"/>
                          </a:solidFill>
                          <a:latin typeface="+mn-lt"/>
                          <a:ea typeface="+mn-ea"/>
                          <a:cs typeface="+mn-cs"/>
                        </a:rPr>
                        <a:t>DRL</a:t>
                      </a:r>
                    </a:p>
                  </a:txBody>
                  <a:tcPr marL="83940" marR="83940" anchor="ctr" anchorCtr="1"/>
                </a:tc>
                <a:tc>
                  <a:txBody>
                    <a:bodyPr/>
                    <a:lstStyle/>
                    <a:p>
                      <a:r>
                        <a:rPr lang="de-DE" sz="1600" kern="1200" dirty="0" smtClean="0"/>
                        <a:t>Gamma</a:t>
                      </a:r>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t>LDN</a:t>
                      </a:r>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r>
              <a:tr h="370840">
                <a:tc>
                  <a:txBody>
                    <a:bodyPr/>
                    <a:lstStyle/>
                    <a:p>
                      <a:r>
                        <a:rPr lang="de-DE" sz="1600" kern="1200" dirty="0" smtClean="0"/>
                        <a:t>HLM</a:t>
                      </a:r>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t>Delta</a:t>
                      </a:r>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t>LDM</a:t>
                      </a:r>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r>
              <a:tr h="370840">
                <a:tc>
                  <a:txBody>
                    <a:bodyPr/>
                    <a:lstStyle/>
                    <a:p>
                      <a:r>
                        <a:rPr lang="de-DE" sz="1600" kern="1200" dirty="0" smtClean="0"/>
                        <a:t>PMP</a:t>
                      </a:r>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t>ELS</a:t>
                      </a:r>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t>LDT</a:t>
                      </a:r>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r>
              <a:tr h="370840">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t>LDF</a:t>
                      </a:r>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r>
              <a:tr h="370840">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t>ELM</a:t>
                      </a:r>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r>
              <a:tr h="370840">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c>
                  <a:txBody>
                    <a:bodyPr/>
                    <a:lstStyle/>
                    <a:p>
                      <a:r>
                        <a:rPr lang="de-DE" sz="1600" kern="1200" dirty="0" smtClean="0"/>
                        <a:t>EPM</a:t>
                      </a:r>
                      <a:endParaRPr lang="de-DE" sz="1600" b="0" kern="1200" dirty="0" smtClean="0">
                        <a:solidFill>
                          <a:schemeClr val="lt1"/>
                        </a:solidFill>
                        <a:latin typeface="+mn-lt"/>
                        <a:ea typeface="+mn-ea"/>
                        <a:cs typeface="+mn-cs"/>
                      </a:endParaRPr>
                    </a:p>
                  </a:txBody>
                  <a:tcPr marL="83940" marR="83940" anchor="ctr" anchorCtr="1"/>
                </a:tc>
                <a:tc>
                  <a:txBody>
                    <a:bodyPr/>
                    <a:lstStyle/>
                    <a:p>
                      <a:endParaRPr lang="de-DE" sz="1600" b="0" kern="1200" dirty="0" smtClean="0">
                        <a:solidFill>
                          <a:schemeClr val="lt1"/>
                        </a:solidFill>
                        <a:latin typeface="+mn-lt"/>
                        <a:ea typeface="+mn-ea"/>
                        <a:cs typeface="+mn-cs"/>
                      </a:endParaRPr>
                    </a:p>
                  </a:txBody>
                  <a:tcPr marL="83940" marR="83940" anchor="ctr" anchorCtr="1"/>
                </a:tc>
              </a:tr>
            </a:tbl>
          </a:graphicData>
        </a:graphic>
      </p:graphicFrame>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8" name="Foliennummernplatzhalter 7"/>
          <p:cNvSpPr>
            <a:spLocks noGrp="1"/>
          </p:cNvSpPr>
          <p:nvPr>
            <p:ph type="sldNum" sz="quarter" idx="4"/>
          </p:nvPr>
        </p:nvSpPr>
        <p:spPr/>
        <p:txBody>
          <a:bodyPr/>
          <a:lstStyle/>
          <a:p>
            <a:fld id="{67E460E2-A79B-FD4C-875F-CB1722C97EA1}" type="slidenum">
              <a:rPr lang="de-DE" smtClean="0"/>
              <a:pPr/>
              <a:t>32</a:t>
            </a:fld>
            <a:endParaRPr lang="de-DE" dirty="0"/>
          </a:p>
        </p:txBody>
      </p:sp>
      <p:sp>
        <p:nvSpPr>
          <p:cNvPr id="13" name="Abgerundetes Rechteck 12"/>
          <p:cNvSpPr/>
          <p:nvPr/>
        </p:nvSpPr>
        <p:spPr bwMode="auto">
          <a:xfrm>
            <a:off x="6023579" y="2780580"/>
            <a:ext cx="1223963" cy="2880668"/>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2"/>
          <p:cNvSpPr>
            <a:spLocks noGrp="1"/>
          </p:cNvSpPr>
          <p:nvPr>
            <p:ph type="title"/>
          </p:nvPr>
        </p:nvSpPr>
        <p:spPr/>
        <p:txBody>
          <a:bodyPr/>
          <a:lstStyle/>
          <a:p>
            <a:r>
              <a:rPr lang="de-DE" smtClean="0"/>
              <a:t>Funktionsweise Linearmotor</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37892" name="Group 154"/>
          <p:cNvGrpSpPr>
            <a:grpSpLocks/>
          </p:cNvGrpSpPr>
          <p:nvPr/>
        </p:nvGrpSpPr>
        <p:grpSpPr bwMode="auto">
          <a:xfrm>
            <a:off x="1357313" y="1857364"/>
            <a:ext cx="3178175" cy="2090737"/>
            <a:chOff x="2930" y="2187"/>
            <a:chExt cx="3986" cy="2657"/>
          </a:xfrm>
        </p:grpSpPr>
        <p:sp>
          <p:nvSpPr>
            <p:cNvPr id="37918" name="Rectangle 155"/>
            <p:cNvSpPr>
              <a:spLocks noChangeArrowheads="1"/>
            </p:cNvSpPr>
            <p:nvPr/>
          </p:nvSpPr>
          <p:spPr bwMode="auto">
            <a:xfrm>
              <a:off x="2930" y="2796"/>
              <a:ext cx="3742" cy="1356"/>
            </a:xfrm>
            <a:prstGeom prst="rect">
              <a:avLst/>
            </a:prstGeom>
            <a:solidFill>
              <a:srgbClr val="C0C0C0"/>
            </a:solidFill>
            <a:ln w="9525">
              <a:noFill/>
              <a:miter lim="800000"/>
              <a:headEnd/>
              <a:tailEnd/>
            </a:ln>
          </p:spPr>
          <p:txBody>
            <a:bodyPr/>
            <a:lstStyle/>
            <a:p>
              <a:endParaRPr lang="de-DE"/>
            </a:p>
          </p:txBody>
        </p:sp>
        <p:sp>
          <p:nvSpPr>
            <p:cNvPr id="37919" name="Rectangle 156"/>
            <p:cNvSpPr>
              <a:spLocks noChangeArrowheads="1"/>
            </p:cNvSpPr>
            <p:nvPr/>
          </p:nvSpPr>
          <p:spPr bwMode="auto">
            <a:xfrm>
              <a:off x="2943" y="2909"/>
              <a:ext cx="3729" cy="113"/>
            </a:xfrm>
            <a:prstGeom prst="rect">
              <a:avLst/>
            </a:prstGeom>
            <a:solidFill>
              <a:srgbClr val="969696"/>
            </a:solidFill>
            <a:ln w="9525">
              <a:noFill/>
              <a:miter lim="800000"/>
              <a:headEnd/>
              <a:tailEnd/>
            </a:ln>
          </p:spPr>
          <p:txBody>
            <a:bodyPr/>
            <a:lstStyle/>
            <a:p>
              <a:endParaRPr lang="de-DE"/>
            </a:p>
          </p:txBody>
        </p:sp>
        <p:sp>
          <p:nvSpPr>
            <p:cNvPr id="37920" name="Rectangle 157"/>
            <p:cNvSpPr>
              <a:spLocks noChangeArrowheads="1"/>
            </p:cNvSpPr>
            <p:nvPr/>
          </p:nvSpPr>
          <p:spPr bwMode="auto">
            <a:xfrm>
              <a:off x="2943" y="3926"/>
              <a:ext cx="3729" cy="113"/>
            </a:xfrm>
            <a:prstGeom prst="rect">
              <a:avLst/>
            </a:prstGeom>
            <a:solidFill>
              <a:srgbClr val="969696"/>
            </a:solidFill>
            <a:ln w="9525">
              <a:noFill/>
              <a:miter lim="800000"/>
              <a:headEnd/>
              <a:tailEnd/>
            </a:ln>
          </p:spPr>
          <p:txBody>
            <a:bodyPr/>
            <a:lstStyle/>
            <a:p>
              <a:endParaRPr lang="de-DE"/>
            </a:p>
          </p:txBody>
        </p:sp>
        <p:sp>
          <p:nvSpPr>
            <p:cNvPr id="37921" name="Rectangle 158"/>
            <p:cNvSpPr>
              <a:spLocks noChangeArrowheads="1"/>
            </p:cNvSpPr>
            <p:nvPr/>
          </p:nvSpPr>
          <p:spPr bwMode="auto">
            <a:xfrm>
              <a:off x="2930" y="3262"/>
              <a:ext cx="3729" cy="424"/>
            </a:xfrm>
            <a:prstGeom prst="rect">
              <a:avLst/>
            </a:prstGeom>
            <a:solidFill>
              <a:srgbClr val="FFFFFF"/>
            </a:solidFill>
            <a:ln w="9525">
              <a:solidFill>
                <a:srgbClr val="000000"/>
              </a:solidFill>
              <a:miter lim="800000"/>
              <a:headEnd/>
              <a:tailEnd/>
            </a:ln>
          </p:spPr>
          <p:txBody>
            <a:bodyPr/>
            <a:lstStyle/>
            <a:p>
              <a:endParaRPr lang="de-DE"/>
            </a:p>
          </p:txBody>
        </p:sp>
        <p:sp>
          <p:nvSpPr>
            <p:cNvPr id="37922" name="Rectangle 159"/>
            <p:cNvSpPr>
              <a:spLocks noChangeArrowheads="1"/>
            </p:cNvSpPr>
            <p:nvPr/>
          </p:nvSpPr>
          <p:spPr bwMode="auto">
            <a:xfrm>
              <a:off x="4938" y="3262"/>
              <a:ext cx="678" cy="424"/>
            </a:xfrm>
            <a:prstGeom prst="rect">
              <a:avLst/>
            </a:prstGeom>
            <a:solidFill>
              <a:srgbClr val="0000FF"/>
            </a:solidFill>
            <a:ln w="9525">
              <a:noFill/>
              <a:miter lim="800000"/>
              <a:headEnd/>
              <a:tailEnd/>
            </a:ln>
          </p:spPr>
          <p:txBody>
            <a:bodyPr/>
            <a:lstStyle/>
            <a:p>
              <a:endParaRPr lang="de-DE"/>
            </a:p>
          </p:txBody>
        </p:sp>
        <p:sp>
          <p:nvSpPr>
            <p:cNvPr id="37923" name="Rectangle 160"/>
            <p:cNvSpPr>
              <a:spLocks noChangeArrowheads="1"/>
            </p:cNvSpPr>
            <p:nvPr/>
          </p:nvSpPr>
          <p:spPr bwMode="auto">
            <a:xfrm>
              <a:off x="4864" y="2796"/>
              <a:ext cx="791" cy="1356"/>
            </a:xfrm>
            <a:prstGeom prst="rect">
              <a:avLst/>
            </a:prstGeom>
            <a:solidFill>
              <a:srgbClr val="969696">
                <a:alpha val="50195"/>
              </a:srgbClr>
            </a:solidFill>
            <a:ln w="9525">
              <a:noFill/>
              <a:miter lim="800000"/>
              <a:headEnd/>
              <a:tailEnd/>
            </a:ln>
          </p:spPr>
          <p:txBody>
            <a:bodyPr/>
            <a:lstStyle/>
            <a:p>
              <a:endParaRPr lang="de-DE"/>
            </a:p>
          </p:txBody>
        </p:sp>
        <p:sp>
          <p:nvSpPr>
            <p:cNvPr id="37924" name="Rectangle 161"/>
            <p:cNvSpPr>
              <a:spLocks noChangeArrowheads="1"/>
            </p:cNvSpPr>
            <p:nvPr/>
          </p:nvSpPr>
          <p:spPr bwMode="auto">
            <a:xfrm>
              <a:off x="4867" y="2796"/>
              <a:ext cx="226" cy="339"/>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37925" name="Rectangle 162"/>
            <p:cNvSpPr>
              <a:spLocks noChangeArrowheads="1"/>
            </p:cNvSpPr>
            <p:nvPr/>
          </p:nvSpPr>
          <p:spPr bwMode="auto">
            <a:xfrm>
              <a:off x="5429" y="2796"/>
              <a:ext cx="226" cy="339"/>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37926" name="Rectangle 163"/>
            <p:cNvSpPr>
              <a:spLocks noChangeArrowheads="1"/>
            </p:cNvSpPr>
            <p:nvPr/>
          </p:nvSpPr>
          <p:spPr bwMode="auto">
            <a:xfrm>
              <a:off x="4864" y="3813"/>
              <a:ext cx="226" cy="339"/>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37927" name="Rectangle 164"/>
            <p:cNvSpPr>
              <a:spLocks noChangeArrowheads="1"/>
            </p:cNvSpPr>
            <p:nvPr/>
          </p:nvSpPr>
          <p:spPr bwMode="auto">
            <a:xfrm>
              <a:off x="5429" y="3813"/>
              <a:ext cx="226" cy="339"/>
            </a:xfrm>
            <a:prstGeom prst="rect">
              <a:avLst/>
            </a:prstGeom>
            <a:solidFill>
              <a:srgbClr val="808080"/>
            </a:solidFill>
            <a:ln w="6350">
              <a:solidFill>
                <a:srgbClr val="969696"/>
              </a:solidFill>
              <a:prstDash val="sysDot"/>
              <a:miter lim="800000"/>
              <a:headEnd/>
              <a:tailEnd/>
            </a:ln>
          </p:spPr>
          <p:txBody>
            <a:bodyPr/>
            <a:lstStyle/>
            <a:p>
              <a:endParaRPr lang="de-DE"/>
            </a:p>
          </p:txBody>
        </p:sp>
        <p:sp>
          <p:nvSpPr>
            <p:cNvPr id="37928" name="Text Box 165"/>
            <p:cNvSpPr txBox="1">
              <a:spLocks noChangeArrowheads="1"/>
            </p:cNvSpPr>
            <p:nvPr/>
          </p:nvSpPr>
          <p:spPr bwMode="auto">
            <a:xfrm>
              <a:off x="4632" y="4457"/>
              <a:ext cx="1356" cy="387"/>
            </a:xfrm>
            <a:prstGeom prst="rect">
              <a:avLst/>
            </a:prstGeom>
            <a:noFill/>
            <a:ln w="9525">
              <a:noFill/>
              <a:miter lim="800000"/>
              <a:headEnd/>
              <a:tailEnd/>
            </a:ln>
          </p:spPr>
          <p:txBody>
            <a:bodyPr/>
            <a:lstStyle/>
            <a:p>
              <a:r>
                <a:rPr lang="en-US" sz="1400" b="1" dirty="0" err="1">
                  <a:latin typeface="+mn-lt"/>
                </a:rPr>
                <a:t>Motorspule</a:t>
              </a:r>
              <a:endParaRPr lang="en-US" sz="1400" dirty="0">
                <a:latin typeface="+mn-lt"/>
              </a:endParaRPr>
            </a:p>
          </p:txBody>
        </p:sp>
        <p:sp>
          <p:nvSpPr>
            <p:cNvPr id="37929" name="Text Box 166"/>
            <p:cNvSpPr txBox="1">
              <a:spLocks noChangeArrowheads="1"/>
            </p:cNvSpPr>
            <p:nvPr/>
          </p:nvSpPr>
          <p:spPr bwMode="auto">
            <a:xfrm>
              <a:off x="4543" y="2187"/>
              <a:ext cx="1292" cy="454"/>
            </a:xfrm>
            <a:prstGeom prst="rect">
              <a:avLst/>
            </a:prstGeom>
            <a:noFill/>
            <a:ln w="9525">
              <a:noFill/>
              <a:miter lim="800000"/>
              <a:headEnd/>
              <a:tailEnd/>
            </a:ln>
          </p:spPr>
          <p:txBody>
            <a:bodyPr/>
            <a:lstStyle/>
            <a:p>
              <a:r>
                <a:rPr lang="en-US" sz="1400" b="1" dirty="0" err="1">
                  <a:latin typeface="+mn-lt"/>
                </a:rPr>
                <a:t>Schlitten</a:t>
              </a:r>
              <a:endParaRPr lang="en-US" sz="1400" dirty="0">
                <a:latin typeface="+mn-lt"/>
              </a:endParaRPr>
            </a:p>
          </p:txBody>
        </p:sp>
        <p:sp>
          <p:nvSpPr>
            <p:cNvPr id="37930" name="Text Box 167"/>
            <p:cNvSpPr txBox="1">
              <a:spLocks noChangeArrowheads="1"/>
            </p:cNvSpPr>
            <p:nvPr/>
          </p:nvSpPr>
          <p:spPr bwMode="auto">
            <a:xfrm>
              <a:off x="5797" y="2368"/>
              <a:ext cx="1119" cy="363"/>
            </a:xfrm>
            <a:prstGeom prst="rect">
              <a:avLst/>
            </a:prstGeom>
            <a:noFill/>
            <a:ln w="9525">
              <a:noFill/>
              <a:miter lim="800000"/>
              <a:headEnd/>
              <a:tailEnd/>
            </a:ln>
          </p:spPr>
          <p:txBody>
            <a:bodyPr/>
            <a:lstStyle/>
            <a:p>
              <a:r>
                <a:rPr lang="en-US" sz="1400" b="1" dirty="0" err="1">
                  <a:latin typeface="+mn-lt"/>
                </a:rPr>
                <a:t>Magnete</a:t>
              </a:r>
              <a:endParaRPr lang="en-US" sz="1400" dirty="0">
                <a:latin typeface="+mn-lt"/>
              </a:endParaRPr>
            </a:p>
          </p:txBody>
        </p:sp>
        <p:sp>
          <p:nvSpPr>
            <p:cNvPr id="37931" name="Text Box 168"/>
            <p:cNvSpPr txBox="1">
              <a:spLocks noChangeArrowheads="1"/>
            </p:cNvSpPr>
            <p:nvPr/>
          </p:nvSpPr>
          <p:spPr bwMode="auto">
            <a:xfrm>
              <a:off x="3109" y="4457"/>
              <a:ext cx="1143" cy="373"/>
            </a:xfrm>
            <a:prstGeom prst="rect">
              <a:avLst/>
            </a:prstGeom>
            <a:noFill/>
            <a:ln w="9525">
              <a:noFill/>
              <a:miter lim="800000"/>
              <a:headEnd/>
              <a:tailEnd/>
            </a:ln>
          </p:spPr>
          <p:txBody>
            <a:bodyPr/>
            <a:lstStyle/>
            <a:p>
              <a:r>
                <a:rPr lang="en-US" sz="1400" b="1" dirty="0" err="1">
                  <a:latin typeface="+mn-lt"/>
                </a:rPr>
                <a:t>Führung</a:t>
              </a:r>
              <a:endParaRPr lang="en-US" sz="1400" dirty="0">
                <a:latin typeface="+mn-lt"/>
              </a:endParaRPr>
            </a:p>
          </p:txBody>
        </p:sp>
        <p:sp>
          <p:nvSpPr>
            <p:cNvPr id="37932" name="Line 169"/>
            <p:cNvSpPr>
              <a:spLocks noChangeShapeType="1"/>
            </p:cNvSpPr>
            <p:nvPr/>
          </p:nvSpPr>
          <p:spPr bwMode="auto">
            <a:xfrm flipV="1">
              <a:off x="3935" y="4039"/>
              <a:ext cx="0" cy="452"/>
            </a:xfrm>
            <a:prstGeom prst="line">
              <a:avLst/>
            </a:prstGeom>
            <a:noFill/>
            <a:ln w="9525">
              <a:solidFill>
                <a:srgbClr val="000000"/>
              </a:solidFill>
              <a:round/>
              <a:headEnd/>
              <a:tailEnd type="triangle" w="sm" len="med"/>
            </a:ln>
          </p:spPr>
          <p:txBody>
            <a:bodyPr/>
            <a:lstStyle/>
            <a:p>
              <a:endParaRPr lang="de-DE"/>
            </a:p>
          </p:txBody>
        </p:sp>
        <p:sp>
          <p:nvSpPr>
            <p:cNvPr id="37933" name="Line 170"/>
            <p:cNvSpPr>
              <a:spLocks noChangeShapeType="1"/>
            </p:cNvSpPr>
            <p:nvPr/>
          </p:nvSpPr>
          <p:spPr bwMode="auto">
            <a:xfrm flipV="1">
              <a:off x="5316" y="3573"/>
              <a:ext cx="0" cy="918"/>
            </a:xfrm>
            <a:prstGeom prst="line">
              <a:avLst/>
            </a:prstGeom>
            <a:noFill/>
            <a:ln w="9525">
              <a:solidFill>
                <a:srgbClr val="000000"/>
              </a:solidFill>
              <a:round/>
              <a:headEnd/>
              <a:tailEnd type="triangle" w="sm" len="med"/>
            </a:ln>
          </p:spPr>
          <p:txBody>
            <a:bodyPr/>
            <a:lstStyle/>
            <a:p>
              <a:endParaRPr lang="de-DE"/>
            </a:p>
          </p:txBody>
        </p:sp>
        <p:sp>
          <p:nvSpPr>
            <p:cNvPr id="37934" name="Line 171"/>
            <p:cNvSpPr>
              <a:spLocks noChangeShapeType="1"/>
            </p:cNvSpPr>
            <p:nvPr/>
          </p:nvSpPr>
          <p:spPr bwMode="auto">
            <a:xfrm flipH="1">
              <a:off x="5316" y="2683"/>
              <a:ext cx="0" cy="339"/>
            </a:xfrm>
            <a:prstGeom prst="line">
              <a:avLst/>
            </a:prstGeom>
            <a:noFill/>
            <a:ln w="9525">
              <a:solidFill>
                <a:srgbClr val="000000"/>
              </a:solidFill>
              <a:round/>
              <a:headEnd/>
              <a:tailEnd type="triangle" w="sm" len="med"/>
            </a:ln>
          </p:spPr>
          <p:txBody>
            <a:bodyPr/>
            <a:lstStyle/>
            <a:p>
              <a:endParaRPr lang="de-DE"/>
            </a:p>
          </p:txBody>
        </p:sp>
        <p:sp>
          <p:nvSpPr>
            <p:cNvPr id="37935" name="Line 172"/>
            <p:cNvSpPr>
              <a:spLocks noChangeShapeType="1"/>
            </p:cNvSpPr>
            <p:nvPr/>
          </p:nvSpPr>
          <p:spPr bwMode="auto">
            <a:xfrm>
              <a:off x="6333" y="2683"/>
              <a:ext cx="0" cy="692"/>
            </a:xfrm>
            <a:prstGeom prst="line">
              <a:avLst/>
            </a:prstGeom>
            <a:noFill/>
            <a:ln w="9525">
              <a:solidFill>
                <a:srgbClr val="000000"/>
              </a:solidFill>
              <a:round/>
              <a:headEnd/>
              <a:tailEnd type="triangle" w="sm" len="med"/>
            </a:ln>
          </p:spPr>
          <p:txBody>
            <a:bodyPr/>
            <a:lstStyle/>
            <a:p>
              <a:endParaRPr lang="de-DE"/>
            </a:p>
          </p:txBody>
        </p:sp>
      </p:grpSp>
      <p:grpSp>
        <p:nvGrpSpPr>
          <p:cNvPr id="37893" name="Group 194"/>
          <p:cNvGrpSpPr>
            <a:grpSpLocks/>
          </p:cNvGrpSpPr>
          <p:nvPr/>
        </p:nvGrpSpPr>
        <p:grpSpPr bwMode="auto">
          <a:xfrm>
            <a:off x="1428496" y="4929198"/>
            <a:ext cx="2286248" cy="1186142"/>
            <a:chOff x="2509" y="5367"/>
            <a:chExt cx="3602" cy="1869"/>
          </a:xfrm>
        </p:grpSpPr>
        <p:grpSp>
          <p:nvGrpSpPr>
            <p:cNvPr id="37898" name="Group 195"/>
            <p:cNvGrpSpPr>
              <a:grpSpLocks/>
            </p:cNvGrpSpPr>
            <p:nvPr/>
          </p:nvGrpSpPr>
          <p:grpSpPr bwMode="auto">
            <a:xfrm>
              <a:off x="3300" y="6129"/>
              <a:ext cx="1469" cy="565"/>
              <a:chOff x="2478" y="5169"/>
              <a:chExt cx="1469" cy="565"/>
            </a:xfrm>
          </p:grpSpPr>
          <p:sp>
            <p:nvSpPr>
              <p:cNvPr id="37906" name="Rectangle 196"/>
              <p:cNvSpPr>
                <a:spLocks noChangeArrowheads="1"/>
              </p:cNvSpPr>
              <p:nvPr/>
            </p:nvSpPr>
            <p:spPr bwMode="auto">
              <a:xfrm>
                <a:off x="2478" y="5169"/>
                <a:ext cx="452" cy="565"/>
              </a:xfrm>
              <a:prstGeom prst="rect">
                <a:avLst/>
              </a:prstGeom>
              <a:solidFill>
                <a:srgbClr val="FFFFFF"/>
              </a:solidFill>
              <a:ln w="12700">
                <a:solidFill>
                  <a:srgbClr val="000000"/>
                </a:solidFill>
                <a:miter lim="800000"/>
                <a:headEnd/>
                <a:tailEnd/>
              </a:ln>
            </p:spPr>
            <p:txBody>
              <a:bodyPr/>
              <a:lstStyle/>
              <a:p>
                <a:endParaRPr lang="de-DE"/>
              </a:p>
            </p:txBody>
          </p:sp>
          <p:sp>
            <p:nvSpPr>
              <p:cNvPr id="37907" name="Line 197"/>
              <p:cNvSpPr>
                <a:spLocks noChangeShapeType="1"/>
              </p:cNvSpPr>
              <p:nvPr/>
            </p:nvSpPr>
            <p:spPr bwMode="auto">
              <a:xfrm flipV="1">
                <a:off x="2930" y="5395"/>
                <a:ext cx="113" cy="113"/>
              </a:xfrm>
              <a:prstGeom prst="line">
                <a:avLst/>
              </a:prstGeom>
              <a:noFill/>
              <a:ln w="12700">
                <a:solidFill>
                  <a:srgbClr val="000000"/>
                </a:solidFill>
                <a:round/>
                <a:headEnd/>
                <a:tailEnd/>
              </a:ln>
            </p:spPr>
            <p:txBody>
              <a:bodyPr/>
              <a:lstStyle/>
              <a:p>
                <a:endParaRPr lang="de-DE"/>
              </a:p>
            </p:txBody>
          </p:sp>
          <p:sp>
            <p:nvSpPr>
              <p:cNvPr id="37908" name="Line 198"/>
              <p:cNvSpPr>
                <a:spLocks noChangeShapeType="1"/>
              </p:cNvSpPr>
              <p:nvPr/>
            </p:nvSpPr>
            <p:spPr bwMode="auto">
              <a:xfrm>
                <a:off x="3043" y="5395"/>
                <a:ext cx="113" cy="113"/>
              </a:xfrm>
              <a:prstGeom prst="line">
                <a:avLst/>
              </a:prstGeom>
              <a:noFill/>
              <a:ln w="12700">
                <a:solidFill>
                  <a:srgbClr val="000000"/>
                </a:solidFill>
                <a:round/>
                <a:headEnd/>
                <a:tailEnd/>
              </a:ln>
            </p:spPr>
            <p:txBody>
              <a:bodyPr/>
              <a:lstStyle/>
              <a:p>
                <a:endParaRPr lang="de-DE"/>
              </a:p>
            </p:txBody>
          </p:sp>
          <p:sp>
            <p:nvSpPr>
              <p:cNvPr id="37909" name="Line 199"/>
              <p:cNvSpPr>
                <a:spLocks noChangeShapeType="1"/>
              </p:cNvSpPr>
              <p:nvPr/>
            </p:nvSpPr>
            <p:spPr bwMode="auto">
              <a:xfrm flipV="1">
                <a:off x="3156" y="5395"/>
                <a:ext cx="113" cy="113"/>
              </a:xfrm>
              <a:prstGeom prst="line">
                <a:avLst/>
              </a:prstGeom>
              <a:noFill/>
              <a:ln w="12700">
                <a:solidFill>
                  <a:srgbClr val="000000"/>
                </a:solidFill>
                <a:round/>
                <a:headEnd/>
                <a:tailEnd/>
              </a:ln>
            </p:spPr>
            <p:txBody>
              <a:bodyPr/>
              <a:lstStyle/>
              <a:p>
                <a:endParaRPr lang="de-DE"/>
              </a:p>
            </p:txBody>
          </p:sp>
          <p:sp>
            <p:nvSpPr>
              <p:cNvPr id="37910" name="Line 200"/>
              <p:cNvSpPr>
                <a:spLocks noChangeShapeType="1"/>
              </p:cNvSpPr>
              <p:nvPr/>
            </p:nvSpPr>
            <p:spPr bwMode="auto">
              <a:xfrm>
                <a:off x="3269" y="5395"/>
                <a:ext cx="113" cy="113"/>
              </a:xfrm>
              <a:prstGeom prst="line">
                <a:avLst/>
              </a:prstGeom>
              <a:noFill/>
              <a:ln w="12700">
                <a:solidFill>
                  <a:srgbClr val="000000"/>
                </a:solidFill>
                <a:round/>
                <a:headEnd/>
                <a:tailEnd/>
              </a:ln>
            </p:spPr>
            <p:txBody>
              <a:bodyPr/>
              <a:lstStyle/>
              <a:p>
                <a:endParaRPr lang="de-DE"/>
              </a:p>
            </p:txBody>
          </p:sp>
          <p:sp>
            <p:nvSpPr>
              <p:cNvPr id="37911" name="Line 201"/>
              <p:cNvSpPr>
                <a:spLocks noChangeShapeType="1"/>
              </p:cNvSpPr>
              <p:nvPr/>
            </p:nvSpPr>
            <p:spPr bwMode="auto">
              <a:xfrm flipV="1">
                <a:off x="3382" y="5395"/>
                <a:ext cx="113" cy="113"/>
              </a:xfrm>
              <a:prstGeom prst="line">
                <a:avLst/>
              </a:prstGeom>
              <a:noFill/>
              <a:ln w="12700">
                <a:solidFill>
                  <a:srgbClr val="000000"/>
                </a:solidFill>
                <a:round/>
                <a:headEnd/>
                <a:tailEnd/>
              </a:ln>
            </p:spPr>
            <p:txBody>
              <a:bodyPr/>
              <a:lstStyle/>
              <a:p>
                <a:endParaRPr lang="de-DE"/>
              </a:p>
            </p:txBody>
          </p:sp>
          <p:sp>
            <p:nvSpPr>
              <p:cNvPr id="37912" name="Line 202"/>
              <p:cNvSpPr>
                <a:spLocks noChangeShapeType="1"/>
              </p:cNvSpPr>
              <p:nvPr/>
            </p:nvSpPr>
            <p:spPr bwMode="auto">
              <a:xfrm>
                <a:off x="3495" y="5395"/>
                <a:ext cx="113" cy="113"/>
              </a:xfrm>
              <a:prstGeom prst="line">
                <a:avLst/>
              </a:prstGeom>
              <a:noFill/>
              <a:ln w="12700">
                <a:solidFill>
                  <a:srgbClr val="000000"/>
                </a:solidFill>
                <a:round/>
                <a:headEnd/>
                <a:tailEnd/>
              </a:ln>
            </p:spPr>
            <p:txBody>
              <a:bodyPr/>
              <a:lstStyle/>
              <a:p>
                <a:endParaRPr lang="de-DE"/>
              </a:p>
            </p:txBody>
          </p:sp>
          <p:sp>
            <p:nvSpPr>
              <p:cNvPr id="37913" name="Line 203"/>
              <p:cNvSpPr>
                <a:spLocks noChangeShapeType="1"/>
              </p:cNvSpPr>
              <p:nvPr/>
            </p:nvSpPr>
            <p:spPr bwMode="auto">
              <a:xfrm flipV="1">
                <a:off x="3608" y="5282"/>
                <a:ext cx="0" cy="226"/>
              </a:xfrm>
              <a:prstGeom prst="line">
                <a:avLst/>
              </a:prstGeom>
              <a:noFill/>
              <a:ln w="12700">
                <a:solidFill>
                  <a:srgbClr val="000000"/>
                </a:solidFill>
                <a:round/>
                <a:headEnd/>
                <a:tailEnd/>
              </a:ln>
            </p:spPr>
            <p:txBody>
              <a:bodyPr/>
              <a:lstStyle/>
              <a:p>
                <a:endParaRPr lang="de-DE"/>
              </a:p>
            </p:txBody>
          </p:sp>
          <p:sp>
            <p:nvSpPr>
              <p:cNvPr id="37914" name="Line 204"/>
              <p:cNvSpPr>
                <a:spLocks noChangeShapeType="1"/>
              </p:cNvSpPr>
              <p:nvPr/>
            </p:nvSpPr>
            <p:spPr bwMode="auto">
              <a:xfrm>
                <a:off x="3608" y="5282"/>
                <a:ext cx="226" cy="0"/>
              </a:xfrm>
              <a:prstGeom prst="line">
                <a:avLst/>
              </a:prstGeom>
              <a:noFill/>
              <a:ln w="12700">
                <a:solidFill>
                  <a:srgbClr val="000000"/>
                </a:solidFill>
                <a:round/>
                <a:headEnd/>
                <a:tailEnd/>
              </a:ln>
            </p:spPr>
            <p:txBody>
              <a:bodyPr/>
              <a:lstStyle/>
              <a:p>
                <a:endParaRPr lang="de-DE"/>
              </a:p>
            </p:txBody>
          </p:sp>
          <p:sp>
            <p:nvSpPr>
              <p:cNvPr id="37915" name="Line 205"/>
              <p:cNvSpPr>
                <a:spLocks noChangeShapeType="1"/>
              </p:cNvSpPr>
              <p:nvPr/>
            </p:nvSpPr>
            <p:spPr bwMode="auto">
              <a:xfrm>
                <a:off x="3834" y="5282"/>
                <a:ext cx="0" cy="226"/>
              </a:xfrm>
              <a:prstGeom prst="line">
                <a:avLst/>
              </a:prstGeom>
              <a:noFill/>
              <a:ln w="12700">
                <a:solidFill>
                  <a:srgbClr val="000000"/>
                </a:solidFill>
                <a:round/>
                <a:headEnd/>
                <a:tailEnd/>
              </a:ln>
            </p:spPr>
            <p:txBody>
              <a:bodyPr/>
              <a:lstStyle/>
              <a:p>
                <a:endParaRPr lang="de-DE"/>
              </a:p>
            </p:txBody>
          </p:sp>
          <p:sp>
            <p:nvSpPr>
              <p:cNvPr id="37916" name="Line 206"/>
              <p:cNvSpPr>
                <a:spLocks noChangeShapeType="1"/>
              </p:cNvSpPr>
              <p:nvPr/>
            </p:nvSpPr>
            <p:spPr bwMode="auto">
              <a:xfrm>
                <a:off x="3721" y="5395"/>
                <a:ext cx="0" cy="226"/>
              </a:xfrm>
              <a:prstGeom prst="line">
                <a:avLst/>
              </a:prstGeom>
              <a:noFill/>
              <a:ln w="12700">
                <a:solidFill>
                  <a:srgbClr val="000000"/>
                </a:solidFill>
                <a:round/>
                <a:headEnd/>
                <a:tailEnd/>
              </a:ln>
            </p:spPr>
            <p:txBody>
              <a:bodyPr/>
              <a:lstStyle/>
              <a:p>
                <a:endParaRPr lang="de-DE"/>
              </a:p>
            </p:txBody>
          </p:sp>
          <p:sp>
            <p:nvSpPr>
              <p:cNvPr id="37917" name="Line 207"/>
              <p:cNvSpPr>
                <a:spLocks noChangeShapeType="1"/>
              </p:cNvSpPr>
              <p:nvPr/>
            </p:nvSpPr>
            <p:spPr bwMode="auto">
              <a:xfrm>
                <a:off x="3721" y="5621"/>
                <a:ext cx="226" cy="0"/>
              </a:xfrm>
              <a:prstGeom prst="line">
                <a:avLst/>
              </a:prstGeom>
              <a:noFill/>
              <a:ln w="12700">
                <a:solidFill>
                  <a:srgbClr val="000000"/>
                </a:solidFill>
                <a:round/>
                <a:headEnd/>
                <a:tailEnd/>
              </a:ln>
            </p:spPr>
            <p:txBody>
              <a:bodyPr/>
              <a:lstStyle/>
              <a:p>
                <a:endParaRPr lang="de-DE"/>
              </a:p>
            </p:txBody>
          </p:sp>
        </p:grpSp>
        <p:sp>
          <p:nvSpPr>
            <p:cNvPr id="37899" name="Text Box 208"/>
            <p:cNvSpPr txBox="1">
              <a:spLocks noChangeArrowheads="1"/>
            </p:cNvSpPr>
            <p:nvPr/>
          </p:nvSpPr>
          <p:spPr bwMode="auto">
            <a:xfrm>
              <a:off x="2509" y="5367"/>
              <a:ext cx="1130" cy="706"/>
            </a:xfrm>
            <a:prstGeom prst="rect">
              <a:avLst/>
            </a:prstGeom>
            <a:noFill/>
            <a:ln w="9525">
              <a:noFill/>
              <a:miter lim="800000"/>
              <a:headEnd/>
              <a:tailEnd/>
            </a:ln>
          </p:spPr>
          <p:txBody>
            <a:bodyPr/>
            <a:lstStyle/>
            <a:p>
              <a:r>
                <a:rPr lang="en-US" sz="1400" b="1" dirty="0">
                  <a:latin typeface="+mn-lt"/>
                </a:rPr>
                <a:t>Motor</a:t>
              </a:r>
              <a:endParaRPr lang="en-US" sz="1400" dirty="0">
                <a:latin typeface="+mn-lt"/>
              </a:endParaRPr>
            </a:p>
            <a:p>
              <a:r>
                <a:rPr lang="en-US" sz="1400" b="1" dirty="0" err="1">
                  <a:latin typeface="+mn-lt"/>
                </a:rPr>
                <a:t>Spule</a:t>
              </a:r>
              <a:endParaRPr lang="en-US" sz="1400" b="1" dirty="0">
                <a:latin typeface="+mn-lt"/>
              </a:endParaRPr>
            </a:p>
          </p:txBody>
        </p:sp>
        <p:sp>
          <p:nvSpPr>
            <p:cNvPr id="37900" name="Text Box 209"/>
            <p:cNvSpPr txBox="1">
              <a:spLocks noChangeArrowheads="1"/>
            </p:cNvSpPr>
            <p:nvPr/>
          </p:nvSpPr>
          <p:spPr bwMode="auto">
            <a:xfrm>
              <a:off x="3395" y="5578"/>
              <a:ext cx="1356" cy="452"/>
            </a:xfrm>
            <a:prstGeom prst="rect">
              <a:avLst/>
            </a:prstGeom>
            <a:noFill/>
            <a:ln w="9525">
              <a:noFill/>
              <a:miter lim="800000"/>
              <a:headEnd/>
              <a:tailEnd/>
            </a:ln>
          </p:spPr>
          <p:txBody>
            <a:bodyPr/>
            <a:lstStyle/>
            <a:p>
              <a:r>
                <a:rPr lang="en-US" sz="1400" b="1" dirty="0" err="1">
                  <a:latin typeface="+mn-lt"/>
                </a:rPr>
                <a:t>Führung</a:t>
              </a:r>
              <a:endParaRPr lang="en-US" sz="1400" b="1" dirty="0">
                <a:latin typeface="+mn-lt"/>
              </a:endParaRPr>
            </a:p>
          </p:txBody>
        </p:sp>
        <p:sp>
          <p:nvSpPr>
            <p:cNvPr id="37901" name="Text Box 210"/>
            <p:cNvSpPr txBox="1">
              <a:spLocks noChangeArrowheads="1"/>
            </p:cNvSpPr>
            <p:nvPr/>
          </p:nvSpPr>
          <p:spPr bwMode="auto">
            <a:xfrm>
              <a:off x="4653" y="5578"/>
              <a:ext cx="1458" cy="692"/>
            </a:xfrm>
            <a:prstGeom prst="rect">
              <a:avLst/>
            </a:prstGeom>
            <a:noFill/>
            <a:ln w="9525">
              <a:noFill/>
              <a:miter lim="800000"/>
              <a:headEnd/>
              <a:tailEnd/>
            </a:ln>
          </p:spPr>
          <p:txBody>
            <a:bodyPr/>
            <a:lstStyle/>
            <a:p>
              <a:r>
                <a:rPr lang="en-US" sz="1400" b="1" dirty="0" err="1">
                  <a:latin typeface="+mn-lt"/>
                </a:rPr>
                <a:t>Magnete</a:t>
              </a:r>
              <a:endParaRPr lang="en-US" sz="1400" dirty="0">
                <a:latin typeface="+mn-lt"/>
              </a:endParaRPr>
            </a:p>
          </p:txBody>
        </p:sp>
        <p:sp>
          <p:nvSpPr>
            <p:cNvPr id="37902" name="Oval 211"/>
            <p:cNvSpPr>
              <a:spLocks noChangeArrowheads="1"/>
            </p:cNvSpPr>
            <p:nvPr/>
          </p:nvSpPr>
          <p:spPr bwMode="auto">
            <a:xfrm>
              <a:off x="4769" y="6256"/>
              <a:ext cx="336" cy="339"/>
            </a:xfrm>
            <a:prstGeom prst="ellipse">
              <a:avLst/>
            </a:prstGeom>
            <a:solidFill>
              <a:srgbClr val="FFFFFF"/>
            </a:solidFill>
            <a:ln w="12700">
              <a:solidFill>
                <a:srgbClr val="000000"/>
              </a:solidFill>
              <a:round/>
              <a:headEnd/>
              <a:tailEnd/>
            </a:ln>
          </p:spPr>
          <p:txBody>
            <a:bodyPr/>
            <a:lstStyle/>
            <a:p>
              <a:endParaRPr lang="de-DE"/>
            </a:p>
          </p:txBody>
        </p:sp>
        <p:sp>
          <p:nvSpPr>
            <p:cNvPr id="37903" name="Line 212"/>
            <p:cNvSpPr>
              <a:spLocks noChangeShapeType="1"/>
            </p:cNvSpPr>
            <p:nvPr/>
          </p:nvSpPr>
          <p:spPr bwMode="auto">
            <a:xfrm flipV="1">
              <a:off x="4769" y="6482"/>
              <a:ext cx="0" cy="113"/>
            </a:xfrm>
            <a:prstGeom prst="line">
              <a:avLst/>
            </a:prstGeom>
            <a:noFill/>
            <a:ln w="12700">
              <a:solidFill>
                <a:srgbClr val="000000"/>
              </a:solidFill>
              <a:round/>
              <a:headEnd/>
              <a:tailEnd/>
            </a:ln>
          </p:spPr>
          <p:txBody>
            <a:bodyPr/>
            <a:lstStyle/>
            <a:p>
              <a:endParaRPr lang="de-DE"/>
            </a:p>
          </p:txBody>
        </p:sp>
        <p:sp>
          <p:nvSpPr>
            <p:cNvPr id="37904" name="Line 213"/>
            <p:cNvSpPr>
              <a:spLocks noChangeShapeType="1"/>
            </p:cNvSpPr>
            <p:nvPr/>
          </p:nvSpPr>
          <p:spPr bwMode="auto">
            <a:xfrm>
              <a:off x="4317" y="7090"/>
              <a:ext cx="434" cy="0"/>
            </a:xfrm>
            <a:prstGeom prst="line">
              <a:avLst/>
            </a:prstGeom>
            <a:noFill/>
            <a:ln w="9525">
              <a:solidFill>
                <a:srgbClr val="000000"/>
              </a:solidFill>
              <a:round/>
              <a:headEnd/>
              <a:tailEnd type="triangle" w="med" len="med"/>
            </a:ln>
          </p:spPr>
          <p:txBody>
            <a:bodyPr/>
            <a:lstStyle/>
            <a:p>
              <a:endParaRPr lang="de-DE"/>
            </a:p>
          </p:txBody>
        </p:sp>
        <p:sp>
          <p:nvSpPr>
            <p:cNvPr id="37905" name="Text Box 214"/>
            <p:cNvSpPr txBox="1">
              <a:spLocks noChangeArrowheads="1"/>
            </p:cNvSpPr>
            <p:nvPr/>
          </p:nvSpPr>
          <p:spPr bwMode="auto">
            <a:xfrm>
              <a:off x="2622" y="6819"/>
              <a:ext cx="2025" cy="417"/>
            </a:xfrm>
            <a:prstGeom prst="rect">
              <a:avLst/>
            </a:prstGeom>
            <a:noFill/>
            <a:ln w="9525">
              <a:noFill/>
              <a:miter lim="800000"/>
              <a:headEnd/>
              <a:tailEnd/>
            </a:ln>
          </p:spPr>
          <p:txBody>
            <a:bodyPr/>
            <a:lstStyle/>
            <a:p>
              <a:r>
                <a:rPr lang="en-US" sz="1400" b="1" dirty="0">
                  <a:latin typeface="+mn-lt"/>
                </a:rPr>
                <a:t>x= upper part</a:t>
              </a:r>
            </a:p>
          </p:txBody>
        </p:sp>
      </p:grpSp>
      <p:sp>
        <p:nvSpPr>
          <p:cNvPr id="37894" name="Text Box 2"/>
          <p:cNvSpPr txBox="1">
            <a:spLocks noChangeArrowheads="1"/>
          </p:cNvSpPr>
          <p:nvPr/>
        </p:nvSpPr>
        <p:spPr bwMode="auto">
          <a:xfrm>
            <a:off x="5857884" y="1500174"/>
            <a:ext cx="2786082" cy="3135098"/>
          </a:xfrm>
          <a:prstGeom prst="rect">
            <a:avLst/>
          </a:prstGeom>
          <a:noFill/>
          <a:ln w="9525">
            <a:noFill/>
            <a:miter lim="800000"/>
            <a:headEnd/>
            <a:tailEnd/>
          </a:ln>
        </p:spPr>
        <p:txBody>
          <a:bodyPr wrap="square" lIns="87257" tIns="43629" rIns="87257" bIns="43629">
            <a:spAutoFit/>
          </a:bodyPr>
          <a:lstStyle/>
          <a:p>
            <a:pPr>
              <a:buFont typeface="Wingdings" pitchFamily="2" charset="2"/>
              <a:buNone/>
            </a:pPr>
            <a:r>
              <a:rPr lang="de-DE" b="1" dirty="0">
                <a:solidFill>
                  <a:schemeClr val="tx1">
                    <a:lumMod val="75000"/>
                    <a:lumOff val="25000"/>
                  </a:schemeClr>
                </a:solidFill>
                <a:latin typeface="+mn-lt"/>
              </a:rPr>
              <a:t>Pro:</a:t>
            </a:r>
          </a:p>
          <a:p>
            <a:r>
              <a:rPr lang="de-DE" dirty="0">
                <a:solidFill>
                  <a:schemeClr val="tx1">
                    <a:lumMod val="75000"/>
                    <a:lumOff val="25000"/>
                  </a:schemeClr>
                </a:solidFill>
                <a:latin typeface="+mn-lt"/>
              </a:rPr>
              <a:t> Wenige Komponenten</a:t>
            </a:r>
          </a:p>
          <a:p>
            <a:r>
              <a:rPr lang="de-DE" dirty="0">
                <a:solidFill>
                  <a:schemeClr val="tx1">
                    <a:lumMod val="75000"/>
                    <a:lumOff val="25000"/>
                  </a:schemeClr>
                </a:solidFill>
                <a:latin typeface="+mn-lt"/>
              </a:rPr>
              <a:t> Hohe Geschwindigkeiten</a:t>
            </a:r>
          </a:p>
          <a:p>
            <a:r>
              <a:rPr lang="de-DE" dirty="0">
                <a:solidFill>
                  <a:schemeClr val="tx1">
                    <a:lumMod val="75000"/>
                    <a:lumOff val="25000"/>
                  </a:schemeClr>
                </a:solidFill>
                <a:latin typeface="+mn-lt"/>
              </a:rPr>
              <a:t> Hohe Steifigkeiten</a:t>
            </a:r>
          </a:p>
          <a:p>
            <a:r>
              <a:rPr lang="de-DE" dirty="0">
                <a:solidFill>
                  <a:schemeClr val="tx1">
                    <a:lumMod val="75000"/>
                    <a:lumOff val="25000"/>
                  </a:schemeClr>
                </a:solidFill>
                <a:latin typeface="+mn-lt"/>
              </a:rPr>
              <a:t>„Unbegrenzter“ Hub</a:t>
            </a:r>
          </a:p>
          <a:p>
            <a:pPr>
              <a:buFont typeface="Wingdings" pitchFamily="2" charset="2"/>
              <a:buNone/>
            </a:pPr>
            <a:endParaRPr lang="de-DE" dirty="0">
              <a:solidFill>
                <a:schemeClr val="tx1">
                  <a:lumMod val="75000"/>
                  <a:lumOff val="25000"/>
                </a:schemeClr>
              </a:solidFill>
              <a:latin typeface="+mn-lt"/>
            </a:endParaRPr>
          </a:p>
          <a:p>
            <a:pPr>
              <a:buFont typeface="Wingdings" pitchFamily="2" charset="2"/>
              <a:buNone/>
            </a:pPr>
            <a:r>
              <a:rPr lang="de-DE" b="1" dirty="0">
                <a:solidFill>
                  <a:schemeClr val="tx1">
                    <a:lumMod val="75000"/>
                    <a:lumOff val="25000"/>
                  </a:schemeClr>
                </a:solidFill>
                <a:latin typeface="+mn-lt"/>
              </a:rPr>
              <a:t>Kontra:</a:t>
            </a:r>
          </a:p>
          <a:p>
            <a:r>
              <a:rPr lang="de-DE" dirty="0">
                <a:solidFill>
                  <a:schemeClr val="tx1">
                    <a:lumMod val="75000"/>
                    <a:lumOff val="25000"/>
                  </a:schemeClr>
                </a:solidFill>
                <a:latin typeface="+mn-lt"/>
              </a:rPr>
              <a:t>Weniger gut bei Vertikalanwendungen</a:t>
            </a:r>
          </a:p>
          <a:p>
            <a:r>
              <a:rPr lang="de-DE" dirty="0">
                <a:solidFill>
                  <a:schemeClr val="tx1">
                    <a:lumMod val="75000"/>
                    <a:lumOff val="25000"/>
                  </a:schemeClr>
                </a:solidFill>
                <a:latin typeface="+mn-lt"/>
              </a:rPr>
              <a:t>Kostenintensiv</a:t>
            </a:r>
          </a:p>
          <a:p>
            <a:r>
              <a:rPr lang="de-DE" dirty="0" err="1">
                <a:solidFill>
                  <a:schemeClr val="tx1">
                    <a:lumMod val="75000"/>
                    <a:lumOff val="25000"/>
                  </a:schemeClr>
                </a:solidFill>
                <a:latin typeface="+mn-lt"/>
              </a:rPr>
              <a:t>Messsystem</a:t>
            </a:r>
            <a:r>
              <a:rPr lang="de-DE" dirty="0">
                <a:solidFill>
                  <a:schemeClr val="tx1">
                    <a:lumMod val="75000"/>
                    <a:lumOff val="25000"/>
                  </a:schemeClr>
                </a:solidFill>
                <a:latin typeface="+mn-lt"/>
              </a:rPr>
              <a:t> erforderlich</a:t>
            </a:r>
            <a:endParaRPr lang="en-GB" sz="1600" dirty="0">
              <a:solidFill>
                <a:schemeClr val="tx1">
                  <a:lumMod val="75000"/>
                  <a:lumOff val="25000"/>
                </a:schemeClr>
              </a:solidFill>
              <a:latin typeface="+mn-lt"/>
            </a:endParaRPr>
          </a:p>
        </p:txBody>
      </p:sp>
      <p:sp>
        <p:nvSpPr>
          <p:cNvPr id="47" name="Text Box 153"/>
          <p:cNvSpPr txBox="1">
            <a:spLocks noChangeArrowheads="1"/>
          </p:cNvSpPr>
          <p:nvPr/>
        </p:nvSpPr>
        <p:spPr bwMode="auto">
          <a:xfrm>
            <a:off x="5857884" y="4710070"/>
            <a:ext cx="2819400" cy="1719326"/>
          </a:xfrm>
          <a:prstGeom prst="rect">
            <a:avLst/>
          </a:prstGeom>
          <a:noFill/>
          <a:ln w="9525">
            <a:noFill/>
            <a:miter lim="800000"/>
            <a:headEnd/>
            <a:tailEnd/>
          </a:ln>
          <a:effectLst/>
        </p:spPr>
        <p:txBody>
          <a:bodyPr lIns="87257" tIns="43629" rIns="87257" bIns="43629">
            <a:spAutoFit/>
          </a:bodyPr>
          <a:lstStyle/>
          <a:p>
            <a:pPr>
              <a:buFont typeface="Wingdings" pitchFamily="2" charset="2"/>
              <a:buNone/>
              <a:defRPr/>
            </a:pPr>
            <a:r>
              <a:rPr lang="de-DE" b="1" i="1" u="sng" dirty="0" smtClean="0">
                <a:solidFill>
                  <a:srgbClr val="FFCC00"/>
                </a:solidFill>
                <a:latin typeface="+mn-lt"/>
              </a:rPr>
              <a:t>Prinzip </a:t>
            </a:r>
            <a:r>
              <a:rPr lang="de-DE" b="1" i="1" u="sng" dirty="0">
                <a:solidFill>
                  <a:srgbClr val="FFCC00"/>
                </a:solidFill>
                <a:latin typeface="+mn-lt"/>
              </a:rPr>
              <a:t>Direktantrieb:</a:t>
            </a:r>
            <a:r>
              <a:rPr lang="de-DE" b="1" i="1" dirty="0">
                <a:solidFill>
                  <a:srgbClr val="FFCC00"/>
                </a:solidFill>
                <a:latin typeface="+mn-lt"/>
              </a:rPr>
              <a:t> </a:t>
            </a:r>
          </a:p>
          <a:p>
            <a:pPr>
              <a:buFont typeface="Wingdings" pitchFamily="2" charset="2"/>
              <a:buNone/>
              <a:defRPr/>
            </a:pPr>
            <a:r>
              <a:rPr lang="de-DE" b="1" i="1" dirty="0">
                <a:solidFill>
                  <a:srgbClr val="FFCC00"/>
                </a:solidFill>
                <a:latin typeface="+mn-lt"/>
              </a:rPr>
              <a:t>Hohe Steifigkeit bei geringem Spiel </a:t>
            </a:r>
          </a:p>
          <a:p>
            <a:pPr>
              <a:buFont typeface="Wingdings" pitchFamily="2" charset="2"/>
              <a:buNone/>
              <a:defRPr/>
            </a:pPr>
            <a:r>
              <a:rPr lang="de-DE" b="1" i="1" dirty="0">
                <a:solidFill>
                  <a:srgbClr val="FFCC00"/>
                </a:solidFill>
                <a:latin typeface="+mn-lt"/>
              </a:rPr>
              <a:t>ergibt hohe Dynamiken und hohe </a:t>
            </a:r>
            <a:r>
              <a:rPr lang="de-DE" b="1" i="1" dirty="0" smtClean="0">
                <a:solidFill>
                  <a:srgbClr val="FFCC00"/>
                </a:solidFill>
                <a:latin typeface="+mn-lt"/>
              </a:rPr>
              <a:t>Präzision!</a:t>
            </a:r>
            <a:endParaRPr lang="de-DE" b="1" i="1" dirty="0">
              <a:solidFill>
                <a:srgbClr val="FFCC00"/>
              </a:solidFill>
              <a:latin typeface="+mn-lt"/>
            </a:endParaRPr>
          </a:p>
          <a:p>
            <a:pPr>
              <a:buFont typeface="Wingdings" pitchFamily="2" charset="2"/>
              <a:buNone/>
              <a:defRPr/>
            </a:pPr>
            <a:endParaRPr lang="en-GB" sz="1600" b="1" i="1" dirty="0">
              <a:solidFill>
                <a:srgbClr val="FFCC00"/>
              </a:solidFill>
              <a:effectLst>
                <a:outerShdw blurRad="38100" dist="38100" dir="2700000" algn="tl">
                  <a:srgbClr val="000000"/>
                </a:outerShdw>
              </a:effectLst>
            </a:endParaRPr>
          </a:p>
        </p:txBody>
      </p:sp>
      <p:sp>
        <p:nvSpPr>
          <p:cNvPr id="37896" name="Rectangle 6"/>
          <p:cNvSpPr>
            <a:spLocks noChangeArrowheads="1"/>
          </p:cNvSpPr>
          <p:nvPr/>
        </p:nvSpPr>
        <p:spPr bwMode="auto">
          <a:xfrm>
            <a:off x="571472" y="1411290"/>
            <a:ext cx="4962530" cy="517512"/>
          </a:xfrm>
          <a:prstGeom prst="rect">
            <a:avLst/>
          </a:prstGeom>
          <a:noFill/>
          <a:ln w="9525">
            <a:noFill/>
            <a:miter lim="800000"/>
            <a:headEnd/>
            <a:tailEnd/>
          </a:ln>
        </p:spPr>
        <p:txBody>
          <a:bodyPr anchor="b"/>
          <a:lstStyle/>
          <a:p>
            <a:r>
              <a:rPr lang="de-DE" sz="2000" dirty="0">
                <a:solidFill>
                  <a:schemeClr val="tx1">
                    <a:lumMod val="75000"/>
                    <a:lumOff val="25000"/>
                  </a:schemeClr>
                </a:solidFill>
                <a:latin typeface="+mn-lt"/>
              </a:rPr>
              <a:t>Typischer Aufbau eines Linearmotors</a:t>
            </a:r>
            <a:endParaRPr lang="de-DE" sz="2800" dirty="0">
              <a:solidFill>
                <a:schemeClr val="tx1">
                  <a:lumMod val="75000"/>
                  <a:lumOff val="25000"/>
                </a:schemeClr>
              </a:solidFill>
              <a:latin typeface="+mn-lt"/>
            </a:endParaRPr>
          </a:p>
        </p:txBody>
      </p:sp>
      <p:sp>
        <p:nvSpPr>
          <p:cNvPr id="37897" name="Rectangle 6"/>
          <p:cNvSpPr>
            <a:spLocks noChangeArrowheads="1"/>
          </p:cNvSpPr>
          <p:nvPr/>
        </p:nvSpPr>
        <p:spPr bwMode="auto">
          <a:xfrm>
            <a:off x="571472" y="4178300"/>
            <a:ext cx="3887788" cy="763588"/>
          </a:xfrm>
          <a:prstGeom prst="rect">
            <a:avLst/>
          </a:prstGeom>
          <a:noFill/>
          <a:ln w="9525">
            <a:noFill/>
            <a:miter lim="800000"/>
            <a:headEnd/>
            <a:tailEnd/>
          </a:ln>
        </p:spPr>
        <p:txBody>
          <a:bodyPr anchor="b"/>
          <a:lstStyle/>
          <a:p>
            <a:r>
              <a:rPr lang="de-DE" sz="2000" dirty="0">
                <a:solidFill>
                  <a:schemeClr val="tx1">
                    <a:lumMod val="75000"/>
                    <a:lumOff val="25000"/>
                  </a:schemeClr>
                </a:solidFill>
                <a:latin typeface="+mn-lt"/>
              </a:rPr>
              <a:t>Schematische Darstellung mit</a:t>
            </a:r>
          </a:p>
          <a:p>
            <a:r>
              <a:rPr lang="de-DE" sz="2000" dirty="0">
                <a:solidFill>
                  <a:schemeClr val="tx1">
                    <a:lumMod val="75000"/>
                    <a:lumOff val="25000"/>
                  </a:schemeClr>
                </a:solidFill>
                <a:latin typeface="+mn-lt"/>
              </a:rPr>
              <a:t>Masse – Feder – Spiel - Modell</a:t>
            </a:r>
            <a:endParaRPr lang="de-DE" sz="2800" dirty="0">
              <a:solidFill>
                <a:schemeClr val="tx1">
                  <a:lumMod val="75000"/>
                  <a:lumOff val="25000"/>
                </a:schemeClr>
              </a:solidFill>
              <a:latin typeface="+mn-lt"/>
            </a:endParaRPr>
          </a:p>
        </p:txBody>
      </p:sp>
      <p:sp>
        <p:nvSpPr>
          <p:cNvPr id="49" name="Foliennummernplatzhalter 48"/>
          <p:cNvSpPr>
            <a:spLocks noGrp="1"/>
          </p:cNvSpPr>
          <p:nvPr>
            <p:ph type="sldNum" sz="quarter" idx="4"/>
          </p:nvPr>
        </p:nvSpPr>
        <p:spPr/>
        <p:txBody>
          <a:bodyPr/>
          <a:lstStyle/>
          <a:p>
            <a:fld id="{67E460E2-A79B-FD4C-875F-CB1722C97EA1}" type="slidenum">
              <a:rPr lang="de-DE" smtClean="0"/>
              <a:pPr/>
              <a:t>33</a:t>
            </a:fld>
            <a:endParaRPr lang="de-DE"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2"/>
          <p:cNvSpPr>
            <a:spLocks noGrp="1"/>
          </p:cNvSpPr>
          <p:nvPr>
            <p:ph type="title"/>
          </p:nvPr>
        </p:nvSpPr>
        <p:spPr/>
        <p:txBody>
          <a:bodyPr/>
          <a:lstStyle/>
          <a:p>
            <a:r>
              <a:rPr lang="de-DE" dirty="0" smtClean="0"/>
              <a:t>Funktionsweise Linearmotor</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2" name="Gruppieren 32"/>
          <p:cNvGrpSpPr>
            <a:grpSpLocks/>
          </p:cNvGrpSpPr>
          <p:nvPr/>
        </p:nvGrpSpPr>
        <p:grpSpPr bwMode="auto">
          <a:xfrm>
            <a:off x="4859338" y="2959107"/>
            <a:ext cx="3673475" cy="1584325"/>
            <a:chOff x="4768552" y="2996952"/>
            <a:chExt cx="3361928" cy="1394519"/>
          </a:xfrm>
        </p:grpSpPr>
        <p:pic>
          <p:nvPicPr>
            <p:cNvPr id="38962" name="Picture 66" descr="I:\GAS-Indradrive\Motor-Kommutierung.JPG"/>
            <p:cNvPicPr>
              <a:picLocks noChangeAspect="1" noChangeArrowheads="1"/>
            </p:cNvPicPr>
            <p:nvPr/>
          </p:nvPicPr>
          <p:blipFill>
            <a:blip r:embed="rId2" cstate="print"/>
            <a:srcRect l="3714" t="16667" r="3694" b="10417"/>
            <a:stretch>
              <a:fillRect/>
            </a:stretch>
          </p:blipFill>
          <p:spPr bwMode="auto">
            <a:xfrm>
              <a:off x="4768552" y="3284984"/>
              <a:ext cx="2971800" cy="1106487"/>
            </a:xfrm>
            <a:prstGeom prst="rect">
              <a:avLst/>
            </a:prstGeom>
            <a:noFill/>
            <a:ln w="9525">
              <a:noFill/>
              <a:miter lim="800000"/>
              <a:headEnd/>
              <a:tailEnd/>
            </a:ln>
          </p:spPr>
        </p:pic>
        <p:sp>
          <p:nvSpPr>
            <p:cNvPr id="38963" name="Line 69"/>
            <p:cNvSpPr>
              <a:spLocks noChangeShapeType="1"/>
            </p:cNvSpPr>
            <p:nvPr/>
          </p:nvSpPr>
          <p:spPr bwMode="auto">
            <a:xfrm>
              <a:off x="7380312" y="3429000"/>
              <a:ext cx="750168" cy="0"/>
            </a:xfrm>
            <a:prstGeom prst="line">
              <a:avLst/>
            </a:prstGeom>
            <a:noFill/>
            <a:ln w="57150">
              <a:solidFill>
                <a:schemeClr val="tx1"/>
              </a:solidFill>
              <a:round/>
              <a:headEnd/>
              <a:tailEnd type="triangle" w="med" len="med"/>
            </a:ln>
          </p:spPr>
          <p:txBody>
            <a:bodyPr wrap="none" anchor="ctr"/>
            <a:lstStyle/>
            <a:p>
              <a:endParaRPr lang="de-DE"/>
            </a:p>
          </p:txBody>
        </p:sp>
        <p:sp>
          <p:nvSpPr>
            <p:cNvPr id="38964" name="Textfeld 15"/>
            <p:cNvSpPr txBox="1">
              <a:spLocks noChangeArrowheads="1"/>
            </p:cNvSpPr>
            <p:nvPr/>
          </p:nvSpPr>
          <p:spPr bwMode="auto">
            <a:xfrm>
              <a:off x="5372750" y="2996952"/>
              <a:ext cx="351378" cy="369332"/>
            </a:xfrm>
            <a:prstGeom prst="rect">
              <a:avLst/>
            </a:prstGeom>
            <a:noFill/>
            <a:ln w="9525">
              <a:noFill/>
              <a:miter lim="800000"/>
              <a:headEnd/>
              <a:tailEnd/>
            </a:ln>
          </p:spPr>
          <p:txBody>
            <a:bodyPr wrap="none">
              <a:spAutoFit/>
            </a:bodyPr>
            <a:lstStyle/>
            <a:p>
              <a:r>
                <a:rPr lang="de-DE" b="1">
                  <a:solidFill>
                    <a:srgbClr val="FF0000"/>
                  </a:solidFill>
                </a:rPr>
                <a:t>N</a:t>
              </a:r>
            </a:p>
          </p:txBody>
        </p:sp>
        <p:sp>
          <p:nvSpPr>
            <p:cNvPr id="38965" name="Textfeld 16"/>
            <p:cNvSpPr txBox="1">
              <a:spLocks noChangeArrowheads="1"/>
            </p:cNvSpPr>
            <p:nvPr/>
          </p:nvSpPr>
          <p:spPr bwMode="auto">
            <a:xfrm>
              <a:off x="6092830" y="2996952"/>
              <a:ext cx="351378" cy="369332"/>
            </a:xfrm>
            <a:prstGeom prst="rect">
              <a:avLst/>
            </a:prstGeom>
            <a:noFill/>
            <a:ln w="9525">
              <a:noFill/>
              <a:miter lim="800000"/>
              <a:headEnd/>
              <a:tailEnd/>
            </a:ln>
          </p:spPr>
          <p:txBody>
            <a:bodyPr wrap="none">
              <a:spAutoFit/>
            </a:bodyPr>
            <a:lstStyle/>
            <a:p>
              <a:r>
                <a:rPr lang="de-DE" b="1">
                  <a:solidFill>
                    <a:srgbClr val="FF0000"/>
                  </a:solidFill>
                </a:rPr>
                <a:t>N</a:t>
              </a:r>
            </a:p>
          </p:txBody>
        </p:sp>
        <p:sp>
          <p:nvSpPr>
            <p:cNvPr id="38966" name="Textfeld 18"/>
            <p:cNvSpPr txBox="1">
              <a:spLocks noChangeArrowheads="1"/>
            </p:cNvSpPr>
            <p:nvPr/>
          </p:nvSpPr>
          <p:spPr bwMode="auto">
            <a:xfrm>
              <a:off x="6804248" y="2996952"/>
              <a:ext cx="338554" cy="369332"/>
            </a:xfrm>
            <a:prstGeom prst="rect">
              <a:avLst/>
            </a:prstGeom>
            <a:noFill/>
            <a:ln w="9525">
              <a:noFill/>
              <a:miter lim="800000"/>
              <a:headEnd/>
              <a:tailEnd/>
            </a:ln>
          </p:spPr>
          <p:txBody>
            <a:bodyPr wrap="none">
              <a:spAutoFit/>
            </a:bodyPr>
            <a:lstStyle/>
            <a:p>
              <a:r>
                <a:rPr lang="de-DE" b="1">
                  <a:solidFill>
                    <a:srgbClr val="92D050"/>
                  </a:solidFill>
                </a:rPr>
                <a:t>S</a:t>
              </a:r>
            </a:p>
          </p:txBody>
        </p:sp>
      </p:grpSp>
      <p:grpSp>
        <p:nvGrpSpPr>
          <p:cNvPr id="15" name="Gruppieren 83"/>
          <p:cNvGrpSpPr>
            <a:grpSpLocks/>
          </p:cNvGrpSpPr>
          <p:nvPr/>
        </p:nvGrpSpPr>
        <p:grpSpPr bwMode="auto">
          <a:xfrm>
            <a:off x="5508625" y="2954348"/>
            <a:ext cx="1943100" cy="936625"/>
            <a:chOff x="3635896" y="2924944"/>
            <a:chExt cx="1944216" cy="936104"/>
          </a:xfrm>
        </p:grpSpPr>
        <p:grpSp>
          <p:nvGrpSpPr>
            <p:cNvPr id="38942" name="Gruppieren 58"/>
            <p:cNvGrpSpPr>
              <a:grpSpLocks/>
            </p:cNvGrpSpPr>
            <p:nvPr/>
          </p:nvGrpSpPr>
          <p:grpSpPr bwMode="auto">
            <a:xfrm>
              <a:off x="5220072" y="2924944"/>
              <a:ext cx="360040" cy="936104"/>
              <a:chOff x="4139952" y="1052736"/>
              <a:chExt cx="360040" cy="936104"/>
            </a:xfrm>
          </p:grpSpPr>
          <p:sp>
            <p:nvSpPr>
              <p:cNvPr id="60" name="Ellipse 59"/>
              <p:cNvSpPr/>
              <p:nvPr/>
            </p:nvSpPr>
            <p:spPr>
              <a:xfrm>
                <a:off x="4139423" y="1052736"/>
                <a:ext cx="360569" cy="3601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61" name="Gerade Verbindung mit Pfeil 60"/>
              <p:cNvCxnSpPr>
                <a:stCxn id="60" idx="4"/>
              </p:cNvCxnSpPr>
              <p:nvPr/>
            </p:nvCxnSpPr>
            <p:spPr>
              <a:xfrm rot="16200000" flipH="1">
                <a:off x="4122277" y="1611124"/>
                <a:ext cx="575941" cy="17949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8943" name="Gruppieren 61"/>
            <p:cNvGrpSpPr>
              <a:grpSpLocks/>
            </p:cNvGrpSpPr>
            <p:nvPr/>
          </p:nvGrpSpPr>
          <p:grpSpPr bwMode="auto">
            <a:xfrm>
              <a:off x="3635896" y="2924944"/>
              <a:ext cx="360040" cy="936104"/>
              <a:chOff x="4139952" y="1052736"/>
              <a:chExt cx="360040" cy="936104"/>
            </a:xfrm>
          </p:grpSpPr>
          <p:sp>
            <p:nvSpPr>
              <p:cNvPr id="63" name="Ellipse 62"/>
              <p:cNvSpPr/>
              <p:nvPr/>
            </p:nvSpPr>
            <p:spPr>
              <a:xfrm>
                <a:off x="4139952" y="1052736"/>
                <a:ext cx="360570" cy="3601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64" name="Gerade Verbindung mit Pfeil 63"/>
              <p:cNvCxnSpPr>
                <a:stCxn id="63" idx="4"/>
              </p:cNvCxnSpPr>
              <p:nvPr/>
            </p:nvCxnSpPr>
            <p:spPr>
              <a:xfrm rot="16200000" flipH="1">
                <a:off x="4122806" y="1611124"/>
                <a:ext cx="575941" cy="179491"/>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8944" name="Gruppieren 64"/>
            <p:cNvGrpSpPr>
              <a:grpSpLocks/>
            </p:cNvGrpSpPr>
            <p:nvPr/>
          </p:nvGrpSpPr>
          <p:grpSpPr bwMode="auto">
            <a:xfrm>
              <a:off x="4427984" y="2924944"/>
              <a:ext cx="648072" cy="936104"/>
              <a:chOff x="4139952" y="1052736"/>
              <a:chExt cx="648072" cy="936104"/>
            </a:xfrm>
          </p:grpSpPr>
          <p:sp>
            <p:nvSpPr>
              <p:cNvPr id="66" name="Ellipse 65"/>
              <p:cNvSpPr/>
              <p:nvPr/>
            </p:nvSpPr>
            <p:spPr>
              <a:xfrm>
                <a:off x="4140482" y="1052736"/>
                <a:ext cx="360569" cy="3601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67" name="Gerade Verbindung mit Pfeil 66"/>
              <p:cNvCxnSpPr>
                <a:stCxn id="66" idx="4"/>
              </p:cNvCxnSpPr>
              <p:nvPr/>
            </p:nvCxnSpPr>
            <p:spPr>
              <a:xfrm rot="16200000" flipH="1">
                <a:off x="4266293" y="1466578"/>
                <a:ext cx="575941" cy="468582"/>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grpSp>
        <p:nvGrpSpPr>
          <p:cNvPr id="38918" name="Gruppieren 31"/>
          <p:cNvGrpSpPr>
            <a:grpSpLocks/>
          </p:cNvGrpSpPr>
          <p:nvPr/>
        </p:nvGrpSpPr>
        <p:grpSpPr bwMode="auto">
          <a:xfrm>
            <a:off x="4857752" y="1273171"/>
            <a:ext cx="3241675" cy="1584325"/>
            <a:chOff x="4768552" y="1268760"/>
            <a:chExt cx="2971800" cy="1368152"/>
          </a:xfrm>
        </p:grpSpPr>
        <p:pic>
          <p:nvPicPr>
            <p:cNvPr id="38951" name="Picture 67" descr="I:\GAS-Indradrive\Motor-Kommutierung.JPG"/>
            <p:cNvPicPr>
              <a:picLocks noChangeAspect="1" noChangeArrowheads="1"/>
            </p:cNvPicPr>
            <p:nvPr/>
          </p:nvPicPr>
          <p:blipFill>
            <a:blip r:embed="rId2" cstate="print"/>
            <a:srcRect l="3714" t="46796" r="3694" b="10417"/>
            <a:stretch>
              <a:fillRect/>
            </a:stretch>
          </p:blipFill>
          <p:spPr bwMode="auto">
            <a:xfrm>
              <a:off x="4768552" y="1987625"/>
              <a:ext cx="2971800" cy="649287"/>
            </a:xfrm>
            <a:prstGeom prst="rect">
              <a:avLst/>
            </a:prstGeom>
            <a:noFill/>
            <a:ln w="9525">
              <a:noFill/>
              <a:miter lim="800000"/>
              <a:headEnd/>
              <a:tailEnd/>
            </a:ln>
          </p:spPr>
        </p:pic>
        <p:pic>
          <p:nvPicPr>
            <p:cNvPr id="38952" name="Picture 68" descr="I:\GAS-Indradrive\Motor-Kommutierung.JPG"/>
            <p:cNvPicPr>
              <a:picLocks noChangeAspect="1" noChangeArrowheads="1"/>
            </p:cNvPicPr>
            <p:nvPr/>
          </p:nvPicPr>
          <p:blipFill>
            <a:blip r:embed="rId2" cstate="print"/>
            <a:srcRect l="15585" t="16667" r="13191" b="53204"/>
            <a:stretch>
              <a:fillRect/>
            </a:stretch>
          </p:blipFill>
          <p:spPr bwMode="auto">
            <a:xfrm>
              <a:off x="4932040" y="1530425"/>
              <a:ext cx="2286000" cy="457200"/>
            </a:xfrm>
            <a:prstGeom prst="rect">
              <a:avLst/>
            </a:prstGeom>
            <a:noFill/>
            <a:ln w="9525">
              <a:noFill/>
              <a:miter lim="800000"/>
              <a:headEnd/>
              <a:tailEnd/>
            </a:ln>
          </p:spPr>
        </p:pic>
        <p:sp>
          <p:nvSpPr>
            <p:cNvPr id="38953" name="Textfeld 12"/>
            <p:cNvSpPr txBox="1">
              <a:spLocks noChangeArrowheads="1"/>
            </p:cNvSpPr>
            <p:nvPr/>
          </p:nvSpPr>
          <p:spPr bwMode="auto">
            <a:xfrm>
              <a:off x="5156726" y="1268760"/>
              <a:ext cx="351378" cy="369332"/>
            </a:xfrm>
            <a:prstGeom prst="rect">
              <a:avLst/>
            </a:prstGeom>
            <a:noFill/>
            <a:ln w="9525">
              <a:noFill/>
              <a:miter lim="800000"/>
              <a:headEnd/>
              <a:tailEnd/>
            </a:ln>
          </p:spPr>
          <p:txBody>
            <a:bodyPr wrap="none">
              <a:spAutoFit/>
            </a:bodyPr>
            <a:lstStyle/>
            <a:p>
              <a:r>
                <a:rPr lang="de-DE" b="1" dirty="0">
                  <a:solidFill>
                    <a:srgbClr val="FF0000"/>
                  </a:solidFill>
                </a:rPr>
                <a:t>N</a:t>
              </a:r>
            </a:p>
          </p:txBody>
        </p:sp>
        <p:sp>
          <p:nvSpPr>
            <p:cNvPr id="38954" name="Textfeld 13"/>
            <p:cNvSpPr txBox="1">
              <a:spLocks noChangeArrowheads="1"/>
            </p:cNvSpPr>
            <p:nvPr/>
          </p:nvSpPr>
          <p:spPr bwMode="auto">
            <a:xfrm>
              <a:off x="5868144" y="1268760"/>
              <a:ext cx="338554" cy="369332"/>
            </a:xfrm>
            <a:prstGeom prst="rect">
              <a:avLst/>
            </a:prstGeom>
            <a:noFill/>
            <a:ln w="9525">
              <a:noFill/>
              <a:miter lim="800000"/>
              <a:headEnd/>
              <a:tailEnd/>
            </a:ln>
          </p:spPr>
          <p:txBody>
            <a:bodyPr wrap="none">
              <a:spAutoFit/>
            </a:bodyPr>
            <a:lstStyle/>
            <a:p>
              <a:r>
                <a:rPr lang="de-DE" b="1">
                  <a:solidFill>
                    <a:srgbClr val="92D050"/>
                  </a:solidFill>
                </a:rPr>
                <a:t>S</a:t>
              </a:r>
            </a:p>
          </p:txBody>
        </p:sp>
        <p:sp>
          <p:nvSpPr>
            <p:cNvPr id="38955" name="Textfeld 22"/>
            <p:cNvSpPr txBox="1">
              <a:spLocks noChangeArrowheads="1"/>
            </p:cNvSpPr>
            <p:nvPr/>
          </p:nvSpPr>
          <p:spPr bwMode="auto">
            <a:xfrm>
              <a:off x="6660232" y="1268760"/>
              <a:ext cx="338554" cy="369332"/>
            </a:xfrm>
            <a:prstGeom prst="rect">
              <a:avLst/>
            </a:prstGeom>
            <a:noFill/>
            <a:ln w="9525">
              <a:noFill/>
              <a:miter lim="800000"/>
              <a:headEnd/>
              <a:tailEnd/>
            </a:ln>
          </p:spPr>
          <p:txBody>
            <a:bodyPr wrap="none">
              <a:spAutoFit/>
            </a:bodyPr>
            <a:lstStyle/>
            <a:p>
              <a:r>
                <a:rPr lang="de-DE" b="1" dirty="0">
                  <a:solidFill>
                    <a:srgbClr val="92D050"/>
                  </a:solidFill>
                </a:rPr>
                <a:t>S</a:t>
              </a:r>
            </a:p>
          </p:txBody>
        </p:sp>
      </p:grpSp>
      <p:grpSp>
        <p:nvGrpSpPr>
          <p:cNvPr id="26" name="Gruppieren 82"/>
          <p:cNvGrpSpPr>
            <a:grpSpLocks/>
          </p:cNvGrpSpPr>
          <p:nvPr/>
        </p:nvGrpSpPr>
        <p:grpSpPr bwMode="auto">
          <a:xfrm>
            <a:off x="5291139" y="1254138"/>
            <a:ext cx="2232025" cy="936625"/>
            <a:chOff x="3419872" y="1052736"/>
            <a:chExt cx="2232248" cy="936104"/>
          </a:xfrm>
        </p:grpSpPr>
        <p:grpSp>
          <p:nvGrpSpPr>
            <p:cNvPr id="38933" name="Gruppieren 49"/>
            <p:cNvGrpSpPr>
              <a:grpSpLocks/>
            </p:cNvGrpSpPr>
            <p:nvPr/>
          </p:nvGrpSpPr>
          <p:grpSpPr bwMode="auto">
            <a:xfrm>
              <a:off x="4139952" y="1052736"/>
              <a:ext cx="360040" cy="936104"/>
              <a:chOff x="4139952" y="1052736"/>
              <a:chExt cx="360040" cy="936104"/>
            </a:xfrm>
          </p:grpSpPr>
          <p:sp>
            <p:nvSpPr>
              <p:cNvPr id="39" name="Ellipse 38"/>
              <p:cNvSpPr/>
              <p:nvPr/>
            </p:nvSpPr>
            <p:spPr>
              <a:xfrm>
                <a:off x="4140669" y="1052736"/>
                <a:ext cx="358811" cy="3601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41" name="Gerade Verbindung mit Pfeil 40"/>
              <p:cNvCxnSpPr>
                <a:stCxn id="39" idx="4"/>
              </p:cNvCxnSpPr>
              <p:nvPr/>
            </p:nvCxnSpPr>
            <p:spPr>
              <a:xfrm rot="16200000" flipH="1">
                <a:off x="4121806" y="1611166"/>
                <a:ext cx="575942" cy="179405"/>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8934" name="Gruppieren 50"/>
            <p:cNvGrpSpPr>
              <a:grpSpLocks/>
            </p:cNvGrpSpPr>
            <p:nvPr/>
          </p:nvGrpSpPr>
          <p:grpSpPr bwMode="auto">
            <a:xfrm>
              <a:off x="5004048" y="1052736"/>
              <a:ext cx="648072" cy="936104"/>
              <a:chOff x="4139952" y="1052736"/>
              <a:chExt cx="648072" cy="936104"/>
            </a:xfrm>
          </p:grpSpPr>
          <p:sp>
            <p:nvSpPr>
              <p:cNvPr id="52" name="Ellipse 51"/>
              <p:cNvSpPr/>
              <p:nvPr/>
            </p:nvSpPr>
            <p:spPr>
              <a:xfrm>
                <a:off x="4140259" y="1052736"/>
                <a:ext cx="360399" cy="3601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53" name="Gerade Verbindung mit Pfeil 52"/>
              <p:cNvCxnSpPr>
                <a:stCxn id="52" idx="4"/>
              </p:cNvCxnSpPr>
              <p:nvPr/>
            </p:nvCxnSpPr>
            <p:spPr>
              <a:xfrm rot="16200000" flipH="1">
                <a:off x="4265873" y="1466690"/>
                <a:ext cx="575942" cy="468359"/>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8935" name="Gruppieren 67"/>
            <p:cNvGrpSpPr>
              <a:grpSpLocks/>
            </p:cNvGrpSpPr>
            <p:nvPr/>
          </p:nvGrpSpPr>
          <p:grpSpPr bwMode="auto">
            <a:xfrm>
              <a:off x="3419872" y="1052736"/>
              <a:ext cx="648072" cy="936104"/>
              <a:chOff x="4139952" y="1052736"/>
              <a:chExt cx="648072" cy="936104"/>
            </a:xfrm>
          </p:grpSpPr>
          <p:sp>
            <p:nvSpPr>
              <p:cNvPr id="69" name="Ellipse 68"/>
              <p:cNvSpPr/>
              <p:nvPr/>
            </p:nvSpPr>
            <p:spPr>
              <a:xfrm>
                <a:off x="4139952" y="1052736"/>
                <a:ext cx="360399" cy="3601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70" name="Gerade Verbindung mit Pfeil 69"/>
              <p:cNvCxnSpPr>
                <a:stCxn id="69" idx="4"/>
              </p:cNvCxnSpPr>
              <p:nvPr/>
            </p:nvCxnSpPr>
            <p:spPr>
              <a:xfrm rot="16200000" flipH="1">
                <a:off x="4265566" y="1466690"/>
                <a:ext cx="575942" cy="468359"/>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grpSp>
        <p:nvGrpSpPr>
          <p:cNvPr id="3" name="Gruppieren 33"/>
          <p:cNvGrpSpPr>
            <a:grpSpLocks/>
          </p:cNvGrpSpPr>
          <p:nvPr/>
        </p:nvGrpSpPr>
        <p:grpSpPr bwMode="auto">
          <a:xfrm>
            <a:off x="4859338" y="4643446"/>
            <a:ext cx="3960812" cy="1520825"/>
            <a:chOff x="4768552" y="4643844"/>
            <a:chExt cx="3649960" cy="1377444"/>
          </a:xfrm>
        </p:grpSpPr>
        <p:pic>
          <p:nvPicPr>
            <p:cNvPr id="38956" name="Picture 67" descr="I:\GAS-Indradrive\Motor-Kommutierung.JPG"/>
            <p:cNvPicPr>
              <a:picLocks noChangeAspect="1" noChangeArrowheads="1"/>
            </p:cNvPicPr>
            <p:nvPr/>
          </p:nvPicPr>
          <p:blipFill>
            <a:blip r:embed="rId2" cstate="print"/>
            <a:srcRect l="3714" t="46796" r="3694" b="10417"/>
            <a:stretch>
              <a:fillRect/>
            </a:stretch>
          </p:blipFill>
          <p:spPr bwMode="auto">
            <a:xfrm>
              <a:off x="4768552" y="5372001"/>
              <a:ext cx="2971800" cy="649287"/>
            </a:xfrm>
            <a:prstGeom prst="rect">
              <a:avLst/>
            </a:prstGeom>
            <a:noFill/>
            <a:ln w="9525">
              <a:noFill/>
              <a:miter lim="800000"/>
              <a:headEnd/>
              <a:tailEnd/>
            </a:ln>
          </p:spPr>
        </p:pic>
        <p:pic>
          <p:nvPicPr>
            <p:cNvPr id="38957" name="Picture 68" descr="I:\GAS-Indradrive\Motor-Kommutierung.JPG"/>
            <p:cNvPicPr>
              <a:picLocks noChangeAspect="1" noChangeArrowheads="1"/>
            </p:cNvPicPr>
            <p:nvPr/>
          </p:nvPicPr>
          <p:blipFill>
            <a:blip r:embed="rId2" cstate="print"/>
            <a:srcRect l="15585" t="16667" r="13191" b="53204"/>
            <a:stretch>
              <a:fillRect/>
            </a:stretch>
          </p:blipFill>
          <p:spPr bwMode="auto">
            <a:xfrm>
              <a:off x="5382344" y="4914801"/>
              <a:ext cx="2286000" cy="457200"/>
            </a:xfrm>
            <a:prstGeom prst="rect">
              <a:avLst/>
            </a:prstGeom>
            <a:noFill/>
            <a:ln w="9525">
              <a:noFill/>
              <a:miter lim="800000"/>
              <a:headEnd/>
              <a:tailEnd/>
            </a:ln>
          </p:spPr>
        </p:pic>
        <p:sp>
          <p:nvSpPr>
            <p:cNvPr id="38958" name="Line 69"/>
            <p:cNvSpPr>
              <a:spLocks noChangeShapeType="1"/>
            </p:cNvSpPr>
            <p:nvPr/>
          </p:nvSpPr>
          <p:spPr bwMode="auto">
            <a:xfrm>
              <a:off x="7668344" y="5085184"/>
              <a:ext cx="750168" cy="0"/>
            </a:xfrm>
            <a:prstGeom prst="line">
              <a:avLst/>
            </a:prstGeom>
            <a:noFill/>
            <a:ln w="57150">
              <a:solidFill>
                <a:schemeClr val="tx1"/>
              </a:solidFill>
              <a:round/>
              <a:headEnd/>
              <a:tailEnd type="triangle" w="med" len="med"/>
            </a:ln>
          </p:spPr>
          <p:txBody>
            <a:bodyPr wrap="none" anchor="ctr"/>
            <a:lstStyle/>
            <a:p>
              <a:endParaRPr lang="de-DE"/>
            </a:p>
          </p:txBody>
        </p:sp>
        <p:sp>
          <p:nvSpPr>
            <p:cNvPr id="38959" name="Textfeld 17"/>
            <p:cNvSpPr txBox="1">
              <a:spLocks noChangeArrowheads="1"/>
            </p:cNvSpPr>
            <p:nvPr/>
          </p:nvSpPr>
          <p:spPr bwMode="auto">
            <a:xfrm>
              <a:off x="6308854" y="4643844"/>
              <a:ext cx="351378" cy="369332"/>
            </a:xfrm>
            <a:prstGeom prst="rect">
              <a:avLst/>
            </a:prstGeom>
            <a:noFill/>
            <a:ln w="9525">
              <a:noFill/>
              <a:miter lim="800000"/>
              <a:headEnd/>
              <a:tailEnd/>
            </a:ln>
          </p:spPr>
          <p:txBody>
            <a:bodyPr wrap="none">
              <a:spAutoFit/>
            </a:bodyPr>
            <a:lstStyle/>
            <a:p>
              <a:r>
                <a:rPr lang="de-DE" b="1">
                  <a:solidFill>
                    <a:srgbClr val="FF0000"/>
                  </a:solidFill>
                </a:rPr>
                <a:t>N</a:t>
              </a:r>
            </a:p>
          </p:txBody>
        </p:sp>
        <p:sp>
          <p:nvSpPr>
            <p:cNvPr id="38960" name="Textfeld 19"/>
            <p:cNvSpPr txBox="1">
              <a:spLocks noChangeArrowheads="1"/>
            </p:cNvSpPr>
            <p:nvPr/>
          </p:nvSpPr>
          <p:spPr bwMode="auto">
            <a:xfrm>
              <a:off x="5580112" y="4643844"/>
              <a:ext cx="338554" cy="369332"/>
            </a:xfrm>
            <a:prstGeom prst="rect">
              <a:avLst/>
            </a:prstGeom>
            <a:noFill/>
            <a:ln w="9525">
              <a:noFill/>
              <a:miter lim="800000"/>
              <a:headEnd/>
              <a:tailEnd/>
            </a:ln>
          </p:spPr>
          <p:txBody>
            <a:bodyPr wrap="none">
              <a:spAutoFit/>
            </a:bodyPr>
            <a:lstStyle/>
            <a:p>
              <a:r>
                <a:rPr lang="de-DE" b="1">
                  <a:solidFill>
                    <a:srgbClr val="92D050"/>
                  </a:solidFill>
                </a:rPr>
                <a:t>S</a:t>
              </a:r>
            </a:p>
          </p:txBody>
        </p:sp>
        <p:sp>
          <p:nvSpPr>
            <p:cNvPr id="38961" name="Textfeld 21"/>
            <p:cNvSpPr txBox="1">
              <a:spLocks noChangeArrowheads="1"/>
            </p:cNvSpPr>
            <p:nvPr/>
          </p:nvSpPr>
          <p:spPr bwMode="auto">
            <a:xfrm>
              <a:off x="7100942" y="4653136"/>
              <a:ext cx="351378" cy="369332"/>
            </a:xfrm>
            <a:prstGeom prst="rect">
              <a:avLst/>
            </a:prstGeom>
            <a:noFill/>
            <a:ln w="9525">
              <a:noFill/>
              <a:miter lim="800000"/>
              <a:headEnd/>
              <a:tailEnd/>
            </a:ln>
          </p:spPr>
          <p:txBody>
            <a:bodyPr wrap="none">
              <a:spAutoFit/>
            </a:bodyPr>
            <a:lstStyle/>
            <a:p>
              <a:r>
                <a:rPr lang="de-DE" b="1" dirty="0">
                  <a:solidFill>
                    <a:srgbClr val="FF0000"/>
                  </a:solidFill>
                </a:rPr>
                <a:t>N</a:t>
              </a:r>
            </a:p>
          </p:txBody>
        </p:sp>
      </p:grpSp>
      <p:grpSp>
        <p:nvGrpSpPr>
          <p:cNvPr id="30" name="Gruppieren 84"/>
          <p:cNvGrpSpPr>
            <a:grpSpLocks/>
          </p:cNvGrpSpPr>
          <p:nvPr/>
        </p:nvGrpSpPr>
        <p:grpSpPr bwMode="auto">
          <a:xfrm>
            <a:off x="5724525" y="4643446"/>
            <a:ext cx="2303463" cy="935038"/>
            <a:chOff x="3851920" y="4797152"/>
            <a:chExt cx="2304256" cy="936104"/>
          </a:xfrm>
        </p:grpSpPr>
        <p:grpSp>
          <p:nvGrpSpPr>
            <p:cNvPr id="38924" name="Gruppieren 55"/>
            <p:cNvGrpSpPr>
              <a:grpSpLocks/>
            </p:cNvGrpSpPr>
            <p:nvPr/>
          </p:nvGrpSpPr>
          <p:grpSpPr bwMode="auto">
            <a:xfrm>
              <a:off x="3851920" y="4797152"/>
              <a:ext cx="648072" cy="936104"/>
              <a:chOff x="4139952" y="1052736"/>
              <a:chExt cx="648072" cy="936104"/>
            </a:xfrm>
          </p:grpSpPr>
          <p:sp>
            <p:nvSpPr>
              <p:cNvPr id="57" name="Ellipse 56"/>
              <p:cNvSpPr/>
              <p:nvPr/>
            </p:nvSpPr>
            <p:spPr>
              <a:xfrm>
                <a:off x="4139952" y="1052736"/>
                <a:ext cx="360487" cy="3607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58" name="Gerade Verbindung mit Pfeil 57"/>
              <p:cNvCxnSpPr>
                <a:stCxn id="57" idx="4"/>
              </p:cNvCxnSpPr>
              <p:nvPr/>
            </p:nvCxnSpPr>
            <p:spPr>
              <a:xfrm rot="16200000" flipH="1">
                <a:off x="4265973" y="1466939"/>
                <a:ext cx="575330" cy="46847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8925" name="Gruppieren 70"/>
            <p:cNvGrpSpPr>
              <a:grpSpLocks/>
            </p:cNvGrpSpPr>
            <p:nvPr/>
          </p:nvGrpSpPr>
          <p:grpSpPr bwMode="auto">
            <a:xfrm>
              <a:off x="4644008" y="4797152"/>
              <a:ext cx="360040" cy="936104"/>
              <a:chOff x="4139952" y="1052736"/>
              <a:chExt cx="360040" cy="936104"/>
            </a:xfrm>
          </p:grpSpPr>
          <p:sp>
            <p:nvSpPr>
              <p:cNvPr id="72" name="Ellipse 71"/>
              <p:cNvSpPr/>
              <p:nvPr/>
            </p:nvSpPr>
            <p:spPr>
              <a:xfrm>
                <a:off x="4140300" y="1052736"/>
                <a:ext cx="360486" cy="3607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73" name="Gerade Verbindung mit Pfeil 72"/>
              <p:cNvCxnSpPr>
                <a:stCxn id="72" idx="4"/>
              </p:cNvCxnSpPr>
              <p:nvPr/>
            </p:nvCxnSpPr>
            <p:spPr>
              <a:xfrm rot="16200000" flipH="1">
                <a:off x="4123397" y="1611451"/>
                <a:ext cx="575330" cy="179449"/>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8926" name="Gruppieren 76"/>
            <p:cNvGrpSpPr>
              <a:grpSpLocks/>
            </p:cNvGrpSpPr>
            <p:nvPr/>
          </p:nvGrpSpPr>
          <p:grpSpPr bwMode="auto">
            <a:xfrm>
              <a:off x="5508104" y="4797152"/>
              <a:ext cx="648072" cy="936104"/>
              <a:chOff x="4139952" y="1052736"/>
              <a:chExt cx="648072" cy="936104"/>
            </a:xfrm>
          </p:grpSpPr>
          <p:sp>
            <p:nvSpPr>
              <p:cNvPr id="78" name="Ellipse 77"/>
              <p:cNvSpPr/>
              <p:nvPr/>
            </p:nvSpPr>
            <p:spPr>
              <a:xfrm>
                <a:off x="4140101" y="1052736"/>
                <a:ext cx="360486" cy="3607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79" name="Gerade Verbindung mit Pfeil 78"/>
              <p:cNvCxnSpPr>
                <a:stCxn id="78" idx="4"/>
              </p:cNvCxnSpPr>
              <p:nvPr/>
            </p:nvCxnSpPr>
            <p:spPr>
              <a:xfrm rot="16200000" flipH="1">
                <a:off x="4266122" y="1466938"/>
                <a:ext cx="575330" cy="468474"/>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pic>
        <p:nvPicPr>
          <p:cNvPr id="38922" name="Picture 4"/>
          <p:cNvPicPr>
            <a:picLocks noChangeAspect="1" noChangeArrowheads="1"/>
          </p:cNvPicPr>
          <p:nvPr/>
        </p:nvPicPr>
        <p:blipFill>
          <a:blip r:embed="rId3" cstate="print"/>
          <a:srcRect l="4649" t="6451" r="20952" b="6442"/>
          <a:stretch>
            <a:fillRect/>
          </a:stretch>
        </p:blipFill>
        <p:spPr bwMode="auto">
          <a:xfrm>
            <a:off x="740319" y="1285860"/>
            <a:ext cx="2117169" cy="1785950"/>
          </a:xfrm>
          <a:prstGeom prst="rect">
            <a:avLst/>
          </a:prstGeom>
          <a:noFill/>
          <a:ln w="9525">
            <a:noFill/>
            <a:miter lim="800000"/>
            <a:headEnd/>
            <a:tailEnd/>
          </a:ln>
        </p:spPr>
      </p:pic>
      <p:pic>
        <p:nvPicPr>
          <p:cNvPr id="38923" name="Picture 7"/>
          <p:cNvPicPr>
            <a:picLocks noChangeAspect="1" noChangeArrowheads="1"/>
          </p:cNvPicPr>
          <p:nvPr/>
        </p:nvPicPr>
        <p:blipFill>
          <a:blip r:embed="rId4" cstate="print"/>
          <a:srcRect t="1964" r="3307"/>
          <a:stretch>
            <a:fillRect/>
          </a:stretch>
        </p:blipFill>
        <p:spPr bwMode="auto">
          <a:xfrm>
            <a:off x="644529" y="3103564"/>
            <a:ext cx="3641719" cy="3161360"/>
          </a:xfrm>
          <a:prstGeom prst="rect">
            <a:avLst/>
          </a:prstGeom>
          <a:noFill/>
          <a:ln w="9525">
            <a:noFill/>
            <a:miter lim="800000"/>
            <a:headEnd/>
            <a:tailEnd/>
          </a:ln>
        </p:spPr>
      </p:pic>
      <p:sp>
        <p:nvSpPr>
          <p:cNvPr id="65" name="Foliennummernplatzhalter 64"/>
          <p:cNvSpPr>
            <a:spLocks noGrp="1"/>
          </p:cNvSpPr>
          <p:nvPr>
            <p:ph type="sldNum" sz="quarter" idx="4"/>
          </p:nvPr>
        </p:nvSpPr>
        <p:spPr/>
        <p:txBody>
          <a:bodyPr/>
          <a:lstStyle/>
          <a:p>
            <a:fld id="{67E460E2-A79B-FD4C-875F-CB1722C97EA1}" type="slidenum">
              <a:rPr lang="de-DE" smtClean="0"/>
              <a:pPr/>
              <a:t>34</a:t>
            </a:fld>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2"/>
          <p:cNvSpPr>
            <a:spLocks noGrp="1"/>
          </p:cNvSpPr>
          <p:nvPr>
            <p:ph type="title"/>
          </p:nvPr>
        </p:nvSpPr>
        <p:spPr/>
        <p:txBody>
          <a:bodyPr/>
          <a:lstStyle/>
          <a:p>
            <a:r>
              <a:rPr lang="de-DE" dirty="0" smtClean="0"/>
              <a:t>Funktionsweise Linearmotor</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39940" name="Textfeld 5"/>
          <p:cNvSpPr txBox="1">
            <a:spLocks noChangeArrowheads="1"/>
          </p:cNvSpPr>
          <p:nvPr/>
        </p:nvSpPr>
        <p:spPr bwMode="auto">
          <a:xfrm>
            <a:off x="576294" y="1321434"/>
            <a:ext cx="8496300" cy="4570482"/>
          </a:xfrm>
          <a:prstGeom prst="rect">
            <a:avLst/>
          </a:prstGeom>
          <a:noFill/>
          <a:ln w="9525">
            <a:noFill/>
            <a:miter lim="800000"/>
            <a:headEnd/>
            <a:tailEnd/>
          </a:ln>
        </p:spPr>
        <p:txBody>
          <a:bodyPr wrap="square">
            <a:spAutoFit/>
          </a:bodyPr>
          <a:lstStyle/>
          <a:p>
            <a:pPr>
              <a:spcAft>
                <a:spcPts val="600"/>
              </a:spcAft>
            </a:pPr>
            <a:r>
              <a:rPr lang="de-DE" sz="1400" b="1" dirty="0">
                <a:solidFill>
                  <a:schemeClr val="tx1">
                    <a:lumMod val="75000"/>
                    <a:lumOff val="25000"/>
                  </a:schemeClr>
                </a:solidFill>
                <a:latin typeface="+mn-lt"/>
              </a:rPr>
              <a:t>Kommutierung</a:t>
            </a:r>
          </a:p>
          <a:p>
            <a:r>
              <a:rPr lang="de-DE" sz="1400" dirty="0">
                <a:solidFill>
                  <a:schemeClr val="tx1">
                    <a:lumMod val="75000"/>
                    <a:lumOff val="25000"/>
                  </a:schemeClr>
                </a:solidFill>
                <a:latin typeface="+mn-lt"/>
              </a:rPr>
              <a:t>Vor Durchführung der Referenzfahrt muss die Lage der Motorspulen (Primärteil) zu den Permanentmagneten (Sekundärteil) erkannt werden. Die Erkennung der Lage der Motorspulen zu den Permanentmagneten ist erforderlich, um diese gezielt so zu </a:t>
            </a:r>
            <a:r>
              <a:rPr lang="de-DE" sz="1400" dirty="0" err="1">
                <a:solidFill>
                  <a:schemeClr val="tx1">
                    <a:lumMod val="75000"/>
                    <a:lumOff val="25000"/>
                  </a:schemeClr>
                </a:solidFill>
                <a:latin typeface="+mn-lt"/>
              </a:rPr>
              <a:t>bestromen</a:t>
            </a:r>
            <a:r>
              <a:rPr lang="de-DE" sz="1400" dirty="0">
                <a:solidFill>
                  <a:schemeClr val="tx1">
                    <a:lumMod val="75000"/>
                    <a:lumOff val="25000"/>
                  </a:schemeClr>
                </a:solidFill>
                <a:latin typeface="+mn-lt"/>
              </a:rPr>
              <a:t>, dass die </a:t>
            </a:r>
            <a:r>
              <a:rPr lang="de-DE" sz="1400" dirty="0" err="1">
                <a:solidFill>
                  <a:schemeClr val="tx1">
                    <a:lumMod val="75000"/>
                    <a:lumOff val="25000"/>
                  </a:schemeClr>
                </a:solidFill>
                <a:latin typeface="+mn-lt"/>
              </a:rPr>
              <a:t>therm</a:t>
            </a:r>
            <a:r>
              <a:rPr lang="de-DE" sz="1400" dirty="0">
                <a:solidFill>
                  <a:schemeClr val="tx1">
                    <a:lumMod val="75000"/>
                    <a:lumOff val="25000"/>
                  </a:schemeClr>
                </a:solidFill>
                <a:latin typeface="+mn-lt"/>
              </a:rPr>
              <a:t>. Belastung und der Wirkungsgrad optimal sind. Dies wird Kommutierung genannt.</a:t>
            </a:r>
          </a:p>
          <a:p>
            <a:endParaRPr lang="de-DE" sz="1400" dirty="0">
              <a:solidFill>
                <a:schemeClr val="tx1">
                  <a:lumMod val="75000"/>
                  <a:lumOff val="25000"/>
                </a:schemeClr>
              </a:solidFill>
              <a:latin typeface="+mn-lt"/>
            </a:endParaRPr>
          </a:p>
          <a:p>
            <a:r>
              <a:rPr lang="de-DE" sz="1400" dirty="0">
                <a:solidFill>
                  <a:schemeClr val="tx1">
                    <a:lumMod val="75000"/>
                    <a:lumOff val="25000"/>
                  </a:schemeClr>
                </a:solidFill>
                <a:latin typeface="+mn-lt"/>
              </a:rPr>
              <a:t>Hierzu gibt es verschiedene Verfahren</a:t>
            </a:r>
            <a:r>
              <a:rPr lang="de-DE" sz="1400" dirty="0" smtClean="0">
                <a:solidFill>
                  <a:schemeClr val="tx1">
                    <a:lumMod val="75000"/>
                    <a:lumOff val="25000"/>
                  </a:schemeClr>
                </a:solidFill>
                <a:latin typeface="+mn-lt"/>
              </a:rPr>
              <a:t>:</a:t>
            </a:r>
          </a:p>
          <a:p>
            <a:endParaRPr lang="de-DE" sz="1400" dirty="0">
              <a:solidFill>
                <a:schemeClr val="tx1">
                  <a:lumMod val="75000"/>
                  <a:lumOff val="25000"/>
                </a:schemeClr>
              </a:solidFill>
              <a:latin typeface="+mn-lt"/>
            </a:endParaRPr>
          </a:p>
          <a:p>
            <a:pPr>
              <a:spcBef>
                <a:spcPts val="600"/>
              </a:spcBef>
              <a:spcAft>
                <a:spcPts val="600"/>
              </a:spcAft>
            </a:pPr>
            <a:r>
              <a:rPr lang="de-DE" sz="1400" b="1" dirty="0" smtClean="0">
                <a:solidFill>
                  <a:schemeClr val="tx1">
                    <a:lumMod val="75000"/>
                    <a:lumOff val="25000"/>
                  </a:schemeClr>
                </a:solidFill>
                <a:latin typeface="+mn-lt"/>
              </a:rPr>
              <a:t>mittels </a:t>
            </a:r>
            <a:r>
              <a:rPr lang="de-DE" sz="1400" b="1" dirty="0">
                <a:solidFill>
                  <a:schemeClr val="tx1">
                    <a:lumMod val="75000"/>
                    <a:lumOff val="25000"/>
                  </a:schemeClr>
                </a:solidFill>
                <a:latin typeface="+mn-lt"/>
              </a:rPr>
              <a:t>Hallsensor</a:t>
            </a:r>
          </a:p>
          <a:p>
            <a:r>
              <a:rPr lang="de-DE" sz="1400" dirty="0">
                <a:solidFill>
                  <a:schemeClr val="tx1">
                    <a:lumMod val="75000"/>
                    <a:lumOff val="25000"/>
                  </a:schemeClr>
                </a:solidFill>
                <a:latin typeface="+mn-lt"/>
              </a:rPr>
              <a:t>Dies erfolgt durch in den Motor integrierte Hallsensoren. Diese geben ein Sinus- und ein </a:t>
            </a:r>
            <a:r>
              <a:rPr lang="de-DE" sz="1400" dirty="0" err="1">
                <a:solidFill>
                  <a:schemeClr val="tx1">
                    <a:lumMod val="75000"/>
                    <a:lumOff val="25000"/>
                  </a:schemeClr>
                </a:solidFill>
                <a:latin typeface="+mn-lt"/>
              </a:rPr>
              <a:t>Cosinussignal</a:t>
            </a:r>
            <a:r>
              <a:rPr lang="de-DE" sz="1400" dirty="0">
                <a:solidFill>
                  <a:schemeClr val="tx1">
                    <a:lumMod val="75000"/>
                    <a:lumOff val="25000"/>
                  </a:schemeClr>
                </a:solidFill>
                <a:latin typeface="+mn-lt"/>
              </a:rPr>
              <a:t> aus. Aus diesen Signalen über eine Periode (=28.1 mm) errechnet der Regler die Lage des Läufers zu einem Magnetpaar</a:t>
            </a:r>
            <a:r>
              <a:rPr lang="de-DE" sz="1400" dirty="0" smtClean="0">
                <a:solidFill>
                  <a:schemeClr val="tx1">
                    <a:lumMod val="75000"/>
                    <a:lumOff val="25000"/>
                  </a:schemeClr>
                </a:solidFill>
                <a:latin typeface="+mn-lt"/>
              </a:rPr>
              <a:t>.</a:t>
            </a:r>
          </a:p>
          <a:p>
            <a:endParaRPr lang="de-DE" sz="1400" dirty="0">
              <a:solidFill>
                <a:schemeClr val="tx1">
                  <a:lumMod val="75000"/>
                  <a:lumOff val="25000"/>
                </a:schemeClr>
              </a:solidFill>
              <a:latin typeface="+mn-lt"/>
            </a:endParaRPr>
          </a:p>
          <a:p>
            <a:pPr>
              <a:spcAft>
                <a:spcPts val="600"/>
              </a:spcAft>
            </a:pPr>
            <a:r>
              <a:rPr lang="de-DE" sz="1400" b="1" dirty="0" smtClean="0">
                <a:solidFill>
                  <a:schemeClr val="tx1">
                    <a:lumMod val="75000"/>
                    <a:lumOff val="25000"/>
                  </a:schemeClr>
                </a:solidFill>
                <a:latin typeface="+mn-lt"/>
              </a:rPr>
              <a:t>Stillstandskommutierung</a:t>
            </a:r>
            <a:endParaRPr lang="de-DE" sz="1400" b="1" dirty="0">
              <a:solidFill>
                <a:schemeClr val="tx1">
                  <a:lumMod val="75000"/>
                  <a:lumOff val="25000"/>
                </a:schemeClr>
              </a:solidFill>
              <a:latin typeface="+mn-lt"/>
            </a:endParaRPr>
          </a:p>
          <a:p>
            <a:r>
              <a:rPr lang="de-DE" sz="1400" dirty="0">
                <a:solidFill>
                  <a:schemeClr val="tx1">
                    <a:lumMod val="75000"/>
                    <a:lumOff val="25000"/>
                  </a:schemeClr>
                </a:solidFill>
                <a:latin typeface="+mn-lt"/>
              </a:rPr>
              <a:t>Hier werden bei Stillstand kurze Stromimpulse verwendet, die den Motor zwar nicht bewegen, aber durch das magnetische Feld des Rotors beeinflusst werden. Das Magnetfeld ändert die Zeit, die ein Stromimpuls benötigt, um eine Schwelle zu überschreiten. Diese Zeiten werden gemessen und die Rotorposition kann bestimmt werden</a:t>
            </a:r>
            <a:r>
              <a:rPr lang="de-DE" sz="1400" dirty="0" smtClean="0">
                <a:solidFill>
                  <a:schemeClr val="tx1">
                    <a:lumMod val="75000"/>
                    <a:lumOff val="25000"/>
                  </a:schemeClr>
                </a:solidFill>
                <a:latin typeface="+mn-lt"/>
              </a:rPr>
              <a:t>.</a:t>
            </a:r>
          </a:p>
          <a:p>
            <a:endParaRPr lang="de-DE" sz="1400" dirty="0">
              <a:solidFill>
                <a:schemeClr val="tx1">
                  <a:lumMod val="75000"/>
                  <a:lumOff val="25000"/>
                </a:schemeClr>
              </a:solidFill>
              <a:latin typeface="+mn-lt"/>
            </a:endParaRPr>
          </a:p>
          <a:p>
            <a:pPr>
              <a:spcAft>
                <a:spcPts val="600"/>
              </a:spcAft>
            </a:pPr>
            <a:r>
              <a:rPr lang="de-DE" sz="1400" dirty="0">
                <a:solidFill>
                  <a:schemeClr val="tx1">
                    <a:lumMod val="75000"/>
                    <a:lumOff val="25000"/>
                  </a:schemeClr>
                </a:solidFill>
                <a:latin typeface="+mn-lt"/>
              </a:rPr>
              <a:t> </a:t>
            </a:r>
            <a:r>
              <a:rPr lang="de-DE" sz="1400" b="1" dirty="0">
                <a:solidFill>
                  <a:schemeClr val="tx1">
                    <a:lumMod val="75000"/>
                    <a:lumOff val="25000"/>
                  </a:schemeClr>
                </a:solidFill>
                <a:latin typeface="+mn-lt"/>
              </a:rPr>
              <a:t>„Wake </a:t>
            </a:r>
            <a:r>
              <a:rPr lang="de-DE" sz="1400" b="1" dirty="0" err="1">
                <a:solidFill>
                  <a:schemeClr val="tx1">
                    <a:lumMod val="75000"/>
                    <a:lumOff val="25000"/>
                  </a:schemeClr>
                </a:solidFill>
                <a:latin typeface="+mn-lt"/>
              </a:rPr>
              <a:t>and</a:t>
            </a:r>
            <a:r>
              <a:rPr lang="de-DE" sz="1400" b="1" dirty="0">
                <a:solidFill>
                  <a:schemeClr val="tx1">
                    <a:lumMod val="75000"/>
                    <a:lumOff val="25000"/>
                  </a:schemeClr>
                </a:solidFill>
                <a:latin typeface="+mn-lt"/>
              </a:rPr>
              <a:t> Shake“ Kommutierung</a:t>
            </a:r>
          </a:p>
          <a:p>
            <a:r>
              <a:rPr lang="de-DE" sz="1400" dirty="0">
                <a:solidFill>
                  <a:schemeClr val="tx1">
                    <a:lumMod val="75000"/>
                    <a:lumOff val="25000"/>
                  </a:schemeClr>
                </a:solidFill>
                <a:latin typeface="+mn-lt"/>
              </a:rPr>
              <a:t>Das Primärteil macht eine kleine Bewegung zur Ermittlung des Phasenwinkels (Wake und Shake, W&amp;S). </a:t>
            </a:r>
          </a:p>
        </p:txBody>
      </p:sp>
      <p:sp>
        <p:nvSpPr>
          <p:cNvPr id="7" name="Foliennummernplatzhalter 6"/>
          <p:cNvSpPr>
            <a:spLocks noGrp="1"/>
          </p:cNvSpPr>
          <p:nvPr>
            <p:ph type="sldNum" sz="quarter" idx="4"/>
          </p:nvPr>
        </p:nvSpPr>
        <p:spPr/>
        <p:txBody>
          <a:bodyPr/>
          <a:lstStyle/>
          <a:p>
            <a:fld id="{67E460E2-A79B-FD4C-875F-CB1722C97EA1}" type="slidenum">
              <a:rPr lang="de-DE" smtClean="0"/>
              <a:pPr/>
              <a:t>35</a:t>
            </a:fld>
            <a:endParaRPr lang="de-DE"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2"/>
          <p:cNvSpPr>
            <a:spLocks noGrp="1"/>
          </p:cNvSpPr>
          <p:nvPr>
            <p:ph type="title"/>
          </p:nvPr>
        </p:nvSpPr>
        <p:spPr/>
        <p:txBody>
          <a:bodyPr/>
          <a:lstStyle/>
          <a:p>
            <a:r>
              <a:rPr lang="de-DE" smtClean="0"/>
              <a:t>Funktionsweise Linearmotor</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pic>
        <p:nvPicPr>
          <p:cNvPr id="40964" name="Picture 3"/>
          <p:cNvPicPr>
            <a:picLocks noChangeAspect="1" noChangeArrowheads="1"/>
          </p:cNvPicPr>
          <p:nvPr/>
        </p:nvPicPr>
        <p:blipFill>
          <a:blip r:embed="rId2" cstate="print"/>
          <a:srcRect/>
          <a:stretch>
            <a:fillRect/>
          </a:stretch>
        </p:blipFill>
        <p:spPr bwMode="auto">
          <a:xfrm>
            <a:off x="323850" y="1285860"/>
            <a:ext cx="5720208" cy="4949839"/>
          </a:xfrm>
          <a:prstGeom prst="rect">
            <a:avLst/>
          </a:prstGeom>
          <a:noFill/>
          <a:ln w="9525">
            <a:noFill/>
            <a:miter lim="800000"/>
            <a:headEnd/>
            <a:tailEnd/>
          </a:ln>
        </p:spPr>
      </p:pic>
      <p:sp>
        <p:nvSpPr>
          <p:cNvPr id="40965" name="Textfeld 11"/>
          <p:cNvSpPr txBox="1">
            <a:spLocks noChangeArrowheads="1"/>
          </p:cNvSpPr>
          <p:nvPr/>
        </p:nvSpPr>
        <p:spPr bwMode="auto">
          <a:xfrm>
            <a:off x="6516688" y="2781300"/>
            <a:ext cx="1419941" cy="646331"/>
          </a:xfrm>
          <a:prstGeom prst="rect">
            <a:avLst/>
          </a:prstGeom>
          <a:noFill/>
          <a:ln w="9525">
            <a:noFill/>
            <a:miter lim="800000"/>
            <a:headEnd/>
            <a:tailEnd/>
          </a:ln>
        </p:spPr>
        <p:txBody>
          <a:bodyPr wrap="none">
            <a:spAutoFit/>
          </a:bodyPr>
          <a:lstStyle/>
          <a:p>
            <a:r>
              <a:rPr lang="de-DE" b="1" dirty="0">
                <a:solidFill>
                  <a:srgbClr val="FF0000"/>
                </a:solidFill>
                <a:latin typeface="+mn-lt"/>
              </a:rPr>
              <a:t>Linearmotor</a:t>
            </a:r>
          </a:p>
          <a:p>
            <a:r>
              <a:rPr lang="de-DE" b="1" dirty="0">
                <a:solidFill>
                  <a:srgbClr val="FF0000"/>
                </a:solidFill>
                <a:latin typeface="+mn-lt"/>
              </a:rPr>
              <a:t>Linear </a:t>
            </a:r>
            <a:r>
              <a:rPr lang="de-DE" b="1" dirty="0" err="1">
                <a:solidFill>
                  <a:srgbClr val="FF0000"/>
                </a:solidFill>
                <a:latin typeface="+mn-lt"/>
              </a:rPr>
              <a:t>motor</a:t>
            </a:r>
            <a:endParaRPr lang="de-DE" b="1" dirty="0">
              <a:solidFill>
                <a:srgbClr val="FF0000"/>
              </a:solidFill>
              <a:latin typeface="+mn-lt"/>
            </a:endParaRPr>
          </a:p>
        </p:txBody>
      </p:sp>
      <p:sp>
        <p:nvSpPr>
          <p:cNvPr id="40966" name="Textfeld 12"/>
          <p:cNvSpPr txBox="1">
            <a:spLocks noChangeArrowheads="1"/>
          </p:cNvSpPr>
          <p:nvPr/>
        </p:nvSpPr>
        <p:spPr bwMode="auto">
          <a:xfrm>
            <a:off x="6516688" y="4367213"/>
            <a:ext cx="1832618" cy="646331"/>
          </a:xfrm>
          <a:prstGeom prst="rect">
            <a:avLst/>
          </a:prstGeom>
          <a:noFill/>
          <a:ln w="9525">
            <a:noFill/>
            <a:miter lim="800000"/>
            <a:headEnd/>
            <a:tailEnd/>
          </a:ln>
        </p:spPr>
        <p:txBody>
          <a:bodyPr wrap="none">
            <a:spAutoFit/>
          </a:bodyPr>
          <a:lstStyle/>
          <a:p>
            <a:r>
              <a:rPr lang="de-DE" b="1" dirty="0">
                <a:solidFill>
                  <a:schemeClr val="tx1">
                    <a:lumMod val="75000"/>
                    <a:lumOff val="25000"/>
                  </a:schemeClr>
                </a:solidFill>
                <a:latin typeface="+mn-lt"/>
              </a:rPr>
              <a:t>Spindelachse</a:t>
            </a:r>
          </a:p>
          <a:p>
            <a:r>
              <a:rPr lang="de-DE" b="1" dirty="0" err="1">
                <a:solidFill>
                  <a:schemeClr val="tx1">
                    <a:lumMod val="75000"/>
                    <a:lumOff val="25000"/>
                  </a:schemeClr>
                </a:solidFill>
                <a:latin typeface="+mn-lt"/>
              </a:rPr>
              <a:t>Screw</a:t>
            </a:r>
            <a:r>
              <a:rPr lang="de-DE" b="1" dirty="0">
                <a:solidFill>
                  <a:schemeClr val="tx1">
                    <a:lumMod val="75000"/>
                    <a:lumOff val="25000"/>
                  </a:schemeClr>
                </a:solidFill>
                <a:latin typeface="+mn-lt"/>
              </a:rPr>
              <a:t> </a:t>
            </a:r>
            <a:r>
              <a:rPr lang="de-DE" b="1" dirty="0" err="1">
                <a:solidFill>
                  <a:schemeClr val="tx1">
                    <a:lumMod val="75000"/>
                    <a:lumOff val="25000"/>
                  </a:schemeClr>
                </a:solidFill>
                <a:latin typeface="+mn-lt"/>
              </a:rPr>
              <a:t>driven</a:t>
            </a:r>
            <a:r>
              <a:rPr lang="de-DE" b="1" dirty="0">
                <a:solidFill>
                  <a:schemeClr val="tx1">
                    <a:lumMod val="75000"/>
                    <a:lumOff val="25000"/>
                  </a:schemeClr>
                </a:solidFill>
                <a:latin typeface="+mn-lt"/>
              </a:rPr>
              <a:t> </a:t>
            </a:r>
            <a:r>
              <a:rPr lang="de-DE" b="1" dirty="0" err="1">
                <a:solidFill>
                  <a:schemeClr val="tx1">
                    <a:lumMod val="75000"/>
                    <a:lumOff val="25000"/>
                  </a:schemeClr>
                </a:solidFill>
                <a:latin typeface="+mn-lt"/>
              </a:rPr>
              <a:t>axis</a:t>
            </a:r>
            <a:endParaRPr lang="de-DE" b="1" dirty="0">
              <a:solidFill>
                <a:schemeClr val="tx1">
                  <a:lumMod val="75000"/>
                  <a:lumOff val="25000"/>
                </a:schemeClr>
              </a:solidFill>
              <a:latin typeface="+mn-lt"/>
            </a:endParaRPr>
          </a:p>
        </p:txBody>
      </p:sp>
      <p:sp>
        <p:nvSpPr>
          <p:cNvPr id="40967" name="Textfeld 13"/>
          <p:cNvSpPr txBox="1">
            <a:spLocks noChangeArrowheads="1"/>
          </p:cNvSpPr>
          <p:nvPr/>
        </p:nvSpPr>
        <p:spPr bwMode="auto">
          <a:xfrm>
            <a:off x="6516688" y="3575050"/>
            <a:ext cx="1874680" cy="646331"/>
          </a:xfrm>
          <a:prstGeom prst="rect">
            <a:avLst/>
          </a:prstGeom>
          <a:noFill/>
          <a:ln w="9525">
            <a:noFill/>
            <a:miter lim="800000"/>
            <a:headEnd/>
            <a:tailEnd/>
          </a:ln>
        </p:spPr>
        <p:txBody>
          <a:bodyPr wrap="none">
            <a:spAutoFit/>
          </a:bodyPr>
          <a:lstStyle/>
          <a:p>
            <a:r>
              <a:rPr lang="de-DE" b="1" dirty="0">
                <a:solidFill>
                  <a:srgbClr val="00B050"/>
                </a:solidFill>
                <a:latin typeface="+mn-lt"/>
              </a:rPr>
              <a:t>Zahnriemenachse</a:t>
            </a:r>
          </a:p>
          <a:p>
            <a:r>
              <a:rPr lang="de-DE" b="1" dirty="0">
                <a:solidFill>
                  <a:srgbClr val="00B050"/>
                </a:solidFill>
                <a:latin typeface="+mn-lt"/>
              </a:rPr>
              <a:t>Belt </a:t>
            </a:r>
            <a:r>
              <a:rPr lang="de-DE" b="1" dirty="0" err="1">
                <a:solidFill>
                  <a:srgbClr val="00B050"/>
                </a:solidFill>
                <a:latin typeface="+mn-lt"/>
              </a:rPr>
              <a:t>driven</a:t>
            </a:r>
            <a:r>
              <a:rPr lang="de-DE" b="1" dirty="0">
                <a:solidFill>
                  <a:srgbClr val="00B050"/>
                </a:solidFill>
                <a:latin typeface="+mn-lt"/>
              </a:rPr>
              <a:t> </a:t>
            </a:r>
            <a:r>
              <a:rPr lang="de-DE" b="1" dirty="0" err="1">
                <a:solidFill>
                  <a:srgbClr val="00B050"/>
                </a:solidFill>
                <a:latin typeface="+mn-lt"/>
              </a:rPr>
              <a:t>axis</a:t>
            </a:r>
            <a:endParaRPr lang="de-DE" b="1" dirty="0">
              <a:solidFill>
                <a:srgbClr val="00B050"/>
              </a:solidFill>
              <a:latin typeface="+mn-lt"/>
            </a:endParaRPr>
          </a:p>
        </p:txBody>
      </p:sp>
      <p:sp>
        <p:nvSpPr>
          <p:cNvPr id="9" name="Foliennummernplatzhalter 8"/>
          <p:cNvSpPr>
            <a:spLocks noGrp="1"/>
          </p:cNvSpPr>
          <p:nvPr>
            <p:ph type="sldNum" sz="quarter" idx="4"/>
          </p:nvPr>
        </p:nvSpPr>
        <p:spPr/>
        <p:txBody>
          <a:bodyPr/>
          <a:lstStyle/>
          <a:p>
            <a:fld id="{67E460E2-A79B-FD4C-875F-CB1722C97EA1}" type="slidenum">
              <a:rPr lang="de-DE" smtClean="0"/>
              <a:pPr/>
              <a:t>36</a:t>
            </a:fld>
            <a:endParaRPr lang="de-DE"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2"/>
          <p:cNvSpPr>
            <a:spLocks noGrp="1"/>
          </p:cNvSpPr>
          <p:nvPr>
            <p:ph type="title"/>
          </p:nvPr>
        </p:nvSpPr>
        <p:spPr/>
        <p:txBody>
          <a:bodyPr/>
          <a:lstStyle/>
          <a:p>
            <a:r>
              <a:rPr lang="de-DE" smtClean="0"/>
              <a:t>Elektrische Komponenten</a:t>
            </a:r>
            <a:br>
              <a:rPr lang="de-DE" smtClean="0"/>
            </a:br>
            <a:r>
              <a:rPr lang="de-DE" smtClean="0"/>
              <a:t>Lineardirektantriebe</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41988" name="Gruppieren 12"/>
          <p:cNvGrpSpPr>
            <a:grpSpLocks/>
          </p:cNvGrpSpPr>
          <p:nvPr/>
        </p:nvGrpSpPr>
        <p:grpSpPr bwMode="auto">
          <a:xfrm>
            <a:off x="468312" y="1269521"/>
            <a:ext cx="6943363" cy="5086595"/>
            <a:chOff x="-7132863" y="504825"/>
            <a:chExt cx="14363347" cy="8658240"/>
          </a:xfrm>
        </p:grpSpPr>
        <p:sp>
          <p:nvSpPr>
            <p:cNvPr id="33" name="Line 126"/>
            <p:cNvSpPr>
              <a:spLocks noChangeShapeType="1"/>
            </p:cNvSpPr>
            <p:nvPr/>
          </p:nvSpPr>
          <p:spPr bwMode="auto">
            <a:xfrm>
              <a:off x="5379074" y="4180621"/>
              <a:ext cx="0" cy="1961791"/>
            </a:xfrm>
            <a:prstGeom prst="line">
              <a:avLst/>
            </a:prstGeom>
            <a:noFill/>
            <a:ln w="63500">
              <a:solidFill>
                <a:schemeClr val="accent6"/>
              </a:solidFill>
              <a:round/>
              <a:headEnd/>
              <a:tailEnd/>
            </a:ln>
          </p:spPr>
          <p:txBody>
            <a:bodyPr wrap="none" anchor="ctr"/>
            <a:lstStyle/>
            <a:p>
              <a:pPr>
                <a:defRPr/>
              </a:pPr>
              <a:endParaRPr lang="de-DE"/>
            </a:p>
          </p:txBody>
        </p:sp>
        <p:sp>
          <p:nvSpPr>
            <p:cNvPr id="41995" name="Line 185"/>
            <p:cNvSpPr>
              <a:spLocks noChangeShapeType="1"/>
            </p:cNvSpPr>
            <p:nvPr/>
          </p:nvSpPr>
          <p:spPr bwMode="auto">
            <a:xfrm flipV="1">
              <a:off x="1352550" y="504825"/>
              <a:ext cx="0" cy="690563"/>
            </a:xfrm>
            <a:prstGeom prst="line">
              <a:avLst/>
            </a:prstGeom>
            <a:noFill/>
            <a:ln w="19050">
              <a:solidFill>
                <a:schemeClr val="tx1"/>
              </a:solidFill>
              <a:round/>
              <a:headEnd/>
              <a:tailEnd/>
            </a:ln>
          </p:spPr>
          <p:txBody>
            <a:bodyPr wrap="none" anchor="ctr"/>
            <a:lstStyle/>
            <a:p>
              <a:endParaRPr lang="de-DE"/>
            </a:p>
          </p:txBody>
        </p:sp>
        <p:sp>
          <p:nvSpPr>
            <p:cNvPr id="41996" name="Line 129"/>
            <p:cNvSpPr>
              <a:spLocks noChangeShapeType="1"/>
            </p:cNvSpPr>
            <p:nvPr/>
          </p:nvSpPr>
          <p:spPr bwMode="auto">
            <a:xfrm>
              <a:off x="2362200" y="6141757"/>
              <a:ext cx="0" cy="685800"/>
            </a:xfrm>
            <a:prstGeom prst="line">
              <a:avLst/>
            </a:prstGeom>
            <a:noFill/>
            <a:ln w="19050">
              <a:solidFill>
                <a:schemeClr val="tx1"/>
              </a:solidFill>
              <a:round/>
              <a:headEnd/>
              <a:tailEnd/>
            </a:ln>
          </p:spPr>
          <p:txBody>
            <a:bodyPr wrap="none" anchor="ctr"/>
            <a:lstStyle/>
            <a:p>
              <a:endParaRPr lang="de-DE"/>
            </a:p>
          </p:txBody>
        </p:sp>
        <p:sp>
          <p:nvSpPr>
            <p:cNvPr id="41997" name="Line 179"/>
            <p:cNvSpPr>
              <a:spLocks noChangeShapeType="1"/>
            </p:cNvSpPr>
            <p:nvPr/>
          </p:nvSpPr>
          <p:spPr bwMode="auto">
            <a:xfrm>
              <a:off x="4248150" y="6151281"/>
              <a:ext cx="0" cy="381000"/>
            </a:xfrm>
            <a:prstGeom prst="line">
              <a:avLst/>
            </a:prstGeom>
            <a:noFill/>
            <a:ln w="19050">
              <a:solidFill>
                <a:schemeClr val="tx1"/>
              </a:solidFill>
              <a:round/>
              <a:headEnd/>
              <a:tailEnd/>
            </a:ln>
          </p:spPr>
          <p:txBody>
            <a:bodyPr wrap="none" anchor="ctr"/>
            <a:lstStyle/>
            <a:p>
              <a:endParaRPr lang="de-DE"/>
            </a:p>
          </p:txBody>
        </p:sp>
        <p:sp>
          <p:nvSpPr>
            <p:cNvPr id="41998" name="Line 61"/>
            <p:cNvSpPr>
              <a:spLocks noChangeShapeType="1"/>
            </p:cNvSpPr>
            <p:nvPr/>
          </p:nvSpPr>
          <p:spPr bwMode="auto">
            <a:xfrm>
              <a:off x="2514600" y="1733550"/>
              <a:ext cx="0" cy="971550"/>
            </a:xfrm>
            <a:prstGeom prst="line">
              <a:avLst/>
            </a:prstGeom>
            <a:noFill/>
            <a:ln w="19050">
              <a:solidFill>
                <a:schemeClr val="accent1"/>
              </a:solidFill>
              <a:round/>
              <a:headEnd/>
              <a:tailEnd/>
            </a:ln>
          </p:spPr>
          <p:txBody>
            <a:bodyPr wrap="none" anchor="ctr"/>
            <a:lstStyle/>
            <a:p>
              <a:endParaRPr lang="de-DE"/>
            </a:p>
          </p:txBody>
        </p:sp>
        <p:sp>
          <p:nvSpPr>
            <p:cNvPr id="41999" name="Line 66"/>
            <p:cNvSpPr>
              <a:spLocks noChangeShapeType="1"/>
            </p:cNvSpPr>
            <p:nvPr/>
          </p:nvSpPr>
          <p:spPr bwMode="auto">
            <a:xfrm flipH="1">
              <a:off x="5695950" y="504825"/>
              <a:ext cx="0" cy="1300163"/>
            </a:xfrm>
            <a:prstGeom prst="line">
              <a:avLst/>
            </a:prstGeom>
            <a:noFill/>
            <a:ln w="19050">
              <a:solidFill>
                <a:schemeClr val="tx1"/>
              </a:solidFill>
              <a:round/>
              <a:headEnd/>
              <a:tailEnd/>
            </a:ln>
          </p:spPr>
          <p:txBody>
            <a:bodyPr wrap="none" anchor="ctr"/>
            <a:lstStyle/>
            <a:p>
              <a:endParaRPr lang="de-DE"/>
            </a:p>
          </p:txBody>
        </p:sp>
        <p:grpSp>
          <p:nvGrpSpPr>
            <p:cNvPr id="42000" name="Group 197"/>
            <p:cNvGrpSpPr>
              <a:grpSpLocks/>
            </p:cNvGrpSpPr>
            <p:nvPr/>
          </p:nvGrpSpPr>
          <p:grpSpPr bwMode="auto">
            <a:xfrm>
              <a:off x="5086350" y="2114550"/>
              <a:ext cx="609600" cy="2133600"/>
              <a:chOff x="3204" y="1332"/>
              <a:chExt cx="384" cy="1344"/>
            </a:xfrm>
          </p:grpSpPr>
          <p:sp>
            <p:nvSpPr>
              <p:cNvPr id="42146" name="Rectangle 13"/>
              <p:cNvSpPr>
                <a:spLocks noChangeArrowheads="1"/>
              </p:cNvSpPr>
              <p:nvPr/>
            </p:nvSpPr>
            <p:spPr bwMode="auto">
              <a:xfrm>
                <a:off x="3204" y="1332"/>
                <a:ext cx="384" cy="1344"/>
              </a:xfrm>
              <a:prstGeom prst="rect">
                <a:avLst/>
              </a:prstGeom>
              <a:solidFill>
                <a:srgbClr val="FFFFFF"/>
              </a:solidFill>
              <a:ln w="9525">
                <a:miter lim="800000"/>
                <a:headEnd/>
                <a:tailEnd/>
              </a:ln>
              <a:scene3d>
                <a:camera prst="legacyObliqueTopRight"/>
                <a:lightRig rig="legacyFlat3" dir="b"/>
              </a:scene3d>
              <a:sp3d extrusionH="887400" prstMaterial="legacyMatte">
                <a:bevelT w="13500" h="13500" prst="angle"/>
                <a:bevelB w="13500" h="13500" prst="angle"/>
                <a:extrusionClr>
                  <a:srgbClr val="FFFFFF"/>
                </a:extrusionClr>
              </a:sp3d>
            </p:spPr>
            <p:txBody>
              <a:bodyPr wrap="none" anchor="ctr">
                <a:flatTx/>
              </a:bodyPr>
              <a:lstStyle/>
              <a:p>
                <a:endParaRPr lang="de-DE"/>
              </a:p>
            </p:txBody>
          </p:sp>
          <p:sp>
            <p:nvSpPr>
              <p:cNvPr id="42147" name="Rectangle 14"/>
              <p:cNvSpPr>
                <a:spLocks noChangeArrowheads="1"/>
              </p:cNvSpPr>
              <p:nvPr/>
            </p:nvSpPr>
            <p:spPr bwMode="auto">
              <a:xfrm>
                <a:off x="3272" y="1476"/>
                <a:ext cx="240" cy="144"/>
              </a:xfrm>
              <a:prstGeom prst="rect">
                <a:avLst/>
              </a:prstGeom>
              <a:solidFill>
                <a:srgbClr val="EAEAEA"/>
              </a:solidFill>
              <a:ln w="9525">
                <a:noFill/>
                <a:miter lim="800000"/>
                <a:headEnd/>
                <a:tailEnd/>
              </a:ln>
            </p:spPr>
            <p:txBody>
              <a:bodyPr wrap="none" anchor="ctr"/>
              <a:lstStyle/>
              <a:p>
                <a:endParaRPr lang="de-DE"/>
              </a:p>
            </p:txBody>
          </p:sp>
        </p:grpSp>
        <p:grpSp>
          <p:nvGrpSpPr>
            <p:cNvPr id="42001" name="Group 60"/>
            <p:cNvGrpSpPr>
              <a:grpSpLocks/>
            </p:cNvGrpSpPr>
            <p:nvPr/>
          </p:nvGrpSpPr>
          <p:grpSpPr bwMode="auto">
            <a:xfrm>
              <a:off x="1295400" y="6781800"/>
              <a:ext cx="1676400" cy="1295400"/>
              <a:chOff x="1056" y="3168"/>
              <a:chExt cx="1056" cy="816"/>
            </a:xfrm>
          </p:grpSpPr>
          <p:sp>
            <p:nvSpPr>
              <p:cNvPr id="42112" name="Rectangle 18"/>
              <p:cNvSpPr>
                <a:spLocks noChangeArrowheads="1"/>
              </p:cNvSpPr>
              <p:nvPr/>
            </p:nvSpPr>
            <p:spPr bwMode="auto">
              <a:xfrm>
                <a:off x="1296" y="3168"/>
                <a:ext cx="816" cy="576"/>
              </a:xfrm>
              <a:prstGeom prst="rect">
                <a:avLst/>
              </a:prstGeom>
              <a:solidFill>
                <a:srgbClr val="DDDDDD"/>
              </a:solidFill>
              <a:ln w="9525">
                <a:miter lim="800000"/>
                <a:headEnd/>
                <a:tailEnd/>
              </a:ln>
              <a:scene3d>
                <a:camera prst="legacyObliqueTopRight">
                  <a:rot lat="20699991" lon="0" rev="0"/>
                </a:camera>
                <a:lightRig rig="legacyFlat3" dir="b"/>
              </a:scene3d>
              <a:sp3d extrusionH="163500" prstMaterial="legacyMatte">
                <a:bevelT w="13500" h="13500" prst="angle"/>
                <a:bevelB w="13500" h="13500" prst="angle"/>
                <a:extrusionClr>
                  <a:srgbClr val="DDDDDD"/>
                </a:extrusionClr>
              </a:sp3d>
            </p:spPr>
            <p:txBody>
              <a:bodyPr wrap="none" anchor="ctr">
                <a:flatTx/>
              </a:bodyPr>
              <a:lstStyle/>
              <a:p>
                <a:endParaRPr lang="de-DE"/>
              </a:p>
            </p:txBody>
          </p:sp>
          <p:sp>
            <p:nvSpPr>
              <p:cNvPr id="42113" name="Rectangle 12"/>
              <p:cNvSpPr>
                <a:spLocks noChangeArrowheads="1"/>
              </p:cNvSpPr>
              <p:nvPr/>
            </p:nvSpPr>
            <p:spPr bwMode="auto">
              <a:xfrm>
                <a:off x="1056" y="3888"/>
                <a:ext cx="864" cy="96"/>
              </a:xfrm>
              <a:prstGeom prst="rect">
                <a:avLst/>
              </a:prstGeom>
              <a:solidFill>
                <a:srgbClr val="DDDDDD"/>
              </a:solidFill>
              <a:ln w="9525">
                <a:miter lim="800000"/>
                <a:headEnd/>
                <a:tailEnd/>
              </a:ln>
              <a:scene3d>
                <a:camera prst="legacyObliqueTopRight"/>
                <a:lightRig rig="legacyFlat3" dir="b"/>
              </a:scene3d>
              <a:sp3d extrusionH="887400" prstMaterial="legacyMatte">
                <a:bevelT w="13500" h="13500" prst="angle"/>
                <a:bevelB w="13500" h="13500" prst="angle"/>
                <a:extrusionClr>
                  <a:srgbClr val="DDDDDD"/>
                </a:extrusionClr>
              </a:sp3d>
            </p:spPr>
            <p:txBody>
              <a:bodyPr wrap="none" anchor="ctr">
                <a:flatTx/>
              </a:bodyPr>
              <a:lstStyle/>
              <a:p>
                <a:endParaRPr lang="de-DE"/>
              </a:p>
            </p:txBody>
          </p:sp>
          <p:sp>
            <p:nvSpPr>
              <p:cNvPr id="42114" name="Rectangle 19"/>
              <p:cNvSpPr>
                <a:spLocks noChangeArrowheads="1"/>
              </p:cNvSpPr>
              <p:nvPr/>
            </p:nvSpPr>
            <p:spPr bwMode="auto">
              <a:xfrm>
                <a:off x="1344" y="3178"/>
                <a:ext cx="720" cy="470"/>
              </a:xfrm>
              <a:prstGeom prst="rect">
                <a:avLst/>
              </a:prstGeom>
              <a:solidFill>
                <a:srgbClr val="00FFFF">
                  <a:alpha val="50195"/>
                </a:srgbClr>
              </a:solidFill>
              <a:ln w="9525">
                <a:miter lim="800000"/>
                <a:headEnd/>
                <a:tailEnd/>
              </a:ln>
              <a:scene3d>
                <a:camera prst="legacyObliqueTopRight">
                  <a:rot lat="20699991" lon="0" rev="0"/>
                </a:camera>
                <a:lightRig rig="legacyFlat2" dir="t"/>
              </a:scene3d>
              <a:sp3d prstMaterial="legacyMatte">
                <a:bevelT w="13500" h="13500" prst="angle"/>
                <a:bevelB w="13500" h="13500" prst="angle"/>
                <a:extrusionClr>
                  <a:srgbClr val="00FFFF"/>
                </a:extrusionClr>
              </a:sp3d>
            </p:spPr>
            <p:txBody>
              <a:bodyPr wrap="none" anchor="ctr">
                <a:flatTx/>
              </a:bodyPr>
              <a:lstStyle/>
              <a:p>
                <a:endParaRPr lang="de-DE"/>
              </a:p>
            </p:txBody>
          </p:sp>
          <p:grpSp>
            <p:nvGrpSpPr>
              <p:cNvPr id="42115" name="Group 50"/>
              <p:cNvGrpSpPr>
                <a:grpSpLocks/>
              </p:cNvGrpSpPr>
              <p:nvPr/>
            </p:nvGrpSpPr>
            <p:grpSpPr bwMode="auto">
              <a:xfrm>
                <a:off x="1236" y="3721"/>
                <a:ext cx="684" cy="119"/>
                <a:chOff x="1776" y="4704"/>
                <a:chExt cx="684" cy="119"/>
              </a:xfrm>
            </p:grpSpPr>
            <p:sp>
              <p:nvSpPr>
                <p:cNvPr id="42116" name="Rectangle 20"/>
                <p:cNvSpPr>
                  <a:spLocks noChangeArrowheads="1"/>
                </p:cNvSpPr>
                <p:nvPr/>
              </p:nvSpPr>
              <p:spPr bwMode="auto">
                <a:xfrm flipH="1">
                  <a:off x="1872" y="4704"/>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17" name="Rectangle 21"/>
                <p:cNvSpPr>
                  <a:spLocks noChangeArrowheads="1"/>
                </p:cNvSpPr>
                <p:nvPr/>
              </p:nvSpPr>
              <p:spPr bwMode="auto">
                <a:xfrm flipH="1">
                  <a:off x="1932" y="4704"/>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18" name="Rectangle 22"/>
                <p:cNvSpPr>
                  <a:spLocks noChangeArrowheads="1"/>
                </p:cNvSpPr>
                <p:nvPr/>
              </p:nvSpPr>
              <p:spPr bwMode="auto">
                <a:xfrm flipH="1">
                  <a:off x="1992" y="4704"/>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19" name="Rectangle 23"/>
                <p:cNvSpPr>
                  <a:spLocks noChangeArrowheads="1"/>
                </p:cNvSpPr>
                <p:nvPr/>
              </p:nvSpPr>
              <p:spPr bwMode="auto">
                <a:xfrm flipH="1">
                  <a:off x="2052" y="4704"/>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20" name="Rectangle 24"/>
                <p:cNvSpPr>
                  <a:spLocks noChangeArrowheads="1"/>
                </p:cNvSpPr>
                <p:nvPr/>
              </p:nvSpPr>
              <p:spPr bwMode="auto">
                <a:xfrm flipH="1">
                  <a:off x="2112" y="4704"/>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21" name="Rectangle 25"/>
                <p:cNvSpPr>
                  <a:spLocks noChangeArrowheads="1"/>
                </p:cNvSpPr>
                <p:nvPr/>
              </p:nvSpPr>
              <p:spPr bwMode="auto">
                <a:xfrm flipH="1">
                  <a:off x="2172" y="4704"/>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22" name="Rectangle 26"/>
                <p:cNvSpPr>
                  <a:spLocks noChangeArrowheads="1"/>
                </p:cNvSpPr>
                <p:nvPr/>
              </p:nvSpPr>
              <p:spPr bwMode="auto">
                <a:xfrm flipH="1">
                  <a:off x="2232" y="4704"/>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23" name="Rectangle 27"/>
                <p:cNvSpPr>
                  <a:spLocks noChangeArrowheads="1"/>
                </p:cNvSpPr>
                <p:nvPr/>
              </p:nvSpPr>
              <p:spPr bwMode="auto">
                <a:xfrm flipH="1">
                  <a:off x="2292" y="4704"/>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24" name="Rectangle 28"/>
                <p:cNvSpPr>
                  <a:spLocks noChangeArrowheads="1"/>
                </p:cNvSpPr>
                <p:nvPr/>
              </p:nvSpPr>
              <p:spPr bwMode="auto">
                <a:xfrm flipH="1">
                  <a:off x="1824" y="4752"/>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25" name="Rectangle 29"/>
                <p:cNvSpPr>
                  <a:spLocks noChangeArrowheads="1"/>
                </p:cNvSpPr>
                <p:nvPr/>
              </p:nvSpPr>
              <p:spPr bwMode="auto">
                <a:xfrm flipH="1">
                  <a:off x="1884" y="4752"/>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26" name="Rectangle 30"/>
                <p:cNvSpPr>
                  <a:spLocks noChangeArrowheads="1"/>
                </p:cNvSpPr>
                <p:nvPr/>
              </p:nvSpPr>
              <p:spPr bwMode="auto">
                <a:xfrm flipH="1">
                  <a:off x="1944" y="4752"/>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27" name="Rectangle 31"/>
                <p:cNvSpPr>
                  <a:spLocks noChangeArrowheads="1"/>
                </p:cNvSpPr>
                <p:nvPr/>
              </p:nvSpPr>
              <p:spPr bwMode="auto">
                <a:xfrm flipH="1">
                  <a:off x="2004" y="4752"/>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28" name="Rectangle 32"/>
                <p:cNvSpPr>
                  <a:spLocks noChangeArrowheads="1"/>
                </p:cNvSpPr>
                <p:nvPr/>
              </p:nvSpPr>
              <p:spPr bwMode="auto">
                <a:xfrm flipH="1">
                  <a:off x="2064" y="4752"/>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29" name="Rectangle 33"/>
                <p:cNvSpPr>
                  <a:spLocks noChangeArrowheads="1"/>
                </p:cNvSpPr>
                <p:nvPr/>
              </p:nvSpPr>
              <p:spPr bwMode="auto">
                <a:xfrm flipH="1">
                  <a:off x="2124" y="4752"/>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30" name="Rectangle 34"/>
                <p:cNvSpPr>
                  <a:spLocks noChangeArrowheads="1"/>
                </p:cNvSpPr>
                <p:nvPr/>
              </p:nvSpPr>
              <p:spPr bwMode="auto">
                <a:xfrm flipH="1">
                  <a:off x="2184" y="4752"/>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31" name="Rectangle 35"/>
                <p:cNvSpPr>
                  <a:spLocks noChangeArrowheads="1"/>
                </p:cNvSpPr>
                <p:nvPr/>
              </p:nvSpPr>
              <p:spPr bwMode="auto">
                <a:xfrm flipH="1">
                  <a:off x="2244" y="4752"/>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32" name="Rectangle 36"/>
                <p:cNvSpPr>
                  <a:spLocks noChangeArrowheads="1"/>
                </p:cNvSpPr>
                <p:nvPr/>
              </p:nvSpPr>
              <p:spPr bwMode="auto">
                <a:xfrm flipH="1">
                  <a:off x="1776" y="4800"/>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33" name="Rectangle 37"/>
                <p:cNvSpPr>
                  <a:spLocks noChangeArrowheads="1"/>
                </p:cNvSpPr>
                <p:nvPr/>
              </p:nvSpPr>
              <p:spPr bwMode="auto">
                <a:xfrm flipH="1">
                  <a:off x="1836" y="4800"/>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34" name="Rectangle 38"/>
                <p:cNvSpPr>
                  <a:spLocks noChangeArrowheads="1"/>
                </p:cNvSpPr>
                <p:nvPr/>
              </p:nvSpPr>
              <p:spPr bwMode="auto">
                <a:xfrm flipH="1">
                  <a:off x="1896" y="4800"/>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35" name="Rectangle 39"/>
                <p:cNvSpPr>
                  <a:spLocks noChangeArrowheads="1"/>
                </p:cNvSpPr>
                <p:nvPr/>
              </p:nvSpPr>
              <p:spPr bwMode="auto">
                <a:xfrm flipH="1">
                  <a:off x="1956" y="4800"/>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36" name="Rectangle 40"/>
                <p:cNvSpPr>
                  <a:spLocks noChangeArrowheads="1"/>
                </p:cNvSpPr>
                <p:nvPr/>
              </p:nvSpPr>
              <p:spPr bwMode="auto">
                <a:xfrm flipH="1">
                  <a:off x="2016" y="4800"/>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37" name="Rectangle 41"/>
                <p:cNvSpPr>
                  <a:spLocks noChangeArrowheads="1"/>
                </p:cNvSpPr>
                <p:nvPr/>
              </p:nvSpPr>
              <p:spPr bwMode="auto">
                <a:xfrm flipH="1">
                  <a:off x="2076" y="4800"/>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38" name="Rectangle 42"/>
                <p:cNvSpPr>
                  <a:spLocks noChangeArrowheads="1"/>
                </p:cNvSpPr>
                <p:nvPr/>
              </p:nvSpPr>
              <p:spPr bwMode="auto">
                <a:xfrm flipH="1">
                  <a:off x="2136" y="4800"/>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39" name="Rectangle 43"/>
                <p:cNvSpPr>
                  <a:spLocks noChangeArrowheads="1"/>
                </p:cNvSpPr>
                <p:nvPr/>
              </p:nvSpPr>
              <p:spPr bwMode="auto">
                <a:xfrm flipH="1">
                  <a:off x="2196" y="4800"/>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40" name="Rectangle 44"/>
                <p:cNvSpPr>
                  <a:spLocks noChangeArrowheads="1"/>
                </p:cNvSpPr>
                <p:nvPr/>
              </p:nvSpPr>
              <p:spPr bwMode="auto">
                <a:xfrm flipH="1">
                  <a:off x="2352" y="4704"/>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41" name="Rectangle 45"/>
                <p:cNvSpPr>
                  <a:spLocks noChangeArrowheads="1"/>
                </p:cNvSpPr>
                <p:nvPr/>
              </p:nvSpPr>
              <p:spPr bwMode="auto">
                <a:xfrm flipH="1">
                  <a:off x="2412" y="4704"/>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42" name="Rectangle 46"/>
                <p:cNvSpPr>
                  <a:spLocks noChangeArrowheads="1"/>
                </p:cNvSpPr>
                <p:nvPr/>
              </p:nvSpPr>
              <p:spPr bwMode="auto">
                <a:xfrm flipH="1">
                  <a:off x="2304" y="4752"/>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43" name="Rectangle 47"/>
                <p:cNvSpPr>
                  <a:spLocks noChangeArrowheads="1"/>
                </p:cNvSpPr>
                <p:nvPr/>
              </p:nvSpPr>
              <p:spPr bwMode="auto">
                <a:xfrm flipH="1">
                  <a:off x="2364" y="4752"/>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44" name="Rectangle 48"/>
                <p:cNvSpPr>
                  <a:spLocks noChangeArrowheads="1"/>
                </p:cNvSpPr>
                <p:nvPr/>
              </p:nvSpPr>
              <p:spPr bwMode="auto">
                <a:xfrm flipH="1">
                  <a:off x="2256" y="4800"/>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sp>
              <p:nvSpPr>
                <p:cNvPr id="42145" name="Rectangle 49"/>
                <p:cNvSpPr>
                  <a:spLocks noChangeArrowheads="1"/>
                </p:cNvSpPr>
                <p:nvPr/>
              </p:nvSpPr>
              <p:spPr bwMode="auto">
                <a:xfrm flipH="1">
                  <a:off x="2316" y="4800"/>
                  <a:ext cx="48" cy="23"/>
                </a:xfrm>
                <a:prstGeom prst="rect">
                  <a:avLst/>
                </a:prstGeom>
                <a:solidFill>
                  <a:srgbClr val="EAEAEA"/>
                </a:solidFill>
                <a:ln w="9525">
                  <a:miter lim="800000"/>
                  <a:headEnd/>
                  <a:tailEnd/>
                </a:ln>
                <a:scene3d>
                  <a:camera prst="legacyObliqueTopRight"/>
                  <a:lightRig rig="legacyFlat3" dir="b"/>
                </a:scene3d>
                <a:sp3d extrusionH="61900" prstMaterial="legacyMatte">
                  <a:bevelT w="13500" h="13500" prst="angle"/>
                  <a:bevelB w="13500" h="13500" prst="angle"/>
                  <a:extrusionClr>
                    <a:srgbClr val="EAEAEA"/>
                  </a:extrusionClr>
                </a:sp3d>
              </p:spPr>
              <p:txBody>
                <a:bodyPr wrap="none" anchor="ctr">
                  <a:flatTx/>
                </a:bodyPr>
                <a:lstStyle/>
                <a:p>
                  <a:endParaRPr lang="de-DE"/>
                </a:p>
              </p:txBody>
            </p:sp>
          </p:grpSp>
        </p:grpSp>
        <p:sp>
          <p:nvSpPr>
            <p:cNvPr id="42002" name="Rectangle 4"/>
            <p:cNvSpPr>
              <a:spLocks noChangeArrowheads="1"/>
            </p:cNvSpPr>
            <p:nvPr/>
          </p:nvSpPr>
          <p:spPr bwMode="auto">
            <a:xfrm>
              <a:off x="819150" y="1250950"/>
              <a:ext cx="228600" cy="508000"/>
            </a:xfrm>
            <a:prstGeom prst="rect">
              <a:avLst/>
            </a:prstGeom>
            <a:solidFill>
              <a:srgbClr val="333333"/>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333333"/>
              </a:extrusionClr>
            </a:sp3d>
          </p:spPr>
          <p:txBody>
            <a:bodyPr wrap="none" anchor="ctr">
              <a:flatTx/>
            </a:bodyPr>
            <a:lstStyle/>
            <a:p>
              <a:endParaRPr lang="de-DE"/>
            </a:p>
          </p:txBody>
        </p:sp>
        <p:sp>
          <p:nvSpPr>
            <p:cNvPr id="42003" name="Rectangle 10"/>
            <p:cNvSpPr>
              <a:spLocks noChangeArrowheads="1"/>
            </p:cNvSpPr>
            <p:nvPr/>
          </p:nvSpPr>
          <p:spPr bwMode="auto">
            <a:xfrm>
              <a:off x="1047750" y="1352550"/>
              <a:ext cx="742950" cy="381000"/>
            </a:xfrm>
            <a:prstGeom prst="rect">
              <a:avLst/>
            </a:prstGeom>
            <a:solidFill>
              <a:srgbClr val="C0C0C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0C0C0"/>
              </a:extrusionClr>
            </a:sp3d>
          </p:spPr>
          <p:txBody>
            <a:bodyPr wrap="none" anchor="ctr">
              <a:flatTx/>
            </a:bodyPr>
            <a:lstStyle/>
            <a:p>
              <a:endParaRPr lang="de-DE"/>
            </a:p>
          </p:txBody>
        </p:sp>
        <p:sp>
          <p:nvSpPr>
            <p:cNvPr id="42004" name="Rectangle 9"/>
            <p:cNvSpPr>
              <a:spLocks noChangeArrowheads="1"/>
            </p:cNvSpPr>
            <p:nvPr/>
          </p:nvSpPr>
          <p:spPr bwMode="auto">
            <a:xfrm>
              <a:off x="1733550" y="1276350"/>
              <a:ext cx="838200" cy="508000"/>
            </a:xfrm>
            <a:prstGeom prst="rect">
              <a:avLst/>
            </a:prstGeom>
            <a:solidFill>
              <a:srgbClr val="333333"/>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333333"/>
              </a:extrusionClr>
            </a:sp3d>
          </p:spPr>
          <p:txBody>
            <a:bodyPr wrap="none" anchor="ctr">
              <a:flatTx/>
            </a:bodyPr>
            <a:lstStyle/>
            <a:p>
              <a:endParaRPr lang="de-DE"/>
            </a:p>
          </p:txBody>
        </p:sp>
        <p:sp>
          <p:nvSpPr>
            <p:cNvPr id="42005" name="Rectangle 11"/>
            <p:cNvSpPr>
              <a:spLocks noChangeArrowheads="1"/>
            </p:cNvSpPr>
            <p:nvPr/>
          </p:nvSpPr>
          <p:spPr bwMode="auto">
            <a:xfrm>
              <a:off x="2571750" y="1352550"/>
              <a:ext cx="1771650" cy="381000"/>
            </a:xfrm>
            <a:prstGeom prst="rect">
              <a:avLst/>
            </a:prstGeom>
            <a:solidFill>
              <a:srgbClr val="C0C0C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0C0C0"/>
              </a:extrusionClr>
            </a:sp3d>
          </p:spPr>
          <p:txBody>
            <a:bodyPr wrap="none" anchor="ctr">
              <a:flatTx/>
            </a:bodyPr>
            <a:lstStyle/>
            <a:p>
              <a:endParaRPr lang="de-DE"/>
            </a:p>
          </p:txBody>
        </p:sp>
        <p:sp>
          <p:nvSpPr>
            <p:cNvPr id="42006" name="Oval 52"/>
            <p:cNvSpPr>
              <a:spLocks noChangeArrowheads="1"/>
            </p:cNvSpPr>
            <p:nvPr/>
          </p:nvSpPr>
          <p:spPr bwMode="auto">
            <a:xfrm>
              <a:off x="2362200" y="1428750"/>
              <a:ext cx="76200" cy="152400"/>
            </a:xfrm>
            <a:prstGeom prst="ellipse">
              <a:avLst/>
            </a:prstGeom>
            <a:solidFill>
              <a:srgbClr val="EAEAEA"/>
            </a:solidFill>
            <a:ln w="9525">
              <a:round/>
              <a:headEnd/>
              <a:tailEnd/>
            </a:ln>
            <a:scene3d>
              <a:camera prst="legacyObliqueTopRight">
                <a:rot lat="20699991" lon="17099992" rev="0"/>
              </a:camera>
              <a:lightRig rig="legacyFlat3" dir="b"/>
            </a:scene3d>
            <a:sp3d extrusionH="430200" prstMaterial="legacyMatte">
              <a:bevelT w="13500" h="13500" prst="angle"/>
              <a:bevelB w="13500" h="13500" prst="angle"/>
              <a:extrusionClr>
                <a:srgbClr val="EAEAEA"/>
              </a:extrusionClr>
            </a:sp3d>
          </p:spPr>
          <p:txBody>
            <a:bodyPr wrap="none" anchor="ctr">
              <a:flatTx/>
            </a:bodyPr>
            <a:lstStyle/>
            <a:p>
              <a:endParaRPr lang="de-DE"/>
            </a:p>
          </p:txBody>
        </p:sp>
        <p:sp>
          <p:nvSpPr>
            <p:cNvPr id="18" name="Line 53"/>
            <p:cNvSpPr>
              <a:spLocks noChangeShapeType="1"/>
            </p:cNvSpPr>
            <p:nvPr/>
          </p:nvSpPr>
          <p:spPr bwMode="auto">
            <a:xfrm>
              <a:off x="2397227" y="1505451"/>
              <a:ext cx="725757" cy="0"/>
            </a:xfrm>
            <a:prstGeom prst="line">
              <a:avLst/>
            </a:prstGeom>
            <a:noFill/>
            <a:ln w="76200">
              <a:solidFill>
                <a:srgbClr val="FFFF00"/>
              </a:solidFill>
              <a:round/>
              <a:headEnd/>
              <a:tailEnd/>
            </a:ln>
          </p:spPr>
          <p:txBody>
            <a:bodyPr wrap="none" anchor="ctr"/>
            <a:lstStyle/>
            <a:p>
              <a:pPr>
                <a:defRPr/>
              </a:pPr>
              <a:endParaRPr lang="de-DE"/>
            </a:p>
          </p:txBody>
        </p:sp>
        <p:sp>
          <p:nvSpPr>
            <p:cNvPr id="19" name="Line 54"/>
            <p:cNvSpPr>
              <a:spLocks noChangeShapeType="1"/>
            </p:cNvSpPr>
            <p:nvPr/>
          </p:nvSpPr>
          <p:spPr bwMode="auto">
            <a:xfrm rot="5400000">
              <a:off x="2600108" y="1990495"/>
              <a:ext cx="1045749" cy="0"/>
            </a:xfrm>
            <a:prstGeom prst="line">
              <a:avLst/>
            </a:prstGeom>
            <a:noFill/>
            <a:ln w="76200">
              <a:solidFill>
                <a:srgbClr val="FFFF00"/>
              </a:solidFill>
              <a:round/>
              <a:headEnd/>
              <a:tailEnd/>
            </a:ln>
          </p:spPr>
          <p:txBody>
            <a:bodyPr wrap="none" anchor="ctr"/>
            <a:lstStyle/>
            <a:p>
              <a:pPr>
                <a:defRPr/>
              </a:pPr>
              <a:endParaRPr lang="de-DE"/>
            </a:p>
          </p:txBody>
        </p:sp>
        <p:sp>
          <p:nvSpPr>
            <p:cNvPr id="20" name="Line 55"/>
            <p:cNvSpPr>
              <a:spLocks noChangeShapeType="1"/>
            </p:cNvSpPr>
            <p:nvPr/>
          </p:nvSpPr>
          <p:spPr bwMode="auto">
            <a:xfrm>
              <a:off x="3086861" y="2513369"/>
              <a:ext cx="1999938" cy="0"/>
            </a:xfrm>
            <a:prstGeom prst="line">
              <a:avLst/>
            </a:prstGeom>
            <a:noFill/>
            <a:ln w="76200">
              <a:solidFill>
                <a:srgbClr val="FFFF00"/>
              </a:solidFill>
              <a:round/>
              <a:headEnd/>
              <a:tailEnd/>
            </a:ln>
          </p:spPr>
          <p:txBody>
            <a:bodyPr wrap="none" anchor="ctr"/>
            <a:lstStyle/>
            <a:p>
              <a:pPr>
                <a:defRPr/>
              </a:pPr>
              <a:endParaRPr lang="de-DE"/>
            </a:p>
          </p:txBody>
        </p:sp>
        <p:sp>
          <p:nvSpPr>
            <p:cNvPr id="42010" name="Line 56"/>
            <p:cNvSpPr>
              <a:spLocks noChangeShapeType="1"/>
            </p:cNvSpPr>
            <p:nvPr/>
          </p:nvSpPr>
          <p:spPr bwMode="auto">
            <a:xfrm>
              <a:off x="2362200" y="1733550"/>
              <a:ext cx="0" cy="1238250"/>
            </a:xfrm>
            <a:prstGeom prst="line">
              <a:avLst/>
            </a:prstGeom>
            <a:noFill/>
            <a:ln w="28575">
              <a:solidFill>
                <a:schemeClr val="tx1"/>
              </a:solidFill>
              <a:round/>
              <a:headEnd/>
              <a:tailEnd/>
            </a:ln>
          </p:spPr>
          <p:txBody>
            <a:bodyPr wrap="none" anchor="ctr"/>
            <a:lstStyle/>
            <a:p>
              <a:endParaRPr lang="de-DE"/>
            </a:p>
          </p:txBody>
        </p:sp>
        <p:sp>
          <p:nvSpPr>
            <p:cNvPr id="42011" name="Line 57"/>
            <p:cNvSpPr>
              <a:spLocks noChangeShapeType="1"/>
            </p:cNvSpPr>
            <p:nvPr/>
          </p:nvSpPr>
          <p:spPr bwMode="auto">
            <a:xfrm>
              <a:off x="2349500" y="2984500"/>
              <a:ext cx="2744788" cy="0"/>
            </a:xfrm>
            <a:prstGeom prst="line">
              <a:avLst/>
            </a:prstGeom>
            <a:noFill/>
            <a:ln w="28575">
              <a:solidFill>
                <a:schemeClr val="tx1"/>
              </a:solidFill>
              <a:round/>
              <a:headEnd/>
              <a:tailEnd/>
            </a:ln>
          </p:spPr>
          <p:txBody>
            <a:bodyPr wrap="none" anchor="ctr"/>
            <a:lstStyle/>
            <a:p>
              <a:endParaRPr lang="de-DE"/>
            </a:p>
          </p:txBody>
        </p:sp>
        <p:sp>
          <p:nvSpPr>
            <p:cNvPr id="42012" name="Line 62"/>
            <p:cNvSpPr>
              <a:spLocks noChangeShapeType="1"/>
            </p:cNvSpPr>
            <p:nvPr/>
          </p:nvSpPr>
          <p:spPr bwMode="auto">
            <a:xfrm>
              <a:off x="2508250" y="2711450"/>
              <a:ext cx="2590800" cy="0"/>
            </a:xfrm>
            <a:prstGeom prst="line">
              <a:avLst/>
            </a:prstGeom>
            <a:noFill/>
            <a:ln w="19050">
              <a:solidFill>
                <a:schemeClr val="accent1"/>
              </a:solidFill>
              <a:round/>
              <a:headEnd/>
              <a:tailEnd/>
            </a:ln>
          </p:spPr>
          <p:txBody>
            <a:bodyPr wrap="none" anchor="ctr"/>
            <a:lstStyle/>
            <a:p>
              <a:endParaRPr lang="de-DE"/>
            </a:p>
          </p:txBody>
        </p:sp>
        <p:sp>
          <p:nvSpPr>
            <p:cNvPr id="42013" name="Line 63"/>
            <p:cNvSpPr>
              <a:spLocks noChangeShapeType="1"/>
            </p:cNvSpPr>
            <p:nvPr/>
          </p:nvSpPr>
          <p:spPr bwMode="auto">
            <a:xfrm flipV="1">
              <a:off x="4267200" y="509588"/>
              <a:ext cx="0" cy="709612"/>
            </a:xfrm>
            <a:prstGeom prst="line">
              <a:avLst/>
            </a:prstGeom>
            <a:noFill/>
            <a:ln w="19050">
              <a:solidFill>
                <a:schemeClr val="tx1"/>
              </a:solidFill>
              <a:round/>
              <a:headEnd/>
              <a:tailEnd/>
            </a:ln>
          </p:spPr>
          <p:txBody>
            <a:bodyPr wrap="none" anchor="ctr"/>
            <a:lstStyle/>
            <a:p>
              <a:endParaRPr lang="de-DE"/>
            </a:p>
          </p:txBody>
        </p:sp>
        <p:sp>
          <p:nvSpPr>
            <p:cNvPr id="42014" name="Line 65"/>
            <p:cNvSpPr>
              <a:spLocks noChangeShapeType="1"/>
            </p:cNvSpPr>
            <p:nvPr/>
          </p:nvSpPr>
          <p:spPr bwMode="auto">
            <a:xfrm>
              <a:off x="1352550" y="514350"/>
              <a:ext cx="4343400" cy="0"/>
            </a:xfrm>
            <a:prstGeom prst="line">
              <a:avLst/>
            </a:prstGeom>
            <a:noFill/>
            <a:ln w="19050">
              <a:solidFill>
                <a:schemeClr val="tx1"/>
              </a:solidFill>
              <a:round/>
              <a:headEnd/>
              <a:tailEnd/>
            </a:ln>
          </p:spPr>
          <p:txBody>
            <a:bodyPr wrap="none" anchor="ctr"/>
            <a:lstStyle/>
            <a:p>
              <a:endParaRPr lang="de-DE"/>
            </a:p>
          </p:txBody>
        </p:sp>
        <p:sp>
          <p:nvSpPr>
            <p:cNvPr id="42015" name="Text Box 67"/>
            <p:cNvSpPr txBox="1">
              <a:spLocks noChangeArrowheads="1"/>
            </p:cNvSpPr>
            <p:nvPr/>
          </p:nvSpPr>
          <p:spPr bwMode="auto">
            <a:xfrm>
              <a:off x="-6032783" y="1627033"/>
              <a:ext cx="2772409" cy="576276"/>
            </a:xfrm>
            <a:prstGeom prst="rect">
              <a:avLst/>
            </a:prstGeom>
            <a:noFill/>
            <a:ln w="9525">
              <a:noFill/>
              <a:miter lim="800000"/>
              <a:headEnd/>
              <a:tailEnd/>
            </a:ln>
          </p:spPr>
          <p:txBody>
            <a:bodyPr wrap="square">
              <a:spAutoFit/>
            </a:bodyPr>
            <a:lstStyle/>
            <a:p>
              <a:r>
                <a:rPr lang="de-DE" sz="1600" dirty="0">
                  <a:solidFill>
                    <a:srgbClr val="FFCC00"/>
                  </a:solidFill>
                  <a:latin typeface="+mn-lt"/>
                </a:rPr>
                <a:t>Motorkabel</a:t>
              </a:r>
              <a:r>
                <a:rPr lang="de-DE" sz="1400" dirty="0">
                  <a:solidFill>
                    <a:srgbClr val="FFCC00"/>
                  </a:solidFill>
                </a:rPr>
                <a:t> </a:t>
              </a:r>
              <a:endParaRPr lang="de-DE" sz="1400" dirty="0"/>
            </a:p>
          </p:txBody>
        </p:sp>
        <p:sp>
          <p:nvSpPr>
            <p:cNvPr id="42016" name="Text Box 69"/>
            <p:cNvSpPr txBox="1">
              <a:spLocks noChangeArrowheads="1"/>
            </p:cNvSpPr>
            <p:nvPr/>
          </p:nvSpPr>
          <p:spPr bwMode="auto">
            <a:xfrm>
              <a:off x="-5737223" y="2235031"/>
              <a:ext cx="3655205" cy="995385"/>
            </a:xfrm>
            <a:prstGeom prst="rect">
              <a:avLst/>
            </a:prstGeom>
            <a:noFill/>
            <a:ln w="9525">
              <a:noFill/>
              <a:miter lim="800000"/>
              <a:headEnd/>
              <a:tailEnd/>
            </a:ln>
          </p:spPr>
          <p:txBody>
            <a:bodyPr wrap="square">
              <a:spAutoFit/>
            </a:bodyPr>
            <a:lstStyle/>
            <a:p>
              <a:r>
                <a:rPr lang="de-DE" sz="1600" dirty="0">
                  <a:solidFill>
                    <a:schemeClr val="tx1">
                      <a:lumMod val="75000"/>
                      <a:lumOff val="25000"/>
                    </a:schemeClr>
                  </a:solidFill>
                  <a:latin typeface="+mn-lt"/>
                </a:rPr>
                <a:t>Geberkabel zur  Positionsmessung</a:t>
              </a:r>
            </a:p>
          </p:txBody>
        </p:sp>
        <p:sp>
          <p:nvSpPr>
            <p:cNvPr id="42017" name="Text Box 70"/>
            <p:cNvSpPr txBox="1">
              <a:spLocks noChangeArrowheads="1"/>
            </p:cNvSpPr>
            <p:nvPr/>
          </p:nvSpPr>
          <p:spPr bwMode="auto">
            <a:xfrm>
              <a:off x="-5051162" y="532637"/>
              <a:ext cx="5816249" cy="995385"/>
            </a:xfrm>
            <a:prstGeom prst="rect">
              <a:avLst/>
            </a:prstGeom>
            <a:noFill/>
            <a:ln w="9525">
              <a:noFill/>
              <a:miter lim="800000"/>
              <a:headEnd/>
              <a:tailEnd/>
            </a:ln>
          </p:spPr>
          <p:txBody>
            <a:bodyPr wrap="square">
              <a:spAutoFit/>
            </a:bodyPr>
            <a:lstStyle/>
            <a:p>
              <a:r>
                <a:rPr lang="de-DE" sz="1600" dirty="0">
                  <a:solidFill>
                    <a:schemeClr val="tx1">
                      <a:lumMod val="75000"/>
                      <a:lumOff val="25000"/>
                    </a:schemeClr>
                  </a:solidFill>
                  <a:latin typeface="+mn-lt"/>
                </a:rPr>
                <a:t>End-/Referenzschalter </a:t>
              </a:r>
            </a:p>
            <a:p>
              <a:r>
                <a:rPr lang="de-DE" sz="1600" dirty="0">
                  <a:solidFill>
                    <a:schemeClr val="tx1">
                      <a:lumMod val="75000"/>
                      <a:lumOff val="25000"/>
                    </a:schemeClr>
                  </a:solidFill>
                  <a:latin typeface="+mn-lt"/>
                </a:rPr>
                <a:t>(nicht zwingend notwendig)</a:t>
              </a:r>
            </a:p>
          </p:txBody>
        </p:sp>
        <p:grpSp>
          <p:nvGrpSpPr>
            <p:cNvPr id="42018" name="Group 110"/>
            <p:cNvGrpSpPr>
              <a:grpSpLocks/>
            </p:cNvGrpSpPr>
            <p:nvPr/>
          </p:nvGrpSpPr>
          <p:grpSpPr bwMode="auto">
            <a:xfrm>
              <a:off x="3638550" y="6858000"/>
              <a:ext cx="533400" cy="1524000"/>
              <a:chOff x="1824" y="4176"/>
              <a:chExt cx="336" cy="960"/>
            </a:xfrm>
          </p:grpSpPr>
          <p:sp>
            <p:nvSpPr>
              <p:cNvPr id="42075" name="Rectangle 71"/>
              <p:cNvSpPr>
                <a:spLocks noChangeArrowheads="1"/>
              </p:cNvSpPr>
              <p:nvPr/>
            </p:nvSpPr>
            <p:spPr bwMode="auto">
              <a:xfrm>
                <a:off x="1824" y="4176"/>
                <a:ext cx="336" cy="960"/>
              </a:xfrm>
              <a:prstGeom prst="rect">
                <a:avLst/>
              </a:prstGeom>
              <a:solidFill>
                <a:srgbClr val="C0C0C0"/>
              </a:solidFill>
              <a:ln w="9525">
                <a:miter lim="800000"/>
                <a:headEnd/>
                <a:tailEnd/>
              </a:ln>
              <a:scene3d>
                <a:camera prst="legacyObliqueTopRight"/>
                <a:lightRig rig="legacyFlat3" dir="b"/>
              </a:scene3d>
              <a:sp3d extrusionH="1116000" prstMaterial="legacyMatte">
                <a:bevelT w="13500" h="13500" prst="angle"/>
                <a:bevelB w="13500" h="13500" prst="angle"/>
                <a:extrusionClr>
                  <a:srgbClr val="C0C0C0"/>
                </a:extrusionClr>
              </a:sp3d>
            </p:spPr>
            <p:txBody>
              <a:bodyPr wrap="none" anchor="ctr">
                <a:flatTx/>
              </a:bodyPr>
              <a:lstStyle/>
              <a:p>
                <a:endParaRPr lang="de-DE"/>
              </a:p>
            </p:txBody>
          </p:sp>
          <p:sp>
            <p:nvSpPr>
              <p:cNvPr id="42076" name="Oval 72"/>
              <p:cNvSpPr>
                <a:spLocks noChangeArrowheads="1"/>
              </p:cNvSpPr>
              <p:nvPr/>
            </p:nvSpPr>
            <p:spPr bwMode="auto">
              <a:xfrm>
                <a:off x="1852" y="4214"/>
                <a:ext cx="28" cy="39"/>
              </a:xfrm>
              <a:prstGeom prst="ellipse">
                <a:avLst/>
              </a:prstGeom>
              <a:solidFill>
                <a:srgbClr val="FF0000"/>
              </a:solidFill>
              <a:ln w="9525">
                <a:noFill/>
                <a:round/>
                <a:headEnd/>
                <a:tailEnd/>
              </a:ln>
            </p:spPr>
            <p:txBody>
              <a:bodyPr wrap="none" anchor="ctr"/>
              <a:lstStyle/>
              <a:p>
                <a:endParaRPr lang="de-DE"/>
              </a:p>
            </p:txBody>
          </p:sp>
          <p:sp>
            <p:nvSpPr>
              <p:cNvPr id="42077" name="Oval 73"/>
              <p:cNvSpPr>
                <a:spLocks noChangeArrowheads="1"/>
              </p:cNvSpPr>
              <p:nvPr/>
            </p:nvSpPr>
            <p:spPr bwMode="auto">
              <a:xfrm>
                <a:off x="1889" y="4214"/>
                <a:ext cx="28" cy="39"/>
              </a:xfrm>
              <a:prstGeom prst="ellipse">
                <a:avLst/>
              </a:prstGeom>
              <a:solidFill>
                <a:srgbClr val="FF0000"/>
              </a:solidFill>
              <a:ln w="9525">
                <a:noFill/>
                <a:round/>
                <a:headEnd/>
                <a:tailEnd/>
              </a:ln>
            </p:spPr>
            <p:txBody>
              <a:bodyPr wrap="none" anchor="ctr"/>
              <a:lstStyle/>
              <a:p>
                <a:endParaRPr lang="de-DE"/>
              </a:p>
            </p:txBody>
          </p:sp>
          <p:sp>
            <p:nvSpPr>
              <p:cNvPr id="42078" name="Oval 74"/>
              <p:cNvSpPr>
                <a:spLocks noChangeArrowheads="1"/>
              </p:cNvSpPr>
              <p:nvPr/>
            </p:nvSpPr>
            <p:spPr bwMode="auto">
              <a:xfrm>
                <a:off x="1931" y="4214"/>
                <a:ext cx="28" cy="39"/>
              </a:xfrm>
              <a:prstGeom prst="ellipse">
                <a:avLst/>
              </a:prstGeom>
              <a:solidFill>
                <a:srgbClr val="FF0000"/>
              </a:solidFill>
              <a:ln w="9525">
                <a:noFill/>
                <a:round/>
                <a:headEnd/>
                <a:tailEnd/>
              </a:ln>
            </p:spPr>
            <p:txBody>
              <a:bodyPr wrap="none" anchor="ctr"/>
              <a:lstStyle/>
              <a:p>
                <a:endParaRPr lang="de-DE"/>
              </a:p>
            </p:txBody>
          </p:sp>
          <p:sp>
            <p:nvSpPr>
              <p:cNvPr id="42079" name="Oval 75"/>
              <p:cNvSpPr>
                <a:spLocks noChangeArrowheads="1"/>
              </p:cNvSpPr>
              <p:nvPr/>
            </p:nvSpPr>
            <p:spPr bwMode="auto">
              <a:xfrm>
                <a:off x="1969" y="4214"/>
                <a:ext cx="28" cy="39"/>
              </a:xfrm>
              <a:prstGeom prst="ellipse">
                <a:avLst/>
              </a:prstGeom>
              <a:solidFill>
                <a:srgbClr val="FF0000"/>
              </a:solidFill>
              <a:ln w="9525">
                <a:noFill/>
                <a:round/>
                <a:headEnd/>
                <a:tailEnd/>
              </a:ln>
            </p:spPr>
            <p:txBody>
              <a:bodyPr wrap="none" anchor="ctr"/>
              <a:lstStyle/>
              <a:p>
                <a:endParaRPr lang="de-DE"/>
              </a:p>
            </p:txBody>
          </p:sp>
          <p:sp>
            <p:nvSpPr>
              <p:cNvPr id="42080" name="Oval 76"/>
              <p:cNvSpPr>
                <a:spLocks noChangeArrowheads="1"/>
              </p:cNvSpPr>
              <p:nvPr/>
            </p:nvSpPr>
            <p:spPr bwMode="auto">
              <a:xfrm>
                <a:off x="2011" y="4214"/>
                <a:ext cx="28" cy="39"/>
              </a:xfrm>
              <a:prstGeom prst="ellipse">
                <a:avLst/>
              </a:prstGeom>
              <a:solidFill>
                <a:srgbClr val="FF0000"/>
              </a:solidFill>
              <a:ln w="9525">
                <a:noFill/>
                <a:round/>
                <a:headEnd/>
                <a:tailEnd/>
              </a:ln>
            </p:spPr>
            <p:txBody>
              <a:bodyPr wrap="none" anchor="ctr"/>
              <a:lstStyle/>
              <a:p>
                <a:endParaRPr lang="de-DE"/>
              </a:p>
            </p:txBody>
          </p:sp>
          <p:sp>
            <p:nvSpPr>
              <p:cNvPr id="42081" name="Oval 77"/>
              <p:cNvSpPr>
                <a:spLocks noChangeArrowheads="1"/>
              </p:cNvSpPr>
              <p:nvPr/>
            </p:nvSpPr>
            <p:spPr bwMode="auto">
              <a:xfrm>
                <a:off x="2055" y="4214"/>
                <a:ext cx="28" cy="39"/>
              </a:xfrm>
              <a:prstGeom prst="ellipse">
                <a:avLst/>
              </a:prstGeom>
              <a:solidFill>
                <a:srgbClr val="FF0000"/>
              </a:solidFill>
              <a:ln w="9525">
                <a:noFill/>
                <a:round/>
                <a:headEnd/>
                <a:tailEnd/>
              </a:ln>
            </p:spPr>
            <p:txBody>
              <a:bodyPr wrap="none" anchor="ctr"/>
              <a:lstStyle/>
              <a:p>
                <a:endParaRPr lang="de-DE"/>
              </a:p>
            </p:txBody>
          </p:sp>
          <p:sp>
            <p:nvSpPr>
              <p:cNvPr id="42082" name="Oval 78"/>
              <p:cNvSpPr>
                <a:spLocks noChangeArrowheads="1"/>
              </p:cNvSpPr>
              <p:nvPr/>
            </p:nvSpPr>
            <p:spPr bwMode="auto">
              <a:xfrm>
                <a:off x="2097" y="4214"/>
                <a:ext cx="28" cy="39"/>
              </a:xfrm>
              <a:prstGeom prst="ellipse">
                <a:avLst/>
              </a:prstGeom>
              <a:solidFill>
                <a:srgbClr val="FF0000"/>
              </a:solidFill>
              <a:ln w="9525">
                <a:noFill/>
                <a:round/>
                <a:headEnd/>
                <a:tailEnd/>
              </a:ln>
            </p:spPr>
            <p:txBody>
              <a:bodyPr wrap="none" anchor="ctr"/>
              <a:lstStyle/>
              <a:p>
                <a:endParaRPr lang="de-DE"/>
              </a:p>
            </p:txBody>
          </p:sp>
          <p:sp>
            <p:nvSpPr>
              <p:cNvPr id="42083" name="Oval 79"/>
              <p:cNvSpPr>
                <a:spLocks noChangeArrowheads="1"/>
              </p:cNvSpPr>
              <p:nvPr/>
            </p:nvSpPr>
            <p:spPr bwMode="auto">
              <a:xfrm>
                <a:off x="1852" y="4269"/>
                <a:ext cx="28" cy="38"/>
              </a:xfrm>
              <a:prstGeom prst="ellipse">
                <a:avLst/>
              </a:prstGeom>
              <a:solidFill>
                <a:srgbClr val="FF0000"/>
              </a:solidFill>
              <a:ln w="9525">
                <a:noFill/>
                <a:round/>
                <a:headEnd/>
                <a:tailEnd/>
              </a:ln>
            </p:spPr>
            <p:txBody>
              <a:bodyPr wrap="none" anchor="ctr"/>
              <a:lstStyle/>
              <a:p>
                <a:endParaRPr lang="de-DE"/>
              </a:p>
            </p:txBody>
          </p:sp>
          <p:sp>
            <p:nvSpPr>
              <p:cNvPr id="42084" name="Oval 80"/>
              <p:cNvSpPr>
                <a:spLocks noChangeArrowheads="1"/>
              </p:cNvSpPr>
              <p:nvPr/>
            </p:nvSpPr>
            <p:spPr bwMode="auto">
              <a:xfrm>
                <a:off x="1889" y="4269"/>
                <a:ext cx="28" cy="38"/>
              </a:xfrm>
              <a:prstGeom prst="ellipse">
                <a:avLst/>
              </a:prstGeom>
              <a:solidFill>
                <a:srgbClr val="FF0000"/>
              </a:solidFill>
              <a:ln w="9525">
                <a:noFill/>
                <a:round/>
                <a:headEnd/>
                <a:tailEnd/>
              </a:ln>
            </p:spPr>
            <p:txBody>
              <a:bodyPr wrap="none" anchor="ctr"/>
              <a:lstStyle/>
              <a:p>
                <a:endParaRPr lang="de-DE"/>
              </a:p>
            </p:txBody>
          </p:sp>
          <p:sp>
            <p:nvSpPr>
              <p:cNvPr id="42085" name="Oval 81"/>
              <p:cNvSpPr>
                <a:spLocks noChangeArrowheads="1"/>
              </p:cNvSpPr>
              <p:nvPr/>
            </p:nvSpPr>
            <p:spPr bwMode="auto">
              <a:xfrm>
                <a:off x="1931" y="4269"/>
                <a:ext cx="28" cy="38"/>
              </a:xfrm>
              <a:prstGeom prst="ellipse">
                <a:avLst/>
              </a:prstGeom>
              <a:solidFill>
                <a:srgbClr val="FF0000"/>
              </a:solidFill>
              <a:ln w="9525">
                <a:noFill/>
                <a:round/>
                <a:headEnd/>
                <a:tailEnd/>
              </a:ln>
            </p:spPr>
            <p:txBody>
              <a:bodyPr wrap="none" anchor="ctr"/>
              <a:lstStyle/>
              <a:p>
                <a:endParaRPr lang="de-DE"/>
              </a:p>
            </p:txBody>
          </p:sp>
          <p:sp>
            <p:nvSpPr>
              <p:cNvPr id="42086" name="Oval 82"/>
              <p:cNvSpPr>
                <a:spLocks noChangeArrowheads="1"/>
              </p:cNvSpPr>
              <p:nvPr/>
            </p:nvSpPr>
            <p:spPr bwMode="auto">
              <a:xfrm>
                <a:off x="1969" y="4269"/>
                <a:ext cx="28" cy="38"/>
              </a:xfrm>
              <a:prstGeom prst="ellipse">
                <a:avLst/>
              </a:prstGeom>
              <a:solidFill>
                <a:srgbClr val="FF0000"/>
              </a:solidFill>
              <a:ln w="9525">
                <a:noFill/>
                <a:round/>
                <a:headEnd/>
                <a:tailEnd/>
              </a:ln>
            </p:spPr>
            <p:txBody>
              <a:bodyPr wrap="none" anchor="ctr"/>
              <a:lstStyle/>
              <a:p>
                <a:endParaRPr lang="de-DE"/>
              </a:p>
            </p:txBody>
          </p:sp>
          <p:sp>
            <p:nvSpPr>
              <p:cNvPr id="42087" name="Oval 83"/>
              <p:cNvSpPr>
                <a:spLocks noChangeArrowheads="1"/>
              </p:cNvSpPr>
              <p:nvPr/>
            </p:nvSpPr>
            <p:spPr bwMode="auto">
              <a:xfrm>
                <a:off x="2011" y="4269"/>
                <a:ext cx="28" cy="38"/>
              </a:xfrm>
              <a:prstGeom prst="ellipse">
                <a:avLst/>
              </a:prstGeom>
              <a:solidFill>
                <a:srgbClr val="FF0000"/>
              </a:solidFill>
              <a:ln w="9525">
                <a:noFill/>
                <a:round/>
                <a:headEnd/>
                <a:tailEnd/>
              </a:ln>
            </p:spPr>
            <p:txBody>
              <a:bodyPr wrap="none" anchor="ctr"/>
              <a:lstStyle/>
              <a:p>
                <a:endParaRPr lang="de-DE"/>
              </a:p>
            </p:txBody>
          </p:sp>
          <p:sp>
            <p:nvSpPr>
              <p:cNvPr id="42088" name="Oval 84"/>
              <p:cNvSpPr>
                <a:spLocks noChangeArrowheads="1"/>
              </p:cNvSpPr>
              <p:nvPr/>
            </p:nvSpPr>
            <p:spPr bwMode="auto">
              <a:xfrm>
                <a:off x="2055" y="4269"/>
                <a:ext cx="28" cy="38"/>
              </a:xfrm>
              <a:prstGeom prst="ellipse">
                <a:avLst/>
              </a:prstGeom>
              <a:solidFill>
                <a:srgbClr val="FF0000"/>
              </a:solidFill>
              <a:ln w="9525">
                <a:noFill/>
                <a:round/>
                <a:headEnd/>
                <a:tailEnd/>
              </a:ln>
            </p:spPr>
            <p:txBody>
              <a:bodyPr wrap="none" anchor="ctr"/>
              <a:lstStyle/>
              <a:p>
                <a:endParaRPr lang="de-DE"/>
              </a:p>
            </p:txBody>
          </p:sp>
          <p:sp>
            <p:nvSpPr>
              <p:cNvPr id="42089" name="Oval 85"/>
              <p:cNvSpPr>
                <a:spLocks noChangeArrowheads="1"/>
              </p:cNvSpPr>
              <p:nvPr/>
            </p:nvSpPr>
            <p:spPr bwMode="auto">
              <a:xfrm>
                <a:off x="2097" y="4269"/>
                <a:ext cx="28" cy="38"/>
              </a:xfrm>
              <a:prstGeom prst="ellipse">
                <a:avLst/>
              </a:prstGeom>
              <a:solidFill>
                <a:srgbClr val="FF0000"/>
              </a:solidFill>
              <a:ln w="9525">
                <a:noFill/>
                <a:round/>
                <a:headEnd/>
                <a:tailEnd/>
              </a:ln>
            </p:spPr>
            <p:txBody>
              <a:bodyPr wrap="none" anchor="ctr"/>
              <a:lstStyle/>
              <a:p>
                <a:endParaRPr lang="de-DE"/>
              </a:p>
            </p:txBody>
          </p:sp>
          <p:sp>
            <p:nvSpPr>
              <p:cNvPr id="42090" name="AutoShape 87"/>
              <p:cNvSpPr>
                <a:spLocks noChangeArrowheads="1"/>
              </p:cNvSpPr>
              <p:nvPr/>
            </p:nvSpPr>
            <p:spPr bwMode="auto">
              <a:xfrm>
                <a:off x="1852" y="4406"/>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91" name="AutoShape 88"/>
              <p:cNvSpPr>
                <a:spLocks noChangeArrowheads="1"/>
              </p:cNvSpPr>
              <p:nvPr/>
            </p:nvSpPr>
            <p:spPr bwMode="auto">
              <a:xfrm>
                <a:off x="1908" y="4406"/>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92" name="AutoShape 89"/>
              <p:cNvSpPr>
                <a:spLocks noChangeArrowheads="1"/>
              </p:cNvSpPr>
              <p:nvPr/>
            </p:nvSpPr>
            <p:spPr bwMode="auto">
              <a:xfrm>
                <a:off x="1964" y="4406"/>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93" name="AutoShape 90"/>
              <p:cNvSpPr>
                <a:spLocks noChangeArrowheads="1"/>
              </p:cNvSpPr>
              <p:nvPr/>
            </p:nvSpPr>
            <p:spPr bwMode="auto">
              <a:xfrm>
                <a:off x="2020" y="4406"/>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94" name="AutoShape 91"/>
              <p:cNvSpPr>
                <a:spLocks noChangeArrowheads="1"/>
              </p:cNvSpPr>
              <p:nvPr/>
            </p:nvSpPr>
            <p:spPr bwMode="auto">
              <a:xfrm>
                <a:off x="2076" y="4406"/>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95" name="AutoShape 92"/>
              <p:cNvSpPr>
                <a:spLocks noChangeArrowheads="1"/>
              </p:cNvSpPr>
              <p:nvPr/>
            </p:nvSpPr>
            <p:spPr bwMode="auto">
              <a:xfrm>
                <a:off x="1852" y="463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96" name="AutoShape 93"/>
              <p:cNvSpPr>
                <a:spLocks noChangeArrowheads="1"/>
              </p:cNvSpPr>
              <p:nvPr/>
            </p:nvSpPr>
            <p:spPr bwMode="auto">
              <a:xfrm>
                <a:off x="1908" y="463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97" name="AutoShape 94"/>
              <p:cNvSpPr>
                <a:spLocks noChangeArrowheads="1"/>
              </p:cNvSpPr>
              <p:nvPr/>
            </p:nvSpPr>
            <p:spPr bwMode="auto">
              <a:xfrm>
                <a:off x="1964" y="463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98" name="AutoShape 95"/>
              <p:cNvSpPr>
                <a:spLocks noChangeArrowheads="1"/>
              </p:cNvSpPr>
              <p:nvPr/>
            </p:nvSpPr>
            <p:spPr bwMode="auto">
              <a:xfrm>
                <a:off x="2020" y="463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99" name="AutoShape 96"/>
              <p:cNvSpPr>
                <a:spLocks noChangeArrowheads="1"/>
              </p:cNvSpPr>
              <p:nvPr/>
            </p:nvSpPr>
            <p:spPr bwMode="auto">
              <a:xfrm>
                <a:off x="2076" y="463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100" name="AutoShape 97"/>
              <p:cNvSpPr>
                <a:spLocks noChangeArrowheads="1"/>
              </p:cNvSpPr>
              <p:nvPr/>
            </p:nvSpPr>
            <p:spPr bwMode="auto">
              <a:xfrm>
                <a:off x="1852" y="486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101" name="AutoShape 98"/>
              <p:cNvSpPr>
                <a:spLocks noChangeArrowheads="1"/>
              </p:cNvSpPr>
              <p:nvPr/>
            </p:nvSpPr>
            <p:spPr bwMode="auto">
              <a:xfrm>
                <a:off x="1908" y="486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102" name="AutoShape 99"/>
              <p:cNvSpPr>
                <a:spLocks noChangeArrowheads="1"/>
              </p:cNvSpPr>
              <p:nvPr/>
            </p:nvSpPr>
            <p:spPr bwMode="auto">
              <a:xfrm>
                <a:off x="1964" y="486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103" name="AutoShape 100"/>
              <p:cNvSpPr>
                <a:spLocks noChangeArrowheads="1"/>
              </p:cNvSpPr>
              <p:nvPr/>
            </p:nvSpPr>
            <p:spPr bwMode="auto">
              <a:xfrm>
                <a:off x="2020" y="486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104" name="AutoShape 101"/>
              <p:cNvSpPr>
                <a:spLocks noChangeArrowheads="1"/>
              </p:cNvSpPr>
              <p:nvPr/>
            </p:nvSpPr>
            <p:spPr bwMode="auto">
              <a:xfrm>
                <a:off x="2076" y="486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105" name="Oval 102"/>
              <p:cNvSpPr>
                <a:spLocks noChangeArrowheads="1"/>
              </p:cNvSpPr>
              <p:nvPr/>
            </p:nvSpPr>
            <p:spPr bwMode="auto">
              <a:xfrm>
                <a:off x="1852" y="4330"/>
                <a:ext cx="28" cy="38"/>
              </a:xfrm>
              <a:prstGeom prst="ellipse">
                <a:avLst/>
              </a:prstGeom>
              <a:solidFill>
                <a:srgbClr val="FF0000"/>
              </a:solidFill>
              <a:ln w="9525">
                <a:noFill/>
                <a:round/>
                <a:headEnd/>
                <a:tailEnd/>
              </a:ln>
            </p:spPr>
            <p:txBody>
              <a:bodyPr wrap="none" anchor="ctr"/>
              <a:lstStyle/>
              <a:p>
                <a:endParaRPr lang="de-DE"/>
              </a:p>
            </p:txBody>
          </p:sp>
          <p:sp>
            <p:nvSpPr>
              <p:cNvPr id="42106" name="Oval 103"/>
              <p:cNvSpPr>
                <a:spLocks noChangeArrowheads="1"/>
              </p:cNvSpPr>
              <p:nvPr/>
            </p:nvSpPr>
            <p:spPr bwMode="auto">
              <a:xfrm>
                <a:off x="1889" y="4330"/>
                <a:ext cx="28" cy="38"/>
              </a:xfrm>
              <a:prstGeom prst="ellipse">
                <a:avLst/>
              </a:prstGeom>
              <a:solidFill>
                <a:srgbClr val="FF0000"/>
              </a:solidFill>
              <a:ln w="9525">
                <a:noFill/>
                <a:round/>
                <a:headEnd/>
                <a:tailEnd/>
              </a:ln>
            </p:spPr>
            <p:txBody>
              <a:bodyPr wrap="none" anchor="ctr"/>
              <a:lstStyle/>
              <a:p>
                <a:endParaRPr lang="de-DE"/>
              </a:p>
            </p:txBody>
          </p:sp>
          <p:sp>
            <p:nvSpPr>
              <p:cNvPr id="42107" name="Oval 104"/>
              <p:cNvSpPr>
                <a:spLocks noChangeArrowheads="1"/>
              </p:cNvSpPr>
              <p:nvPr/>
            </p:nvSpPr>
            <p:spPr bwMode="auto">
              <a:xfrm>
                <a:off x="1931" y="4330"/>
                <a:ext cx="28" cy="38"/>
              </a:xfrm>
              <a:prstGeom prst="ellipse">
                <a:avLst/>
              </a:prstGeom>
              <a:solidFill>
                <a:srgbClr val="FF0000"/>
              </a:solidFill>
              <a:ln w="9525">
                <a:noFill/>
                <a:round/>
                <a:headEnd/>
                <a:tailEnd/>
              </a:ln>
            </p:spPr>
            <p:txBody>
              <a:bodyPr wrap="none" anchor="ctr"/>
              <a:lstStyle/>
              <a:p>
                <a:endParaRPr lang="de-DE"/>
              </a:p>
            </p:txBody>
          </p:sp>
          <p:sp>
            <p:nvSpPr>
              <p:cNvPr id="42108" name="Oval 105"/>
              <p:cNvSpPr>
                <a:spLocks noChangeArrowheads="1"/>
              </p:cNvSpPr>
              <p:nvPr/>
            </p:nvSpPr>
            <p:spPr bwMode="auto">
              <a:xfrm>
                <a:off x="1969" y="4330"/>
                <a:ext cx="28" cy="38"/>
              </a:xfrm>
              <a:prstGeom prst="ellipse">
                <a:avLst/>
              </a:prstGeom>
              <a:solidFill>
                <a:srgbClr val="FF0000"/>
              </a:solidFill>
              <a:ln w="9525">
                <a:noFill/>
                <a:round/>
                <a:headEnd/>
                <a:tailEnd/>
              </a:ln>
            </p:spPr>
            <p:txBody>
              <a:bodyPr wrap="none" anchor="ctr"/>
              <a:lstStyle/>
              <a:p>
                <a:endParaRPr lang="de-DE"/>
              </a:p>
            </p:txBody>
          </p:sp>
          <p:sp>
            <p:nvSpPr>
              <p:cNvPr id="42109" name="Oval 106"/>
              <p:cNvSpPr>
                <a:spLocks noChangeArrowheads="1"/>
              </p:cNvSpPr>
              <p:nvPr/>
            </p:nvSpPr>
            <p:spPr bwMode="auto">
              <a:xfrm>
                <a:off x="2011" y="4330"/>
                <a:ext cx="28" cy="38"/>
              </a:xfrm>
              <a:prstGeom prst="ellipse">
                <a:avLst/>
              </a:prstGeom>
              <a:solidFill>
                <a:srgbClr val="FF0000"/>
              </a:solidFill>
              <a:ln w="9525">
                <a:noFill/>
                <a:round/>
                <a:headEnd/>
                <a:tailEnd/>
              </a:ln>
            </p:spPr>
            <p:txBody>
              <a:bodyPr wrap="none" anchor="ctr"/>
              <a:lstStyle/>
              <a:p>
                <a:endParaRPr lang="de-DE"/>
              </a:p>
            </p:txBody>
          </p:sp>
          <p:sp>
            <p:nvSpPr>
              <p:cNvPr id="42110" name="Oval 107"/>
              <p:cNvSpPr>
                <a:spLocks noChangeArrowheads="1"/>
              </p:cNvSpPr>
              <p:nvPr/>
            </p:nvSpPr>
            <p:spPr bwMode="auto">
              <a:xfrm>
                <a:off x="2055" y="4330"/>
                <a:ext cx="28" cy="38"/>
              </a:xfrm>
              <a:prstGeom prst="ellipse">
                <a:avLst/>
              </a:prstGeom>
              <a:solidFill>
                <a:srgbClr val="FF0000"/>
              </a:solidFill>
              <a:ln w="9525">
                <a:noFill/>
                <a:round/>
                <a:headEnd/>
                <a:tailEnd/>
              </a:ln>
            </p:spPr>
            <p:txBody>
              <a:bodyPr wrap="none" anchor="ctr"/>
              <a:lstStyle/>
              <a:p>
                <a:endParaRPr lang="de-DE"/>
              </a:p>
            </p:txBody>
          </p:sp>
          <p:sp>
            <p:nvSpPr>
              <p:cNvPr id="42111" name="Oval 108"/>
              <p:cNvSpPr>
                <a:spLocks noChangeArrowheads="1"/>
              </p:cNvSpPr>
              <p:nvPr/>
            </p:nvSpPr>
            <p:spPr bwMode="auto">
              <a:xfrm>
                <a:off x="2097" y="4330"/>
                <a:ext cx="28" cy="38"/>
              </a:xfrm>
              <a:prstGeom prst="ellipse">
                <a:avLst/>
              </a:prstGeom>
              <a:solidFill>
                <a:srgbClr val="FF0000"/>
              </a:solidFill>
              <a:ln w="9525">
                <a:noFill/>
                <a:round/>
                <a:headEnd/>
                <a:tailEnd/>
              </a:ln>
            </p:spPr>
            <p:txBody>
              <a:bodyPr wrap="none" anchor="ctr"/>
              <a:lstStyle/>
              <a:p>
                <a:endParaRPr lang="de-DE"/>
              </a:p>
            </p:txBody>
          </p:sp>
        </p:grpSp>
        <p:sp>
          <p:nvSpPr>
            <p:cNvPr id="42019" name="Text Box 111"/>
            <p:cNvSpPr txBox="1">
              <a:spLocks noChangeArrowheads="1"/>
            </p:cNvSpPr>
            <p:nvPr/>
          </p:nvSpPr>
          <p:spPr bwMode="auto">
            <a:xfrm>
              <a:off x="1761874" y="8229601"/>
              <a:ext cx="1015373" cy="628665"/>
            </a:xfrm>
            <a:prstGeom prst="rect">
              <a:avLst/>
            </a:prstGeom>
            <a:noFill/>
            <a:ln w="9525">
              <a:noFill/>
              <a:miter lim="800000"/>
              <a:headEnd/>
              <a:tailEnd/>
            </a:ln>
          </p:spPr>
          <p:txBody>
            <a:bodyPr wrap="none">
              <a:spAutoFit/>
            </a:bodyPr>
            <a:lstStyle/>
            <a:p>
              <a:r>
                <a:rPr lang="de-DE" b="1" dirty="0">
                  <a:solidFill>
                    <a:srgbClr val="00B0F0"/>
                  </a:solidFill>
                  <a:latin typeface="+mn-lt"/>
                </a:rPr>
                <a:t>IPC</a:t>
              </a:r>
            </a:p>
          </p:txBody>
        </p:sp>
        <p:sp>
          <p:nvSpPr>
            <p:cNvPr id="42020" name="Text Box 112"/>
            <p:cNvSpPr txBox="1">
              <a:spLocks noChangeArrowheads="1"/>
            </p:cNvSpPr>
            <p:nvPr/>
          </p:nvSpPr>
          <p:spPr bwMode="auto">
            <a:xfrm>
              <a:off x="3662363" y="8534400"/>
              <a:ext cx="1088326" cy="628665"/>
            </a:xfrm>
            <a:prstGeom prst="rect">
              <a:avLst/>
            </a:prstGeom>
            <a:noFill/>
            <a:ln w="9525">
              <a:noFill/>
              <a:miter lim="800000"/>
              <a:headEnd/>
              <a:tailEnd/>
            </a:ln>
          </p:spPr>
          <p:txBody>
            <a:bodyPr wrap="none">
              <a:spAutoFit/>
            </a:bodyPr>
            <a:lstStyle/>
            <a:p>
              <a:r>
                <a:rPr lang="de-DE" b="1" dirty="0">
                  <a:solidFill>
                    <a:srgbClr val="00B0F0"/>
                  </a:solidFill>
                  <a:latin typeface="+mn-lt"/>
                </a:rPr>
                <a:t>SPS</a:t>
              </a:r>
            </a:p>
          </p:txBody>
        </p:sp>
        <p:sp>
          <p:nvSpPr>
            <p:cNvPr id="42021" name="Line 127"/>
            <p:cNvSpPr>
              <a:spLocks noChangeShapeType="1"/>
            </p:cNvSpPr>
            <p:nvPr/>
          </p:nvSpPr>
          <p:spPr bwMode="auto">
            <a:xfrm>
              <a:off x="3714749" y="6151281"/>
              <a:ext cx="2209801" cy="0"/>
            </a:xfrm>
            <a:prstGeom prst="line">
              <a:avLst/>
            </a:prstGeom>
            <a:noFill/>
            <a:ln w="19050">
              <a:solidFill>
                <a:schemeClr val="tx1"/>
              </a:solidFill>
              <a:round/>
              <a:headEnd/>
              <a:tailEnd/>
            </a:ln>
          </p:spPr>
          <p:txBody>
            <a:bodyPr wrap="none" anchor="ctr"/>
            <a:lstStyle/>
            <a:p>
              <a:endParaRPr lang="de-DE"/>
            </a:p>
          </p:txBody>
        </p:sp>
        <p:sp>
          <p:nvSpPr>
            <p:cNvPr id="42022" name="Line 128"/>
            <p:cNvSpPr>
              <a:spLocks noChangeShapeType="1"/>
            </p:cNvSpPr>
            <p:nvPr/>
          </p:nvSpPr>
          <p:spPr bwMode="auto">
            <a:xfrm flipH="1">
              <a:off x="2362200" y="6151281"/>
              <a:ext cx="1352550" cy="0"/>
            </a:xfrm>
            <a:prstGeom prst="line">
              <a:avLst/>
            </a:prstGeom>
            <a:noFill/>
            <a:ln w="19050">
              <a:solidFill>
                <a:schemeClr val="tx1"/>
              </a:solidFill>
              <a:round/>
              <a:headEnd/>
              <a:tailEnd/>
            </a:ln>
          </p:spPr>
          <p:txBody>
            <a:bodyPr wrap="none" anchor="ctr"/>
            <a:lstStyle/>
            <a:p>
              <a:endParaRPr lang="de-DE"/>
            </a:p>
          </p:txBody>
        </p:sp>
        <p:sp>
          <p:nvSpPr>
            <p:cNvPr id="42023" name="Line 130"/>
            <p:cNvSpPr>
              <a:spLocks noChangeShapeType="1"/>
            </p:cNvSpPr>
            <p:nvPr/>
          </p:nvSpPr>
          <p:spPr bwMode="auto">
            <a:xfrm>
              <a:off x="5924550" y="6151281"/>
              <a:ext cx="0" cy="381000"/>
            </a:xfrm>
            <a:prstGeom prst="line">
              <a:avLst/>
            </a:prstGeom>
            <a:noFill/>
            <a:ln w="19050">
              <a:solidFill>
                <a:schemeClr val="tx1"/>
              </a:solidFill>
              <a:round/>
              <a:headEnd/>
              <a:tailEnd/>
            </a:ln>
          </p:spPr>
          <p:txBody>
            <a:bodyPr wrap="none" anchor="ctr"/>
            <a:lstStyle/>
            <a:p>
              <a:endParaRPr lang="de-DE"/>
            </a:p>
          </p:txBody>
        </p:sp>
        <p:sp>
          <p:nvSpPr>
            <p:cNvPr id="42024" name="Text Box 131"/>
            <p:cNvSpPr txBox="1">
              <a:spLocks noChangeArrowheads="1"/>
            </p:cNvSpPr>
            <p:nvPr/>
          </p:nvSpPr>
          <p:spPr bwMode="auto">
            <a:xfrm rot="16200000">
              <a:off x="5822082" y="2130137"/>
              <a:ext cx="2052788" cy="764016"/>
            </a:xfrm>
            <a:prstGeom prst="rect">
              <a:avLst/>
            </a:prstGeom>
            <a:noFill/>
            <a:ln w="9525">
              <a:noFill/>
              <a:miter lim="800000"/>
              <a:headEnd/>
              <a:tailEnd/>
            </a:ln>
          </p:spPr>
          <p:txBody>
            <a:bodyPr>
              <a:spAutoFit/>
            </a:bodyPr>
            <a:lstStyle/>
            <a:p>
              <a:r>
                <a:rPr lang="de-DE" b="1" dirty="0">
                  <a:solidFill>
                    <a:srgbClr val="00B0F0"/>
                  </a:solidFill>
                  <a:latin typeface="+mn-lt"/>
                </a:rPr>
                <a:t>Regelgerät</a:t>
              </a:r>
              <a:endParaRPr lang="de-DE" dirty="0">
                <a:solidFill>
                  <a:srgbClr val="00B0F0"/>
                </a:solidFill>
                <a:latin typeface="+mn-lt"/>
              </a:endParaRPr>
            </a:p>
          </p:txBody>
        </p:sp>
        <p:sp>
          <p:nvSpPr>
            <p:cNvPr id="42025" name="Oval 132"/>
            <p:cNvSpPr>
              <a:spLocks noChangeArrowheads="1"/>
            </p:cNvSpPr>
            <p:nvPr/>
          </p:nvSpPr>
          <p:spPr bwMode="auto">
            <a:xfrm>
              <a:off x="4229100" y="1143000"/>
              <a:ext cx="76200" cy="76200"/>
            </a:xfrm>
            <a:prstGeom prst="ellipse">
              <a:avLst/>
            </a:prstGeom>
            <a:solidFill>
              <a:srgbClr val="FF5050"/>
            </a:solidFill>
            <a:ln w="9525">
              <a:noFill/>
              <a:round/>
              <a:headEnd/>
              <a:tailEnd/>
            </a:ln>
          </p:spPr>
          <p:txBody>
            <a:bodyPr wrap="none" anchor="ctr"/>
            <a:lstStyle/>
            <a:p>
              <a:endParaRPr lang="de-DE"/>
            </a:p>
          </p:txBody>
        </p:sp>
        <p:sp>
          <p:nvSpPr>
            <p:cNvPr id="42026" name="Oval 133"/>
            <p:cNvSpPr>
              <a:spLocks noChangeArrowheads="1"/>
            </p:cNvSpPr>
            <p:nvPr/>
          </p:nvSpPr>
          <p:spPr bwMode="auto">
            <a:xfrm>
              <a:off x="1314450" y="1143000"/>
              <a:ext cx="76200" cy="76200"/>
            </a:xfrm>
            <a:prstGeom prst="ellipse">
              <a:avLst/>
            </a:prstGeom>
            <a:solidFill>
              <a:srgbClr val="FF5050"/>
            </a:solidFill>
            <a:ln w="9525">
              <a:noFill/>
              <a:round/>
              <a:headEnd/>
              <a:tailEnd/>
            </a:ln>
          </p:spPr>
          <p:txBody>
            <a:bodyPr wrap="none" anchor="ctr"/>
            <a:lstStyle/>
            <a:p>
              <a:endParaRPr lang="de-DE"/>
            </a:p>
          </p:txBody>
        </p:sp>
        <p:grpSp>
          <p:nvGrpSpPr>
            <p:cNvPr id="42027" name="Group 139"/>
            <p:cNvGrpSpPr>
              <a:grpSpLocks/>
            </p:cNvGrpSpPr>
            <p:nvPr/>
          </p:nvGrpSpPr>
          <p:grpSpPr bwMode="auto">
            <a:xfrm>
              <a:off x="5276850" y="6858000"/>
              <a:ext cx="533400" cy="1524000"/>
              <a:chOff x="1824" y="4176"/>
              <a:chExt cx="336" cy="960"/>
            </a:xfrm>
          </p:grpSpPr>
          <p:sp>
            <p:nvSpPr>
              <p:cNvPr id="42038" name="Rectangle 140"/>
              <p:cNvSpPr>
                <a:spLocks noChangeArrowheads="1"/>
              </p:cNvSpPr>
              <p:nvPr/>
            </p:nvSpPr>
            <p:spPr bwMode="auto">
              <a:xfrm>
                <a:off x="1824" y="4176"/>
                <a:ext cx="336" cy="960"/>
              </a:xfrm>
              <a:prstGeom prst="rect">
                <a:avLst/>
              </a:prstGeom>
              <a:solidFill>
                <a:srgbClr val="C0C0C0"/>
              </a:solidFill>
              <a:ln w="9525">
                <a:miter lim="800000"/>
                <a:headEnd/>
                <a:tailEnd/>
              </a:ln>
              <a:scene3d>
                <a:camera prst="legacyObliqueTopRight"/>
                <a:lightRig rig="legacyFlat3" dir="b"/>
              </a:scene3d>
              <a:sp3d extrusionH="1116000" prstMaterial="legacyMatte">
                <a:bevelT w="13500" h="13500" prst="angle"/>
                <a:bevelB w="13500" h="13500" prst="angle"/>
                <a:extrusionClr>
                  <a:srgbClr val="C0C0C0"/>
                </a:extrusionClr>
              </a:sp3d>
            </p:spPr>
            <p:txBody>
              <a:bodyPr wrap="none" anchor="ctr">
                <a:flatTx/>
              </a:bodyPr>
              <a:lstStyle/>
              <a:p>
                <a:endParaRPr lang="de-DE"/>
              </a:p>
            </p:txBody>
          </p:sp>
          <p:sp>
            <p:nvSpPr>
              <p:cNvPr id="42039" name="Oval 141"/>
              <p:cNvSpPr>
                <a:spLocks noChangeArrowheads="1"/>
              </p:cNvSpPr>
              <p:nvPr/>
            </p:nvSpPr>
            <p:spPr bwMode="auto">
              <a:xfrm>
                <a:off x="1852" y="4214"/>
                <a:ext cx="28" cy="39"/>
              </a:xfrm>
              <a:prstGeom prst="ellipse">
                <a:avLst/>
              </a:prstGeom>
              <a:solidFill>
                <a:srgbClr val="FF0000"/>
              </a:solidFill>
              <a:ln w="9525">
                <a:noFill/>
                <a:round/>
                <a:headEnd/>
                <a:tailEnd/>
              </a:ln>
            </p:spPr>
            <p:txBody>
              <a:bodyPr wrap="none" anchor="ctr"/>
              <a:lstStyle/>
              <a:p>
                <a:endParaRPr lang="de-DE"/>
              </a:p>
            </p:txBody>
          </p:sp>
          <p:sp>
            <p:nvSpPr>
              <p:cNvPr id="42040" name="Oval 142"/>
              <p:cNvSpPr>
                <a:spLocks noChangeArrowheads="1"/>
              </p:cNvSpPr>
              <p:nvPr/>
            </p:nvSpPr>
            <p:spPr bwMode="auto">
              <a:xfrm>
                <a:off x="1889" y="4214"/>
                <a:ext cx="28" cy="39"/>
              </a:xfrm>
              <a:prstGeom prst="ellipse">
                <a:avLst/>
              </a:prstGeom>
              <a:solidFill>
                <a:srgbClr val="FF0000"/>
              </a:solidFill>
              <a:ln w="9525">
                <a:noFill/>
                <a:round/>
                <a:headEnd/>
                <a:tailEnd/>
              </a:ln>
            </p:spPr>
            <p:txBody>
              <a:bodyPr wrap="none" anchor="ctr"/>
              <a:lstStyle/>
              <a:p>
                <a:endParaRPr lang="de-DE"/>
              </a:p>
            </p:txBody>
          </p:sp>
          <p:sp>
            <p:nvSpPr>
              <p:cNvPr id="42041" name="Oval 143"/>
              <p:cNvSpPr>
                <a:spLocks noChangeArrowheads="1"/>
              </p:cNvSpPr>
              <p:nvPr/>
            </p:nvSpPr>
            <p:spPr bwMode="auto">
              <a:xfrm>
                <a:off x="1931" y="4214"/>
                <a:ext cx="28" cy="39"/>
              </a:xfrm>
              <a:prstGeom prst="ellipse">
                <a:avLst/>
              </a:prstGeom>
              <a:solidFill>
                <a:srgbClr val="FF0000"/>
              </a:solidFill>
              <a:ln w="9525">
                <a:noFill/>
                <a:round/>
                <a:headEnd/>
                <a:tailEnd/>
              </a:ln>
            </p:spPr>
            <p:txBody>
              <a:bodyPr wrap="none" anchor="ctr"/>
              <a:lstStyle/>
              <a:p>
                <a:endParaRPr lang="de-DE"/>
              </a:p>
            </p:txBody>
          </p:sp>
          <p:sp>
            <p:nvSpPr>
              <p:cNvPr id="42042" name="Oval 144"/>
              <p:cNvSpPr>
                <a:spLocks noChangeArrowheads="1"/>
              </p:cNvSpPr>
              <p:nvPr/>
            </p:nvSpPr>
            <p:spPr bwMode="auto">
              <a:xfrm>
                <a:off x="1969" y="4214"/>
                <a:ext cx="28" cy="39"/>
              </a:xfrm>
              <a:prstGeom prst="ellipse">
                <a:avLst/>
              </a:prstGeom>
              <a:solidFill>
                <a:srgbClr val="FF0000"/>
              </a:solidFill>
              <a:ln w="9525">
                <a:noFill/>
                <a:round/>
                <a:headEnd/>
                <a:tailEnd/>
              </a:ln>
            </p:spPr>
            <p:txBody>
              <a:bodyPr wrap="none" anchor="ctr"/>
              <a:lstStyle/>
              <a:p>
                <a:endParaRPr lang="de-DE"/>
              </a:p>
            </p:txBody>
          </p:sp>
          <p:sp>
            <p:nvSpPr>
              <p:cNvPr id="42043" name="Oval 145"/>
              <p:cNvSpPr>
                <a:spLocks noChangeArrowheads="1"/>
              </p:cNvSpPr>
              <p:nvPr/>
            </p:nvSpPr>
            <p:spPr bwMode="auto">
              <a:xfrm>
                <a:off x="2011" y="4214"/>
                <a:ext cx="28" cy="39"/>
              </a:xfrm>
              <a:prstGeom prst="ellipse">
                <a:avLst/>
              </a:prstGeom>
              <a:solidFill>
                <a:srgbClr val="FF0000"/>
              </a:solidFill>
              <a:ln w="9525">
                <a:noFill/>
                <a:round/>
                <a:headEnd/>
                <a:tailEnd/>
              </a:ln>
            </p:spPr>
            <p:txBody>
              <a:bodyPr wrap="none" anchor="ctr"/>
              <a:lstStyle/>
              <a:p>
                <a:endParaRPr lang="de-DE"/>
              </a:p>
            </p:txBody>
          </p:sp>
          <p:sp>
            <p:nvSpPr>
              <p:cNvPr id="42044" name="Oval 146"/>
              <p:cNvSpPr>
                <a:spLocks noChangeArrowheads="1"/>
              </p:cNvSpPr>
              <p:nvPr/>
            </p:nvSpPr>
            <p:spPr bwMode="auto">
              <a:xfrm>
                <a:off x="2055" y="4214"/>
                <a:ext cx="28" cy="39"/>
              </a:xfrm>
              <a:prstGeom prst="ellipse">
                <a:avLst/>
              </a:prstGeom>
              <a:solidFill>
                <a:srgbClr val="FF0000"/>
              </a:solidFill>
              <a:ln w="9525">
                <a:noFill/>
                <a:round/>
                <a:headEnd/>
                <a:tailEnd/>
              </a:ln>
            </p:spPr>
            <p:txBody>
              <a:bodyPr wrap="none" anchor="ctr"/>
              <a:lstStyle/>
              <a:p>
                <a:endParaRPr lang="de-DE"/>
              </a:p>
            </p:txBody>
          </p:sp>
          <p:sp>
            <p:nvSpPr>
              <p:cNvPr id="42045" name="Oval 147"/>
              <p:cNvSpPr>
                <a:spLocks noChangeArrowheads="1"/>
              </p:cNvSpPr>
              <p:nvPr/>
            </p:nvSpPr>
            <p:spPr bwMode="auto">
              <a:xfrm>
                <a:off x="2097" y="4214"/>
                <a:ext cx="28" cy="39"/>
              </a:xfrm>
              <a:prstGeom prst="ellipse">
                <a:avLst/>
              </a:prstGeom>
              <a:solidFill>
                <a:srgbClr val="FF0000"/>
              </a:solidFill>
              <a:ln w="9525">
                <a:noFill/>
                <a:round/>
                <a:headEnd/>
                <a:tailEnd/>
              </a:ln>
            </p:spPr>
            <p:txBody>
              <a:bodyPr wrap="none" anchor="ctr"/>
              <a:lstStyle/>
              <a:p>
                <a:endParaRPr lang="de-DE"/>
              </a:p>
            </p:txBody>
          </p:sp>
          <p:sp>
            <p:nvSpPr>
              <p:cNvPr id="42046" name="Oval 148"/>
              <p:cNvSpPr>
                <a:spLocks noChangeArrowheads="1"/>
              </p:cNvSpPr>
              <p:nvPr/>
            </p:nvSpPr>
            <p:spPr bwMode="auto">
              <a:xfrm>
                <a:off x="1852" y="4269"/>
                <a:ext cx="28" cy="38"/>
              </a:xfrm>
              <a:prstGeom prst="ellipse">
                <a:avLst/>
              </a:prstGeom>
              <a:solidFill>
                <a:srgbClr val="FF0000"/>
              </a:solidFill>
              <a:ln w="9525">
                <a:noFill/>
                <a:round/>
                <a:headEnd/>
                <a:tailEnd/>
              </a:ln>
            </p:spPr>
            <p:txBody>
              <a:bodyPr wrap="none" anchor="ctr"/>
              <a:lstStyle/>
              <a:p>
                <a:endParaRPr lang="de-DE"/>
              </a:p>
            </p:txBody>
          </p:sp>
          <p:sp>
            <p:nvSpPr>
              <p:cNvPr id="42047" name="Oval 149"/>
              <p:cNvSpPr>
                <a:spLocks noChangeArrowheads="1"/>
              </p:cNvSpPr>
              <p:nvPr/>
            </p:nvSpPr>
            <p:spPr bwMode="auto">
              <a:xfrm>
                <a:off x="1889" y="4269"/>
                <a:ext cx="28" cy="38"/>
              </a:xfrm>
              <a:prstGeom prst="ellipse">
                <a:avLst/>
              </a:prstGeom>
              <a:solidFill>
                <a:srgbClr val="FF0000"/>
              </a:solidFill>
              <a:ln w="9525">
                <a:noFill/>
                <a:round/>
                <a:headEnd/>
                <a:tailEnd/>
              </a:ln>
            </p:spPr>
            <p:txBody>
              <a:bodyPr wrap="none" anchor="ctr"/>
              <a:lstStyle/>
              <a:p>
                <a:endParaRPr lang="de-DE"/>
              </a:p>
            </p:txBody>
          </p:sp>
          <p:sp>
            <p:nvSpPr>
              <p:cNvPr id="42048" name="Oval 150"/>
              <p:cNvSpPr>
                <a:spLocks noChangeArrowheads="1"/>
              </p:cNvSpPr>
              <p:nvPr/>
            </p:nvSpPr>
            <p:spPr bwMode="auto">
              <a:xfrm>
                <a:off x="1931" y="4269"/>
                <a:ext cx="28" cy="38"/>
              </a:xfrm>
              <a:prstGeom prst="ellipse">
                <a:avLst/>
              </a:prstGeom>
              <a:solidFill>
                <a:srgbClr val="FF0000"/>
              </a:solidFill>
              <a:ln w="9525">
                <a:noFill/>
                <a:round/>
                <a:headEnd/>
                <a:tailEnd/>
              </a:ln>
            </p:spPr>
            <p:txBody>
              <a:bodyPr wrap="none" anchor="ctr"/>
              <a:lstStyle/>
              <a:p>
                <a:endParaRPr lang="de-DE"/>
              </a:p>
            </p:txBody>
          </p:sp>
          <p:sp>
            <p:nvSpPr>
              <p:cNvPr id="42049" name="Oval 151"/>
              <p:cNvSpPr>
                <a:spLocks noChangeArrowheads="1"/>
              </p:cNvSpPr>
              <p:nvPr/>
            </p:nvSpPr>
            <p:spPr bwMode="auto">
              <a:xfrm>
                <a:off x="1969" y="4269"/>
                <a:ext cx="28" cy="38"/>
              </a:xfrm>
              <a:prstGeom prst="ellipse">
                <a:avLst/>
              </a:prstGeom>
              <a:solidFill>
                <a:srgbClr val="FF0000"/>
              </a:solidFill>
              <a:ln w="9525">
                <a:noFill/>
                <a:round/>
                <a:headEnd/>
                <a:tailEnd/>
              </a:ln>
            </p:spPr>
            <p:txBody>
              <a:bodyPr wrap="none" anchor="ctr"/>
              <a:lstStyle/>
              <a:p>
                <a:endParaRPr lang="de-DE"/>
              </a:p>
            </p:txBody>
          </p:sp>
          <p:sp>
            <p:nvSpPr>
              <p:cNvPr id="42050" name="Oval 152"/>
              <p:cNvSpPr>
                <a:spLocks noChangeArrowheads="1"/>
              </p:cNvSpPr>
              <p:nvPr/>
            </p:nvSpPr>
            <p:spPr bwMode="auto">
              <a:xfrm>
                <a:off x="2011" y="4269"/>
                <a:ext cx="28" cy="38"/>
              </a:xfrm>
              <a:prstGeom prst="ellipse">
                <a:avLst/>
              </a:prstGeom>
              <a:solidFill>
                <a:srgbClr val="FF0000"/>
              </a:solidFill>
              <a:ln w="9525">
                <a:noFill/>
                <a:round/>
                <a:headEnd/>
                <a:tailEnd/>
              </a:ln>
            </p:spPr>
            <p:txBody>
              <a:bodyPr wrap="none" anchor="ctr"/>
              <a:lstStyle/>
              <a:p>
                <a:endParaRPr lang="de-DE"/>
              </a:p>
            </p:txBody>
          </p:sp>
          <p:sp>
            <p:nvSpPr>
              <p:cNvPr id="42051" name="Oval 153"/>
              <p:cNvSpPr>
                <a:spLocks noChangeArrowheads="1"/>
              </p:cNvSpPr>
              <p:nvPr/>
            </p:nvSpPr>
            <p:spPr bwMode="auto">
              <a:xfrm>
                <a:off x="2055" y="4269"/>
                <a:ext cx="28" cy="38"/>
              </a:xfrm>
              <a:prstGeom prst="ellipse">
                <a:avLst/>
              </a:prstGeom>
              <a:solidFill>
                <a:srgbClr val="FF0000"/>
              </a:solidFill>
              <a:ln w="9525">
                <a:noFill/>
                <a:round/>
                <a:headEnd/>
                <a:tailEnd/>
              </a:ln>
            </p:spPr>
            <p:txBody>
              <a:bodyPr wrap="none" anchor="ctr"/>
              <a:lstStyle/>
              <a:p>
                <a:endParaRPr lang="de-DE"/>
              </a:p>
            </p:txBody>
          </p:sp>
          <p:sp>
            <p:nvSpPr>
              <p:cNvPr id="42052" name="Oval 154"/>
              <p:cNvSpPr>
                <a:spLocks noChangeArrowheads="1"/>
              </p:cNvSpPr>
              <p:nvPr/>
            </p:nvSpPr>
            <p:spPr bwMode="auto">
              <a:xfrm>
                <a:off x="2097" y="4269"/>
                <a:ext cx="28" cy="38"/>
              </a:xfrm>
              <a:prstGeom prst="ellipse">
                <a:avLst/>
              </a:prstGeom>
              <a:solidFill>
                <a:srgbClr val="FF0000"/>
              </a:solidFill>
              <a:ln w="9525">
                <a:noFill/>
                <a:round/>
                <a:headEnd/>
                <a:tailEnd/>
              </a:ln>
            </p:spPr>
            <p:txBody>
              <a:bodyPr wrap="none" anchor="ctr"/>
              <a:lstStyle/>
              <a:p>
                <a:endParaRPr lang="de-DE"/>
              </a:p>
            </p:txBody>
          </p:sp>
          <p:sp>
            <p:nvSpPr>
              <p:cNvPr id="42053" name="AutoShape 155"/>
              <p:cNvSpPr>
                <a:spLocks noChangeArrowheads="1"/>
              </p:cNvSpPr>
              <p:nvPr/>
            </p:nvSpPr>
            <p:spPr bwMode="auto">
              <a:xfrm>
                <a:off x="1852" y="4406"/>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54" name="AutoShape 156"/>
              <p:cNvSpPr>
                <a:spLocks noChangeArrowheads="1"/>
              </p:cNvSpPr>
              <p:nvPr/>
            </p:nvSpPr>
            <p:spPr bwMode="auto">
              <a:xfrm>
                <a:off x="1908" y="4406"/>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55" name="AutoShape 157"/>
              <p:cNvSpPr>
                <a:spLocks noChangeArrowheads="1"/>
              </p:cNvSpPr>
              <p:nvPr/>
            </p:nvSpPr>
            <p:spPr bwMode="auto">
              <a:xfrm>
                <a:off x="1964" y="4406"/>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56" name="AutoShape 158"/>
              <p:cNvSpPr>
                <a:spLocks noChangeArrowheads="1"/>
              </p:cNvSpPr>
              <p:nvPr/>
            </p:nvSpPr>
            <p:spPr bwMode="auto">
              <a:xfrm>
                <a:off x="2020" y="4406"/>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57" name="AutoShape 159"/>
              <p:cNvSpPr>
                <a:spLocks noChangeArrowheads="1"/>
              </p:cNvSpPr>
              <p:nvPr/>
            </p:nvSpPr>
            <p:spPr bwMode="auto">
              <a:xfrm>
                <a:off x="2076" y="4406"/>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58" name="AutoShape 160"/>
              <p:cNvSpPr>
                <a:spLocks noChangeArrowheads="1"/>
              </p:cNvSpPr>
              <p:nvPr/>
            </p:nvSpPr>
            <p:spPr bwMode="auto">
              <a:xfrm>
                <a:off x="1852" y="463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59" name="AutoShape 161"/>
              <p:cNvSpPr>
                <a:spLocks noChangeArrowheads="1"/>
              </p:cNvSpPr>
              <p:nvPr/>
            </p:nvSpPr>
            <p:spPr bwMode="auto">
              <a:xfrm>
                <a:off x="1908" y="463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60" name="AutoShape 162"/>
              <p:cNvSpPr>
                <a:spLocks noChangeArrowheads="1"/>
              </p:cNvSpPr>
              <p:nvPr/>
            </p:nvSpPr>
            <p:spPr bwMode="auto">
              <a:xfrm>
                <a:off x="1964" y="463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61" name="AutoShape 163"/>
              <p:cNvSpPr>
                <a:spLocks noChangeArrowheads="1"/>
              </p:cNvSpPr>
              <p:nvPr/>
            </p:nvSpPr>
            <p:spPr bwMode="auto">
              <a:xfrm>
                <a:off x="2020" y="463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62" name="AutoShape 164"/>
              <p:cNvSpPr>
                <a:spLocks noChangeArrowheads="1"/>
              </p:cNvSpPr>
              <p:nvPr/>
            </p:nvSpPr>
            <p:spPr bwMode="auto">
              <a:xfrm>
                <a:off x="2076" y="463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63" name="AutoShape 165"/>
              <p:cNvSpPr>
                <a:spLocks noChangeArrowheads="1"/>
              </p:cNvSpPr>
              <p:nvPr/>
            </p:nvSpPr>
            <p:spPr bwMode="auto">
              <a:xfrm>
                <a:off x="1852" y="486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64" name="AutoShape 166"/>
              <p:cNvSpPr>
                <a:spLocks noChangeArrowheads="1"/>
              </p:cNvSpPr>
              <p:nvPr/>
            </p:nvSpPr>
            <p:spPr bwMode="auto">
              <a:xfrm>
                <a:off x="1908" y="486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65" name="AutoShape 167"/>
              <p:cNvSpPr>
                <a:spLocks noChangeArrowheads="1"/>
              </p:cNvSpPr>
              <p:nvPr/>
            </p:nvSpPr>
            <p:spPr bwMode="auto">
              <a:xfrm>
                <a:off x="1964" y="486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66" name="AutoShape 168"/>
              <p:cNvSpPr>
                <a:spLocks noChangeArrowheads="1"/>
              </p:cNvSpPr>
              <p:nvPr/>
            </p:nvSpPr>
            <p:spPr bwMode="auto">
              <a:xfrm>
                <a:off x="2020" y="486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67" name="AutoShape 169"/>
              <p:cNvSpPr>
                <a:spLocks noChangeArrowheads="1"/>
              </p:cNvSpPr>
              <p:nvPr/>
            </p:nvSpPr>
            <p:spPr bwMode="auto">
              <a:xfrm>
                <a:off x="2076" y="4867"/>
                <a:ext cx="28" cy="192"/>
              </a:xfrm>
              <a:prstGeom prst="roundRect">
                <a:avLst>
                  <a:gd name="adj" fmla="val 16667"/>
                </a:avLst>
              </a:prstGeom>
              <a:solidFill>
                <a:srgbClr val="808080"/>
              </a:solidFill>
              <a:ln w="9525">
                <a:noFill/>
                <a:round/>
                <a:headEnd/>
                <a:tailEnd/>
              </a:ln>
            </p:spPr>
            <p:txBody>
              <a:bodyPr wrap="none" anchor="ctr"/>
              <a:lstStyle/>
              <a:p>
                <a:endParaRPr lang="de-DE"/>
              </a:p>
            </p:txBody>
          </p:sp>
          <p:sp>
            <p:nvSpPr>
              <p:cNvPr id="42068" name="Oval 170"/>
              <p:cNvSpPr>
                <a:spLocks noChangeArrowheads="1"/>
              </p:cNvSpPr>
              <p:nvPr/>
            </p:nvSpPr>
            <p:spPr bwMode="auto">
              <a:xfrm>
                <a:off x="1852" y="4330"/>
                <a:ext cx="28" cy="38"/>
              </a:xfrm>
              <a:prstGeom prst="ellipse">
                <a:avLst/>
              </a:prstGeom>
              <a:solidFill>
                <a:srgbClr val="FF0000"/>
              </a:solidFill>
              <a:ln w="9525">
                <a:noFill/>
                <a:round/>
                <a:headEnd/>
                <a:tailEnd/>
              </a:ln>
            </p:spPr>
            <p:txBody>
              <a:bodyPr wrap="none" anchor="ctr"/>
              <a:lstStyle/>
              <a:p>
                <a:endParaRPr lang="de-DE"/>
              </a:p>
            </p:txBody>
          </p:sp>
          <p:sp>
            <p:nvSpPr>
              <p:cNvPr id="42069" name="Oval 171"/>
              <p:cNvSpPr>
                <a:spLocks noChangeArrowheads="1"/>
              </p:cNvSpPr>
              <p:nvPr/>
            </p:nvSpPr>
            <p:spPr bwMode="auto">
              <a:xfrm>
                <a:off x="1889" y="4330"/>
                <a:ext cx="28" cy="38"/>
              </a:xfrm>
              <a:prstGeom prst="ellipse">
                <a:avLst/>
              </a:prstGeom>
              <a:solidFill>
                <a:srgbClr val="FF0000"/>
              </a:solidFill>
              <a:ln w="9525">
                <a:noFill/>
                <a:round/>
                <a:headEnd/>
                <a:tailEnd/>
              </a:ln>
            </p:spPr>
            <p:txBody>
              <a:bodyPr wrap="none" anchor="ctr"/>
              <a:lstStyle/>
              <a:p>
                <a:endParaRPr lang="de-DE"/>
              </a:p>
            </p:txBody>
          </p:sp>
          <p:sp>
            <p:nvSpPr>
              <p:cNvPr id="42070" name="Oval 172"/>
              <p:cNvSpPr>
                <a:spLocks noChangeArrowheads="1"/>
              </p:cNvSpPr>
              <p:nvPr/>
            </p:nvSpPr>
            <p:spPr bwMode="auto">
              <a:xfrm>
                <a:off x="1931" y="4330"/>
                <a:ext cx="28" cy="38"/>
              </a:xfrm>
              <a:prstGeom prst="ellipse">
                <a:avLst/>
              </a:prstGeom>
              <a:solidFill>
                <a:srgbClr val="FF0000"/>
              </a:solidFill>
              <a:ln w="9525">
                <a:noFill/>
                <a:round/>
                <a:headEnd/>
                <a:tailEnd/>
              </a:ln>
            </p:spPr>
            <p:txBody>
              <a:bodyPr wrap="none" anchor="ctr"/>
              <a:lstStyle/>
              <a:p>
                <a:endParaRPr lang="de-DE"/>
              </a:p>
            </p:txBody>
          </p:sp>
          <p:sp>
            <p:nvSpPr>
              <p:cNvPr id="42071" name="Oval 173"/>
              <p:cNvSpPr>
                <a:spLocks noChangeArrowheads="1"/>
              </p:cNvSpPr>
              <p:nvPr/>
            </p:nvSpPr>
            <p:spPr bwMode="auto">
              <a:xfrm>
                <a:off x="1969" y="4330"/>
                <a:ext cx="28" cy="38"/>
              </a:xfrm>
              <a:prstGeom prst="ellipse">
                <a:avLst/>
              </a:prstGeom>
              <a:solidFill>
                <a:srgbClr val="FF0000"/>
              </a:solidFill>
              <a:ln w="9525">
                <a:noFill/>
                <a:round/>
                <a:headEnd/>
                <a:tailEnd/>
              </a:ln>
            </p:spPr>
            <p:txBody>
              <a:bodyPr wrap="none" anchor="ctr"/>
              <a:lstStyle/>
              <a:p>
                <a:endParaRPr lang="de-DE"/>
              </a:p>
            </p:txBody>
          </p:sp>
          <p:sp>
            <p:nvSpPr>
              <p:cNvPr id="42072" name="Oval 174"/>
              <p:cNvSpPr>
                <a:spLocks noChangeArrowheads="1"/>
              </p:cNvSpPr>
              <p:nvPr/>
            </p:nvSpPr>
            <p:spPr bwMode="auto">
              <a:xfrm>
                <a:off x="2011" y="4330"/>
                <a:ext cx="28" cy="38"/>
              </a:xfrm>
              <a:prstGeom prst="ellipse">
                <a:avLst/>
              </a:prstGeom>
              <a:solidFill>
                <a:srgbClr val="FF0000"/>
              </a:solidFill>
              <a:ln w="9525">
                <a:noFill/>
                <a:round/>
                <a:headEnd/>
                <a:tailEnd/>
              </a:ln>
            </p:spPr>
            <p:txBody>
              <a:bodyPr wrap="none" anchor="ctr"/>
              <a:lstStyle/>
              <a:p>
                <a:endParaRPr lang="de-DE"/>
              </a:p>
            </p:txBody>
          </p:sp>
          <p:sp>
            <p:nvSpPr>
              <p:cNvPr id="42073" name="Oval 175"/>
              <p:cNvSpPr>
                <a:spLocks noChangeArrowheads="1"/>
              </p:cNvSpPr>
              <p:nvPr/>
            </p:nvSpPr>
            <p:spPr bwMode="auto">
              <a:xfrm>
                <a:off x="2055" y="4330"/>
                <a:ext cx="28" cy="38"/>
              </a:xfrm>
              <a:prstGeom prst="ellipse">
                <a:avLst/>
              </a:prstGeom>
              <a:solidFill>
                <a:srgbClr val="FF0000"/>
              </a:solidFill>
              <a:ln w="9525">
                <a:noFill/>
                <a:round/>
                <a:headEnd/>
                <a:tailEnd/>
              </a:ln>
            </p:spPr>
            <p:txBody>
              <a:bodyPr wrap="none" anchor="ctr"/>
              <a:lstStyle/>
              <a:p>
                <a:endParaRPr lang="de-DE"/>
              </a:p>
            </p:txBody>
          </p:sp>
          <p:sp>
            <p:nvSpPr>
              <p:cNvPr id="42074" name="Oval 176"/>
              <p:cNvSpPr>
                <a:spLocks noChangeArrowheads="1"/>
              </p:cNvSpPr>
              <p:nvPr/>
            </p:nvSpPr>
            <p:spPr bwMode="auto">
              <a:xfrm>
                <a:off x="2097" y="4330"/>
                <a:ext cx="28" cy="38"/>
              </a:xfrm>
              <a:prstGeom prst="ellipse">
                <a:avLst/>
              </a:prstGeom>
              <a:solidFill>
                <a:srgbClr val="FF0000"/>
              </a:solidFill>
              <a:ln w="9525">
                <a:noFill/>
                <a:round/>
                <a:headEnd/>
                <a:tailEnd/>
              </a:ln>
            </p:spPr>
            <p:txBody>
              <a:bodyPr wrap="none" anchor="ctr"/>
              <a:lstStyle/>
              <a:p>
                <a:endParaRPr lang="de-DE"/>
              </a:p>
            </p:txBody>
          </p:sp>
        </p:grpSp>
        <p:sp>
          <p:nvSpPr>
            <p:cNvPr id="42028" name="Rectangle 181"/>
            <p:cNvSpPr>
              <a:spLocks noChangeArrowheads="1"/>
            </p:cNvSpPr>
            <p:nvPr/>
          </p:nvSpPr>
          <p:spPr bwMode="auto">
            <a:xfrm flipV="1">
              <a:off x="2628900" y="1292225"/>
              <a:ext cx="1771650" cy="3175"/>
            </a:xfrm>
            <a:prstGeom prst="rect">
              <a:avLst/>
            </a:prstGeom>
            <a:solidFill>
              <a:srgbClr val="EAEAEA"/>
            </a:solidFill>
            <a:ln w="9525">
              <a:miter lim="800000"/>
              <a:headEnd/>
              <a:tailEnd/>
            </a:ln>
            <a:scene3d>
              <a:camera prst="legacyObliqueTopRight"/>
              <a:lightRig rig="legacyFlat3" dir="b"/>
            </a:scene3d>
            <a:sp3d extrusionH="150800" prstMaterial="legacyMatte">
              <a:bevelT w="13500" h="13500" prst="angle"/>
              <a:bevelB w="13500" h="13500" prst="angle"/>
              <a:extrusionClr>
                <a:srgbClr val="EAEAEA"/>
              </a:extrusionClr>
            </a:sp3d>
          </p:spPr>
          <p:txBody>
            <a:bodyPr wrap="none" anchor="ctr">
              <a:flatTx/>
            </a:bodyPr>
            <a:lstStyle/>
            <a:p>
              <a:endParaRPr lang="de-DE"/>
            </a:p>
          </p:txBody>
        </p:sp>
        <p:sp>
          <p:nvSpPr>
            <p:cNvPr id="42029" name="Rectangle 177"/>
            <p:cNvSpPr>
              <a:spLocks noChangeArrowheads="1"/>
            </p:cNvSpPr>
            <p:nvPr/>
          </p:nvSpPr>
          <p:spPr bwMode="auto">
            <a:xfrm>
              <a:off x="5124451" y="8534400"/>
              <a:ext cx="1973708" cy="628665"/>
            </a:xfrm>
            <a:prstGeom prst="rect">
              <a:avLst/>
            </a:prstGeom>
            <a:noFill/>
            <a:ln w="9525">
              <a:noFill/>
              <a:miter lim="800000"/>
              <a:headEnd/>
              <a:tailEnd/>
            </a:ln>
          </p:spPr>
          <p:txBody>
            <a:bodyPr wrap="none">
              <a:spAutoFit/>
            </a:bodyPr>
            <a:lstStyle/>
            <a:p>
              <a:r>
                <a:rPr lang="de-DE" b="1" dirty="0">
                  <a:solidFill>
                    <a:srgbClr val="00B0F0"/>
                  </a:solidFill>
                  <a:latin typeface="+mn-lt"/>
                </a:rPr>
                <a:t>CNC/NC</a:t>
              </a:r>
            </a:p>
          </p:txBody>
        </p:sp>
        <p:sp>
          <p:nvSpPr>
            <p:cNvPr id="42030" name="Rectangle 3"/>
            <p:cNvSpPr>
              <a:spLocks noChangeArrowheads="1"/>
            </p:cNvSpPr>
            <p:nvPr/>
          </p:nvSpPr>
          <p:spPr bwMode="auto">
            <a:xfrm>
              <a:off x="4343400" y="1250950"/>
              <a:ext cx="171450" cy="508000"/>
            </a:xfrm>
            <a:prstGeom prst="rect">
              <a:avLst/>
            </a:prstGeom>
            <a:solidFill>
              <a:srgbClr val="333333"/>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333333"/>
              </a:extrusionClr>
            </a:sp3d>
          </p:spPr>
          <p:txBody>
            <a:bodyPr wrap="none" anchor="ctr">
              <a:flatTx/>
            </a:bodyPr>
            <a:lstStyle/>
            <a:p>
              <a:endParaRPr lang="de-DE"/>
            </a:p>
          </p:txBody>
        </p:sp>
        <p:sp>
          <p:nvSpPr>
            <p:cNvPr id="42031" name="Rectangle 184"/>
            <p:cNvSpPr>
              <a:spLocks noChangeArrowheads="1"/>
            </p:cNvSpPr>
            <p:nvPr/>
          </p:nvSpPr>
          <p:spPr bwMode="auto">
            <a:xfrm flipV="1">
              <a:off x="1114425" y="1292225"/>
              <a:ext cx="611188" cy="3175"/>
            </a:xfrm>
            <a:prstGeom prst="rect">
              <a:avLst/>
            </a:prstGeom>
            <a:solidFill>
              <a:srgbClr val="EAEAEA"/>
            </a:solidFill>
            <a:ln w="9525">
              <a:miter lim="800000"/>
              <a:headEnd/>
              <a:tailEnd/>
            </a:ln>
            <a:scene3d>
              <a:camera prst="legacyObliqueTopRight"/>
              <a:lightRig rig="legacyFlat3" dir="b"/>
            </a:scene3d>
            <a:sp3d extrusionH="150800" prstMaterial="legacyMatte">
              <a:bevelT w="13500" h="13500" prst="angle"/>
              <a:bevelB w="13500" h="13500" prst="angle"/>
              <a:extrusionClr>
                <a:srgbClr val="EAEAEA"/>
              </a:extrusionClr>
            </a:sp3d>
          </p:spPr>
          <p:txBody>
            <a:bodyPr wrap="none" anchor="ctr">
              <a:flatTx/>
            </a:bodyPr>
            <a:lstStyle/>
            <a:p>
              <a:endParaRPr lang="de-DE"/>
            </a:p>
          </p:txBody>
        </p:sp>
        <p:sp>
          <p:nvSpPr>
            <p:cNvPr id="42032" name="Text Box 121"/>
            <p:cNvSpPr txBox="1">
              <a:spLocks noChangeArrowheads="1"/>
            </p:cNvSpPr>
            <p:nvPr/>
          </p:nvSpPr>
          <p:spPr bwMode="auto">
            <a:xfrm>
              <a:off x="-7132863" y="4788619"/>
              <a:ext cx="7602389" cy="1414497"/>
            </a:xfrm>
            <a:prstGeom prst="rect">
              <a:avLst/>
            </a:prstGeom>
            <a:noFill/>
            <a:ln w="9525">
              <a:noFill/>
              <a:miter lim="800000"/>
              <a:headEnd/>
              <a:tailEnd/>
            </a:ln>
          </p:spPr>
          <p:txBody>
            <a:bodyPr wrap="square">
              <a:spAutoFit/>
            </a:bodyPr>
            <a:lstStyle/>
            <a:p>
              <a:r>
                <a:rPr lang="de-DE" sz="1600" dirty="0">
                  <a:solidFill>
                    <a:schemeClr val="tx1">
                      <a:lumMod val="75000"/>
                      <a:lumOff val="25000"/>
                    </a:schemeClr>
                  </a:solidFill>
                  <a:latin typeface="+mn-lt"/>
                </a:rPr>
                <a:t>wahlweise Parallelschnittstelle, </a:t>
              </a:r>
              <a:r>
                <a:rPr lang="de-DE" sz="1600" dirty="0" err="1">
                  <a:solidFill>
                    <a:schemeClr val="tx1">
                      <a:lumMod val="75000"/>
                      <a:lumOff val="25000"/>
                    </a:schemeClr>
                  </a:solidFill>
                  <a:latin typeface="+mn-lt"/>
                </a:rPr>
                <a:t>Profibus</a:t>
              </a:r>
              <a:r>
                <a:rPr lang="de-DE" sz="1600" dirty="0">
                  <a:solidFill>
                    <a:schemeClr val="tx1">
                      <a:lumMod val="75000"/>
                      <a:lumOff val="25000"/>
                    </a:schemeClr>
                  </a:solidFill>
                  <a:latin typeface="+mn-lt"/>
                </a:rPr>
                <a:t>,</a:t>
              </a:r>
            </a:p>
            <a:p>
              <a:r>
                <a:rPr lang="de-DE" sz="1600" dirty="0" err="1">
                  <a:solidFill>
                    <a:schemeClr val="tx1">
                      <a:lumMod val="75000"/>
                      <a:lumOff val="25000"/>
                    </a:schemeClr>
                  </a:solidFill>
                  <a:latin typeface="+mn-lt"/>
                </a:rPr>
                <a:t>CanOpen</a:t>
              </a:r>
              <a:r>
                <a:rPr lang="de-DE" sz="1600" dirty="0">
                  <a:solidFill>
                    <a:schemeClr val="tx1">
                      <a:lumMod val="75000"/>
                      <a:lumOff val="25000"/>
                    </a:schemeClr>
                  </a:solidFill>
                  <a:latin typeface="+mn-lt"/>
                </a:rPr>
                <a:t>, </a:t>
              </a:r>
              <a:r>
                <a:rPr lang="de-DE" sz="1600" dirty="0" err="1">
                  <a:solidFill>
                    <a:schemeClr val="tx1">
                      <a:lumMod val="75000"/>
                      <a:lumOff val="25000"/>
                    </a:schemeClr>
                  </a:solidFill>
                  <a:latin typeface="+mn-lt"/>
                </a:rPr>
                <a:t>Sercos</a:t>
              </a:r>
              <a:r>
                <a:rPr lang="de-DE" sz="1600" dirty="0">
                  <a:solidFill>
                    <a:schemeClr val="tx1">
                      <a:lumMod val="75000"/>
                      <a:lumOff val="25000"/>
                    </a:schemeClr>
                  </a:solidFill>
                  <a:latin typeface="+mn-lt"/>
                </a:rPr>
                <a:t> III, </a:t>
              </a:r>
              <a:r>
                <a:rPr lang="de-DE" sz="1600" dirty="0" err="1">
                  <a:solidFill>
                    <a:schemeClr val="tx1">
                      <a:lumMod val="75000"/>
                      <a:lumOff val="25000"/>
                    </a:schemeClr>
                  </a:solidFill>
                  <a:latin typeface="+mn-lt"/>
                </a:rPr>
                <a:t>Ethercat</a:t>
              </a:r>
              <a:r>
                <a:rPr lang="de-DE" sz="1600" dirty="0">
                  <a:solidFill>
                    <a:schemeClr val="tx1">
                      <a:lumMod val="75000"/>
                      <a:lumOff val="25000"/>
                    </a:schemeClr>
                  </a:solidFill>
                  <a:latin typeface="+mn-lt"/>
                </a:rPr>
                <a:t>, </a:t>
              </a:r>
              <a:r>
                <a:rPr lang="de-DE" sz="1600" dirty="0" err="1">
                  <a:solidFill>
                    <a:schemeClr val="tx1">
                      <a:lumMod val="75000"/>
                      <a:lumOff val="25000"/>
                    </a:schemeClr>
                  </a:solidFill>
                  <a:latin typeface="+mn-lt"/>
                </a:rPr>
                <a:t>EtherNet</a:t>
              </a:r>
              <a:r>
                <a:rPr lang="de-DE" sz="1600" dirty="0">
                  <a:solidFill>
                    <a:schemeClr val="tx1">
                      <a:lumMod val="75000"/>
                      <a:lumOff val="25000"/>
                    </a:schemeClr>
                  </a:solidFill>
                  <a:latin typeface="+mn-lt"/>
                </a:rPr>
                <a:t>/IP, PROFINET IO oder </a:t>
              </a:r>
              <a:r>
                <a:rPr lang="de-DE" sz="1600" dirty="0" err="1">
                  <a:solidFill>
                    <a:schemeClr val="tx1">
                      <a:lumMod val="75000"/>
                      <a:lumOff val="25000"/>
                    </a:schemeClr>
                  </a:solidFill>
                  <a:latin typeface="+mn-lt"/>
                </a:rPr>
                <a:t>DeviceNet</a:t>
              </a:r>
              <a:endParaRPr lang="de-DE" sz="1600" dirty="0">
                <a:solidFill>
                  <a:schemeClr val="tx1">
                    <a:lumMod val="75000"/>
                    <a:lumOff val="25000"/>
                  </a:schemeClr>
                </a:solidFill>
                <a:latin typeface="+mn-lt"/>
              </a:endParaRPr>
            </a:p>
          </p:txBody>
        </p:sp>
        <p:sp>
          <p:nvSpPr>
            <p:cNvPr id="42033" name="Rectangle 135"/>
            <p:cNvSpPr>
              <a:spLocks noChangeArrowheads="1"/>
            </p:cNvSpPr>
            <p:nvPr/>
          </p:nvSpPr>
          <p:spPr bwMode="auto">
            <a:xfrm>
              <a:off x="-7132861" y="4303626"/>
              <a:ext cx="9234394" cy="576276"/>
            </a:xfrm>
            <a:prstGeom prst="rect">
              <a:avLst/>
            </a:prstGeom>
            <a:noFill/>
            <a:ln w="9525">
              <a:noFill/>
              <a:miter lim="800000"/>
              <a:headEnd/>
              <a:tailEnd/>
            </a:ln>
          </p:spPr>
          <p:txBody>
            <a:bodyPr>
              <a:spAutoFit/>
            </a:bodyPr>
            <a:lstStyle/>
            <a:p>
              <a:r>
                <a:rPr lang="de-DE" sz="1600" b="1" dirty="0">
                  <a:solidFill>
                    <a:schemeClr val="tx1">
                      <a:lumMod val="75000"/>
                      <a:lumOff val="25000"/>
                    </a:schemeClr>
                  </a:solidFill>
                  <a:latin typeface="+mn-lt"/>
                </a:rPr>
                <a:t>Kommunikation über verschiedene Schnittstellen:</a:t>
              </a:r>
            </a:p>
          </p:txBody>
        </p:sp>
        <p:sp>
          <p:nvSpPr>
            <p:cNvPr id="42034" name="Line 191"/>
            <p:cNvSpPr>
              <a:spLocks noChangeShapeType="1"/>
            </p:cNvSpPr>
            <p:nvPr/>
          </p:nvSpPr>
          <p:spPr bwMode="auto">
            <a:xfrm>
              <a:off x="5105400" y="3733800"/>
              <a:ext cx="576263" cy="4763"/>
            </a:xfrm>
            <a:prstGeom prst="line">
              <a:avLst/>
            </a:prstGeom>
            <a:noFill/>
            <a:ln w="9525">
              <a:solidFill>
                <a:schemeClr val="folHlink"/>
              </a:solidFill>
              <a:prstDash val="dash"/>
              <a:round/>
              <a:headEnd/>
              <a:tailEnd/>
            </a:ln>
          </p:spPr>
          <p:txBody>
            <a:bodyPr wrap="none" anchor="ctr"/>
            <a:lstStyle/>
            <a:p>
              <a:endParaRPr lang="de-DE"/>
            </a:p>
          </p:txBody>
        </p:sp>
        <p:sp>
          <p:nvSpPr>
            <p:cNvPr id="42035" name="Line 192"/>
            <p:cNvSpPr>
              <a:spLocks noChangeShapeType="1"/>
            </p:cNvSpPr>
            <p:nvPr/>
          </p:nvSpPr>
          <p:spPr bwMode="auto">
            <a:xfrm flipV="1">
              <a:off x="5715000" y="3581400"/>
              <a:ext cx="304800" cy="304800"/>
            </a:xfrm>
            <a:prstGeom prst="line">
              <a:avLst/>
            </a:prstGeom>
            <a:noFill/>
            <a:ln w="9525">
              <a:solidFill>
                <a:schemeClr val="folHlink"/>
              </a:solidFill>
              <a:prstDash val="dash"/>
              <a:round/>
              <a:headEnd/>
              <a:tailEnd/>
            </a:ln>
          </p:spPr>
          <p:txBody>
            <a:bodyPr wrap="none" anchor="ctr"/>
            <a:lstStyle/>
            <a:p>
              <a:endParaRPr lang="de-DE"/>
            </a:p>
          </p:txBody>
        </p:sp>
        <p:sp>
          <p:nvSpPr>
            <p:cNvPr id="42036" name="Line 193"/>
            <p:cNvSpPr>
              <a:spLocks noChangeShapeType="1"/>
            </p:cNvSpPr>
            <p:nvPr/>
          </p:nvSpPr>
          <p:spPr bwMode="auto">
            <a:xfrm>
              <a:off x="5105400" y="3881438"/>
              <a:ext cx="576263" cy="4762"/>
            </a:xfrm>
            <a:prstGeom prst="line">
              <a:avLst/>
            </a:prstGeom>
            <a:noFill/>
            <a:ln w="9525">
              <a:solidFill>
                <a:schemeClr val="folHlink"/>
              </a:solidFill>
              <a:prstDash val="dash"/>
              <a:round/>
              <a:headEnd/>
              <a:tailEnd/>
            </a:ln>
          </p:spPr>
          <p:txBody>
            <a:bodyPr wrap="none" anchor="ctr"/>
            <a:lstStyle/>
            <a:p>
              <a:endParaRPr lang="de-DE"/>
            </a:p>
          </p:txBody>
        </p:sp>
        <p:sp>
          <p:nvSpPr>
            <p:cNvPr id="42037" name="Line 194"/>
            <p:cNvSpPr>
              <a:spLocks noChangeShapeType="1"/>
            </p:cNvSpPr>
            <p:nvPr/>
          </p:nvSpPr>
          <p:spPr bwMode="auto">
            <a:xfrm flipV="1">
              <a:off x="5715000" y="3429000"/>
              <a:ext cx="304800" cy="304800"/>
            </a:xfrm>
            <a:prstGeom prst="line">
              <a:avLst/>
            </a:prstGeom>
            <a:noFill/>
            <a:ln w="9525">
              <a:solidFill>
                <a:schemeClr val="folHlink"/>
              </a:solidFill>
              <a:prstDash val="dash"/>
              <a:round/>
              <a:headEnd/>
              <a:tailEnd/>
            </a:ln>
          </p:spPr>
          <p:txBody>
            <a:bodyPr wrap="none" anchor="ctr"/>
            <a:lstStyle/>
            <a:p>
              <a:endParaRPr lang="de-DE"/>
            </a:p>
          </p:txBody>
        </p:sp>
      </p:grpSp>
      <p:sp>
        <p:nvSpPr>
          <p:cNvPr id="167" name="Abgerundetes Rechteck 166"/>
          <p:cNvSpPr/>
          <p:nvPr/>
        </p:nvSpPr>
        <p:spPr>
          <a:xfrm>
            <a:off x="468313" y="3429000"/>
            <a:ext cx="4391025" cy="129540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cxnSp>
        <p:nvCxnSpPr>
          <p:cNvPr id="169" name="Gerade Verbindung mit Pfeil 168"/>
          <p:cNvCxnSpPr>
            <a:stCxn id="167" idx="3"/>
          </p:cNvCxnSpPr>
          <p:nvPr/>
        </p:nvCxnSpPr>
        <p:spPr>
          <a:xfrm>
            <a:off x="4859338" y="4076700"/>
            <a:ext cx="1657350" cy="1588"/>
          </a:xfrm>
          <a:prstGeom prst="straightConnector1">
            <a:avLst/>
          </a:prstGeom>
          <a:ln w="38100">
            <a:solidFill>
              <a:schemeClr val="accent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2" name="Gerade Verbindung mit Pfeil 171"/>
          <p:cNvCxnSpPr>
            <a:stCxn id="42015" idx="3"/>
          </p:cNvCxnSpPr>
          <p:nvPr/>
        </p:nvCxnSpPr>
        <p:spPr>
          <a:xfrm>
            <a:off x="2340306" y="2098080"/>
            <a:ext cx="3095294" cy="35521"/>
          </a:xfrm>
          <a:prstGeom prst="straightConnector1">
            <a:avLst/>
          </a:prstGeom>
          <a:ln w="254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8" name="Gerade Verbindung mit Pfeil 177"/>
          <p:cNvCxnSpPr>
            <a:stCxn id="42016" idx="3"/>
          </p:cNvCxnSpPr>
          <p:nvPr/>
        </p:nvCxnSpPr>
        <p:spPr>
          <a:xfrm flipV="1">
            <a:off x="2909933" y="2565400"/>
            <a:ext cx="2166892" cy="12981"/>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6" name="Gerade Verbindung mit Pfeil 185"/>
          <p:cNvCxnSpPr/>
          <p:nvPr/>
        </p:nvCxnSpPr>
        <p:spPr>
          <a:xfrm>
            <a:off x="3924300" y="1412875"/>
            <a:ext cx="647700" cy="158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8" name="Foliennummernplatzhalter 167"/>
          <p:cNvSpPr>
            <a:spLocks noGrp="1"/>
          </p:cNvSpPr>
          <p:nvPr>
            <p:ph type="sldNum" sz="quarter" idx="4"/>
          </p:nvPr>
        </p:nvSpPr>
        <p:spPr/>
        <p:txBody>
          <a:bodyPr/>
          <a:lstStyle/>
          <a:p>
            <a:fld id="{67E460E2-A79B-FD4C-875F-CB1722C97EA1}" type="slidenum">
              <a:rPr lang="de-DE" smtClean="0"/>
              <a:pPr/>
              <a:t>37</a:t>
            </a:fld>
            <a:endParaRPr lang="de-DE"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2"/>
          <p:cNvSpPr>
            <a:spLocks noGrp="1"/>
          </p:cNvSpPr>
          <p:nvPr>
            <p:ph type="title"/>
          </p:nvPr>
        </p:nvSpPr>
        <p:spPr>
          <a:xfrm>
            <a:off x="561443" y="253720"/>
            <a:ext cx="8074557" cy="960702"/>
          </a:xfrm>
        </p:spPr>
        <p:txBody>
          <a:bodyPr/>
          <a:lstStyle/>
          <a:p>
            <a:r>
              <a:rPr lang="de-DE" dirty="0" smtClean="0"/>
              <a:t>Lineardirektantrieb LDN</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pic>
        <p:nvPicPr>
          <p:cNvPr id="33" name="Picture 9" descr="K:\DATEN\Allg\Koop_Entw_Vertrieb\Highlights_2011_nicht_freigegeben\Fotos\Gesendet_an_Team_3\gas_ldn_100_mit_ausfraesung.jpg"/>
          <p:cNvPicPr>
            <a:picLocks noChangeAspect="1" noChangeArrowheads="1"/>
          </p:cNvPicPr>
          <p:nvPr/>
        </p:nvPicPr>
        <p:blipFill>
          <a:blip r:embed="rId2" cstate="print"/>
          <a:srcRect/>
          <a:stretch>
            <a:fillRect/>
          </a:stretch>
        </p:blipFill>
        <p:spPr bwMode="auto">
          <a:xfrm>
            <a:off x="4071933" y="4214818"/>
            <a:ext cx="4101953" cy="2000264"/>
          </a:xfrm>
          <a:prstGeom prst="rect">
            <a:avLst/>
          </a:prstGeom>
          <a:noFill/>
          <a:ln w="9525">
            <a:noFill/>
            <a:miter lim="800000"/>
            <a:headEnd/>
            <a:tailEnd/>
          </a:ln>
        </p:spPr>
      </p:pic>
      <p:sp>
        <p:nvSpPr>
          <p:cNvPr id="35" name="Textfeld 34"/>
          <p:cNvSpPr txBox="1"/>
          <p:nvPr/>
        </p:nvSpPr>
        <p:spPr>
          <a:xfrm>
            <a:off x="571472" y="1214422"/>
            <a:ext cx="8429684" cy="3477875"/>
          </a:xfrm>
          <a:prstGeom prst="rect">
            <a:avLst/>
          </a:prstGeom>
          <a:noFill/>
        </p:spPr>
        <p:txBody>
          <a:bodyPr wrap="square">
            <a:spAutoFit/>
          </a:bodyPr>
          <a:lstStyle/>
          <a:p>
            <a:pPr marL="182563" indent="-182563">
              <a:buFont typeface="Arial" pitchFamily="34" charset="0"/>
              <a:buChar char="•"/>
              <a:defRPr/>
            </a:pPr>
            <a:r>
              <a:rPr lang="de-DE" sz="2000" dirty="0" smtClean="0">
                <a:solidFill>
                  <a:schemeClr val="tx1">
                    <a:lumMod val="75000"/>
                    <a:lumOff val="25000"/>
                  </a:schemeClr>
                </a:solidFill>
                <a:latin typeface="+mn-lt"/>
              </a:rPr>
              <a:t>+</a:t>
            </a:r>
            <a:r>
              <a:rPr lang="de-DE" sz="2000" dirty="0">
                <a:solidFill>
                  <a:schemeClr val="tx1">
                    <a:lumMod val="75000"/>
                    <a:lumOff val="25000"/>
                  </a:schemeClr>
                </a:solidFill>
                <a:latin typeface="+mn-lt"/>
              </a:rPr>
              <a:t>15 % Nennkraft gegenüber der Vorgängerversion (MLD …-N) im gleichen Bauraum</a:t>
            </a:r>
          </a:p>
          <a:p>
            <a:pPr marL="182563" indent="-182563">
              <a:buFont typeface="Arial" pitchFamily="34" charset="0"/>
              <a:buChar char="•"/>
              <a:defRPr/>
            </a:pPr>
            <a:r>
              <a:rPr lang="de-DE" sz="2000" dirty="0">
                <a:solidFill>
                  <a:schemeClr val="tx1">
                    <a:lumMod val="75000"/>
                    <a:lumOff val="25000"/>
                  </a:schemeClr>
                </a:solidFill>
                <a:latin typeface="+mn-lt"/>
              </a:rPr>
              <a:t>Kein Hallgebersensor mehr, d.h. weniger Kabel im Kabelsatz</a:t>
            </a:r>
          </a:p>
          <a:p>
            <a:pPr marL="182563" indent="-182563">
              <a:buFont typeface="Arial" pitchFamily="34" charset="0"/>
              <a:buChar char="•"/>
              <a:defRPr/>
            </a:pPr>
            <a:r>
              <a:rPr lang="de-DE" sz="2000" dirty="0">
                <a:solidFill>
                  <a:schemeClr val="tx1">
                    <a:lumMod val="75000"/>
                    <a:lumOff val="25000"/>
                  </a:schemeClr>
                </a:solidFill>
                <a:latin typeface="+mn-lt"/>
              </a:rPr>
              <a:t>Absolutes Wegmesssystem</a:t>
            </a:r>
          </a:p>
          <a:p>
            <a:pPr marL="182563" indent="-182563">
              <a:buFont typeface="Arial" pitchFamily="34" charset="0"/>
              <a:buChar char="•"/>
              <a:defRPr/>
            </a:pPr>
            <a:r>
              <a:rPr lang="de-DE" sz="2000" dirty="0" smtClean="0">
                <a:solidFill>
                  <a:schemeClr val="tx1">
                    <a:lumMod val="75000"/>
                    <a:lumOff val="25000"/>
                  </a:schemeClr>
                </a:solidFill>
                <a:latin typeface="+mn-lt"/>
              </a:rPr>
              <a:t>Mehrere </a:t>
            </a:r>
            <a:r>
              <a:rPr lang="de-DE" sz="2000" dirty="0">
                <a:solidFill>
                  <a:schemeClr val="tx1">
                    <a:lumMod val="75000"/>
                    <a:lumOff val="25000"/>
                  </a:schemeClr>
                </a:solidFill>
                <a:latin typeface="+mn-lt"/>
              </a:rPr>
              <a:t>frei programmierbare Schlitten auf einem Führungsprofil ermöglicht außergewöhnliche, kompakte und kostengünstige Antriebskonzepte</a:t>
            </a:r>
          </a:p>
          <a:p>
            <a:pPr marL="182563" indent="-182563">
              <a:buFont typeface="Arial" pitchFamily="34" charset="0"/>
              <a:buChar char="•"/>
              <a:defRPr/>
            </a:pPr>
            <a:r>
              <a:rPr lang="de-DE" sz="2000" dirty="0">
                <a:solidFill>
                  <a:schemeClr val="tx1">
                    <a:lumMod val="75000"/>
                    <a:lumOff val="25000"/>
                  </a:schemeClr>
                </a:solidFill>
                <a:latin typeface="+mn-lt"/>
              </a:rPr>
              <a:t>Viele verschiedene Varianten </a:t>
            </a:r>
            <a:r>
              <a:rPr lang="de-DE" sz="2000" dirty="0" smtClean="0">
                <a:solidFill>
                  <a:schemeClr val="tx1">
                    <a:lumMod val="75000"/>
                    <a:lumOff val="25000"/>
                  </a:schemeClr>
                </a:solidFill>
                <a:latin typeface="+mn-lt"/>
              </a:rPr>
              <a:t>(Langschlitten</a:t>
            </a:r>
            <a:r>
              <a:rPr lang="de-DE" sz="2000" dirty="0">
                <a:solidFill>
                  <a:schemeClr val="tx1">
                    <a:lumMod val="75000"/>
                    <a:lumOff val="25000"/>
                  </a:schemeClr>
                </a:solidFill>
                <a:latin typeface="+mn-lt"/>
              </a:rPr>
              <a:t>, </a:t>
            </a:r>
            <a:r>
              <a:rPr lang="de-DE" sz="2000" dirty="0" smtClean="0">
                <a:solidFill>
                  <a:schemeClr val="tx1">
                    <a:lumMod val="75000"/>
                    <a:lumOff val="25000"/>
                  </a:schemeClr>
                </a:solidFill>
                <a:latin typeface="+mn-lt"/>
              </a:rPr>
              <a:t>unterstütze </a:t>
            </a:r>
            <a:r>
              <a:rPr lang="de-DE" sz="2000" dirty="0">
                <a:solidFill>
                  <a:schemeClr val="tx1">
                    <a:lumMod val="75000"/>
                    <a:lumOff val="25000"/>
                  </a:schemeClr>
                </a:solidFill>
                <a:latin typeface="+mn-lt"/>
              </a:rPr>
              <a:t>Version) </a:t>
            </a:r>
            <a:r>
              <a:rPr lang="de-DE" sz="2000" dirty="0" smtClean="0">
                <a:solidFill>
                  <a:schemeClr val="tx1">
                    <a:lumMod val="75000"/>
                    <a:lumOff val="25000"/>
                  </a:schemeClr>
                </a:solidFill>
                <a:latin typeface="+mn-lt"/>
              </a:rPr>
              <a:t>erhältlich</a:t>
            </a:r>
            <a:endParaRPr lang="de-DE" sz="2000" dirty="0">
              <a:solidFill>
                <a:schemeClr val="tx1">
                  <a:lumMod val="75000"/>
                  <a:lumOff val="25000"/>
                </a:schemeClr>
              </a:solidFill>
              <a:latin typeface="+mn-lt"/>
            </a:endParaRPr>
          </a:p>
          <a:p>
            <a:pPr marL="182563" indent="-182563">
              <a:buFont typeface="Arial" pitchFamily="34" charset="0"/>
              <a:buChar char="•"/>
              <a:defRPr/>
            </a:pPr>
            <a:r>
              <a:rPr lang="de-DE" sz="2000" dirty="0" smtClean="0">
                <a:solidFill>
                  <a:schemeClr val="tx1">
                    <a:lumMod val="75000"/>
                    <a:lumOff val="25000"/>
                  </a:schemeClr>
                </a:solidFill>
                <a:latin typeface="+mn-lt"/>
              </a:rPr>
              <a:t>Mit </a:t>
            </a:r>
            <a:r>
              <a:rPr lang="de-DE" sz="2000" dirty="0">
                <a:solidFill>
                  <a:schemeClr val="tx1">
                    <a:lumMod val="75000"/>
                    <a:lumOff val="25000"/>
                  </a:schemeClr>
                </a:solidFill>
                <a:latin typeface="+mn-lt"/>
              </a:rPr>
              <a:t>X-förmigem Profil für Lasten mit hohem dynamischen Anforderungen</a:t>
            </a:r>
          </a:p>
          <a:p>
            <a:pPr marL="182563" indent="-182563">
              <a:buFont typeface="Arial" pitchFamily="34" charset="0"/>
              <a:buChar char="•"/>
              <a:defRPr/>
            </a:pPr>
            <a:r>
              <a:rPr lang="de-DE" sz="2000" dirty="0">
                <a:solidFill>
                  <a:schemeClr val="tx1">
                    <a:lumMod val="75000"/>
                    <a:lumOff val="25000"/>
                  </a:schemeClr>
                </a:solidFill>
                <a:latin typeface="+mn-lt"/>
              </a:rPr>
              <a:t>Optional Feststellbremse für Anwendungen als Z-Achse </a:t>
            </a:r>
            <a:r>
              <a:rPr lang="de-DE" sz="2000" dirty="0" smtClean="0">
                <a:solidFill>
                  <a:schemeClr val="tx1">
                    <a:lumMod val="75000"/>
                    <a:lumOff val="25000"/>
                  </a:schemeClr>
                </a:solidFill>
                <a:latin typeface="+mn-lt"/>
              </a:rPr>
              <a:t>erhältlich</a:t>
            </a:r>
          </a:p>
          <a:p>
            <a:pPr marL="182563" lvl="1" indent="-182563">
              <a:buFont typeface="Arial" pitchFamily="34" charset="0"/>
              <a:buChar char="•"/>
              <a:defRPr/>
            </a:pPr>
            <a:r>
              <a:rPr lang="de-DE" sz="2000" dirty="0" smtClean="0">
                <a:solidFill>
                  <a:schemeClr val="tx1">
                    <a:lumMod val="75000"/>
                    <a:lumOff val="25000"/>
                  </a:schemeClr>
                </a:solidFill>
                <a:latin typeface="+mn-lt"/>
                <a:cs typeface="Times New Roman" pitchFamily="18" charset="0"/>
              </a:rPr>
              <a:t>Max. </a:t>
            </a:r>
            <a:r>
              <a:rPr lang="de-DE" sz="2000" dirty="0" err="1" smtClean="0">
                <a:solidFill>
                  <a:schemeClr val="tx1">
                    <a:lumMod val="75000"/>
                    <a:lumOff val="25000"/>
                  </a:schemeClr>
                </a:solidFill>
                <a:latin typeface="+mn-lt"/>
                <a:cs typeface="Times New Roman" pitchFamily="18" charset="0"/>
              </a:rPr>
              <a:t>Nutzhub</a:t>
            </a:r>
            <a:r>
              <a:rPr lang="de-DE" sz="2000" dirty="0" smtClean="0">
                <a:solidFill>
                  <a:schemeClr val="tx1">
                    <a:lumMod val="75000"/>
                    <a:lumOff val="25000"/>
                  </a:schemeClr>
                </a:solidFill>
                <a:latin typeface="+mn-lt"/>
                <a:cs typeface="Times New Roman" pitchFamily="18" charset="0"/>
              </a:rPr>
              <a:t>: 2700 mm</a:t>
            </a:r>
          </a:p>
          <a:p>
            <a:pPr marL="182563" lvl="1" indent="-182563">
              <a:buFont typeface="Arial" pitchFamily="34" charset="0"/>
              <a:buChar char="•"/>
              <a:defRPr/>
            </a:pPr>
            <a:r>
              <a:rPr lang="de-DE" sz="2000" dirty="0" smtClean="0">
                <a:solidFill>
                  <a:schemeClr val="tx1">
                    <a:lumMod val="75000"/>
                    <a:lumOff val="25000"/>
                  </a:schemeClr>
                </a:solidFill>
                <a:latin typeface="+mn-lt"/>
                <a:cs typeface="Times New Roman" pitchFamily="18" charset="0"/>
              </a:rPr>
              <a:t>Wiederholgenauigkeit: 0,01 mm</a:t>
            </a:r>
          </a:p>
        </p:txBody>
      </p:sp>
      <p:sp>
        <p:nvSpPr>
          <p:cNvPr id="56" name="Foliennummernplatzhalter 55"/>
          <p:cNvSpPr>
            <a:spLocks noGrp="1"/>
          </p:cNvSpPr>
          <p:nvPr>
            <p:ph type="sldNum" sz="quarter" idx="4"/>
          </p:nvPr>
        </p:nvSpPr>
        <p:spPr/>
        <p:txBody>
          <a:bodyPr/>
          <a:lstStyle/>
          <a:p>
            <a:fld id="{67E460E2-A79B-FD4C-875F-CB1722C97EA1}" type="slidenum">
              <a:rPr lang="de-DE" smtClean="0"/>
              <a:pPr/>
              <a:t>38</a:t>
            </a:fld>
            <a:endParaRPr lang="de-DE"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 descr="K:\DATEN\Allg\Koop_Entw_Vertrieb\Highlights_2011_nicht_freigegeben\Schnittbilder\Gesendet_an_Team_3\ldn_100_mit_ausfraesung_mit_legende.jpg"/>
          <p:cNvPicPr>
            <a:picLocks noChangeAspect="1" noChangeArrowheads="1"/>
          </p:cNvPicPr>
          <p:nvPr/>
        </p:nvPicPr>
        <p:blipFill>
          <a:blip r:embed="rId2" cstate="print"/>
          <a:srcRect b="17500"/>
          <a:stretch>
            <a:fillRect/>
          </a:stretch>
        </p:blipFill>
        <p:spPr bwMode="auto">
          <a:xfrm>
            <a:off x="541461" y="3857628"/>
            <a:ext cx="3959101" cy="2357454"/>
          </a:xfrm>
          <a:prstGeom prst="rect">
            <a:avLst/>
          </a:prstGeom>
          <a:noFill/>
          <a:ln w="9525">
            <a:noFill/>
            <a:miter lim="800000"/>
            <a:headEnd/>
            <a:tailEnd/>
          </a:ln>
        </p:spPr>
      </p:pic>
      <p:sp>
        <p:nvSpPr>
          <p:cNvPr id="47106" name="Titel 2"/>
          <p:cNvSpPr>
            <a:spLocks noGrp="1"/>
          </p:cNvSpPr>
          <p:nvPr>
            <p:ph type="title"/>
          </p:nvPr>
        </p:nvSpPr>
        <p:spPr>
          <a:xfrm>
            <a:off x="561443" y="253720"/>
            <a:ext cx="8074557" cy="960702"/>
          </a:xfrm>
        </p:spPr>
        <p:txBody>
          <a:bodyPr/>
          <a:lstStyle/>
          <a:p>
            <a:r>
              <a:rPr lang="de-DE" dirty="0" smtClean="0"/>
              <a:t>Lineardirektantrieb LDN</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35" name="Textfeld 34"/>
          <p:cNvSpPr txBox="1"/>
          <p:nvPr/>
        </p:nvSpPr>
        <p:spPr>
          <a:xfrm>
            <a:off x="500034" y="1214422"/>
            <a:ext cx="8435346" cy="3093154"/>
          </a:xfrm>
          <a:prstGeom prst="rect">
            <a:avLst/>
          </a:prstGeom>
          <a:noFill/>
        </p:spPr>
        <p:txBody>
          <a:bodyPr wrap="square">
            <a:spAutoFit/>
          </a:bodyPr>
          <a:lstStyle/>
          <a:p>
            <a:pPr marL="396000" indent="-361950">
              <a:lnSpc>
                <a:spcPct val="100000"/>
              </a:lnSpc>
              <a:spcBef>
                <a:spcPts val="0"/>
              </a:spcBef>
              <a:spcAft>
                <a:spcPts val="600"/>
              </a:spcAft>
              <a:defRPr/>
            </a:pPr>
            <a:r>
              <a:rPr lang="de-DE" sz="2000" b="1" dirty="0" smtClean="0">
                <a:solidFill>
                  <a:schemeClr val="tx1">
                    <a:lumMod val="75000"/>
                    <a:lumOff val="25000"/>
                  </a:schemeClr>
                </a:solidFill>
                <a:latin typeface="+mn-lt"/>
                <a:cs typeface="Times New Roman" pitchFamily="18" charset="0"/>
              </a:rPr>
              <a:t>Kundenmehrwert / Verkaufsargumentation</a:t>
            </a:r>
          </a:p>
          <a:p>
            <a:pPr marL="182563" indent="-149225">
              <a:lnSpc>
                <a:spcPct val="100000"/>
              </a:lnSpc>
              <a:spcBef>
                <a:spcPts val="0"/>
              </a:spcBef>
              <a:spcAft>
                <a:spcPts val="600"/>
              </a:spcAft>
              <a:buFont typeface="Arial" pitchFamily="34" charset="0"/>
              <a:buChar char="•"/>
              <a:defRPr/>
            </a:pPr>
            <a:r>
              <a:rPr lang="de-DE" sz="2000" dirty="0" smtClean="0">
                <a:solidFill>
                  <a:schemeClr val="tx1">
                    <a:lumMod val="75000"/>
                    <a:lumOff val="25000"/>
                  </a:schemeClr>
                </a:solidFill>
                <a:latin typeface="+mn-lt"/>
                <a:cs typeface="Times New Roman" pitchFamily="18" charset="0"/>
              </a:rPr>
              <a:t>Durch den </a:t>
            </a:r>
            <a:r>
              <a:rPr lang="de-DE" sz="2000" dirty="0" err="1" smtClean="0">
                <a:solidFill>
                  <a:schemeClr val="tx1">
                    <a:lumMod val="75000"/>
                    <a:lumOff val="25000"/>
                  </a:schemeClr>
                </a:solidFill>
                <a:latin typeface="+mn-lt"/>
                <a:cs typeface="Times New Roman" pitchFamily="18" charset="0"/>
              </a:rPr>
              <a:t>Absolutwertgeber</a:t>
            </a:r>
            <a:r>
              <a:rPr lang="de-DE" sz="2000" dirty="0" smtClean="0">
                <a:solidFill>
                  <a:schemeClr val="tx1">
                    <a:lumMod val="75000"/>
                    <a:lumOff val="25000"/>
                  </a:schemeClr>
                </a:solidFill>
                <a:latin typeface="+mn-lt"/>
                <a:cs typeface="Times New Roman" pitchFamily="18" charset="0"/>
              </a:rPr>
              <a:t> nur bei der Erstinbetriebnahme eine Kommutierung notwendig, danach bleibt der Parameter im Geber gespeichert</a:t>
            </a:r>
          </a:p>
          <a:p>
            <a:pPr marL="182563" indent="-149225">
              <a:lnSpc>
                <a:spcPct val="100000"/>
              </a:lnSpc>
              <a:spcBef>
                <a:spcPts val="0"/>
              </a:spcBef>
              <a:spcAft>
                <a:spcPts val="600"/>
              </a:spcAft>
              <a:buFont typeface="Arial" pitchFamily="34" charset="0"/>
              <a:buChar char="•"/>
              <a:defRPr/>
            </a:pPr>
            <a:r>
              <a:rPr lang="de-DE" sz="2000" dirty="0" smtClean="0">
                <a:solidFill>
                  <a:schemeClr val="tx1">
                    <a:lumMod val="75000"/>
                    <a:lumOff val="25000"/>
                  </a:schemeClr>
                </a:solidFill>
                <a:latin typeface="+mn-lt"/>
                <a:cs typeface="Times New Roman" pitchFamily="18" charset="0"/>
              </a:rPr>
              <a:t>Durch den </a:t>
            </a:r>
            <a:r>
              <a:rPr lang="de-DE" sz="2000" dirty="0" err="1" smtClean="0">
                <a:solidFill>
                  <a:schemeClr val="tx1">
                    <a:lumMod val="75000"/>
                    <a:lumOff val="25000"/>
                  </a:schemeClr>
                </a:solidFill>
                <a:latin typeface="+mn-lt"/>
                <a:cs typeface="Times New Roman" pitchFamily="18" charset="0"/>
              </a:rPr>
              <a:t>Absolutwertgeber</a:t>
            </a:r>
            <a:r>
              <a:rPr lang="de-DE" sz="2000" dirty="0" smtClean="0">
                <a:solidFill>
                  <a:schemeClr val="tx1">
                    <a:lumMod val="75000"/>
                    <a:lumOff val="25000"/>
                  </a:schemeClr>
                </a:solidFill>
                <a:latin typeface="+mn-lt"/>
                <a:cs typeface="Times New Roman" pitchFamily="18" charset="0"/>
              </a:rPr>
              <a:t> keine End- bzw. Referenzsensoren mehr nötig. Zum einen günstiger, zum anderen weniger Programmieraufwand und Zeitersparnis beim Hochfahren der Anlage</a:t>
            </a:r>
          </a:p>
          <a:p>
            <a:pPr marL="182563" indent="-149225">
              <a:lnSpc>
                <a:spcPct val="100000"/>
              </a:lnSpc>
              <a:spcBef>
                <a:spcPts val="0"/>
              </a:spcBef>
              <a:spcAft>
                <a:spcPts val="600"/>
              </a:spcAft>
              <a:buFont typeface="Arial" pitchFamily="34" charset="0"/>
              <a:buChar char="•"/>
              <a:defRPr/>
            </a:pPr>
            <a:r>
              <a:rPr lang="de-DE" sz="2000" dirty="0" smtClean="0">
                <a:solidFill>
                  <a:schemeClr val="tx1">
                    <a:lumMod val="75000"/>
                    <a:lumOff val="25000"/>
                  </a:schemeClr>
                </a:solidFill>
                <a:latin typeface="+mn-lt"/>
                <a:cs typeface="Times New Roman" pitchFamily="18" charset="0"/>
              </a:rPr>
              <a:t>Höhere Arbeitsgeschwindigkeiten führen zu geringeren Zykluszeiten führen zu mehr Zyklen je Zeiteinheit führen zu mehr produzierten Produkten je Zeiteinheit</a:t>
            </a:r>
          </a:p>
        </p:txBody>
      </p:sp>
      <p:grpSp>
        <p:nvGrpSpPr>
          <p:cNvPr id="28" name="Gruppieren 27"/>
          <p:cNvGrpSpPr/>
          <p:nvPr/>
        </p:nvGrpSpPr>
        <p:grpSpPr>
          <a:xfrm>
            <a:off x="5000628" y="4643446"/>
            <a:ext cx="3214710" cy="1172151"/>
            <a:chOff x="2071670" y="2347271"/>
            <a:chExt cx="3857652" cy="1391928"/>
          </a:xfrm>
        </p:grpSpPr>
        <p:sp>
          <p:nvSpPr>
            <p:cNvPr id="29" name="Ellipse 13"/>
            <p:cNvSpPr>
              <a:spLocks noChangeArrowheads="1"/>
            </p:cNvSpPr>
            <p:nvPr/>
          </p:nvSpPr>
          <p:spPr bwMode="auto">
            <a:xfrm>
              <a:off x="2096380" y="2634216"/>
              <a:ext cx="129651" cy="131682"/>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0" name="Textfeld 14"/>
            <p:cNvSpPr txBox="1">
              <a:spLocks noChangeArrowheads="1"/>
            </p:cNvSpPr>
            <p:nvPr/>
          </p:nvSpPr>
          <p:spPr bwMode="auto">
            <a:xfrm>
              <a:off x="2071670" y="2583902"/>
              <a:ext cx="185215" cy="188117"/>
            </a:xfrm>
            <a:prstGeom prst="rect">
              <a:avLst/>
            </a:prstGeom>
            <a:noFill/>
            <a:ln w="9525">
              <a:noFill/>
              <a:miter lim="800000"/>
              <a:headEnd/>
              <a:tailEnd/>
            </a:ln>
          </p:spPr>
          <p:txBody>
            <a:bodyPr>
              <a:spAutoFit/>
            </a:bodyPr>
            <a:lstStyle/>
            <a:p>
              <a:pPr algn="ctr"/>
              <a:r>
                <a:rPr lang="de-DE" sz="800" b="1" dirty="0">
                  <a:solidFill>
                    <a:schemeClr val="bg1"/>
                  </a:solidFill>
                </a:rPr>
                <a:t>2</a:t>
              </a:r>
            </a:p>
          </p:txBody>
        </p:sp>
        <p:sp>
          <p:nvSpPr>
            <p:cNvPr id="31" name="Textfeld 22"/>
            <p:cNvSpPr txBox="1">
              <a:spLocks noChangeArrowheads="1"/>
            </p:cNvSpPr>
            <p:nvPr/>
          </p:nvSpPr>
          <p:spPr bwMode="auto">
            <a:xfrm>
              <a:off x="2219086" y="2573756"/>
              <a:ext cx="3710236" cy="292387"/>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Stahlführungsschienen</a:t>
              </a:r>
              <a:endParaRPr lang="de-DE" sz="1000" b="1" dirty="0">
                <a:solidFill>
                  <a:schemeClr val="tx1">
                    <a:lumMod val="75000"/>
                    <a:lumOff val="25000"/>
                  </a:schemeClr>
                </a:solidFill>
                <a:latin typeface="+mn-lt"/>
              </a:endParaRPr>
            </a:p>
          </p:txBody>
        </p:sp>
        <p:sp>
          <p:nvSpPr>
            <p:cNvPr id="32" name="Ellipse 13"/>
            <p:cNvSpPr>
              <a:spLocks noChangeArrowheads="1"/>
            </p:cNvSpPr>
            <p:nvPr/>
          </p:nvSpPr>
          <p:spPr bwMode="auto">
            <a:xfrm>
              <a:off x="2096394" y="2860822"/>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6" name="Textfeld 14"/>
            <p:cNvSpPr txBox="1">
              <a:spLocks noChangeArrowheads="1"/>
            </p:cNvSpPr>
            <p:nvPr/>
          </p:nvSpPr>
          <p:spPr bwMode="auto">
            <a:xfrm>
              <a:off x="2071684" y="2810508"/>
              <a:ext cx="185215" cy="225161"/>
            </a:xfrm>
            <a:prstGeom prst="rect">
              <a:avLst/>
            </a:prstGeom>
            <a:noFill/>
            <a:ln w="9525">
              <a:noFill/>
              <a:miter lim="800000"/>
              <a:headEnd/>
              <a:tailEnd/>
            </a:ln>
          </p:spPr>
          <p:txBody>
            <a:bodyPr>
              <a:spAutoFit/>
            </a:bodyPr>
            <a:lstStyle/>
            <a:p>
              <a:pPr algn="ctr"/>
              <a:r>
                <a:rPr lang="de-DE" sz="800" b="1" dirty="0">
                  <a:solidFill>
                    <a:schemeClr val="bg1"/>
                  </a:solidFill>
                </a:rPr>
                <a:t>3</a:t>
              </a:r>
            </a:p>
          </p:txBody>
        </p:sp>
        <p:sp>
          <p:nvSpPr>
            <p:cNvPr id="55" name="Textfeld 22"/>
            <p:cNvSpPr txBox="1">
              <a:spLocks noChangeArrowheads="1"/>
            </p:cNvSpPr>
            <p:nvPr/>
          </p:nvSpPr>
          <p:spPr bwMode="auto">
            <a:xfrm>
              <a:off x="2219100" y="2803309"/>
              <a:ext cx="2138586" cy="246221"/>
            </a:xfrm>
            <a:prstGeom prst="rect">
              <a:avLst/>
            </a:prstGeom>
            <a:noFill/>
            <a:ln w="9525">
              <a:noFill/>
              <a:miter lim="800000"/>
              <a:headEnd/>
              <a:tailEnd/>
            </a:ln>
          </p:spPr>
          <p:txBody>
            <a:bodyPr wrap="square">
              <a:spAutoFit/>
            </a:bodyPr>
            <a:lstStyle/>
            <a:p>
              <a:r>
                <a:rPr kumimoji="1" lang="de-DE" sz="1000" b="1" dirty="0" smtClean="0">
                  <a:solidFill>
                    <a:schemeClr val="tx1">
                      <a:lumMod val="75000"/>
                      <a:lumOff val="25000"/>
                    </a:schemeClr>
                  </a:solidFill>
                  <a:latin typeface="+mn-lt"/>
                </a:rPr>
                <a:t>Integrierte Sekundärteile</a:t>
              </a:r>
              <a:endParaRPr lang="de-DE" sz="1000" b="1" dirty="0">
                <a:latin typeface="+mn-lt"/>
              </a:endParaRPr>
            </a:p>
          </p:txBody>
        </p:sp>
        <p:sp>
          <p:nvSpPr>
            <p:cNvPr id="56" name="Ellipse 13"/>
            <p:cNvSpPr>
              <a:spLocks noChangeArrowheads="1"/>
            </p:cNvSpPr>
            <p:nvPr/>
          </p:nvSpPr>
          <p:spPr bwMode="auto">
            <a:xfrm>
              <a:off x="2096394" y="3087429"/>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57" name="Textfeld 14"/>
            <p:cNvSpPr txBox="1">
              <a:spLocks noChangeArrowheads="1"/>
            </p:cNvSpPr>
            <p:nvPr/>
          </p:nvSpPr>
          <p:spPr bwMode="auto">
            <a:xfrm>
              <a:off x="2071684" y="3037115"/>
              <a:ext cx="185215" cy="225161"/>
            </a:xfrm>
            <a:prstGeom prst="rect">
              <a:avLst/>
            </a:prstGeom>
            <a:noFill/>
            <a:ln w="9525">
              <a:noFill/>
              <a:miter lim="800000"/>
              <a:headEnd/>
              <a:tailEnd/>
            </a:ln>
          </p:spPr>
          <p:txBody>
            <a:bodyPr>
              <a:spAutoFit/>
            </a:bodyPr>
            <a:lstStyle/>
            <a:p>
              <a:pPr algn="ctr"/>
              <a:r>
                <a:rPr lang="de-DE" sz="800" b="1" dirty="0">
                  <a:solidFill>
                    <a:schemeClr val="bg1"/>
                  </a:solidFill>
                </a:rPr>
                <a:t>4</a:t>
              </a:r>
            </a:p>
          </p:txBody>
        </p:sp>
        <p:sp>
          <p:nvSpPr>
            <p:cNvPr id="58" name="Textfeld 22"/>
            <p:cNvSpPr txBox="1">
              <a:spLocks noChangeArrowheads="1"/>
            </p:cNvSpPr>
            <p:nvPr/>
          </p:nvSpPr>
          <p:spPr bwMode="auto">
            <a:xfrm>
              <a:off x="2219100" y="3026960"/>
              <a:ext cx="2138586" cy="292387"/>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Kompakter Primärteilschlitten</a:t>
              </a:r>
              <a:endParaRPr lang="de-DE" sz="1000" b="1" dirty="0">
                <a:solidFill>
                  <a:schemeClr val="tx1">
                    <a:lumMod val="75000"/>
                    <a:lumOff val="25000"/>
                  </a:schemeClr>
                </a:solidFill>
                <a:latin typeface="+mn-lt"/>
              </a:endParaRPr>
            </a:p>
          </p:txBody>
        </p:sp>
        <p:sp>
          <p:nvSpPr>
            <p:cNvPr id="59" name="Ellipse 13"/>
            <p:cNvSpPr>
              <a:spLocks noChangeArrowheads="1"/>
            </p:cNvSpPr>
            <p:nvPr/>
          </p:nvSpPr>
          <p:spPr bwMode="auto">
            <a:xfrm>
              <a:off x="2096394" y="2407734"/>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60" name="Textfeld 14"/>
            <p:cNvSpPr txBox="1">
              <a:spLocks noChangeArrowheads="1"/>
            </p:cNvSpPr>
            <p:nvPr/>
          </p:nvSpPr>
          <p:spPr bwMode="auto">
            <a:xfrm>
              <a:off x="2071684" y="2357430"/>
              <a:ext cx="185215" cy="225162"/>
            </a:xfrm>
            <a:prstGeom prst="rect">
              <a:avLst/>
            </a:prstGeom>
            <a:noFill/>
            <a:ln w="9525">
              <a:noFill/>
              <a:miter lim="800000"/>
              <a:headEnd/>
              <a:tailEnd/>
            </a:ln>
          </p:spPr>
          <p:txBody>
            <a:bodyPr>
              <a:spAutoFit/>
            </a:bodyPr>
            <a:lstStyle/>
            <a:p>
              <a:pPr algn="ctr"/>
              <a:r>
                <a:rPr lang="de-DE" sz="800" b="1" dirty="0">
                  <a:solidFill>
                    <a:schemeClr val="bg1"/>
                  </a:solidFill>
                </a:rPr>
                <a:t>1</a:t>
              </a:r>
            </a:p>
          </p:txBody>
        </p:sp>
        <p:sp>
          <p:nvSpPr>
            <p:cNvPr id="61" name="Textfeld 22"/>
            <p:cNvSpPr txBox="1">
              <a:spLocks noChangeArrowheads="1"/>
            </p:cNvSpPr>
            <p:nvPr/>
          </p:nvSpPr>
          <p:spPr bwMode="auto">
            <a:xfrm>
              <a:off x="2219100" y="2347271"/>
              <a:ext cx="3210156" cy="493404"/>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Aluminium Stangenpressprofil</a:t>
              </a:r>
              <a:r>
                <a:rPr lang="de-DE" sz="1000" dirty="0" smtClean="0">
                  <a:solidFill>
                    <a:schemeClr val="tx1">
                      <a:lumMod val="75000"/>
                      <a:lumOff val="25000"/>
                    </a:schemeClr>
                  </a:solidFill>
                  <a:latin typeface="+mn-lt"/>
                </a:rPr>
                <a:t/>
              </a:r>
              <a:br>
                <a:rPr lang="de-DE" sz="1000" dirty="0" smtClean="0">
                  <a:solidFill>
                    <a:schemeClr val="tx1">
                      <a:lumMod val="75000"/>
                      <a:lumOff val="25000"/>
                    </a:schemeClr>
                  </a:solidFill>
                  <a:latin typeface="+mn-lt"/>
                </a:rPr>
              </a:br>
              <a:endParaRPr lang="de-DE" sz="1000" b="1" dirty="0">
                <a:solidFill>
                  <a:schemeClr val="tx1">
                    <a:lumMod val="75000"/>
                    <a:lumOff val="25000"/>
                  </a:schemeClr>
                </a:solidFill>
                <a:latin typeface="+mn-lt"/>
              </a:endParaRPr>
            </a:p>
          </p:txBody>
        </p:sp>
        <p:sp>
          <p:nvSpPr>
            <p:cNvPr id="62" name="Ellipse 61"/>
            <p:cNvSpPr>
              <a:spLocks noChangeArrowheads="1"/>
            </p:cNvSpPr>
            <p:nvPr/>
          </p:nvSpPr>
          <p:spPr bwMode="auto">
            <a:xfrm>
              <a:off x="2096415" y="3314033"/>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63" name="Textfeld 62"/>
            <p:cNvSpPr txBox="1">
              <a:spLocks noChangeArrowheads="1"/>
            </p:cNvSpPr>
            <p:nvPr/>
          </p:nvSpPr>
          <p:spPr bwMode="auto">
            <a:xfrm>
              <a:off x="2071705" y="3263719"/>
              <a:ext cx="185215" cy="225161"/>
            </a:xfrm>
            <a:prstGeom prst="rect">
              <a:avLst/>
            </a:prstGeom>
            <a:noFill/>
            <a:ln w="9525">
              <a:noFill/>
              <a:miter lim="800000"/>
              <a:headEnd/>
              <a:tailEnd/>
            </a:ln>
          </p:spPr>
          <p:txBody>
            <a:bodyPr>
              <a:spAutoFit/>
            </a:bodyPr>
            <a:lstStyle/>
            <a:p>
              <a:pPr algn="ctr"/>
              <a:r>
                <a:rPr lang="de-DE" sz="800" b="1" dirty="0">
                  <a:solidFill>
                    <a:schemeClr val="bg1"/>
                  </a:solidFill>
                </a:rPr>
                <a:t>5</a:t>
              </a:r>
            </a:p>
          </p:txBody>
        </p:sp>
        <p:sp>
          <p:nvSpPr>
            <p:cNvPr id="64" name="Textfeld 22"/>
            <p:cNvSpPr txBox="1">
              <a:spLocks noChangeArrowheads="1"/>
            </p:cNvSpPr>
            <p:nvPr/>
          </p:nvSpPr>
          <p:spPr bwMode="auto">
            <a:xfrm>
              <a:off x="2219126" y="3253559"/>
              <a:ext cx="1495618" cy="292387"/>
            </a:xfrm>
            <a:prstGeom prst="rect">
              <a:avLst/>
            </a:prstGeom>
            <a:noFill/>
            <a:ln w="9525">
              <a:noFill/>
              <a:miter lim="800000"/>
              <a:headEnd/>
              <a:tailEnd/>
            </a:ln>
          </p:spPr>
          <p:txBody>
            <a:bodyPr>
              <a:spAutoFit/>
            </a:bodyPr>
            <a:lstStyle/>
            <a:p>
              <a:r>
                <a:rPr lang="de-DE" sz="1000" b="1" dirty="0" smtClean="0">
                  <a:solidFill>
                    <a:schemeClr val="tx1">
                      <a:lumMod val="75000"/>
                      <a:lumOff val="25000"/>
                    </a:schemeClr>
                  </a:solidFill>
                  <a:latin typeface="+mn-lt"/>
                </a:rPr>
                <a:t>Endplatten</a:t>
              </a:r>
              <a:endParaRPr lang="de-DE" sz="1000" b="1" dirty="0">
                <a:solidFill>
                  <a:schemeClr val="tx1">
                    <a:lumMod val="75000"/>
                    <a:lumOff val="25000"/>
                  </a:schemeClr>
                </a:solidFill>
                <a:latin typeface="+mn-lt"/>
              </a:endParaRPr>
            </a:p>
          </p:txBody>
        </p:sp>
        <p:sp>
          <p:nvSpPr>
            <p:cNvPr id="65" name="Ellipse 64"/>
            <p:cNvSpPr>
              <a:spLocks noChangeArrowheads="1"/>
            </p:cNvSpPr>
            <p:nvPr/>
          </p:nvSpPr>
          <p:spPr bwMode="auto">
            <a:xfrm>
              <a:off x="2096380" y="3523274"/>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66" name="Textfeld 65"/>
            <p:cNvSpPr txBox="1">
              <a:spLocks noChangeArrowheads="1"/>
            </p:cNvSpPr>
            <p:nvPr/>
          </p:nvSpPr>
          <p:spPr bwMode="auto">
            <a:xfrm>
              <a:off x="2071670" y="3472960"/>
              <a:ext cx="185215" cy="215444"/>
            </a:xfrm>
            <a:prstGeom prst="rect">
              <a:avLst/>
            </a:prstGeom>
            <a:noFill/>
            <a:ln w="9525">
              <a:noFill/>
              <a:miter lim="800000"/>
              <a:headEnd/>
              <a:tailEnd/>
            </a:ln>
          </p:spPr>
          <p:txBody>
            <a:bodyPr>
              <a:spAutoFit/>
            </a:bodyPr>
            <a:lstStyle/>
            <a:p>
              <a:pPr algn="ctr"/>
              <a:r>
                <a:rPr lang="de-DE" sz="800" b="1" dirty="0">
                  <a:solidFill>
                    <a:schemeClr val="bg1"/>
                  </a:solidFill>
                </a:rPr>
                <a:t>6</a:t>
              </a:r>
            </a:p>
          </p:txBody>
        </p:sp>
        <p:sp>
          <p:nvSpPr>
            <p:cNvPr id="67" name="Textfeld 66"/>
            <p:cNvSpPr txBox="1"/>
            <p:nvPr/>
          </p:nvSpPr>
          <p:spPr>
            <a:xfrm>
              <a:off x="2223338" y="3446812"/>
              <a:ext cx="2571768" cy="292387"/>
            </a:xfrm>
            <a:prstGeom prst="rect">
              <a:avLst/>
            </a:prstGeom>
            <a:noFill/>
          </p:spPr>
          <p:txBody>
            <a:bodyPr wrap="square" rtlCol="0">
              <a:spAutoFit/>
            </a:bodyPr>
            <a:lstStyle/>
            <a:p>
              <a:r>
                <a:rPr lang="de-DE" sz="1000" b="1" dirty="0" smtClean="0">
                  <a:solidFill>
                    <a:schemeClr val="tx1">
                      <a:lumMod val="75000"/>
                      <a:lumOff val="25000"/>
                    </a:schemeClr>
                  </a:solidFill>
                  <a:latin typeface="+mn-lt"/>
                </a:rPr>
                <a:t>Motorstecker</a:t>
              </a:r>
              <a:endParaRPr lang="de-DE" sz="1000" b="1" dirty="0">
                <a:solidFill>
                  <a:schemeClr val="tx1">
                    <a:lumMod val="75000"/>
                    <a:lumOff val="25000"/>
                  </a:schemeClr>
                </a:solidFill>
                <a:latin typeface="+mn-lt"/>
              </a:endParaRPr>
            </a:p>
          </p:txBody>
        </p:sp>
      </p:grpSp>
      <p:sp>
        <p:nvSpPr>
          <p:cNvPr id="68" name="Foliennummernplatzhalter 67"/>
          <p:cNvSpPr>
            <a:spLocks noGrp="1"/>
          </p:cNvSpPr>
          <p:nvPr>
            <p:ph type="sldNum" sz="quarter" idx="4"/>
          </p:nvPr>
        </p:nvSpPr>
        <p:spPr/>
        <p:txBody>
          <a:bodyPr/>
          <a:lstStyle/>
          <a:p>
            <a:fld id="{67E460E2-A79B-FD4C-875F-CB1722C97EA1}" type="slidenum">
              <a:rPr lang="de-DE" smtClean="0"/>
              <a:pPr/>
              <a:t>39</a:t>
            </a:fld>
            <a:endParaRPr lang="de-DE"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2"/>
          <p:cNvSpPr>
            <a:spLocks noGrp="1"/>
          </p:cNvSpPr>
          <p:nvPr>
            <p:ph type="title"/>
          </p:nvPr>
        </p:nvSpPr>
        <p:spPr/>
        <p:txBody>
          <a:bodyPr/>
          <a:lstStyle/>
          <a:p>
            <a:r>
              <a:rPr lang="de-DE" dirty="0" smtClean="0"/>
              <a:t>Pneumatisch Komponenten</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9220" name="Gruppieren 20"/>
          <p:cNvGrpSpPr>
            <a:grpSpLocks/>
          </p:cNvGrpSpPr>
          <p:nvPr/>
        </p:nvGrpSpPr>
        <p:grpSpPr bwMode="auto">
          <a:xfrm>
            <a:off x="3506788" y="2000250"/>
            <a:ext cx="1928812" cy="1382713"/>
            <a:chOff x="2486025" y="2000250"/>
            <a:chExt cx="1928813" cy="1382713"/>
          </a:xfrm>
        </p:grpSpPr>
        <p:sp>
          <p:nvSpPr>
            <p:cNvPr id="9233" name="Text Box 7"/>
            <p:cNvSpPr txBox="1">
              <a:spLocks noChangeArrowheads="1"/>
            </p:cNvSpPr>
            <p:nvPr/>
          </p:nvSpPr>
          <p:spPr bwMode="auto">
            <a:xfrm>
              <a:off x="2486025" y="2000250"/>
              <a:ext cx="1873250" cy="463846"/>
            </a:xfrm>
            <a:prstGeom prst="rect">
              <a:avLst/>
            </a:prstGeom>
            <a:noFill/>
            <a:ln w="9525">
              <a:noFill/>
              <a:miter lim="800000"/>
              <a:headEnd/>
              <a:tailEnd/>
            </a:ln>
          </p:spPr>
          <p:txBody>
            <a:bodyPr lIns="90000" tIns="46800" rIns="90000" bIns="46800">
              <a:spAutoFit/>
            </a:bodyPr>
            <a:lstStyle/>
            <a:p>
              <a:pPr>
                <a:spcBef>
                  <a:spcPct val="50000"/>
                </a:spcBef>
              </a:pPr>
              <a:r>
                <a:rPr lang="de-DE" sz="2400" dirty="0">
                  <a:solidFill>
                    <a:srgbClr val="163967"/>
                  </a:solidFill>
                  <a:latin typeface="+mn-lt"/>
                </a:rPr>
                <a:t>KLM 25-300</a:t>
              </a:r>
            </a:p>
          </p:txBody>
        </p:sp>
        <p:pic>
          <p:nvPicPr>
            <p:cNvPr id="9234" name="Picture 2" descr="_Pic407"/>
            <p:cNvPicPr>
              <a:picLocks noChangeAspect="1" noChangeArrowheads="1"/>
            </p:cNvPicPr>
            <p:nvPr/>
          </p:nvPicPr>
          <p:blipFill>
            <a:blip r:embed="rId2" cstate="print"/>
            <a:srcRect/>
            <a:stretch>
              <a:fillRect/>
            </a:stretch>
          </p:blipFill>
          <p:spPr bwMode="auto">
            <a:xfrm>
              <a:off x="2614613" y="2571750"/>
              <a:ext cx="1800225" cy="811213"/>
            </a:xfrm>
            <a:prstGeom prst="rect">
              <a:avLst/>
            </a:prstGeom>
            <a:noFill/>
            <a:ln w="9525">
              <a:noFill/>
              <a:miter lim="800000"/>
              <a:headEnd/>
              <a:tailEnd/>
            </a:ln>
          </p:spPr>
        </p:pic>
      </p:grpSp>
      <p:grpSp>
        <p:nvGrpSpPr>
          <p:cNvPr id="9221" name="Gruppieren 19"/>
          <p:cNvGrpSpPr>
            <a:grpSpLocks/>
          </p:cNvGrpSpPr>
          <p:nvPr/>
        </p:nvGrpSpPr>
        <p:grpSpPr bwMode="auto">
          <a:xfrm>
            <a:off x="533400" y="2000250"/>
            <a:ext cx="1828800" cy="1366838"/>
            <a:chOff x="533400" y="2000250"/>
            <a:chExt cx="1828800" cy="1366838"/>
          </a:xfrm>
        </p:grpSpPr>
        <p:sp>
          <p:nvSpPr>
            <p:cNvPr id="9231" name="Text Box 6"/>
            <p:cNvSpPr txBox="1">
              <a:spLocks noChangeArrowheads="1"/>
            </p:cNvSpPr>
            <p:nvPr/>
          </p:nvSpPr>
          <p:spPr bwMode="auto">
            <a:xfrm>
              <a:off x="533400" y="2000250"/>
              <a:ext cx="1685925" cy="463846"/>
            </a:xfrm>
            <a:prstGeom prst="rect">
              <a:avLst/>
            </a:prstGeom>
            <a:noFill/>
            <a:ln w="9525">
              <a:noFill/>
              <a:miter lim="800000"/>
              <a:headEnd/>
              <a:tailEnd/>
            </a:ln>
          </p:spPr>
          <p:txBody>
            <a:bodyPr lIns="90000" tIns="46800" rIns="90000" bIns="46800">
              <a:spAutoFit/>
            </a:bodyPr>
            <a:lstStyle/>
            <a:p>
              <a:pPr>
                <a:spcBef>
                  <a:spcPct val="50000"/>
                </a:spcBef>
              </a:pPr>
              <a:r>
                <a:rPr lang="de-DE" sz="2400" dirty="0">
                  <a:solidFill>
                    <a:srgbClr val="163967"/>
                  </a:solidFill>
                  <a:latin typeface="+mn-lt"/>
                </a:rPr>
                <a:t>LM 25-300</a:t>
              </a:r>
            </a:p>
          </p:txBody>
        </p:sp>
        <p:pic>
          <p:nvPicPr>
            <p:cNvPr id="9232" name="Picture 3" descr="_Pic677"/>
            <p:cNvPicPr>
              <a:picLocks noChangeAspect="1" noChangeArrowheads="1"/>
            </p:cNvPicPr>
            <p:nvPr/>
          </p:nvPicPr>
          <p:blipFill>
            <a:blip r:embed="rId3" cstate="print"/>
            <a:srcRect/>
            <a:stretch>
              <a:fillRect/>
            </a:stretch>
          </p:blipFill>
          <p:spPr bwMode="auto">
            <a:xfrm>
              <a:off x="561975" y="2571750"/>
              <a:ext cx="1800225" cy="795338"/>
            </a:xfrm>
            <a:prstGeom prst="rect">
              <a:avLst/>
            </a:prstGeom>
            <a:noFill/>
            <a:ln w="9525">
              <a:noFill/>
              <a:miter lim="800000"/>
              <a:headEnd/>
              <a:tailEnd/>
            </a:ln>
          </p:spPr>
        </p:pic>
      </p:grpSp>
      <p:grpSp>
        <p:nvGrpSpPr>
          <p:cNvPr id="9222" name="Gruppieren 23"/>
          <p:cNvGrpSpPr>
            <a:grpSpLocks/>
          </p:cNvGrpSpPr>
          <p:nvPr/>
        </p:nvGrpSpPr>
        <p:grpSpPr bwMode="auto">
          <a:xfrm>
            <a:off x="1857375" y="4051300"/>
            <a:ext cx="1928813" cy="1177925"/>
            <a:chOff x="1857375" y="4143375"/>
            <a:chExt cx="1928813" cy="1177925"/>
          </a:xfrm>
        </p:grpSpPr>
        <p:sp>
          <p:nvSpPr>
            <p:cNvPr id="9229" name="Text Box 8"/>
            <p:cNvSpPr txBox="1">
              <a:spLocks noChangeArrowheads="1"/>
            </p:cNvSpPr>
            <p:nvPr/>
          </p:nvSpPr>
          <p:spPr bwMode="auto">
            <a:xfrm>
              <a:off x="1857375" y="4143375"/>
              <a:ext cx="1928813" cy="463550"/>
            </a:xfrm>
            <a:prstGeom prst="rect">
              <a:avLst/>
            </a:prstGeom>
            <a:noFill/>
            <a:ln w="9525">
              <a:noFill/>
              <a:miter lim="800000"/>
              <a:headEnd/>
              <a:tailEnd/>
            </a:ln>
          </p:spPr>
          <p:txBody>
            <a:bodyPr lIns="90000" tIns="46800" rIns="90000" bIns="46800">
              <a:spAutoFit/>
            </a:bodyPr>
            <a:lstStyle/>
            <a:p>
              <a:pPr>
                <a:spcBef>
                  <a:spcPct val="50000"/>
                </a:spcBef>
              </a:pPr>
              <a:r>
                <a:rPr lang="de-DE" sz="2400" dirty="0">
                  <a:solidFill>
                    <a:srgbClr val="163967"/>
                  </a:solidFill>
                  <a:latin typeface="+mn-lt"/>
                </a:rPr>
                <a:t>PMP 16-25</a:t>
              </a:r>
            </a:p>
          </p:txBody>
        </p:sp>
        <p:pic>
          <p:nvPicPr>
            <p:cNvPr id="9230" name="Picture 6" descr="_Pic68"/>
            <p:cNvPicPr>
              <a:picLocks noChangeAspect="1" noChangeArrowheads="1"/>
            </p:cNvPicPr>
            <p:nvPr/>
          </p:nvPicPr>
          <p:blipFill>
            <a:blip r:embed="rId4" cstate="print"/>
            <a:srcRect/>
            <a:stretch>
              <a:fillRect/>
            </a:stretch>
          </p:blipFill>
          <p:spPr bwMode="auto">
            <a:xfrm>
              <a:off x="1928813" y="4646613"/>
              <a:ext cx="1800225" cy="674687"/>
            </a:xfrm>
            <a:prstGeom prst="rect">
              <a:avLst/>
            </a:prstGeom>
            <a:noFill/>
            <a:ln w="9525">
              <a:noFill/>
              <a:miter lim="800000"/>
              <a:headEnd/>
              <a:tailEnd/>
            </a:ln>
          </p:spPr>
        </p:pic>
      </p:grpSp>
      <p:grpSp>
        <p:nvGrpSpPr>
          <p:cNvPr id="9223" name="Gruppieren 21"/>
          <p:cNvGrpSpPr>
            <a:grpSpLocks/>
          </p:cNvGrpSpPr>
          <p:nvPr/>
        </p:nvGrpSpPr>
        <p:grpSpPr bwMode="auto">
          <a:xfrm>
            <a:off x="6388100" y="2000250"/>
            <a:ext cx="1928813" cy="1357313"/>
            <a:chOff x="4700588" y="1981200"/>
            <a:chExt cx="1928812" cy="1357313"/>
          </a:xfrm>
        </p:grpSpPr>
        <p:sp>
          <p:nvSpPr>
            <p:cNvPr id="9227" name="Text Box 12"/>
            <p:cNvSpPr txBox="1">
              <a:spLocks noChangeArrowheads="1"/>
            </p:cNvSpPr>
            <p:nvPr/>
          </p:nvSpPr>
          <p:spPr bwMode="auto">
            <a:xfrm>
              <a:off x="4700588" y="1981200"/>
              <a:ext cx="1914525" cy="463846"/>
            </a:xfrm>
            <a:prstGeom prst="rect">
              <a:avLst/>
            </a:prstGeom>
            <a:noFill/>
            <a:ln w="9525">
              <a:noFill/>
              <a:miter lim="800000"/>
              <a:headEnd/>
              <a:tailEnd/>
            </a:ln>
          </p:spPr>
          <p:txBody>
            <a:bodyPr lIns="90000" tIns="46800" rIns="90000" bIns="46800">
              <a:spAutoFit/>
            </a:bodyPr>
            <a:lstStyle/>
            <a:p>
              <a:pPr>
                <a:spcBef>
                  <a:spcPct val="50000"/>
                </a:spcBef>
              </a:pPr>
              <a:r>
                <a:rPr lang="de-DE" sz="2400" dirty="0">
                  <a:solidFill>
                    <a:srgbClr val="163967"/>
                  </a:solidFill>
                  <a:latin typeface="+mn-lt"/>
                </a:rPr>
                <a:t>CLM 08-200</a:t>
              </a:r>
            </a:p>
          </p:txBody>
        </p:sp>
        <p:pic>
          <p:nvPicPr>
            <p:cNvPr id="9228" name="Picture 4" descr="_Pic35"/>
            <p:cNvPicPr>
              <a:picLocks noChangeAspect="1" noChangeArrowheads="1"/>
            </p:cNvPicPr>
            <p:nvPr/>
          </p:nvPicPr>
          <p:blipFill>
            <a:blip r:embed="rId5" cstate="print"/>
            <a:srcRect/>
            <a:stretch>
              <a:fillRect/>
            </a:stretch>
          </p:blipFill>
          <p:spPr bwMode="auto">
            <a:xfrm>
              <a:off x="4829175" y="2514600"/>
              <a:ext cx="1800225" cy="823913"/>
            </a:xfrm>
            <a:prstGeom prst="rect">
              <a:avLst/>
            </a:prstGeom>
            <a:noFill/>
            <a:ln w="9525">
              <a:noFill/>
              <a:miter lim="800000"/>
              <a:headEnd/>
              <a:tailEnd/>
            </a:ln>
          </p:spPr>
        </p:pic>
      </p:grpSp>
      <p:grpSp>
        <p:nvGrpSpPr>
          <p:cNvPr id="9224" name="Gruppieren 22"/>
          <p:cNvGrpSpPr>
            <a:grpSpLocks/>
          </p:cNvGrpSpPr>
          <p:nvPr/>
        </p:nvGrpSpPr>
        <p:grpSpPr bwMode="auto">
          <a:xfrm>
            <a:off x="4889500" y="4005263"/>
            <a:ext cx="1914525" cy="2046287"/>
            <a:chOff x="6833939" y="1988840"/>
            <a:chExt cx="1914525" cy="2047023"/>
          </a:xfrm>
        </p:grpSpPr>
        <p:sp>
          <p:nvSpPr>
            <p:cNvPr id="9225" name="Text Box 12"/>
            <p:cNvSpPr txBox="1">
              <a:spLocks noChangeArrowheads="1"/>
            </p:cNvSpPr>
            <p:nvPr/>
          </p:nvSpPr>
          <p:spPr bwMode="auto">
            <a:xfrm>
              <a:off x="6833939" y="1988840"/>
              <a:ext cx="1914525" cy="463846"/>
            </a:xfrm>
            <a:prstGeom prst="rect">
              <a:avLst/>
            </a:prstGeom>
            <a:noFill/>
            <a:ln w="9525">
              <a:noFill/>
              <a:miter lim="800000"/>
              <a:headEnd/>
              <a:tailEnd/>
            </a:ln>
          </p:spPr>
          <p:txBody>
            <a:bodyPr lIns="90000" tIns="46800" rIns="90000" bIns="46800">
              <a:spAutoFit/>
            </a:bodyPr>
            <a:lstStyle/>
            <a:p>
              <a:pPr>
                <a:spcBef>
                  <a:spcPct val="50000"/>
                </a:spcBef>
              </a:pPr>
              <a:r>
                <a:rPr lang="de-DE" sz="2400" dirty="0">
                  <a:solidFill>
                    <a:srgbClr val="163967"/>
                  </a:solidFill>
                  <a:latin typeface="+mn-lt"/>
                </a:rPr>
                <a:t>HLM 25-200</a:t>
              </a:r>
            </a:p>
          </p:txBody>
        </p:sp>
        <p:pic>
          <p:nvPicPr>
            <p:cNvPr id="9226" name="Picture 1"/>
            <p:cNvPicPr>
              <a:picLocks noChangeAspect="1" noChangeArrowheads="1"/>
            </p:cNvPicPr>
            <p:nvPr/>
          </p:nvPicPr>
          <p:blipFill>
            <a:blip r:embed="rId6" cstate="print"/>
            <a:srcRect l="60693" t="11809" r="28716" b="13618"/>
            <a:stretch>
              <a:fillRect/>
            </a:stretch>
          </p:blipFill>
          <p:spPr bwMode="auto">
            <a:xfrm>
              <a:off x="7452320" y="2492896"/>
              <a:ext cx="617747" cy="1542967"/>
            </a:xfrm>
            <a:prstGeom prst="rect">
              <a:avLst/>
            </a:prstGeom>
            <a:noFill/>
            <a:ln w="1">
              <a:noFill/>
              <a:miter lim="800000"/>
              <a:headEnd/>
              <a:tailEnd/>
            </a:ln>
          </p:spPr>
        </p:pic>
      </p:grpSp>
      <p:sp>
        <p:nvSpPr>
          <p:cNvPr id="19" name="Foliennummernplatzhalter 18"/>
          <p:cNvSpPr>
            <a:spLocks noGrp="1"/>
          </p:cNvSpPr>
          <p:nvPr>
            <p:ph type="sldNum" sz="quarter" idx="4"/>
          </p:nvPr>
        </p:nvSpPr>
        <p:spPr/>
        <p:txBody>
          <a:bodyPr/>
          <a:lstStyle/>
          <a:p>
            <a:fld id="{67E460E2-A79B-FD4C-875F-CB1722C97EA1}" type="slidenum">
              <a:rPr lang="de-DE" smtClean="0"/>
              <a:pPr/>
              <a:t>4</a:t>
            </a:fld>
            <a:endParaRPr lang="de-DE"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K:\DATEN\Allg\Koop_Entw_Vertrieb\Highlights_2011_nicht_freigegeben\Fotos\Gesendet_an_Team_3\gas_ldm_200_mit_ausfraesung.jpg"/>
          <p:cNvPicPr>
            <a:picLocks noChangeAspect="1" noChangeArrowheads="1"/>
          </p:cNvPicPr>
          <p:nvPr/>
        </p:nvPicPr>
        <p:blipFill>
          <a:blip r:embed="rId2" cstate="print"/>
          <a:srcRect/>
          <a:stretch>
            <a:fillRect/>
          </a:stretch>
        </p:blipFill>
        <p:spPr bwMode="auto">
          <a:xfrm>
            <a:off x="5220072" y="4924658"/>
            <a:ext cx="2520280" cy="1200456"/>
          </a:xfrm>
          <a:prstGeom prst="rect">
            <a:avLst/>
          </a:prstGeom>
          <a:noFill/>
          <a:ln w="9525">
            <a:noFill/>
            <a:miter lim="800000"/>
            <a:headEnd/>
            <a:tailEnd/>
          </a:ln>
        </p:spPr>
      </p:pic>
      <p:sp>
        <p:nvSpPr>
          <p:cNvPr id="44034" name="Titel 2"/>
          <p:cNvSpPr>
            <a:spLocks noGrp="1"/>
          </p:cNvSpPr>
          <p:nvPr>
            <p:ph type="title"/>
          </p:nvPr>
        </p:nvSpPr>
        <p:spPr/>
        <p:txBody>
          <a:bodyPr/>
          <a:lstStyle/>
          <a:p>
            <a:r>
              <a:rPr lang="de-DE" dirty="0" smtClean="0"/>
              <a:t>Lineardirektantrieb LDM</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6" name="Inhaltsplatzhalter 12"/>
          <p:cNvSpPr>
            <a:spLocks noGrp="1"/>
          </p:cNvSpPr>
          <p:nvPr>
            <p:ph sz="quarter" idx="4294967295"/>
          </p:nvPr>
        </p:nvSpPr>
        <p:spPr>
          <a:xfrm>
            <a:off x="571472" y="1214422"/>
            <a:ext cx="8358246" cy="4000527"/>
          </a:xfrm>
          <a:prstGeom prst="rect">
            <a:avLst/>
          </a:prstGeom>
        </p:spPr>
        <p:txBody>
          <a:bodyPr/>
          <a:lstStyle/>
          <a:p>
            <a:pPr marL="182563" indent="-182563">
              <a:spcBef>
                <a:spcPts val="0"/>
              </a:spcBef>
              <a:defRPr/>
            </a:pPr>
            <a:endParaRPr lang="de-DE" sz="2000" dirty="0" smtClean="0">
              <a:solidFill>
                <a:schemeClr val="tx1">
                  <a:lumMod val="75000"/>
                  <a:lumOff val="25000"/>
                </a:schemeClr>
              </a:solidFill>
              <a:cs typeface="Times New Roman" pitchFamily="18" charset="0"/>
            </a:endParaRPr>
          </a:p>
          <a:p>
            <a:pPr marL="182563" indent="-182563">
              <a:spcBef>
                <a:spcPts val="0"/>
              </a:spcBef>
              <a:defRPr/>
            </a:pPr>
            <a:r>
              <a:rPr lang="de-DE" sz="2000" dirty="0" smtClean="0">
                <a:solidFill>
                  <a:schemeClr val="tx1">
                    <a:lumMod val="75000"/>
                    <a:lumOff val="25000"/>
                  </a:schemeClr>
                </a:solidFill>
                <a:cs typeface="Times New Roman" pitchFamily="18" charset="0"/>
              </a:rPr>
              <a:t>+15 % Nennkraft gegenüber der Vorgänger-</a:t>
            </a:r>
            <a:r>
              <a:rPr lang="de-DE" sz="2000" dirty="0" err="1" smtClean="0">
                <a:solidFill>
                  <a:schemeClr val="tx1">
                    <a:lumMod val="75000"/>
                    <a:lumOff val="25000"/>
                  </a:schemeClr>
                </a:solidFill>
                <a:cs typeface="Times New Roman" pitchFamily="18" charset="0"/>
              </a:rPr>
              <a:t>version</a:t>
            </a:r>
            <a:r>
              <a:rPr lang="de-DE" sz="2000" dirty="0" smtClean="0">
                <a:solidFill>
                  <a:schemeClr val="tx1">
                    <a:lumMod val="75000"/>
                    <a:lumOff val="25000"/>
                  </a:schemeClr>
                </a:solidFill>
                <a:cs typeface="Times New Roman" pitchFamily="18" charset="0"/>
              </a:rPr>
              <a:t> (MLD …-M) im gleichen Bauraum</a:t>
            </a:r>
          </a:p>
          <a:p>
            <a:pPr marL="182563" indent="-182563">
              <a:spcBef>
                <a:spcPts val="0"/>
              </a:spcBef>
              <a:defRPr/>
            </a:pPr>
            <a:r>
              <a:rPr lang="de-DE" sz="2000" dirty="0" smtClean="0">
                <a:solidFill>
                  <a:schemeClr val="tx1">
                    <a:lumMod val="75000"/>
                    <a:lumOff val="25000"/>
                  </a:schemeClr>
                </a:solidFill>
                <a:cs typeface="Times New Roman" pitchFamily="18" charset="0"/>
              </a:rPr>
              <a:t>Kein Hallgebersensor mehr, d.h. weniger Kabel im Kabelsatz</a:t>
            </a:r>
          </a:p>
          <a:p>
            <a:pPr marL="182563" indent="-182563">
              <a:spcBef>
                <a:spcPts val="0"/>
              </a:spcBef>
              <a:defRPr/>
            </a:pPr>
            <a:r>
              <a:rPr lang="de-DE" sz="2000" dirty="0" smtClean="0">
                <a:solidFill>
                  <a:schemeClr val="tx1">
                    <a:lumMod val="75000"/>
                    <a:lumOff val="25000"/>
                  </a:schemeClr>
                </a:solidFill>
                <a:cs typeface="Times New Roman" pitchFamily="18" charset="0"/>
              </a:rPr>
              <a:t>Absolutes Wegmesssystem</a:t>
            </a:r>
          </a:p>
          <a:p>
            <a:pPr marL="182563" indent="-182563">
              <a:spcBef>
                <a:spcPts val="0"/>
              </a:spcBef>
              <a:defRPr/>
            </a:pPr>
            <a:r>
              <a:rPr lang="de-DE" sz="2000" dirty="0" smtClean="0">
                <a:solidFill>
                  <a:schemeClr val="tx1">
                    <a:lumMod val="75000"/>
                    <a:lumOff val="25000"/>
                  </a:schemeClr>
                </a:solidFill>
                <a:cs typeface="Times New Roman" pitchFamily="18" charset="0"/>
              </a:rPr>
              <a:t>Mehrere frei programmierbare Schlitten auf einem Führungsprofil ermöglicht außergewöhnliche, kompakte und kostengünstige Antriebskonzepte</a:t>
            </a:r>
          </a:p>
          <a:p>
            <a:pPr marL="182563" indent="-182563">
              <a:spcBef>
                <a:spcPts val="0"/>
              </a:spcBef>
              <a:defRPr/>
            </a:pPr>
            <a:r>
              <a:rPr lang="de-DE" sz="2000" dirty="0" smtClean="0">
                <a:solidFill>
                  <a:schemeClr val="tx1">
                    <a:lumMod val="75000"/>
                    <a:lumOff val="25000"/>
                  </a:schemeClr>
                </a:solidFill>
                <a:cs typeface="Times New Roman" pitchFamily="18" charset="0"/>
              </a:rPr>
              <a:t>Viele verschiedene Varianten (Langschlitten, mechanisch unterstütze Version) erhältlich </a:t>
            </a:r>
          </a:p>
          <a:p>
            <a:pPr marL="182563" indent="-182563">
              <a:spcBef>
                <a:spcPts val="0"/>
              </a:spcBef>
              <a:defRPr/>
            </a:pPr>
            <a:r>
              <a:rPr lang="de-DE" sz="2000" dirty="0" smtClean="0">
                <a:solidFill>
                  <a:schemeClr val="tx1">
                    <a:lumMod val="75000"/>
                    <a:lumOff val="25000"/>
                  </a:schemeClr>
                </a:solidFill>
                <a:cs typeface="Times New Roman" pitchFamily="18" charset="0"/>
              </a:rPr>
              <a:t>Achsmodul mit steifem doppel-X-förmigem Profil für mittlere Lasten mit hohem dynamischen Anforderungen</a:t>
            </a:r>
          </a:p>
          <a:p>
            <a:pPr marL="182563" indent="-182563">
              <a:spcBef>
                <a:spcPts val="0"/>
              </a:spcBef>
              <a:defRPr/>
            </a:pPr>
            <a:r>
              <a:rPr lang="de-DE" sz="2000" dirty="0" smtClean="0">
                <a:solidFill>
                  <a:schemeClr val="tx1">
                    <a:lumMod val="75000"/>
                    <a:lumOff val="25000"/>
                  </a:schemeClr>
                </a:solidFill>
                <a:cs typeface="Times New Roman" pitchFamily="18" charset="0"/>
              </a:rPr>
              <a:t>Optional Feststellbremse für Anwendungen als Z-Achse erhältlich</a:t>
            </a:r>
          </a:p>
          <a:p>
            <a:pPr marL="182563" lvl="1" indent="-182563">
              <a:spcBef>
                <a:spcPts val="0"/>
              </a:spcBef>
              <a:buFont typeface="Arial"/>
              <a:buChar char="•"/>
              <a:defRPr/>
            </a:pPr>
            <a:r>
              <a:rPr lang="de-DE" sz="2000" dirty="0" smtClean="0">
                <a:solidFill>
                  <a:schemeClr val="tx1">
                    <a:lumMod val="75000"/>
                    <a:lumOff val="25000"/>
                  </a:schemeClr>
                </a:solidFill>
                <a:cs typeface="Times New Roman" pitchFamily="18" charset="0"/>
              </a:rPr>
              <a:t>Max. </a:t>
            </a:r>
            <a:r>
              <a:rPr lang="de-DE" sz="2000" dirty="0" err="1" smtClean="0">
                <a:solidFill>
                  <a:schemeClr val="tx1">
                    <a:lumMod val="75000"/>
                    <a:lumOff val="25000"/>
                  </a:schemeClr>
                </a:solidFill>
                <a:cs typeface="Times New Roman" pitchFamily="18" charset="0"/>
              </a:rPr>
              <a:t>Nutzhub</a:t>
            </a:r>
            <a:r>
              <a:rPr lang="de-DE" sz="2000" dirty="0" smtClean="0">
                <a:solidFill>
                  <a:schemeClr val="tx1">
                    <a:lumMod val="75000"/>
                    <a:lumOff val="25000"/>
                  </a:schemeClr>
                </a:solidFill>
                <a:cs typeface="Times New Roman" pitchFamily="18" charset="0"/>
              </a:rPr>
              <a:t>: 2700 mm</a:t>
            </a:r>
          </a:p>
          <a:p>
            <a:pPr marL="182563" lvl="1" indent="-182563">
              <a:spcBef>
                <a:spcPts val="0"/>
              </a:spcBef>
              <a:buFont typeface="Arial"/>
              <a:buChar char="•"/>
              <a:defRPr/>
            </a:pPr>
            <a:r>
              <a:rPr lang="de-DE" sz="2000" dirty="0" smtClean="0">
                <a:solidFill>
                  <a:schemeClr val="tx1">
                    <a:lumMod val="75000"/>
                    <a:lumOff val="25000"/>
                  </a:schemeClr>
                </a:solidFill>
                <a:cs typeface="Times New Roman" pitchFamily="18" charset="0"/>
              </a:rPr>
              <a:t>Wiederholgenauigkeit: 0,01 mm</a:t>
            </a:r>
          </a:p>
          <a:p>
            <a:pPr marL="182563" indent="-182563">
              <a:spcBef>
                <a:spcPts val="0"/>
              </a:spcBef>
              <a:buNone/>
              <a:defRPr/>
            </a:pPr>
            <a:endParaRPr lang="de-DE" sz="2000" dirty="0" smtClean="0">
              <a:solidFill>
                <a:schemeClr val="tx1">
                  <a:lumMod val="75000"/>
                  <a:lumOff val="25000"/>
                </a:schemeClr>
              </a:solidFill>
              <a:cs typeface="Times New Roman" pitchFamily="18" charset="0"/>
            </a:endParaRPr>
          </a:p>
        </p:txBody>
      </p:sp>
      <p:sp>
        <p:nvSpPr>
          <p:cNvPr id="8" name="Foliennummernplatzhalter 7"/>
          <p:cNvSpPr>
            <a:spLocks noGrp="1"/>
          </p:cNvSpPr>
          <p:nvPr>
            <p:ph type="sldNum" sz="quarter" idx="4"/>
          </p:nvPr>
        </p:nvSpPr>
        <p:spPr/>
        <p:txBody>
          <a:bodyPr/>
          <a:lstStyle/>
          <a:p>
            <a:fld id="{67E460E2-A79B-FD4C-875F-CB1722C97EA1}" type="slidenum">
              <a:rPr lang="de-DE" smtClean="0"/>
              <a:pPr/>
              <a:t>40</a:t>
            </a:fld>
            <a:endParaRPr lang="de-DE"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K:\DATEN\Allg\Koop_Entw_Vertrieb\Highlights_2011_nicht_freigegeben\Schnittbilder\Gesendet_an_Team_3\ldm_200_mit_ausfraesung_mit_legende.jpg"/>
          <p:cNvPicPr>
            <a:picLocks noChangeAspect="1" noChangeArrowheads="1"/>
          </p:cNvPicPr>
          <p:nvPr/>
        </p:nvPicPr>
        <p:blipFill>
          <a:blip r:embed="rId2" cstate="print"/>
          <a:srcRect r="2444" b="13737"/>
          <a:stretch>
            <a:fillRect/>
          </a:stretch>
        </p:blipFill>
        <p:spPr bwMode="auto">
          <a:xfrm>
            <a:off x="714348" y="3848484"/>
            <a:ext cx="3805264" cy="2428892"/>
          </a:xfrm>
          <a:prstGeom prst="rect">
            <a:avLst/>
          </a:prstGeom>
          <a:noFill/>
          <a:ln w="9525">
            <a:noFill/>
            <a:miter lim="800000"/>
            <a:headEnd/>
            <a:tailEnd/>
          </a:ln>
        </p:spPr>
      </p:pic>
      <p:sp>
        <p:nvSpPr>
          <p:cNvPr id="44034" name="Titel 2"/>
          <p:cNvSpPr>
            <a:spLocks noGrp="1"/>
          </p:cNvSpPr>
          <p:nvPr>
            <p:ph type="title"/>
          </p:nvPr>
        </p:nvSpPr>
        <p:spPr>
          <a:xfrm>
            <a:off x="539552" y="188640"/>
            <a:ext cx="8074557" cy="960702"/>
          </a:xfrm>
        </p:spPr>
        <p:txBody>
          <a:bodyPr/>
          <a:lstStyle/>
          <a:p>
            <a:r>
              <a:rPr lang="de-DE" dirty="0" smtClean="0"/>
              <a:t>Lineardirektantrieb LDM</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6" name="Inhaltsplatzhalter 12"/>
          <p:cNvSpPr>
            <a:spLocks noGrp="1"/>
          </p:cNvSpPr>
          <p:nvPr>
            <p:ph sz="quarter" idx="4294967295"/>
          </p:nvPr>
        </p:nvSpPr>
        <p:spPr>
          <a:xfrm>
            <a:off x="571472" y="1214422"/>
            <a:ext cx="8358246" cy="4000527"/>
          </a:xfrm>
          <a:prstGeom prst="rect">
            <a:avLst/>
          </a:prstGeom>
        </p:spPr>
        <p:txBody>
          <a:bodyPr/>
          <a:lstStyle/>
          <a:p>
            <a:pPr marL="396000" indent="-361950">
              <a:lnSpc>
                <a:spcPct val="100000"/>
              </a:lnSpc>
              <a:spcBef>
                <a:spcPts val="0"/>
              </a:spcBef>
              <a:buNone/>
              <a:defRPr/>
            </a:pPr>
            <a:r>
              <a:rPr lang="de-DE" sz="2000" b="1" dirty="0" smtClean="0">
                <a:solidFill>
                  <a:schemeClr val="tx1">
                    <a:lumMod val="75000"/>
                    <a:lumOff val="25000"/>
                  </a:schemeClr>
                </a:solidFill>
                <a:cs typeface="Times New Roman" pitchFamily="18" charset="0"/>
              </a:rPr>
              <a:t>Kundenmehrwert / Verkaufsargumentation</a:t>
            </a:r>
          </a:p>
          <a:p>
            <a:pPr marL="266700" indent="-233363">
              <a:spcBef>
                <a:spcPts val="0"/>
              </a:spcBef>
              <a:defRPr/>
            </a:pPr>
            <a:r>
              <a:rPr lang="de-DE" sz="2000" dirty="0" smtClean="0">
                <a:solidFill>
                  <a:schemeClr val="tx1">
                    <a:lumMod val="75000"/>
                    <a:lumOff val="25000"/>
                  </a:schemeClr>
                </a:solidFill>
                <a:cs typeface="Times New Roman" pitchFamily="18" charset="0"/>
              </a:rPr>
              <a:t>Durch den </a:t>
            </a:r>
            <a:r>
              <a:rPr lang="de-DE" sz="2000" dirty="0" err="1" smtClean="0">
                <a:solidFill>
                  <a:schemeClr val="tx1">
                    <a:lumMod val="75000"/>
                    <a:lumOff val="25000"/>
                  </a:schemeClr>
                </a:solidFill>
                <a:cs typeface="Times New Roman" pitchFamily="18" charset="0"/>
              </a:rPr>
              <a:t>Absolutwertgeber</a:t>
            </a:r>
            <a:r>
              <a:rPr lang="de-DE" sz="2000" dirty="0" smtClean="0">
                <a:solidFill>
                  <a:schemeClr val="tx1">
                    <a:lumMod val="75000"/>
                    <a:lumOff val="25000"/>
                  </a:schemeClr>
                </a:solidFill>
                <a:cs typeface="Times New Roman" pitchFamily="18" charset="0"/>
              </a:rPr>
              <a:t> nur bei der Erstinbetriebnahme eine Kommutierung notwendig, danach bleibt der Parameter im Geber gespeichert</a:t>
            </a:r>
          </a:p>
          <a:p>
            <a:pPr marL="266700" indent="-233363">
              <a:spcBef>
                <a:spcPts val="0"/>
              </a:spcBef>
              <a:defRPr/>
            </a:pPr>
            <a:r>
              <a:rPr lang="de-DE" sz="2000" dirty="0" smtClean="0">
                <a:solidFill>
                  <a:schemeClr val="tx1">
                    <a:lumMod val="75000"/>
                    <a:lumOff val="25000"/>
                  </a:schemeClr>
                </a:solidFill>
                <a:cs typeface="Times New Roman" pitchFamily="18" charset="0"/>
              </a:rPr>
              <a:t>Durch den </a:t>
            </a:r>
            <a:r>
              <a:rPr lang="de-DE" sz="2000" dirty="0" err="1" smtClean="0">
                <a:solidFill>
                  <a:schemeClr val="tx1">
                    <a:lumMod val="75000"/>
                    <a:lumOff val="25000"/>
                  </a:schemeClr>
                </a:solidFill>
                <a:cs typeface="Times New Roman" pitchFamily="18" charset="0"/>
              </a:rPr>
              <a:t>Absolutwertgeber</a:t>
            </a:r>
            <a:r>
              <a:rPr lang="de-DE" sz="2000" dirty="0" smtClean="0">
                <a:solidFill>
                  <a:schemeClr val="tx1">
                    <a:lumMod val="75000"/>
                    <a:lumOff val="25000"/>
                  </a:schemeClr>
                </a:solidFill>
                <a:cs typeface="Times New Roman" pitchFamily="18" charset="0"/>
              </a:rPr>
              <a:t> keine End- bzw. Referenzsensoren mehr nötig. Zum einen günstiger, zum anderen weniger Programmieraufwand und Zeitersparnis beim Hochfahren der Anlage</a:t>
            </a:r>
          </a:p>
          <a:p>
            <a:pPr marL="266700" indent="-233363">
              <a:spcBef>
                <a:spcPts val="0"/>
              </a:spcBef>
              <a:defRPr/>
            </a:pPr>
            <a:r>
              <a:rPr lang="de-DE" sz="2000" dirty="0" smtClean="0">
                <a:solidFill>
                  <a:schemeClr val="tx1">
                    <a:lumMod val="75000"/>
                    <a:lumOff val="25000"/>
                  </a:schemeClr>
                </a:solidFill>
                <a:cs typeface="Times New Roman" pitchFamily="18" charset="0"/>
              </a:rPr>
              <a:t>Höhere Arbeitsgeschwindigkeiten führen zu geringeren Zykluszeiten führen zu mehr Zyklen je Zeiteinheit führen zu mehr produzierten Produkten je Zeiteinheit</a:t>
            </a:r>
          </a:p>
          <a:p>
            <a:pPr marL="182563" indent="-182563">
              <a:spcBef>
                <a:spcPts val="0"/>
              </a:spcBef>
              <a:buNone/>
              <a:defRPr/>
            </a:pPr>
            <a:endParaRPr lang="de-DE" sz="2000" dirty="0" smtClean="0">
              <a:solidFill>
                <a:schemeClr val="tx1">
                  <a:lumMod val="75000"/>
                  <a:lumOff val="25000"/>
                </a:schemeClr>
              </a:solidFill>
              <a:cs typeface="Times New Roman" pitchFamily="18" charset="0"/>
            </a:endParaRPr>
          </a:p>
          <a:p>
            <a:pPr>
              <a:lnSpc>
                <a:spcPct val="100000"/>
              </a:lnSpc>
              <a:spcBef>
                <a:spcPts val="0"/>
              </a:spcBef>
            </a:pPr>
            <a:endParaRPr lang="de-DE" sz="2000" dirty="0">
              <a:solidFill>
                <a:schemeClr val="tx1">
                  <a:lumMod val="75000"/>
                  <a:lumOff val="25000"/>
                </a:schemeClr>
              </a:solidFill>
            </a:endParaRPr>
          </a:p>
        </p:txBody>
      </p:sp>
      <p:grpSp>
        <p:nvGrpSpPr>
          <p:cNvPr id="9" name="Gruppieren 8"/>
          <p:cNvGrpSpPr/>
          <p:nvPr/>
        </p:nvGrpSpPr>
        <p:grpSpPr>
          <a:xfrm>
            <a:off x="5000628" y="4643446"/>
            <a:ext cx="3214710" cy="1172151"/>
            <a:chOff x="2071670" y="2347271"/>
            <a:chExt cx="3857652" cy="1391928"/>
          </a:xfrm>
        </p:grpSpPr>
        <p:sp>
          <p:nvSpPr>
            <p:cNvPr id="10" name="Ellipse 13"/>
            <p:cNvSpPr>
              <a:spLocks noChangeArrowheads="1"/>
            </p:cNvSpPr>
            <p:nvPr/>
          </p:nvSpPr>
          <p:spPr bwMode="auto">
            <a:xfrm>
              <a:off x="2096380" y="2634216"/>
              <a:ext cx="129651" cy="131682"/>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1" name="Textfeld 14"/>
            <p:cNvSpPr txBox="1">
              <a:spLocks noChangeArrowheads="1"/>
            </p:cNvSpPr>
            <p:nvPr/>
          </p:nvSpPr>
          <p:spPr bwMode="auto">
            <a:xfrm>
              <a:off x="2071670" y="2583902"/>
              <a:ext cx="185215" cy="188117"/>
            </a:xfrm>
            <a:prstGeom prst="rect">
              <a:avLst/>
            </a:prstGeom>
            <a:noFill/>
            <a:ln w="9525">
              <a:noFill/>
              <a:miter lim="800000"/>
              <a:headEnd/>
              <a:tailEnd/>
            </a:ln>
          </p:spPr>
          <p:txBody>
            <a:bodyPr>
              <a:spAutoFit/>
            </a:bodyPr>
            <a:lstStyle/>
            <a:p>
              <a:pPr algn="ctr"/>
              <a:r>
                <a:rPr lang="de-DE" sz="800" b="1" dirty="0">
                  <a:solidFill>
                    <a:schemeClr val="bg1"/>
                  </a:solidFill>
                </a:rPr>
                <a:t>2</a:t>
              </a:r>
            </a:p>
          </p:txBody>
        </p:sp>
        <p:sp>
          <p:nvSpPr>
            <p:cNvPr id="12" name="Textfeld 22"/>
            <p:cNvSpPr txBox="1">
              <a:spLocks noChangeArrowheads="1"/>
            </p:cNvSpPr>
            <p:nvPr/>
          </p:nvSpPr>
          <p:spPr bwMode="auto">
            <a:xfrm>
              <a:off x="2219086" y="2573756"/>
              <a:ext cx="3710236" cy="292387"/>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Stahlführungsschienen</a:t>
              </a:r>
              <a:endParaRPr lang="de-DE" sz="1000" b="1" dirty="0">
                <a:solidFill>
                  <a:schemeClr val="tx1">
                    <a:lumMod val="75000"/>
                    <a:lumOff val="25000"/>
                  </a:schemeClr>
                </a:solidFill>
                <a:latin typeface="+mn-lt"/>
              </a:endParaRPr>
            </a:p>
          </p:txBody>
        </p:sp>
        <p:sp>
          <p:nvSpPr>
            <p:cNvPr id="13" name="Ellipse 13"/>
            <p:cNvSpPr>
              <a:spLocks noChangeArrowheads="1"/>
            </p:cNvSpPr>
            <p:nvPr/>
          </p:nvSpPr>
          <p:spPr bwMode="auto">
            <a:xfrm>
              <a:off x="2096394" y="2860822"/>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4" name="Textfeld 14"/>
            <p:cNvSpPr txBox="1">
              <a:spLocks noChangeArrowheads="1"/>
            </p:cNvSpPr>
            <p:nvPr/>
          </p:nvSpPr>
          <p:spPr bwMode="auto">
            <a:xfrm>
              <a:off x="2071684" y="2810508"/>
              <a:ext cx="185215" cy="225161"/>
            </a:xfrm>
            <a:prstGeom prst="rect">
              <a:avLst/>
            </a:prstGeom>
            <a:noFill/>
            <a:ln w="9525">
              <a:noFill/>
              <a:miter lim="800000"/>
              <a:headEnd/>
              <a:tailEnd/>
            </a:ln>
          </p:spPr>
          <p:txBody>
            <a:bodyPr>
              <a:spAutoFit/>
            </a:bodyPr>
            <a:lstStyle/>
            <a:p>
              <a:pPr algn="ctr"/>
              <a:r>
                <a:rPr lang="de-DE" sz="800" b="1" dirty="0">
                  <a:solidFill>
                    <a:schemeClr val="bg1"/>
                  </a:solidFill>
                </a:rPr>
                <a:t>3</a:t>
              </a:r>
            </a:p>
          </p:txBody>
        </p:sp>
        <p:sp>
          <p:nvSpPr>
            <p:cNvPr id="15" name="Textfeld 22"/>
            <p:cNvSpPr txBox="1">
              <a:spLocks noChangeArrowheads="1"/>
            </p:cNvSpPr>
            <p:nvPr/>
          </p:nvSpPr>
          <p:spPr bwMode="auto">
            <a:xfrm>
              <a:off x="2219100" y="2803309"/>
              <a:ext cx="2138586" cy="246221"/>
            </a:xfrm>
            <a:prstGeom prst="rect">
              <a:avLst/>
            </a:prstGeom>
            <a:noFill/>
            <a:ln w="9525">
              <a:noFill/>
              <a:miter lim="800000"/>
              <a:headEnd/>
              <a:tailEnd/>
            </a:ln>
          </p:spPr>
          <p:txBody>
            <a:bodyPr wrap="square">
              <a:spAutoFit/>
            </a:bodyPr>
            <a:lstStyle/>
            <a:p>
              <a:r>
                <a:rPr kumimoji="1" lang="de-DE" sz="1000" b="1" dirty="0" smtClean="0">
                  <a:solidFill>
                    <a:schemeClr val="tx1">
                      <a:lumMod val="75000"/>
                      <a:lumOff val="25000"/>
                    </a:schemeClr>
                  </a:solidFill>
                  <a:latin typeface="+mn-lt"/>
                </a:rPr>
                <a:t>Integrierte Sekundärteile</a:t>
              </a:r>
              <a:endParaRPr lang="de-DE" sz="1000" b="1" dirty="0">
                <a:latin typeface="+mn-lt"/>
              </a:endParaRPr>
            </a:p>
          </p:txBody>
        </p:sp>
        <p:sp>
          <p:nvSpPr>
            <p:cNvPr id="16" name="Ellipse 13"/>
            <p:cNvSpPr>
              <a:spLocks noChangeArrowheads="1"/>
            </p:cNvSpPr>
            <p:nvPr/>
          </p:nvSpPr>
          <p:spPr bwMode="auto">
            <a:xfrm>
              <a:off x="2096394" y="3087429"/>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7" name="Textfeld 14"/>
            <p:cNvSpPr txBox="1">
              <a:spLocks noChangeArrowheads="1"/>
            </p:cNvSpPr>
            <p:nvPr/>
          </p:nvSpPr>
          <p:spPr bwMode="auto">
            <a:xfrm>
              <a:off x="2071684" y="3037115"/>
              <a:ext cx="185215" cy="225161"/>
            </a:xfrm>
            <a:prstGeom prst="rect">
              <a:avLst/>
            </a:prstGeom>
            <a:noFill/>
            <a:ln w="9525">
              <a:noFill/>
              <a:miter lim="800000"/>
              <a:headEnd/>
              <a:tailEnd/>
            </a:ln>
          </p:spPr>
          <p:txBody>
            <a:bodyPr>
              <a:spAutoFit/>
            </a:bodyPr>
            <a:lstStyle/>
            <a:p>
              <a:pPr algn="ctr"/>
              <a:r>
                <a:rPr lang="de-DE" sz="800" b="1" dirty="0">
                  <a:solidFill>
                    <a:schemeClr val="bg1"/>
                  </a:solidFill>
                </a:rPr>
                <a:t>4</a:t>
              </a:r>
            </a:p>
          </p:txBody>
        </p:sp>
        <p:sp>
          <p:nvSpPr>
            <p:cNvPr id="18" name="Textfeld 22"/>
            <p:cNvSpPr txBox="1">
              <a:spLocks noChangeArrowheads="1"/>
            </p:cNvSpPr>
            <p:nvPr/>
          </p:nvSpPr>
          <p:spPr bwMode="auto">
            <a:xfrm>
              <a:off x="2219100" y="3026960"/>
              <a:ext cx="2138586" cy="292387"/>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Kompakter Primärteilschlitten</a:t>
              </a:r>
              <a:endParaRPr lang="de-DE" sz="1000" b="1" dirty="0">
                <a:solidFill>
                  <a:schemeClr val="tx1">
                    <a:lumMod val="75000"/>
                    <a:lumOff val="25000"/>
                  </a:schemeClr>
                </a:solidFill>
                <a:latin typeface="+mn-lt"/>
              </a:endParaRPr>
            </a:p>
          </p:txBody>
        </p:sp>
        <p:sp>
          <p:nvSpPr>
            <p:cNvPr id="19" name="Ellipse 13"/>
            <p:cNvSpPr>
              <a:spLocks noChangeArrowheads="1"/>
            </p:cNvSpPr>
            <p:nvPr/>
          </p:nvSpPr>
          <p:spPr bwMode="auto">
            <a:xfrm>
              <a:off x="2096394" y="2407734"/>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0" name="Textfeld 14"/>
            <p:cNvSpPr txBox="1">
              <a:spLocks noChangeArrowheads="1"/>
            </p:cNvSpPr>
            <p:nvPr/>
          </p:nvSpPr>
          <p:spPr bwMode="auto">
            <a:xfrm>
              <a:off x="2071684" y="2357430"/>
              <a:ext cx="185215" cy="225162"/>
            </a:xfrm>
            <a:prstGeom prst="rect">
              <a:avLst/>
            </a:prstGeom>
            <a:noFill/>
            <a:ln w="9525">
              <a:noFill/>
              <a:miter lim="800000"/>
              <a:headEnd/>
              <a:tailEnd/>
            </a:ln>
          </p:spPr>
          <p:txBody>
            <a:bodyPr>
              <a:spAutoFit/>
            </a:bodyPr>
            <a:lstStyle/>
            <a:p>
              <a:pPr algn="ctr"/>
              <a:r>
                <a:rPr lang="de-DE" sz="800" b="1" dirty="0">
                  <a:solidFill>
                    <a:schemeClr val="bg1"/>
                  </a:solidFill>
                </a:rPr>
                <a:t>1</a:t>
              </a:r>
            </a:p>
          </p:txBody>
        </p:sp>
        <p:sp>
          <p:nvSpPr>
            <p:cNvPr id="21" name="Textfeld 22"/>
            <p:cNvSpPr txBox="1">
              <a:spLocks noChangeArrowheads="1"/>
            </p:cNvSpPr>
            <p:nvPr/>
          </p:nvSpPr>
          <p:spPr bwMode="auto">
            <a:xfrm>
              <a:off x="2219100" y="2347271"/>
              <a:ext cx="3210156" cy="493404"/>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Aluminium Stangenpressprofil</a:t>
              </a:r>
              <a:r>
                <a:rPr lang="de-DE" sz="1000" dirty="0" smtClean="0">
                  <a:solidFill>
                    <a:schemeClr val="tx1">
                      <a:lumMod val="75000"/>
                      <a:lumOff val="25000"/>
                    </a:schemeClr>
                  </a:solidFill>
                  <a:latin typeface="+mn-lt"/>
                </a:rPr>
                <a:t/>
              </a:r>
              <a:br>
                <a:rPr lang="de-DE" sz="1000" dirty="0" smtClean="0">
                  <a:solidFill>
                    <a:schemeClr val="tx1">
                      <a:lumMod val="75000"/>
                      <a:lumOff val="25000"/>
                    </a:schemeClr>
                  </a:solidFill>
                  <a:latin typeface="+mn-lt"/>
                </a:rPr>
              </a:br>
              <a:endParaRPr lang="de-DE" sz="1000" b="1" dirty="0">
                <a:solidFill>
                  <a:schemeClr val="tx1">
                    <a:lumMod val="75000"/>
                    <a:lumOff val="25000"/>
                  </a:schemeClr>
                </a:solidFill>
                <a:latin typeface="+mn-lt"/>
              </a:endParaRPr>
            </a:p>
          </p:txBody>
        </p:sp>
        <p:sp>
          <p:nvSpPr>
            <p:cNvPr id="22" name="Ellipse 21"/>
            <p:cNvSpPr>
              <a:spLocks noChangeArrowheads="1"/>
            </p:cNvSpPr>
            <p:nvPr/>
          </p:nvSpPr>
          <p:spPr bwMode="auto">
            <a:xfrm>
              <a:off x="2096415" y="3314033"/>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3" name="Textfeld 22"/>
            <p:cNvSpPr txBox="1">
              <a:spLocks noChangeArrowheads="1"/>
            </p:cNvSpPr>
            <p:nvPr/>
          </p:nvSpPr>
          <p:spPr bwMode="auto">
            <a:xfrm>
              <a:off x="2071705" y="3263719"/>
              <a:ext cx="185215" cy="225161"/>
            </a:xfrm>
            <a:prstGeom prst="rect">
              <a:avLst/>
            </a:prstGeom>
            <a:noFill/>
            <a:ln w="9525">
              <a:noFill/>
              <a:miter lim="800000"/>
              <a:headEnd/>
              <a:tailEnd/>
            </a:ln>
          </p:spPr>
          <p:txBody>
            <a:bodyPr>
              <a:spAutoFit/>
            </a:bodyPr>
            <a:lstStyle/>
            <a:p>
              <a:pPr algn="ctr"/>
              <a:r>
                <a:rPr lang="de-DE" sz="800" b="1" dirty="0">
                  <a:solidFill>
                    <a:schemeClr val="bg1"/>
                  </a:solidFill>
                </a:rPr>
                <a:t>5</a:t>
              </a:r>
            </a:p>
          </p:txBody>
        </p:sp>
        <p:sp>
          <p:nvSpPr>
            <p:cNvPr id="24" name="Textfeld 22"/>
            <p:cNvSpPr txBox="1">
              <a:spLocks noChangeArrowheads="1"/>
            </p:cNvSpPr>
            <p:nvPr/>
          </p:nvSpPr>
          <p:spPr bwMode="auto">
            <a:xfrm>
              <a:off x="2219126" y="3253559"/>
              <a:ext cx="1495618" cy="292387"/>
            </a:xfrm>
            <a:prstGeom prst="rect">
              <a:avLst/>
            </a:prstGeom>
            <a:noFill/>
            <a:ln w="9525">
              <a:noFill/>
              <a:miter lim="800000"/>
              <a:headEnd/>
              <a:tailEnd/>
            </a:ln>
          </p:spPr>
          <p:txBody>
            <a:bodyPr>
              <a:spAutoFit/>
            </a:bodyPr>
            <a:lstStyle/>
            <a:p>
              <a:r>
                <a:rPr lang="de-DE" sz="1000" b="1" dirty="0" smtClean="0">
                  <a:solidFill>
                    <a:schemeClr val="tx1">
                      <a:lumMod val="75000"/>
                      <a:lumOff val="25000"/>
                    </a:schemeClr>
                  </a:solidFill>
                  <a:latin typeface="+mn-lt"/>
                </a:rPr>
                <a:t>Endplatten</a:t>
              </a:r>
              <a:endParaRPr lang="de-DE" sz="1000" b="1" dirty="0">
                <a:solidFill>
                  <a:schemeClr val="tx1">
                    <a:lumMod val="75000"/>
                    <a:lumOff val="25000"/>
                  </a:schemeClr>
                </a:solidFill>
                <a:latin typeface="+mn-lt"/>
              </a:endParaRPr>
            </a:p>
          </p:txBody>
        </p:sp>
        <p:sp>
          <p:nvSpPr>
            <p:cNvPr id="25" name="Ellipse 24"/>
            <p:cNvSpPr>
              <a:spLocks noChangeArrowheads="1"/>
            </p:cNvSpPr>
            <p:nvPr/>
          </p:nvSpPr>
          <p:spPr bwMode="auto">
            <a:xfrm>
              <a:off x="2096380" y="3523274"/>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6" name="Textfeld 25"/>
            <p:cNvSpPr txBox="1">
              <a:spLocks noChangeArrowheads="1"/>
            </p:cNvSpPr>
            <p:nvPr/>
          </p:nvSpPr>
          <p:spPr bwMode="auto">
            <a:xfrm>
              <a:off x="2071670" y="3472960"/>
              <a:ext cx="185215" cy="215444"/>
            </a:xfrm>
            <a:prstGeom prst="rect">
              <a:avLst/>
            </a:prstGeom>
            <a:noFill/>
            <a:ln w="9525">
              <a:noFill/>
              <a:miter lim="800000"/>
              <a:headEnd/>
              <a:tailEnd/>
            </a:ln>
          </p:spPr>
          <p:txBody>
            <a:bodyPr>
              <a:spAutoFit/>
            </a:bodyPr>
            <a:lstStyle/>
            <a:p>
              <a:pPr algn="ctr"/>
              <a:r>
                <a:rPr lang="de-DE" sz="800" b="1" dirty="0">
                  <a:solidFill>
                    <a:schemeClr val="bg1"/>
                  </a:solidFill>
                </a:rPr>
                <a:t>6</a:t>
              </a:r>
            </a:p>
          </p:txBody>
        </p:sp>
        <p:sp>
          <p:nvSpPr>
            <p:cNvPr id="27" name="Textfeld 26"/>
            <p:cNvSpPr txBox="1"/>
            <p:nvPr/>
          </p:nvSpPr>
          <p:spPr>
            <a:xfrm>
              <a:off x="2223338" y="3446812"/>
              <a:ext cx="2571768" cy="292387"/>
            </a:xfrm>
            <a:prstGeom prst="rect">
              <a:avLst/>
            </a:prstGeom>
            <a:noFill/>
          </p:spPr>
          <p:txBody>
            <a:bodyPr wrap="square" rtlCol="0">
              <a:spAutoFit/>
            </a:bodyPr>
            <a:lstStyle/>
            <a:p>
              <a:r>
                <a:rPr lang="de-DE" sz="1000" b="1" dirty="0" smtClean="0">
                  <a:solidFill>
                    <a:schemeClr val="tx1">
                      <a:lumMod val="75000"/>
                      <a:lumOff val="25000"/>
                    </a:schemeClr>
                  </a:solidFill>
                  <a:latin typeface="+mn-lt"/>
                </a:rPr>
                <a:t>Motorstecker</a:t>
              </a:r>
              <a:endParaRPr lang="de-DE" sz="1000" b="1" dirty="0">
                <a:solidFill>
                  <a:schemeClr val="tx1">
                    <a:lumMod val="75000"/>
                    <a:lumOff val="25000"/>
                  </a:schemeClr>
                </a:solidFill>
                <a:latin typeface="+mn-lt"/>
              </a:endParaRPr>
            </a:p>
          </p:txBody>
        </p:sp>
      </p:grpSp>
      <p:sp>
        <p:nvSpPr>
          <p:cNvPr id="28" name="Foliennummernplatzhalter 27"/>
          <p:cNvSpPr>
            <a:spLocks noGrp="1"/>
          </p:cNvSpPr>
          <p:nvPr>
            <p:ph type="sldNum" sz="quarter" idx="4"/>
          </p:nvPr>
        </p:nvSpPr>
        <p:spPr/>
        <p:txBody>
          <a:bodyPr/>
          <a:lstStyle/>
          <a:p>
            <a:fld id="{67E460E2-A79B-FD4C-875F-CB1722C97EA1}" type="slidenum">
              <a:rPr lang="de-DE" smtClean="0"/>
              <a:pPr/>
              <a:t>41</a:t>
            </a:fld>
            <a:endParaRPr lang="de-DE"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9" descr="K:\DATEN\Allg\Koop_Entw_Vertrieb\Highlights_2011_nicht_freigegeben\Fotos\Gesendet_an_Team_3\gas_ldt_300_mit_ausfraesung.jpg"/>
          <p:cNvPicPr>
            <a:picLocks noChangeAspect="1" noChangeArrowheads="1"/>
          </p:cNvPicPr>
          <p:nvPr/>
        </p:nvPicPr>
        <p:blipFill>
          <a:blip r:embed="rId2" cstate="print"/>
          <a:srcRect/>
          <a:stretch>
            <a:fillRect/>
          </a:stretch>
        </p:blipFill>
        <p:spPr bwMode="auto">
          <a:xfrm>
            <a:off x="5034120" y="4560530"/>
            <a:ext cx="3429024" cy="1705018"/>
          </a:xfrm>
          <a:prstGeom prst="rect">
            <a:avLst/>
          </a:prstGeom>
          <a:noFill/>
          <a:ln w="9525">
            <a:noFill/>
            <a:miter lim="800000"/>
            <a:headEnd/>
            <a:tailEnd/>
          </a:ln>
        </p:spPr>
      </p:pic>
      <p:sp>
        <p:nvSpPr>
          <p:cNvPr id="44034" name="Titel 2"/>
          <p:cNvSpPr>
            <a:spLocks noGrp="1"/>
          </p:cNvSpPr>
          <p:nvPr>
            <p:ph type="title"/>
          </p:nvPr>
        </p:nvSpPr>
        <p:spPr/>
        <p:txBody>
          <a:bodyPr/>
          <a:lstStyle/>
          <a:p>
            <a:r>
              <a:rPr lang="de-DE" dirty="0" smtClean="0"/>
              <a:t>Lineardirektantrieb LDT</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6" name="Inhaltsplatzhalter 12"/>
          <p:cNvSpPr>
            <a:spLocks noGrp="1"/>
          </p:cNvSpPr>
          <p:nvPr>
            <p:ph sz="quarter" idx="4294967295"/>
          </p:nvPr>
        </p:nvSpPr>
        <p:spPr>
          <a:xfrm>
            <a:off x="571472" y="1285861"/>
            <a:ext cx="8358246" cy="4000527"/>
          </a:xfrm>
          <a:prstGeom prst="rect">
            <a:avLst/>
          </a:prstGeom>
        </p:spPr>
        <p:txBody>
          <a:bodyPr/>
          <a:lstStyle/>
          <a:p>
            <a:pPr marL="182563" indent="-182563">
              <a:spcBef>
                <a:spcPts val="0"/>
              </a:spcBef>
              <a:defRPr/>
            </a:pPr>
            <a:r>
              <a:rPr lang="de-DE" sz="2000" dirty="0" smtClean="0">
                <a:solidFill>
                  <a:schemeClr val="tx1">
                    <a:lumMod val="75000"/>
                    <a:lumOff val="25000"/>
                  </a:schemeClr>
                </a:solidFill>
                <a:cs typeface="Times New Roman" pitchFamily="18" charset="0"/>
              </a:rPr>
              <a:t>+15 % Nennkraft gegenüber der Vorgängerversion (MLD …-T) im gleichen Bauraum</a:t>
            </a:r>
          </a:p>
          <a:p>
            <a:pPr marL="182563" indent="-182563">
              <a:spcBef>
                <a:spcPts val="0"/>
              </a:spcBef>
              <a:defRPr/>
            </a:pPr>
            <a:r>
              <a:rPr lang="de-DE" sz="2000" dirty="0" smtClean="0">
                <a:solidFill>
                  <a:schemeClr val="tx1">
                    <a:lumMod val="75000"/>
                    <a:lumOff val="25000"/>
                  </a:schemeClr>
                </a:solidFill>
                <a:cs typeface="Times New Roman" pitchFamily="18" charset="0"/>
              </a:rPr>
              <a:t>Kein Hallgebersensor mehr, d.h. weniger Kabel im Kabelsatz</a:t>
            </a:r>
          </a:p>
          <a:p>
            <a:pPr marL="182563" indent="-182563">
              <a:spcBef>
                <a:spcPts val="0"/>
              </a:spcBef>
              <a:defRPr/>
            </a:pPr>
            <a:r>
              <a:rPr lang="de-DE" sz="2000" dirty="0" smtClean="0">
                <a:solidFill>
                  <a:schemeClr val="tx1">
                    <a:lumMod val="75000"/>
                    <a:lumOff val="25000"/>
                  </a:schemeClr>
                </a:solidFill>
                <a:cs typeface="Times New Roman" pitchFamily="18" charset="0"/>
              </a:rPr>
              <a:t>Absolutes Wegmesssystem</a:t>
            </a:r>
          </a:p>
          <a:p>
            <a:pPr marL="182563" indent="-182563">
              <a:spcBef>
                <a:spcPts val="0"/>
              </a:spcBef>
              <a:defRPr/>
            </a:pPr>
            <a:r>
              <a:rPr lang="de-DE" sz="2000" dirty="0" smtClean="0">
                <a:solidFill>
                  <a:schemeClr val="tx1">
                    <a:lumMod val="75000"/>
                    <a:lumOff val="25000"/>
                  </a:schemeClr>
                </a:solidFill>
                <a:cs typeface="Times New Roman" pitchFamily="18" charset="0"/>
              </a:rPr>
              <a:t>Mehrere frei programmierbare Schlitten auf einem Führungsprofil ermöglicht außergewöhnliche, kompakte und kostengünstige Antriebskonzepte</a:t>
            </a:r>
          </a:p>
          <a:p>
            <a:pPr marL="182563" indent="-182563">
              <a:spcBef>
                <a:spcPts val="0"/>
              </a:spcBef>
              <a:defRPr/>
            </a:pPr>
            <a:r>
              <a:rPr lang="de-DE" sz="2000" dirty="0" smtClean="0">
                <a:solidFill>
                  <a:schemeClr val="tx1">
                    <a:lumMod val="75000"/>
                    <a:lumOff val="25000"/>
                  </a:schemeClr>
                </a:solidFill>
                <a:cs typeface="Times New Roman" pitchFamily="18" charset="0"/>
              </a:rPr>
              <a:t>Viele verschiedene Varianten (Langschlitten, mechanisch unterstütze Version) erhältlich</a:t>
            </a:r>
          </a:p>
          <a:p>
            <a:pPr marL="182563" indent="-182563">
              <a:spcBef>
                <a:spcPts val="0"/>
              </a:spcBef>
              <a:defRPr/>
            </a:pPr>
            <a:r>
              <a:rPr lang="de-DE" sz="2000" dirty="0" smtClean="0">
                <a:solidFill>
                  <a:schemeClr val="tx1">
                    <a:lumMod val="75000"/>
                    <a:lumOff val="25000"/>
                  </a:schemeClr>
                </a:solidFill>
                <a:cs typeface="Times New Roman" pitchFamily="18" charset="0"/>
              </a:rPr>
              <a:t>Achsmodul mit steifem dreifach-X-förmigem Profil für hohe Lasten mit hohem dynamischen Anforderungen</a:t>
            </a:r>
          </a:p>
          <a:p>
            <a:pPr marL="182563" indent="-182563">
              <a:spcBef>
                <a:spcPts val="0"/>
              </a:spcBef>
              <a:defRPr/>
            </a:pPr>
            <a:r>
              <a:rPr lang="de-DE" sz="2000" dirty="0" smtClean="0">
                <a:solidFill>
                  <a:schemeClr val="tx1">
                    <a:lumMod val="75000"/>
                    <a:lumOff val="25000"/>
                  </a:schemeClr>
                </a:solidFill>
                <a:cs typeface="Times New Roman" pitchFamily="18" charset="0"/>
              </a:rPr>
              <a:t>Optional Feststellbremse für Anwendungen als Z-Achse erhältlich</a:t>
            </a:r>
          </a:p>
          <a:p>
            <a:pPr marL="182563" lvl="1" indent="-182563">
              <a:spcBef>
                <a:spcPts val="0"/>
              </a:spcBef>
              <a:buFont typeface="Arial"/>
              <a:buChar char="•"/>
              <a:defRPr/>
            </a:pPr>
            <a:r>
              <a:rPr lang="de-DE" sz="2000" dirty="0" smtClean="0">
                <a:solidFill>
                  <a:schemeClr val="tx1">
                    <a:lumMod val="75000"/>
                    <a:lumOff val="25000"/>
                  </a:schemeClr>
                </a:solidFill>
                <a:cs typeface="Times New Roman" pitchFamily="18" charset="0"/>
              </a:rPr>
              <a:t>Max. </a:t>
            </a:r>
            <a:r>
              <a:rPr lang="de-DE" sz="2000" dirty="0" err="1" smtClean="0">
                <a:solidFill>
                  <a:schemeClr val="tx1">
                    <a:lumMod val="75000"/>
                    <a:lumOff val="25000"/>
                  </a:schemeClr>
                </a:solidFill>
                <a:cs typeface="Times New Roman" pitchFamily="18" charset="0"/>
              </a:rPr>
              <a:t>Nutzhub</a:t>
            </a:r>
            <a:r>
              <a:rPr lang="de-DE" sz="2000" dirty="0" smtClean="0">
                <a:solidFill>
                  <a:schemeClr val="tx1">
                    <a:lumMod val="75000"/>
                    <a:lumOff val="25000"/>
                  </a:schemeClr>
                </a:solidFill>
                <a:cs typeface="Times New Roman" pitchFamily="18" charset="0"/>
              </a:rPr>
              <a:t>: 2700 mm</a:t>
            </a:r>
          </a:p>
          <a:p>
            <a:pPr marL="182563" lvl="1" indent="-182563">
              <a:spcBef>
                <a:spcPts val="0"/>
              </a:spcBef>
              <a:buFont typeface="Arial"/>
              <a:buChar char="•"/>
              <a:defRPr/>
            </a:pPr>
            <a:r>
              <a:rPr lang="de-DE" sz="2000" dirty="0" smtClean="0">
                <a:solidFill>
                  <a:schemeClr val="tx1">
                    <a:lumMod val="75000"/>
                    <a:lumOff val="25000"/>
                  </a:schemeClr>
                </a:solidFill>
                <a:cs typeface="Times New Roman" pitchFamily="18" charset="0"/>
              </a:rPr>
              <a:t>Wiederholgenauigkeit: 0,01 mm</a:t>
            </a:r>
          </a:p>
          <a:p>
            <a:pPr marL="182563" indent="-182563">
              <a:spcBef>
                <a:spcPts val="0"/>
              </a:spcBef>
              <a:defRPr/>
            </a:pPr>
            <a:endParaRPr lang="de-DE" sz="2000" dirty="0" smtClean="0">
              <a:solidFill>
                <a:schemeClr val="tx1">
                  <a:lumMod val="75000"/>
                  <a:lumOff val="25000"/>
                </a:schemeClr>
              </a:solidFill>
              <a:cs typeface="Times New Roman" pitchFamily="18" charset="0"/>
            </a:endParaRPr>
          </a:p>
          <a:p>
            <a:pPr>
              <a:lnSpc>
                <a:spcPct val="100000"/>
              </a:lnSpc>
              <a:spcBef>
                <a:spcPts val="0"/>
              </a:spcBef>
            </a:pPr>
            <a:endParaRPr lang="de-DE" sz="2000" dirty="0">
              <a:solidFill>
                <a:schemeClr val="tx1">
                  <a:lumMod val="75000"/>
                  <a:lumOff val="25000"/>
                </a:schemeClr>
              </a:solidFill>
            </a:endParaRPr>
          </a:p>
        </p:txBody>
      </p:sp>
      <p:sp>
        <p:nvSpPr>
          <p:cNvPr id="29" name="Foliennummernplatzhalter 28"/>
          <p:cNvSpPr>
            <a:spLocks noGrp="1"/>
          </p:cNvSpPr>
          <p:nvPr>
            <p:ph type="sldNum" sz="quarter" idx="4"/>
          </p:nvPr>
        </p:nvSpPr>
        <p:spPr/>
        <p:txBody>
          <a:bodyPr/>
          <a:lstStyle/>
          <a:p>
            <a:fld id="{67E460E2-A79B-FD4C-875F-CB1722C97EA1}" type="slidenum">
              <a:rPr lang="de-DE" smtClean="0"/>
              <a:pPr/>
              <a:t>42</a:t>
            </a:fld>
            <a:endParaRPr lang="de-DE"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8" descr="K:\DATEN\Allg\Koop_Entw_Vertrieb\Highlights_2011_nicht_freigegeben\Schnittbilder\Gesendet_an_Team_3\ldt_600_mit_ausfraesung_mit_legende.jpg"/>
          <p:cNvPicPr>
            <a:picLocks noChangeAspect="1" noChangeArrowheads="1"/>
          </p:cNvPicPr>
          <p:nvPr/>
        </p:nvPicPr>
        <p:blipFill>
          <a:blip r:embed="rId2" cstate="print"/>
          <a:srcRect l="6937" t="22997" r="4634" b="18174"/>
          <a:stretch>
            <a:fillRect/>
          </a:stretch>
        </p:blipFill>
        <p:spPr bwMode="auto">
          <a:xfrm>
            <a:off x="928662" y="4214818"/>
            <a:ext cx="3714776" cy="2005979"/>
          </a:xfrm>
          <a:prstGeom prst="rect">
            <a:avLst/>
          </a:prstGeom>
          <a:noFill/>
          <a:ln w="9525">
            <a:noFill/>
            <a:miter lim="800000"/>
            <a:headEnd/>
            <a:tailEnd/>
          </a:ln>
        </p:spPr>
      </p:pic>
      <p:sp>
        <p:nvSpPr>
          <p:cNvPr id="44034" name="Titel 2"/>
          <p:cNvSpPr>
            <a:spLocks noGrp="1"/>
          </p:cNvSpPr>
          <p:nvPr>
            <p:ph type="title"/>
          </p:nvPr>
        </p:nvSpPr>
        <p:spPr>
          <a:xfrm>
            <a:off x="539552" y="188640"/>
            <a:ext cx="8074557" cy="960702"/>
          </a:xfrm>
        </p:spPr>
        <p:txBody>
          <a:bodyPr/>
          <a:lstStyle/>
          <a:p>
            <a:r>
              <a:rPr lang="de-DE" dirty="0" smtClean="0"/>
              <a:t>Lineardirektantrieb LDT</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6" name="Inhaltsplatzhalter 12"/>
          <p:cNvSpPr>
            <a:spLocks noGrp="1"/>
          </p:cNvSpPr>
          <p:nvPr>
            <p:ph sz="quarter" idx="4294967295"/>
          </p:nvPr>
        </p:nvSpPr>
        <p:spPr>
          <a:xfrm>
            <a:off x="571472" y="1214422"/>
            <a:ext cx="8358246" cy="4000527"/>
          </a:xfrm>
          <a:prstGeom prst="rect">
            <a:avLst/>
          </a:prstGeom>
        </p:spPr>
        <p:txBody>
          <a:bodyPr/>
          <a:lstStyle/>
          <a:p>
            <a:pPr marL="396000" indent="-361950">
              <a:lnSpc>
                <a:spcPct val="100000"/>
              </a:lnSpc>
              <a:spcBef>
                <a:spcPts val="0"/>
              </a:spcBef>
              <a:buNone/>
              <a:defRPr/>
            </a:pPr>
            <a:r>
              <a:rPr lang="de-DE" sz="2000" b="1" dirty="0" smtClean="0">
                <a:solidFill>
                  <a:schemeClr val="tx1">
                    <a:lumMod val="75000"/>
                    <a:lumOff val="25000"/>
                  </a:schemeClr>
                </a:solidFill>
                <a:cs typeface="Times New Roman" pitchFamily="18" charset="0"/>
              </a:rPr>
              <a:t>Kundenmehrwert / Verkaufsargumentation</a:t>
            </a:r>
          </a:p>
          <a:p>
            <a:pPr marL="266700" indent="-233363">
              <a:spcBef>
                <a:spcPts val="0"/>
              </a:spcBef>
              <a:spcAft>
                <a:spcPts val="600"/>
              </a:spcAft>
              <a:defRPr/>
            </a:pPr>
            <a:r>
              <a:rPr lang="de-DE" sz="2000" dirty="0" smtClean="0">
                <a:cs typeface="Times New Roman" pitchFamily="18" charset="0"/>
              </a:rPr>
              <a:t>Durch den </a:t>
            </a:r>
            <a:r>
              <a:rPr lang="de-DE" sz="2000" dirty="0" err="1" smtClean="0">
                <a:cs typeface="Times New Roman" pitchFamily="18" charset="0"/>
              </a:rPr>
              <a:t>Absolutwertgeber</a:t>
            </a:r>
            <a:r>
              <a:rPr lang="de-DE" sz="2000" dirty="0" smtClean="0">
                <a:cs typeface="Times New Roman" pitchFamily="18" charset="0"/>
              </a:rPr>
              <a:t> nur bei der Erstinbetriebnahme eine Kommutierung notwendig, danach bleibt der Parameter im Geber gespeichert</a:t>
            </a:r>
          </a:p>
          <a:p>
            <a:pPr marL="266700" indent="-233363">
              <a:spcBef>
                <a:spcPts val="0"/>
              </a:spcBef>
              <a:spcAft>
                <a:spcPts val="600"/>
              </a:spcAft>
              <a:defRPr/>
            </a:pPr>
            <a:r>
              <a:rPr lang="de-DE" sz="2000" dirty="0" smtClean="0">
                <a:cs typeface="Times New Roman" pitchFamily="18" charset="0"/>
              </a:rPr>
              <a:t>Durch den </a:t>
            </a:r>
            <a:r>
              <a:rPr lang="de-DE" sz="2000" dirty="0" err="1" smtClean="0">
                <a:cs typeface="Times New Roman" pitchFamily="18" charset="0"/>
              </a:rPr>
              <a:t>Absolutwertgeber</a:t>
            </a:r>
            <a:r>
              <a:rPr lang="de-DE" sz="2000" dirty="0" smtClean="0">
                <a:cs typeface="Times New Roman" pitchFamily="18" charset="0"/>
              </a:rPr>
              <a:t> keine End- bzw. Referenzsensoren mehr nötig. Zum einen günstiger, zum anderen weniger Programmieraufwand und Zeitersparnis beim Hochfahren der Anlage</a:t>
            </a:r>
          </a:p>
          <a:p>
            <a:pPr marL="266700" indent="-233363">
              <a:spcBef>
                <a:spcPts val="0"/>
              </a:spcBef>
              <a:spcAft>
                <a:spcPts val="600"/>
              </a:spcAft>
              <a:defRPr/>
            </a:pPr>
            <a:r>
              <a:rPr lang="de-DE" sz="2000" dirty="0" smtClean="0">
                <a:cs typeface="Times New Roman" pitchFamily="18" charset="0"/>
              </a:rPr>
              <a:t>Höhere Arbeitsgeschwindigkeiten führen zu geringeren Zykluszeiten führen zu mehr Zyklen je Zeiteinheit führen zu mehr produzierten Produkten je Zeiteinheit</a:t>
            </a:r>
          </a:p>
          <a:p>
            <a:endParaRPr lang="de-DE" sz="2000" dirty="0" smtClean="0"/>
          </a:p>
          <a:p>
            <a:pPr marL="182563" indent="-182563">
              <a:spcBef>
                <a:spcPts val="0"/>
              </a:spcBef>
              <a:buNone/>
              <a:defRPr/>
            </a:pPr>
            <a:endParaRPr lang="de-DE" sz="2000" dirty="0" smtClean="0">
              <a:solidFill>
                <a:schemeClr val="tx1">
                  <a:lumMod val="75000"/>
                  <a:lumOff val="25000"/>
                </a:schemeClr>
              </a:solidFill>
              <a:cs typeface="Times New Roman" pitchFamily="18" charset="0"/>
            </a:endParaRPr>
          </a:p>
          <a:p>
            <a:pPr>
              <a:lnSpc>
                <a:spcPct val="100000"/>
              </a:lnSpc>
              <a:spcBef>
                <a:spcPts val="0"/>
              </a:spcBef>
            </a:pPr>
            <a:endParaRPr lang="de-DE" sz="2000" dirty="0">
              <a:solidFill>
                <a:schemeClr val="tx1">
                  <a:lumMod val="75000"/>
                  <a:lumOff val="25000"/>
                </a:schemeClr>
              </a:solidFill>
            </a:endParaRPr>
          </a:p>
        </p:txBody>
      </p:sp>
      <p:grpSp>
        <p:nvGrpSpPr>
          <p:cNvPr id="2" name="Gruppieren 8"/>
          <p:cNvGrpSpPr/>
          <p:nvPr/>
        </p:nvGrpSpPr>
        <p:grpSpPr>
          <a:xfrm>
            <a:off x="5000628" y="4643446"/>
            <a:ext cx="3214710" cy="1172151"/>
            <a:chOff x="2071670" y="2347271"/>
            <a:chExt cx="3857652" cy="1391928"/>
          </a:xfrm>
        </p:grpSpPr>
        <p:sp>
          <p:nvSpPr>
            <p:cNvPr id="10" name="Ellipse 13"/>
            <p:cNvSpPr>
              <a:spLocks noChangeArrowheads="1"/>
            </p:cNvSpPr>
            <p:nvPr/>
          </p:nvSpPr>
          <p:spPr bwMode="auto">
            <a:xfrm>
              <a:off x="2096380" y="2634216"/>
              <a:ext cx="129651" cy="131682"/>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1" name="Textfeld 14"/>
            <p:cNvSpPr txBox="1">
              <a:spLocks noChangeArrowheads="1"/>
            </p:cNvSpPr>
            <p:nvPr/>
          </p:nvSpPr>
          <p:spPr bwMode="auto">
            <a:xfrm>
              <a:off x="2071670" y="2583902"/>
              <a:ext cx="185215" cy="188117"/>
            </a:xfrm>
            <a:prstGeom prst="rect">
              <a:avLst/>
            </a:prstGeom>
            <a:noFill/>
            <a:ln w="9525">
              <a:noFill/>
              <a:miter lim="800000"/>
              <a:headEnd/>
              <a:tailEnd/>
            </a:ln>
          </p:spPr>
          <p:txBody>
            <a:bodyPr>
              <a:spAutoFit/>
            </a:bodyPr>
            <a:lstStyle/>
            <a:p>
              <a:pPr algn="ctr"/>
              <a:r>
                <a:rPr lang="de-DE" sz="800" b="1" dirty="0">
                  <a:solidFill>
                    <a:schemeClr val="bg1"/>
                  </a:solidFill>
                </a:rPr>
                <a:t>2</a:t>
              </a:r>
            </a:p>
          </p:txBody>
        </p:sp>
        <p:sp>
          <p:nvSpPr>
            <p:cNvPr id="12" name="Textfeld 22"/>
            <p:cNvSpPr txBox="1">
              <a:spLocks noChangeArrowheads="1"/>
            </p:cNvSpPr>
            <p:nvPr/>
          </p:nvSpPr>
          <p:spPr bwMode="auto">
            <a:xfrm>
              <a:off x="2219086" y="2573756"/>
              <a:ext cx="3710236" cy="292387"/>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Stahlführungsschienen</a:t>
              </a:r>
              <a:endParaRPr lang="de-DE" sz="1000" b="1" dirty="0">
                <a:solidFill>
                  <a:schemeClr val="tx1">
                    <a:lumMod val="75000"/>
                    <a:lumOff val="25000"/>
                  </a:schemeClr>
                </a:solidFill>
                <a:latin typeface="+mn-lt"/>
              </a:endParaRPr>
            </a:p>
          </p:txBody>
        </p:sp>
        <p:sp>
          <p:nvSpPr>
            <p:cNvPr id="13" name="Ellipse 13"/>
            <p:cNvSpPr>
              <a:spLocks noChangeArrowheads="1"/>
            </p:cNvSpPr>
            <p:nvPr/>
          </p:nvSpPr>
          <p:spPr bwMode="auto">
            <a:xfrm>
              <a:off x="2096394" y="2860822"/>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4" name="Textfeld 14"/>
            <p:cNvSpPr txBox="1">
              <a:spLocks noChangeArrowheads="1"/>
            </p:cNvSpPr>
            <p:nvPr/>
          </p:nvSpPr>
          <p:spPr bwMode="auto">
            <a:xfrm>
              <a:off x="2071684" y="2810508"/>
              <a:ext cx="185215" cy="225161"/>
            </a:xfrm>
            <a:prstGeom prst="rect">
              <a:avLst/>
            </a:prstGeom>
            <a:noFill/>
            <a:ln w="9525">
              <a:noFill/>
              <a:miter lim="800000"/>
              <a:headEnd/>
              <a:tailEnd/>
            </a:ln>
          </p:spPr>
          <p:txBody>
            <a:bodyPr>
              <a:spAutoFit/>
            </a:bodyPr>
            <a:lstStyle/>
            <a:p>
              <a:pPr algn="ctr"/>
              <a:r>
                <a:rPr lang="de-DE" sz="800" b="1" dirty="0">
                  <a:solidFill>
                    <a:schemeClr val="bg1"/>
                  </a:solidFill>
                </a:rPr>
                <a:t>3</a:t>
              </a:r>
            </a:p>
          </p:txBody>
        </p:sp>
        <p:sp>
          <p:nvSpPr>
            <p:cNvPr id="15" name="Textfeld 22"/>
            <p:cNvSpPr txBox="1">
              <a:spLocks noChangeArrowheads="1"/>
            </p:cNvSpPr>
            <p:nvPr/>
          </p:nvSpPr>
          <p:spPr bwMode="auto">
            <a:xfrm>
              <a:off x="2219100" y="2803309"/>
              <a:ext cx="2138586" cy="246221"/>
            </a:xfrm>
            <a:prstGeom prst="rect">
              <a:avLst/>
            </a:prstGeom>
            <a:noFill/>
            <a:ln w="9525">
              <a:noFill/>
              <a:miter lim="800000"/>
              <a:headEnd/>
              <a:tailEnd/>
            </a:ln>
          </p:spPr>
          <p:txBody>
            <a:bodyPr wrap="square">
              <a:spAutoFit/>
            </a:bodyPr>
            <a:lstStyle/>
            <a:p>
              <a:r>
                <a:rPr kumimoji="1" lang="de-DE" sz="1000" b="1" dirty="0" smtClean="0">
                  <a:solidFill>
                    <a:schemeClr val="tx1">
                      <a:lumMod val="75000"/>
                      <a:lumOff val="25000"/>
                    </a:schemeClr>
                  </a:solidFill>
                  <a:latin typeface="+mn-lt"/>
                </a:rPr>
                <a:t>Integrierte Sekundärteile</a:t>
              </a:r>
              <a:endParaRPr lang="de-DE" sz="1000" b="1" dirty="0">
                <a:latin typeface="+mn-lt"/>
              </a:endParaRPr>
            </a:p>
          </p:txBody>
        </p:sp>
        <p:sp>
          <p:nvSpPr>
            <p:cNvPr id="16" name="Ellipse 13"/>
            <p:cNvSpPr>
              <a:spLocks noChangeArrowheads="1"/>
            </p:cNvSpPr>
            <p:nvPr/>
          </p:nvSpPr>
          <p:spPr bwMode="auto">
            <a:xfrm>
              <a:off x="2096394" y="3087429"/>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7" name="Textfeld 14"/>
            <p:cNvSpPr txBox="1">
              <a:spLocks noChangeArrowheads="1"/>
            </p:cNvSpPr>
            <p:nvPr/>
          </p:nvSpPr>
          <p:spPr bwMode="auto">
            <a:xfrm>
              <a:off x="2071684" y="3037115"/>
              <a:ext cx="185215" cy="225161"/>
            </a:xfrm>
            <a:prstGeom prst="rect">
              <a:avLst/>
            </a:prstGeom>
            <a:noFill/>
            <a:ln w="9525">
              <a:noFill/>
              <a:miter lim="800000"/>
              <a:headEnd/>
              <a:tailEnd/>
            </a:ln>
          </p:spPr>
          <p:txBody>
            <a:bodyPr>
              <a:spAutoFit/>
            </a:bodyPr>
            <a:lstStyle/>
            <a:p>
              <a:pPr algn="ctr"/>
              <a:r>
                <a:rPr lang="de-DE" sz="800" b="1" dirty="0">
                  <a:solidFill>
                    <a:schemeClr val="bg1"/>
                  </a:solidFill>
                </a:rPr>
                <a:t>4</a:t>
              </a:r>
            </a:p>
          </p:txBody>
        </p:sp>
        <p:sp>
          <p:nvSpPr>
            <p:cNvPr id="18" name="Textfeld 22"/>
            <p:cNvSpPr txBox="1">
              <a:spLocks noChangeArrowheads="1"/>
            </p:cNvSpPr>
            <p:nvPr/>
          </p:nvSpPr>
          <p:spPr bwMode="auto">
            <a:xfrm>
              <a:off x="2219100" y="3026960"/>
              <a:ext cx="2138586" cy="292387"/>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Kompakter Primärteilschlitten</a:t>
              </a:r>
              <a:endParaRPr lang="de-DE" sz="1000" b="1" dirty="0">
                <a:solidFill>
                  <a:schemeClr val="tx1">
                    <a:lumMod val="75000"/>
                    <a:lumOff val="25000"/>
                  </a:schemeClr>
                </a:solidFill>
                <a:latin typeface="+mn-lt"/>
              </a:endParaRPr>
            </a:p>
          </p:txBody>
        </p:sp>
        <p:sp>
          <p:nvSpPr>
            <p:cNvPr id="19" name="Ellipse 13"/>
            <p:cNvSpPr>
              <a:spLocks noChangeArrowheads="1"/>
            </p:cNvSpPr>
            <p:nvPr/>
          </p:nvSpPr>
          <p:spPr bwMode="auto">
            <a:xfrm>
              <a:off x="2096394" y="2407734"/>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0" name="Textfeld 14"/>
            <p:cNvSpPr txBox="1">
              <a:spLocks noChangeArrowheads="1"/>
            </p:cNvSpPr>
            <p:nvPr/>
          </p:nvSpPr>
          <p:spPr bwMode="auto">
            <a:xfrm>
              <a:off x="2071684" y="2357430"/>
              <a:ext cx="185215" cy="225162"/>
            </a:xfrm>
            <a:prstGeom prst="rect">
              <a:avLst/>
            </a:prstGeom>
            <a:noFill/>
            <a:ln w="9525">
              <a:noFill/>
              <a:miter lim="800000"/>
              <a:headEnd/>
              <a:tailEnd/>
            </a:ln>
          </p:spPr>
          <p:txBody>
            <a:bodyPr>
              <a:spAutoFit/>
            </a:bodyPr>
            <a:lstStyle/>
            <a:p>
              <a:pPr algn="ctr"/>
              <a:r>
                <a:rPr lang="de-DE" sz="800" b="1" dirty="0">
                  <a:solidFill>
                    <a:schemeClr val="bg1"/>
                  </a:solidFill>
                </a:rPr>
                <a:t>1</a:t>
              </a:r>
            </a:p>
          </p:txBody>
        </p:sp>
        <p:sp>
          <p:nvSpPr>
            <p:cNvPr id="21" name="Textfeld 22"/>
            <p:cNvSpPr txBox="1">
              <a:spLocks noChangeArrowheads="1"/>
            </p:cNvSpPr>
            <p:nvPr/>
          </p:nvSpPr>
          <p:spPr bwMode="auto">
            <a:xfrm>
              <a:off x="2219100" y="2347271"/>
              <a:ext cx="3210156" cy="493404"/>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Aluminium Stangenpressprofil</a:t>
              </a:r>
              <a:r>
                <a:rPr lang="de-DE" sz="1000" dirty="0" smtClean="0">
                  <a:solidFill>
                    <a:schemeClr val="tx1">
                      <a:lumMod val="75000"/>
                      <a:lumOff val="25000"/>
                    </a:schemeClr>
                  </a:solidFill>
                  <a:latin typeface="+mn-lt"/>
                </a:rPr>
                <a:t/>
              </a:r>
              <a:br>
                <a:rPr lang="de-DE" sz="1000" dirty="0" smtClean="0">
                  <a:solidFill>
                    <a:schemeClr val="tx1">
                      <a:lumMod val="75000"/>
                      <a:lumOff val="25000"/>
                    </a:schemeClr>
                  </a:solidFill>
                  <a:latin typeface="+mn-lt"/>
                </a:rPr>
              </a:br>
              <a:endParaRPr lang="de-DE" sz="1000" b="1" dirty="0">
                <a:solidFill>
                  <a:schemeClr val="tx1">
                    <a:lumMod val="75000"/>
                    <a:lumOff val="25000"/>
                  </a:schemeClr>
                </a:solidFill>
                <a:latin typeface="+mn-lt"/>
              </a:endParaRPr>
            </a:p>
          </p:txBody>
        </p:sp>
        <p:sp>
          <p:nvSpPr>
            <p:cNvPr id="22" name="Ellipse 21"/>
            <p:cNvSpPr>
              <a:spLocks noChangeArrowheads="1"/>
            </p:cNvSpPr>
            <p:nvPr/>
          </p:nvSpPr>
          <p:spPr bwMode="auto">
            <a:xfrm>
              <a:off x="2096415" y="3314033"/>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3" name="Textfeld 22"/>
            <p:cNvSpPr txBox="1">
              <a:spLocks noChangeArrowheads="1"/>
            </p:cNvSpPr>
            <p:nvPr/>
          </p:nvSpPr>
          <p:spPr bwMode="auto">
            <a:xfrm>
              <a:off x="2071705" y="3263719"/>
              <a:ext cx="185215" cy="225161"/>
            </a:xfrm>
            <a:prstGeom prst="rect">
              <a:avLst/>
            </a:prstGeom>
            <a:noFill/>
            <a:ln w="9525">
              <a:noFill/>
              <a:miter lim="800000"/>
              <a:headEnd/>
              <a:tailEnd/>
            </a:ln>
          </p:spPr>
          <p:txBody>
            <a:bodyPr>
              <a:spAutoFit/>
            </a:bodyPr>
            <a:lstStyle/>
            <a:p>
              <a:pPr algn="ctr"/>
              <a:r>
                <a:rPr lang="de-DE" sz="800" b="1" dirty="0">
                  <a:solidFill>
                    <a:schemeClr val="bg1"/>
                  </a:solidFill>
                </a:rPr>
                <a:t>5</a:t>
              </a:r>
            </a:p>
          </p:txBody>
        </p:sp>
        <p:sp>
          <p:nvSpPr>
            <p:cNvPr id="24" name="Textfeld 22"/>
            <p:cNvSpPr txBox="1">
              <a:spLocks noChangeArrowheads="1"/>
            </p:cNvSpPr>
            <p:nvPr/>
          </p:nvSpPr>
          <p:spPr bwMode="auto">
            <a:xfrm>
              <a:off x="2219126" y="3253559"/>
              <a:ext cx="1495618" cy="292387"/>
            </a:xfrm>
            <a:prstGeom prst="rect">
              <a:avLst/>
            </a:prstGeom>
            <a:noFill/>
            <a:ln w="9525">
              <a:noFill/>
              <a:miter lim="800000"/>
              <a:headEnd/>
              <a:tailEnd/>
            </a:ln>
          </p:spPr>
          <p:txBody>
            <a:bodyPr>
              <a:spAutoFit/>
            </a:bodyPr>
            <a:lstStyle/>
            <a:p>
              <a:r>
                <a:rPr lang="de-DE" sz="1000" b="1" dirty="0" smtClean="0">
                  <a:solidFill>
                    <a:schemeClr val="tx1">
                      <a:lumMod val="75000"/>
                      <a:lumOff val="25000"/>
                    </a:schemeClr>
                  </a:solidFill>
                  <a:latin typeface="+mn-lt"/>
                </a:rPr>
                <a:t>Endplatten</a:t>
              </a:r>
              <a:endParaRPr lang="de-DE" sz="1000" b="1" dirty="0">
                <a:solidFill>
                  <a:schemeClr val="tx1">
                    <a:lumMod val="75000"/>
                    <a:lumOff val="25000"/>
                  </a:schemeClr>
                </a:solidFill>
                <a:latin typeface="+mn-lt"/>
              </a:endParaRPr>
            </a:p>
          </p:txBody>
        </p:sp>
        <p:sp>
          <p:nvSpPr>
            <p:cNvPr id="25" name="Ellipse 24"/>
            <p:cNvSpPr>
              <a:spLocks noChangeArrowheads="1"/>
            </p:cNvSpPr>
            <p:nvPr/>
          </p:nvSpPr>
          <p:spPr bwMode="auto">
            <a:xfrm>
              <a:off x="2096380" y="3523274"/>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6" name="Textfeld 25"/>
            <p:cNvSpPr txBox="1">
              <a:spLocks noChangeArrowheads="1"/>
            </p:cNvSpPr>
            <p:nvPr/>
          </p:nvSpPr>
          <p:spPr bwMode="auto">
            <a:xfrm>
              <a:off x="2071670" y="3472960"/>
              <a:ext cx="185215" cy="215444"/>
            </a:xfrm>
            <a:prstGeom prst="rect">
              <a:avLst/>
            </a:prstGeom>
            <a:noFill/>
            <a:ln w="9525">
              <a:noFill/>
              <a:miter lim="800000"/>
              <a:headEnd/>
              <a:tailEnd/>
            </a:ln>
          </p:spPr>
          <p:txBody>
            <a:bodyPr>
              <a:spAutoFit/>
            </a:bodyPr>
            <a:lstStyle/>
            <a:p>
              <a:pPr algn="ctr"/>
              <a:r>
                <a:rPr lang="de-DE" sz="800" b="1" dirty="0">
                  <a:solidFill>
                    <a:schemeClr val="bg1"/>
                  </a:solidFill>
                </a:rPr>
                <a:t>6</a:t>
              </a:r>
            </a:p>
          </p:txBody>
        </p:sp>
        <p:sp>
          <p:nvSpPr>
            <p:cNvPr id="27" name="Textfeld 26"/>
            <p:cNvSpPr txBox="1"/>
            <p:nvPr/>
          </p:nvSpPr>
          <p:spPr>
            <a:xfrm>
              <a:off x="2223338" y="3446812"/>
              <a:ext cx="2571768" cy="292387"/>
            </a:xfrm>
            <a:prstGeom prst="rect">
              <a:avLst/>
            </a:prstGeom>
            <a:noFill/>
          </p:spPr>
          <p:txBody>
            <a:bodyPr wrap="square" rtlCol="0">
              <a:spAutoFit/>
            </a:bodyPr>
            <a:lstStyle/>
            <a:p>
              <a:r>
                <a:rPr lang="de-DE" sz="1000" b="1" dirty="0" smtClean="0">
                  <a:solidFill>
                    <a:schemeClr val="tx1">
                      <a:lumMod val="75000"/>
                      <a:lumOff val="25000"/>
                    </a:schemeClr>
                  </a:solidFill>
                  <a:latin typeface="+mn-lt"/>
                </a:rPr>
                <a:t>Motorstecker</a:t>
              </a:r>
              <a:endParaRPr lang="de-DE" sz="1000" b="1" dirty="0">
                <a:solidFill>
                  <a:schemeClr val="tx1">
                    <a:lumMod val="75000"/>
                    <a:lumOff val="25000"/>
                  </a:schemeClr>
                </a:solidFill>
                <a:latin typeface="+mn-lt"/>
              </a:endParaRPr>
            </a:p>
          </p:txBody>
        </p:sp>
      </p:grpSp>
      <p:sp>
        <p:nvSpPr>
          <p:cNvPr id="29" name="Foliennummernplatzhalter 28"/>
          <p:cNvSpPr>
            <a:spLocks noGrp="1"/>
          </p:cNvSpPr>
          <p:nvPr>
            <p:ph type="sldNum" sz="quarter" idx="4"/>
          </p:nvPr>
        </p:nvSpPr>
        <p:spPr/>
        <p:txBody>
          <a:bodyPr/>
          <a:lstStyle/>
          <a:p>
            <a:fld id="{67E460E2-A79B-FD4C-875F-CB1722C97EA1}" type="slidenum">
              <a:rPr lang="de-DE" smtClean="0"/>
              <a:pPr/>
              <a:t>43</a:t>
            </a:fld>
            <a:endParaRPr lang="de-DE"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2"/>
          <p:cNvSpPr>
            <a:spLocks noGrp="1"/>
          </p:cNvSpPr>
          <p:nvPr>
            <p:ph type="title"/>
          </p:nvPr>
        </p:nvSpPr>
        <p:spPr/>
        <p:txBody>
          <a:bodyPr/>
          <a:lstStyle/>
          <a:p>
            <a:r>
              <a:rPr lang="de-DE" dirty="0" smtClean="0"/>
              <a:t>Lineardirektantrieb LDK</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6" name="Inhaltsplatzhalter 12"/>
          <p:cNvSpPr>
            <a:spLocks noGrp="1"/>
          </p:cNvSpPr>
          <p:nvPr>
            <p:ph sz="quarter" idx="4294967295"/>
          </p:nvPr>
        </p:nvSpPr>
        <p:spPr>
          <a:xfrm>
            <a:off x="571472" y="1285861"/>
            <a:ext cx="5000660" cy="4857783"/>
          </a:xfrm>
          <a:prstGeom prst="rect">
            <a:avLst/>
          </a:prstGeom>
        </p:spPr>
        <p:txBody>
          <a:bodyPr/>
          <a:lstStyle/>
          <a:p>
            <a:pPr marL="182563" indent="-182563">
              <a:spcBef>
                <a:spcPts val="0"/>
              </a:spcBef>
              <a:defRPr/>
            </a:pPr>
            <a:r>
              <a:rPr lang="de-DE" sz="2000" dirty="0" smtClean="0">
                <a:solidFill>
                  <a:schemeClr val="tx1">
                    <a:lumMod val="75000"/>
                    <a:lumOff val="25000"/>
                  </a:schemeClr>
                </a:solidFill>
                <a:cs typeface="Times New Roman" pitchFamily="18" charset="0"/>
              </a:rPr>
              <a:t>+15 % Nennkraft gegenüber der Vorgängerversion (MLD 100/200-K) im gleichen Bauraum</a:t>
            </a:r>
          </a:p>
          <a:p>
            <a:pPr marL="182563" indent="-182563">
              <a:spcBef>
                <a:spcPts val="0"/>
              </a:spcBef>
              <a:defRPr/>
            </a:pPr>
            <a:r>
              <a:rPr lang="de-DE" sz="2000" dirty="0" smtClean="0">
                <a:solidFill>
                  <a:schemeClr val="tx1">
                    <a:lumMod val="75000"/>
                    <a:lumOff val="25000"/>
                  </a:schemeClr>
                </a:solidFill>
                <a:cs typeface="Times New Roman" pitchFamily="18" charset="0"/>
              </a:rPr>
              <a:t>Kein Hallgebersensor mehr, d.h. weniger Kabel im Kabelsatz</a:t>
            </a:r>
          </a:p>
          <a:p>
            <a:pPr marL="182563" indent="-182563">
              <a:spcBef>
                <a:spcPts val="0"/>
              </a:spcBef>
              <a:defRPr/>
            </a:pPr>
            <a:r>
              <a:rPr lang="de-DE" sz="2000" dirty="0" smtClean="0">
                <a:solidFill>
                  <a:schemeClr val="tx1">
                    <a:lumMod val="75000"/>
                    <a:lumOff val="25000"/>
                  </a:schemeClr>
                </a:solidFill>
                <a:cs typeface="Times New Roman" pitchFamily="18" charset="0"/>
              </a:rPr>
              <a:t>Absolutes Wegmesssystem</a:t>
            </a:r>
          </a:p>
          <a:p>
            <a:pPr marL="182563" indent="-182563">
              <a:spcBef>
                <a:spcPts val="0"/>
              </a:spcBef>
              <a:defRPr/>
            </a:pPr>
            <a:r>
              <a:rPr lang="de-DE" sz="2000" dirty="0" smtClean="0">
                <a:solidFill>
                  <a:schemeClr val="tx1">
                    <a:lumMod val="75000"/>
                    <a:lumOff val="25000"/>
                  </a:schemeClr>
                </a:solidFill>
                <a:cs typeface="Times New Roman" pitchFamily="18" charset="0"/>
              </a:rPr>
              <a:t>Kompaktes und leichtes Kurzhubmodul für kleine Lasten die äußerst dynamisch in der Z-Achse bewegt werden müssen</a:t>
            </a:r>
          </a:p>
          <a:p>
            <a:pPr marL="182563" indent="-182563">
              <a:spcBef>
                <a:spcPts val="0"/>
              </a:spcBef>
              <a:defRPr/>
            </a:pPr>
            <a:r>
              <a:rPr lang="de-DE" sz="2000" dirty="0" smtClean="0">
                <a:solidFill>
                  <a:schemeClr val="tx1">
                    <a:lumMod val="75000"/>
                    <a:lumOff val="25000"/>
                  </a:schemeClr>
                </a:solidFill>
                <a:cs typeface="Times New Roman" pitchFamily="18" charset="0"/>
              </a:rPr>
              <a:t>Optional Feststellbremse für Anwendungen als Z-Achse erhältlich</a:t>
            </a:r>
          </a:p>
          <a:p>
            <a:pPr marL="182563" indent="-182563">
              <a:spcBef>
                <a:spcPts val="0"/>
              </a:spcBef>
              <a:defRPr/>
            </a:pPr>
            <a:r>
              <a:rPr lang="de-DE" sz="2000" dirty="0" smtClean="0">
                <a:solidFill>
                  <a:schemeClr val="tx1">
                    <a:lumMod val="75000"/>
                    <a:lumOff val="25000"/>
                  </a:schemeClr>
                </a:solidFill>
                <a:cs typeface="Times New Roman" pitchFamily="18" charset="0"/>
              </a:rPr>
              <a:t>Viele verschiedene Varianten (Langschlitten, unterstütze Version) erhältlich</a:t>
            </a:r>
          </a:p>
          <a:p>
            <a:pPr marL="182563" lvl="1" indent="-182563">
              <a:spcBef>
                <a:spcPts val="0"/>
              </a:spcBef>
              <a:buFont typeface="Arial" pitchFamily="34" charset="0"/>
              <a:buChar char="•"/>
              <a:defRPr/>
            </a:pPr>
            <a:r>
              <a:rPr lang="de-DE" sz="2000" dirty="0" smtClean="0">
                <a:solidFill>
                  <a:schemeClr val="tx1">
                    <a:lumMod val="75000"/>
                    <a:lumOff val="25000"/>
                  </a:schemeClr>
                </a:solidFill>
                <a:cs typeface="Times New Roman" pitchFamily="18" charset="0"/>
              </a:rPr>
              <a:t>Max. </a:t>
            </a:r>
            <a:r>
              <a:rPr lang="de-DE" sz="2000" dirty="0" err="1" smtClean="0">
                <a:solidFill>
                  <a:schemeClr val="tx1">
                    <a:lumMod val="75000"/>
                    <a:lumOff val="25000"/>
                  </a:schemeClr>
                </a:solidFill>
                <a:cs typeface="Times New Roman" pitchFamily="18" charset="0"/>
              </a:rPr>
              <a:t>Nutzhub</a:t>
            </a:r>
            <a:r>
              <a:rPr lang="de-DE" sz="2000" dirty="0" smtClean="0">
                <a:solidFill>
                  <a:schemeClr val="tx1">
                    <a:lumMod val="75000"/>
                    <a:lumOff val="25000"/>
                  </a:schemeClr>
                </a:solidFill>
                <a:cs typeface="Times New Roman" pitchFamily="18" charset="0"/>
              </a:rPr>
              <a:t>: 400 mm</a:t>
            </a:r>
          </a:p>
          <a:p>
            <a:pPr marL="182563" lvl="1" indent="-182563">
              <a:spcBef>
                <a:spcPts val="0"/>
              </a:spcBef>
              <a:buFont typeface="Arial" pitchFamily="34" charset="0"/>
              <a:buChar char="•"/>
              <a:defRPr/>
            </a:pPr>
            <a:r>
              <a:rPr lang="de-DE" sz="2000" dirty="0" smtClean="0">
                <a:solidFill>
                  <a:schemeClr val="tx1">
                    <a:lumMod val="75000"/>
                    <a:lumOff val="25000"/>
                  </a:schemeClr>
                </a:solidFill>
                <a:cs typeface="Times New Roman" pitchFamily="18" charset="0"/>
              </a:rPr>
              <a:t>Wiederholgenauigkeit: 0,01 mm</a:t>
            </a:r>
          </a:p>
          <a:p>
            <a:pPr marL="182563" lvl="1" indent="-182563">
              <a:spcBef>
                <a:spcPts val="0"/>
              </a:spcBef>
              <a:buFont typeface="Courier New" pitchFamily="49" charset="0"/>
              <a:buChar char="o"/>
              <a:defRPr/>
            </a:pPr>
            <a:endParaRPr lang="de-DE" dirty="0" smtClean="0">
              <a:solidFill>
                <a:schemeClr val="tx1">
                  <a:lumMod val="75000"/>
                  <a:lumOff val="25000"/>
                </a:schemeClr>
              </a:solidFill>
              <a:cs typeface="Times New Roman" pitchFamily="18" charset="0"/>
            </a:endParaRPr>
          </a:p>
          <a:p>
            <a:pPr marL="182563" indent="-182563">
              <a:lnSpc>
                <a:spcPct val="100000"/>
              </a:lnSpc>
              <a:spcBef>
                <a:spcPts val="0"/>
              </a:spcBef>
              <a:buFont typeface="Courier New" pitchFamily="49" charset="0"/>
              <a:buChar char="o"/>
              <a:defRPr/>
            </a:pPr>
            <a:endParaRPr lang="de-DE" sz="2000" dirty="0" smtClean="0">
              <a:cs typeface="Times New Roman" pitchFamily="18" charset="0"/>
            </a:endParaRPr>
          </a:p>
          <a:p>
            <a:pPr marL="182563" lvl="1" indent="-182563">
              <a:spcBef>
                <a:spcPts val="0"/>
              </a:spcBef>
              <a:buFont typeface="Arial"/>
              <a:buChar char="•"/>
              <a:defRPr/>
            </a:pPr>
            <a:endParaRPr lang="de-DE" sz="2000" dirty="0" smtClean="0">
              <a:solidFill>
                <a:schemeClr val="tx1">
                  <a:lumMod val="75000"/>
                  <a:lumOff val="25000"/>
                </a:schemeClr>
              </a:solidFill>
              <a:cs typeface="Times New Roman" pitchFamily="18" charset="0"/>
            </a:endParaRPr>
          </a:p>
          <a:p>
            <a:pPr marL="182563" indent="-182563">
              <a:spcBef>
                <a:spcPts val="0"/>
              </a:spcBef>
              <a:defRPr/>
            </a:pPr>
            <a:endParaRPr lang="de-DE" sz="2000" dirty="0" smtClean="0">
              <a:solidFill>
                <a:schemeClr val="tx1">
                  <a:lumMod val="75000"/>
                  <a:lumOff val="25000"/>
                </a:schemeClr>
              </a:solidFill>
              <a:cs typeface="Times New Roman" pitchFamily="18" charset="0"/>
            </a:endParaRPr>
          </a:p>
          <a:p>
            <a:pPr>
              <a:lnSpc>
                <a:spcPct val="100000"/>
              </a:lnSpc>
              <a:spcBef>
                <a:spcPts val="0"/>
              </a:spcBef>
            </a:pPr>
            <a:endParaRPr lang="de-DE" sz="2000" dirty="0">
              <a:solidFill>
                <a:schemeClr val="tx1">
                  <a:lumMod val="75000"/>
                  <a:lumOff val="25000"/>
                </a:schemeClr>
              </a:solidFill>
            </a:endParaRPr>
          </a:p>
        </p:txBody>
      </p:sp>
      <p:pic>
        <p:nvPicPr>
          <p:cNvPr id="7" name="Picture 9" descr="K:\DATEN\Allg\Koop_Entw_Vertrieb\Highlights_2011_nicht_freigegeben\Fotos\Gesendet_an_Team_3\gas_ldk_100_mit_ausfraesung.jpg"/>
          <p:cNvPicPr>
            <a:picLocks noChangeAspect="1" noChangeArrowheads="1"/>
          </p:cNvPicPr>
          <p:nvPr/>
        </p:nvPicPr>
        <p:blipFill>
          <a:blip r:embed="rId2" cstate="print"/>
          <a:srcRect/>
          <a:stretch>
            <a:fillRect/>
          </a:stretch>
        </p:blipFill>
        <p:spPr bwMode="auto">
          <a:xfrm>
            <a:off x="5786446" y="1357297"/>
            <a:ext cx="2071702" cy="4541809"/>
          </a:xfrm>
          <a:prstGeom prst="rect">
            <a:avLst/>
          </a:prstGeom>
          <a:noFill/>
          <a:ln w="9525">
            <a:noFill/>
            <a:miter lim="800000"/>
            <a:headEnd/>
            <a:tailEnd/>
          </a:ln>
        </p:spPr>
      </p:pic>
      <p:sp>
        <p:nvSpPr>
          <p:cNvPr id="8" name="Foliennummernplatzhalter 7"/>
          <p:cNvSpPr>
            <a:spLocks noGrp="1"/>
          </p:cNvSpPr>
          <p:nvPr>
            <p:ph type="sldNum" sz="quarter" idx="4"/>
          </p:nvPr>
        </p:nvSpPr>
        <p:spPr/>
        <p:txBody>
          <a:bodyPr/>
          <a:lstStyle/>
          <a:p>
            <a:fld id="{67E460E2-A79B-FD4C-875F-CB1722C97EA1}" type="slidenum">
              <a:rPr lang="de-DE" smtClean="0"/>
              <a:pPr/>
              <a:t>44</a:t>
            </a:fld>
            <a:endParaRPr lang="de-DE"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2"/>
          <p:cNvSpPr>
            <a:spLocks noGrp="1"/>
          </p:cNvSpPr>
          <p:nvPr>
            <p:ph type="title"/>
          </p:nvPr>
        </p:nvSpPr>
        <p:spPr/>
        <p:txBody>
          <a:bodyPr/>
          <a:lstStyle/>
          <a:p>
            <a:r>
              <a:rPr lang="de-DE" dirty="0" smtClean="0"/>
              <a:t>Lineardirektantrieb LDK</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6" name="Inhaltsplatzhalter 12"/>
          <p:cNvSpPr>
            <a:spLocks noGrp="1"/>
          </p:cNvSpPr>
          <p:nvPr>
            <p:ph sz="quarter" idx="4294967295"/>
          </p:nvPr>
        </p:nvSpPr>
        <p:spPr>
          <a:xfrm>
            <a:off x="571472" y="1571612"/>
            <a:ext cx="6000792" cy="4643470"/>
          </a:xfrm>
          <a:prstGeom prst="rect">
            <a:avLst/>
          </a:prstGeom>
        </p:spPr>
        <p:txBody>
          <a:bodyPr/>
          <a:lstStyle/>
          <a:p>
            <a:pPr marL="396000" indent="-361950">
              <a:lnSpc>
                <a:spcPct val="100000"/>
              </a:lnSpc>
              <a:spcBef>
                <a:spcPts val="0"/>
              </a:spcBef>
              <a:buNone/>
              <a:defRPr/>
            </a:pPr>
            <a:r>
              <a:rPr lang="de-DE" sz="2000" b="1" dirty="0" smtClean="0">
                <a:solidFill>
                  <a:schemeClr val="tx1">
                    <a:lumMod val="75000"/>
                    <a:lumOff val="25000"/>
                  </a:schemeClr>
                </a:solidFill>
                <a:cs typeface="Times New Roman" pitchFamily="18" charset="0"/>
              </a:rPr>
              <a:t>Kundenmehrwert / Verkaufsargumentation</a:t>
            </a:r>
          </a:p>
          <a:p>
            <a:pPr marL="266700" indent="-233363">
              <a:spcBef>
                <a:spcPts val="0"/>
              </a:spcBef>
              <a:defRPr/>
            </a:pPr>
            <a:r>
              <a:rPr lang="de-DE" sz="2000" dirty="0" smtClean="0">
                <a:cs typeface="Times New Roman" pitchFamily="18" charset="0"/>
              </a:rPr>
              <a:t>Durch den </a:t>
            </a:r>
            <a:r>
              <a:rPr lang="de-DE" sz="2000" dirty="0" err="1" smtClean="0">
                <a:cs typeface="Times New Roman" pitchFamily="18" charset="0"/>
              </a:rPr>
              <a:t>Absolutwertgeber</a:t>
            </a:r>
            <a:r>
              <a:rPr lang="de-DE" sz="2000" dirty="0" smtClean="0">
                <a:cs typeface="Times New Roman" pitchFamily="18" charset="0"/>
              </a:rPr>
              <a:t> nur bei der Erstinbetriebnahme eine Kommutierung notwendig, danach bleibt der Parameter im Geber gespeichert</a:t>
            </a:r>
          </a:p>
          <a:p>
            <a:pPr marL="266700" indent="-233363">
              <a:spcBef>
                <a:spcPts val="0"/>
              </a:spcBef>
              <a:defRPr/>
            </a:pPr>
            <a:r>
              <a:rPr lang="de-DE" sz="2000" dirty="0" smtClean="0">
                <a:cs typeface="Times New Roman" pitchFamily="18" charset="0"/>
              </a:rPr>
              <a:t>Durch den </a:t>
            </a:r>
            <a:r>
              <a:rPr lang="de-DE" sz="2000" dirty="0" err="1" smtClean="0">
                <a:cs typeface="Times New Roman" pitchFamily="18" charset="0"/>
              </a:rPr>
              <a:t>Absolutwertgeber</a:t>
            </a:r>
            <a:r>
              <a:rPr lang="de-DE" sz="2000" dirty="0" smtClean="0">
                <a:cs typeface="Times New Roman" pitchFamily="18" charset="0"/>
              </a:rPr>
              <a:t> keine End- bzw. Referenzsensoren mehr nötig. Zum einen günstiger, zum anderen weniger Programmieraufwand und Zeitersparnis beim Hochfahren der Anlage</a:t>
            </a:r>
          </a:p>
          <a:p>
            <a:pPr marL="266700" indent="-233363">
              <a:spcBef>
                <a:spcPts val="0"/>
              </a:spcBef>
              <a:spcAft>
                <a:spcPts val="600"/>
              </a:spcAft>
              <a:defRPr/>
            </a:pPr>
            <a:r>
              <a:rPr lang="de-DE" sz="2000" dirty="0" smtClean="0">
                <a:cs typeface="Times New Roman" pitchFamily="18" charset="0"/>
              </a:rPr>
              <a:t>Höhere Arbeitsgeschwindigkeiten führen zu geringeren Zykluszeiten führen zu mehr Zyklen je Zeiteinheit führen zu mehr produzierten Produkten je Zeiteinheit</a:t>
            </a:r>
          </a:p>
          <a:p>
            <a:endParaRPr lang="de-DE" sz="2000" dirty="0" smtClean="0"/>
          </a:p>
          <a:p>
            <a:pPr marL="182563" indent="-182563">
              <a:spcBef>
                <a:spcPts val="0"/>
              </a:spcBef>
              <a:buNone/>
              <a:defRPr/>
            </a:pPr>
            <a:endParaRPr lang="de-DE" sz="2000" dirty="0" smtClean="0">
              <a:solidFill>
                <a:schemeClr val="tx1">
                  <a:lumMod val="75000"/>
                  <a:lumOff val="25000"/>
                </a:schemeClr>
              </a:solidFill>
              <a:cs typeface="Times New Roman" pitchFamily="18" charset="0"/>
            </a:endParaRPr>
          </a:p>
          <a:p>
            <a:pPr>
              <a:lnSpc>
                <a:spcPct val="100000"/>
              </a:lnSpc>
              <a:spcBef>
                <a:spcPts val="0"/>
              </a:spcBef>
            </a:pPr>
            <a:endParaRPr lang="de-DE" sz="2000" dirty="0">
              <a:solidFill>
                <a:schemeClr val="tx1">
                  <a:lumMod val="75000"/>
                  <a:lumOff val="25000"/>
                </a:schemeClr>
              </a:solidFill>
            </a:endParaRPr>
          </a:p>
        </p:txBody>
      </p:sp>
      <p:grpSp>
        <p:nvGrpSpPr>
          <p:cNvPr id="2" name="Gruppieren 8"/>
          <p:cNvGrpSpPr/>
          <p:nvPr/>
        </p:nvGrpSpPr>
        <p:grpSpPr>
          <a:xfrm>
            <a:off x="6643702" y="4643446"/>
            <a:ext cx="3214710" cy="1172151"/>
            <a:chOff x="2071670" y="2347271"/>
            <a:chExt cx="3857652" cy="1391928"/>
          </a:xfrm>
        </p:grpSpPr>
        <p:sp>
          <p:nvSpPr>
            <p:cNvPr id="10" name="Ellipse 13"/>
            <p:cNvSpPr>
              <a:spLocks noChangeArrowheads="1"/>
            </p:cNvSpPr>
            <p:nvPr/>
          </p:nvSpPr>
          <p:spPr bwMode="auto">
            <a:xfrm>
              <a:off x="2096380" y="2634216"/>
              <a:ext cx="129651" cy="131682"/>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1" name="Textfeld 14"/>
            <p:cNvSpPr txBox="1">
              <a:spLocks noChangeArrowheads="1"/>
            </p:cNvSpPr>
            <p:nvPr/>
          </p:nvSpPr>
          <p:spPr bwMode="auto">
            <a:xfrm>
              <a:off x="2071670" y="2583902"/>
              <a:ext cx="185215" cy="188117"/>
            </a:xfrm>
            <a:prstGeom prst="rect">
              <a:avLst/>
            </a:prstGeom>
            <a:noFill/>
            <a:ln w="9525">
              <a:noFill/>
              <a:miter lim="800000"/>
              <a:headEnd/>
              <a:tailEnd/>
            </a:ln>
          </p:spPr>
          <p:txBody>
            <a:bodyPr>
              <a:spAutoFit/>
            </a:bodyPr>
            <a:lstStyle/>
            <a:p>
              <a:pPr algn="ctr"/>
              <a:r>
                <a:rPr lang="de-DE" sz="800" b="1" dirty="0">
                  <a:solidFill>
                    <a:schemeClr val="bg1"/>
                  </a:solidFill>
                </a:rPr>
                <a:t>2</a:t>
              </a:r>
            </a:p>
          </p:txBody>
        </p:sp>
        <p:sp>
          <p:nvSpPr>
            <p:cNvPr id="12" name="Textfeld 22"/>
            <p:cNvSpPr txBox="1">
              <a:spLocks noChangeArrowheads="1"/>
            </p:cNvSpPr>
            <p:nvPr/>
          </p:nvSpPr>
          <p:spPr bwMode="auto">
            <a:xfrm>
              <a:off x="2219086" y="2573756"/>
              <a:ext cx="3710236" cy="292387"/>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Stahlführungsschienen</a:t>
              </a:r>
              <a:endParaRPr lang="de-DE" sz="1000" b="1" dirty="0">
                <a:solidFill>
                  <a:schemeClr val="tx1">
                    <a:lumMod val="75000"/>
                    <a:lumOff val="25000"/>
                  </a:schemeClr>
                </a:solidFill>
                <a:latin typeface="+mn-lt"/>
              </a:endParaRPr>
            </a:p>
          </p:txBody>
        </p:sp>
        <p:sp>
          <p:nvSpPr>
            <p:cNvPr id="13" name="Ellipse 13"/>
            <p:cNvSpPr>
              <a:spLocks noChangeArrowheads="1"/>
            </p:cNvSpPr>
            <p:nvPr/>
          </p:nvSpPr>
          <p:spPr bwMode="auto">
            <a:xfrm>
              <a:off x="2096394" y="2860822"/>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4" name="Textfeld 14"/>
            <p:cNvSpPr txBox="1">
              <a:spLocks noChangeArrowheads="1"/>
            </p:cNvSpPr>
            <p:nvPr/>
          </p:nvSpPr>
          <p:spPr bwMode="auto">
            <a:xfrm>
              <a:off x="2071684" y="2810508"/>
              <a:ext cx="185215" cy="225161"/>
            </a:xfrm>
            <a:prstGeom prst="rect">
              <a:avLst/>
            </a:prstGeom>
            <a:noFill/>
            <a:ln w="9525">
              <a:noFill/>
              <a:miter lim="800000"/>
              <a:headEnd/>
              <a:tailEnd/>
            </a:ln>
          </p:spPr>
          <p:txBody>
            <a:bodyPr>
              <a:spAutoFit/>
            </a:bodyPr>
            <a:lstStyle/>
            <a:p>
              <a:pPr algn="ctr"/>
              <a:r>
                <a:rPr lang="de-DE" sz="800" b="1" dirty="0">
                  <a:solidFill>
                    <a:schemeClr val="bg1"/>
                  </a:solidFill>
                </a:rPr>
                <a:t>3</a:t>
              </a:r>
            </a:p>
          </p:txBody>
        </p:sp>
        <p:sp>
          <p:nvSpPr>
            <p:cNvPr id="15" name="Textfeld 22"/>
            <p:cNvSpPr txBox="1">
              <a:spLocks noChangeArrowheads="1"/>
            </p:cNvSpPr>
            <p:nvPr/>
          </p:nvSpPr>
          <p:spPr bwMode="auto">
            <a:xfrm>
              <a:off x="2219100" y="2803309"/>
              <a:ext cx="2138586" cy="246221"/>
            </a:xfrm>
            <a:prstGeom prst="rect">
              <a:avLst/>
            </a:prstGeom>
            <a:noFill/>
            <a:ln w="9525">
              <a:noFill/>
              <a:miter lim="800000"/>
              <a:headEnd/>
              <a:tailEnd/>
            </a:ln>
          </p:spPr>
          <p:txBody>
            <a:bodyPr wrap="square">
              <a:spAutoFit/>
            </a:bodyPr>
            <a:lstStyle/>
            <a:p>
              <a:r>
                <a:rPr kumimoji="1" lang="de-DE" sz="1000" b="1" dirty="0" smtClean="0">
                  <a:solidFill>
                    <a:schemeClr val="tx1">
                      <a:lumMod val="75000"/>
                      <a:lumOff val="25000"/>
                    </a:schemeClr>
                  </a:solidFill>
                  <a:latin typeface="+mn-lt"/>
                </a:rPr>
                <a:t>Integrierte Sekundärteile</a:t>
              </a:r>
              <a:endParaRPr lang="de-DE" sz="1000" b="1" dirty="0">
                <a:latin typeface="+mn-lt"/>
              </a:endParaRPr>
            </a:p>
          </p:txBody>
        </p:sp>
        <p:sp>
          <p:nvSpPr>
            <p:cNvPr id="16" name="Ellipse 13"/>
            <p:cNvSpPr>
              <a:spLocks noChangeArrowheads="1"/>
            </p:cNvSpPr>
            <p:nvPr/>
          </p:nvSpPr>
          <p:spPr bwMode="auto">
            <a:xfrm>
              <a:off x="2096394" y="3087429"/>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7" name="Textfeld 14"/>
            <p:cNvSpPr txBox="1">
              <a:spLocks noChangeArrowheads="1"/>
            </p:cNvSpPr>
            <p:nvPr/>
          </p:nvSpPr>
          <p:spPr bwMode="auto">
            <a:xfrm>
              <a:off x="2071684" y="3037115"/>
              <a:ext cx="185215" cy="225161"/>
            </a:xfrm>
            <a:prstGeom prst="rect">
              <a:avLst/>
            </a:prstGeom>
            <a:noFill/>
            <a:ln w="9525">
              <a:noFill/>
              <a:miter lim="800000"/>
              <a:headEnd/>
              <a:tailEnd/>
            </a:ln>
          </p:spPr>
          <p:txBody>
            <a:bodyPr>
              <a:spAutoFit/>
            </a:bodyPr>
            <a:lstStyle/>
            <a:p>
              <a:pPr algn="ctr"/>
              <a:r>
                <a:rPr lang="de-DE" sz="800" b="1" dirty="0">
                  <a:solidFill>
                    <a:schemeClr val="bg1"/>
                  </a:solidFill>
                </a:rPr>
                <a:t>4</a:t>
              </a:r>
            </a:p>
          </p:txBody>
        </p:sp>
        <p:sp>
          <p:nvSpPr>
            <p:cNvPr id="18" name="Textfeld 22"/>
            <p:cNvSpPr txBox="1">
              <a:spLocks noChangeArrowheads="1"/>
            </p:cNvSpPr>
            <p:nvPr/>
          </p:nvSpPr>
          <p:spPr bwMode="auto">
            <a:xfrm>
              <a:off x="2219100" y="3026960"/>
              <a:ext cx="2138586" cy="292387"/>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Kompakter Primärteilschlitten</a:t>
              </a:r>
              <a:endParaRPr lang="de-DE" sz="1000" b="1" dirty="0">
                <a:solidFill>
                  <a:schemeClr val="tx1">
                    <a:lumMod val="75000"/>
                    <a:lumOff val="25000"/>
                  </a:schemeClr>
                </a:solidFill>
                <a:latin typeface="+mn-lt"/>
              </a:endParaRPr>
            </a:p>
          </p:txBody>
        </p:sp>
        <p:sp>
          <p:nvSpPr>
            <p:cNvPr id="19" name="Ellipse 13"/>
            <p:cNvSpPr>
              <a:spLocks noChangeArrowheads="1"/>
            </p:cNvSpPr>
            <p:nvPr/>
          </p:nvSpPr>
          <p:spPr bwMode="auto">
            <a:xfrm>
              <a:off x="2096394" y="2407734"/>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0" name="Textfeld 14"/>
            <p:cNvSpPr txBox="1">
              <a:spLocks noChangeArrowheads="1"/>
            </p:cNvSpPr>
            <p:nvPr/>
          </p:nvSpPr>
          <p:spPr bwMode="auto">
            <a:xfrm>
              <a:off x="2071684" y="2357430"/>
              <a:ext cx="185215" cy="225162"/>
            </a:xfrm>
            <a:prstGeom prst="rect">
              <a:avLst/>
            </a:prstGeom>
            <a:noFill/>
            <a:ln w="9525">
              <a:noFill/>
              <a:miter lim="800000"/>
              <a:headEnd/>
              <a:tailEnd/>
            </a:ln>
          </p:spPr>
          <p:txBody>
            <a:bodyPr>
              <a:spAutoFit/>
            </a:bodyPr>
            <a:lstStyle/>
            <a:p>
              <a:pPr algn="ctr"/>
              <a:r>
                <a:rPr lang="de-DE" sz="800" b="1" dirty="0">
                  <a:solidFill>
                    <a:schemeClr val="bg1"/>
                  </a:solidFill>
                </a:rPr>
                <a:t>1</a:t>
              </a:r>
            </a:p>
          </p:txBody>
        </p:sp>
        <p:sp>
          <p:nvSpPr>
            <p:cNvPr id="21" name="Textfeld 22"/>
            <p:cNvSpPr txBox="1">
              <a:spLocks noChangeArrowheads="1"/>
            </p:cNvSpPr>
            <p:nvPr/>
          </p:nvSpPr>
          <p:spPr bwMode="auto">
            <a:xfrm>
              <a:off x="2219100" y="2347271"/>
              <a:ext cx="3210156" cy="493404"/>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Haltebremse</a:t>
              </a:r>
              <a:r>
                <a:rPr lang="de-DE" sz="1000" dirty="0" smtClean="0">
                  <a:solidFill>
                    <a:schemeClr val="tx1">
                      <a:lumMod val="75000"/>
                      <a:lumOff val="25000"/>
                    </a:schemeClr>
                  </a:solidFill>
                  <a:latin typeface="+mn-lt"/>
                </a:rPr>
                <a:t/>
              </a:r>
              <a:br>
                <a:rPr lang="de-DE" sz="1000" dirty="0" smtClean="0">
                  <a:solidFill>
                    <a:schemeClr val="tx1">
                      <a:lumMod val="75000"/>
                      <a:lumOff val="25000"/>
                    </a:schemeClr>
                  </a:solidFill>
                  <a:latin typeface="+mn-lt"/>
                </a:rPr>
              </a:br>
              <a:endParaRPr lang="de-DE" sz="1000" b="1" dirty="0">
                <a:solidFill>
                  <a:schemeClr val="tx1">
                    <a:lumMod val="75000"/>
                    <a:lumOff val="25000"/>
                  </a:schemeClr>
                </a:solidFill>
                <a:latin typeface="+mn-lt"/>
              </a:endParaRPr>
            </a:p>
          </p:txBody>
        </p:sp>
        <p:sp>
          <p:nvSpPr>
            <p:cNvPr id="22" name="Ellipse 21"/>
            <p:cNvSpPr>
              <a:spLocks noChangeArrowheads="1"/>
            </p:cNvSpPr>
            <p:nvPr/>
          </p:nvSpPr>
          <p:spPr bwMode="auto">
            <a:xfrm>
              <a:off x="2096415" y="3314033"/>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3" name="Textfeld 22"/>
            <p:cNvSpPr txBox="1">
              <a:spLocks noChangeArrowheads="1"/>
            </p:cNvSpPr>
            <p:nvPr/>
          </p:nvSpPr>
          <p:spPr bwMode="auto">
            <a:xfrm>
              <a:off x="2071705" y="3263719"/>
              <a:ext cx="185215" cy="225161"/>
            </a:xfrm>
            <a:prstGeom prst="rect">
              <a:avLst/>
            </a:prstGeom>
            <a:noFill/>
            <a:ln w="9525">
              <a:noFill/>
              <a:miter lim="800000"/>
              <a:headEnd/>
              <a:tailEnd/>
            </a:ln>
          </p:spPr>
          <p:txBody>
            <a:bodyPr>
              <a:spAutoFit/>
            </a:bodyPr>
            <a:lstStyle/>
            <a:p>
              <a:pPr algn="ctr"/>
              <a:r>
                <a:rPr lang="de-DE" sz="800" b="1" dirty="0">
                  <a:solidFill>
                    <a:schemeClr val="bg1"/>
                  </a:solidFill>
                </a:rPr>
                <a:t>5</a:t>
              </a:r>
            </a:p>
          </p:txBody>
        </p:sp>
        <p:sp>
          <p:nvSpPr>
            <p:cNvPr id="24" name="Textfeld 22"/>
            <p:cNvSpPr txBox="1">
              <a:spLocks noChangeArrowheads="1"/>
            </p:cNvSpPr>
            <p:nvPr/>
          </p:nvSpPr>
          <p:spPr bwMode="auto">
            <a:xfrm>
              <a:off x="2219126" y="3235759"/>
              <a:ext cx="1495618" cy="292387"/>
            </a:xfrm>
            <a:prstGeom prst="rect">
              <a:avLst/>
            </a:prstGeom>
            <a:noFill/>
            <a:ln w="9525">
              <a:noFill/>
              <a:miter lim="800000"/>
              <a:headEnd/>
              <a:tailEnd/>
            </a:ln>
          </p:spPr>
          <p:txBody>
            <a:bodyPr>
              <a:spAutoFit/>
            </a:bodyPr>
            <a:lstStyle/>
            <a:p>
              <a:r>
                <a:rPr lang="de-DE" sz="1000" b="1" dirty="0" smtClean="0">
                  <a:solidFill>
                    <a:schemeClr val="tx1">
                      <a:lumMod val="75000"/>
                      <a:lumOff val="25000"/>
                    </a:schemeClr>
                  </a:solidFill>
                  <a:latin typeface="+mn-lt"/>
                </a:rPr>
                <a:t>Endplatten</a:t>
              </a:r>
              <a:endParaRPr lang="de-DE" sz="1000" b="1" dirty="0">
                <a:solidFill>
                  <a:schemeClr val="tx1">
                    <a:lumMod val="75000"/>
                    <a:lumOff val="25000"/>
                  </a:schemeClr>
                </a:solidFill>
                <a:latin typeface="+mn-lt"/>
              </a:endParaRPr>
            </a:p>
          </p:txBody>
        </p:sp>
        <p:sp>
          <p:nvSpPr>
            <p:cNvPr id="25" name="Ellipse 24"/>
            <p:cNvSpPr>
              <a:spLocks noChangeArrowheads="1"/>
            </p:cNvSpPr>
            <p:nvPr/>
          </p:nvSpPr>
          <p:spPr bwMode="auto">
            <a:xfrm>
              <a:off x="2096380" y="3523274"/>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6" name="Textfeld 25"/>
            <p:cNvSpPr txBox="1">
              <a:spLocks noChangeArrowheads="1"/>
            </p:cNvSpPr>
            <p:nvPr/>
          </p:nvSpPr>
          <p:spPr bwMode="auto">
            <a:xfrm>
              <a:off x="2071670" y="3472960"/>
              <a:ext cx="185215" cy="215444"/>
            </a:xfrm>
            <a:prstGeom prst="rect">
              <a:avLst/>
            </a:prstGeom>
            <a:noFill/>
            <a:ln w="9525">
              <a:noFill/>
              <a:miter lim="800000"/>
              <a:headEnd/>
              <a:tailEnd/>
            </a:ln>
          </p:spPr>
          <p:txBody>
            <a:bodyPr>
              <a:spAutoFit/>
            </a:bodyPr>
            <a:lstStyle/>
            <a:p>
              <a:pPr algn="ctr"/>
              <a:r>
                <a:rPr lang="de-DE" sz="800" b="1" dirty="0">
                  <a:solidFill>
                    <a:schemeClr val="bg1"/>
                  </a:solidFill>
                </a:rPr>
                <a:t>6</a:t>
              </a:r>
            </a:p>
          </p:txBody>
        </p:sp>
        <p:sp>
          <p:nvSpPr>
            <p:cNvPr id="27" name="Textfeld 26"/>
            <p:cNvSpPr txBox="1"/>
            <p:nvPr/>
          </p:nvSpPr>
          <p:spPr>
            <a:xfrm>
              <a:off x="2223338" y="3446812"/>
              <a:ext cx="2571768" cy="292387"/>
            </a:xfrm>
            <a:prstGeom prst="rect">
              <a:avLst/>
            </a:prstGeom>
            <a:noFill/>
          </p:spPr>
          <p:txBody>
            <a:bodyPr wrap="square" rtlCol="0">
              <a:spAutoFit/>
            </a:bodyPr>
            <a:lstStyle/>
            <a:p>
              <a:r>
                <a:rPr lang="de-DE" sz="1000" b="1" dirty="0" smtClean="0">
                  <a:solidFill>
                    <a:schemeClr val="tx1">
                      <a:lumMod val="75000"/>
                      <a:lumOff val="25000"/>
                    </a:schemeClr>
                  </a:solidFill>
                  <a:latin typeface="+mn-lt"/>
                </a:rPr>
                <a:t>Motorstecker</a:t>
              </a:r>
              <a:endParaRPr lang="de-DE" sz="1000" b="1" dirty="0">
                <a:solidFill>
                  <a:schemeClr val="tx1">
                    <a:lumMod val="75000"/>
                    <a:lumOff val="25000"/>
                  </a:schemeClr>
                </a:solidFill>
                <a:latin typeface="+mn-lt"/>
              </a:endParaRPr>
            </a:p>
          </p:txBody>
        </p:sp>
      </p:grpSp>
      <p:pic>
        <p:nvPicPr>
          <p:cNvPr id="29" name="Picture 8" descr="K:\DATEN\Allg\Koop_Entw_Vertrieb\Highlights_2011_nicht_freigegeben\Schnittbilder\Gesendet_an_Team_3\ldk_100_mit_ausfraesung_mit_legende.jpg"/>
          <p:cNvPicPr>
            <a:picLocks noChangeAspect="1" noChangeArrowheads="1"/>
          </p:cNvPicPr>
          <p:nvPr/>
        </p:nvPicPr>
        <p:blipFill>
          <a:blip r:embed="rId2" cstate="print"/>
          <a:srcRect l="29917" t="5894" r="32790" b="7842"/>
          <a:stretch>
            <a:fillRect/>
          </a:stretch>
        </p:blipFill>
        <p:spPr bwMode="auto">
          <a:xfrm>
            <a:off x="6715140" y="1142984"/>
            <a:ext cx="1792444" cy="3429024"/>
          </a:xfrm>
          <a:prstGeom prst="rect">
            <a:avLst/>
          </a:prstGeom>
          <a:noFill/>
          <a:ln w="9525">
            <a:noFill/>
            <a:miter lim="800000"/>
            <a:headEnd/>
            <a:tailEnd/>
          </a:ln>
        </p:spPr>
      </p:pic>
      <p:sp>
        <p:nvSpPr>
          <p:cNvPr id="30" name="Foliennummernplatzhalter 29"/>
          <p:cNvSpPr>
            <a:spLocks noGrp="1"/>
          </p:cNvSpPr>
          <p:nvPr>
            <p:ph type="sldNum" sz="quarter" idx="4"/>
          </p:nvPr>
        </p:nvSpPr>
        <p:spPr/>
        <p:txBody>
          <a:bodyPr/>
          <a:lstStyle/>
          <a:p>
            <a:fld id="{67E460E2-A79B-FD4C-875F-CB1722C97EA1}" type="slidenum">
              <a:rPr lang="de-DE" smtClean="0"/>
              <a:pPr/>
              <a:t>45</a:t>
            </a:fld>
            <a:endParaRPr lang="de-DE"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2"/>
          <p:cNvSpPr>
            <a:spLocks noGrp="1"/>
          </p:cNvSpPr>
          <p:nvPr>
            <p:ph type="title"/>
          </p:nvPr>
        </p:nvSpPr>
        <p:spPr>
          <a:xfrm>
            <a:off x="611560" y="188640"/>
            <a:ext cx="8074557" cy="960702"/>
          </a:xfrm>
        </p:spPr>
        <p:txBody>
          <a:bodyPr/>
          <a:lstStyle/>
          <a:p>
            <a:r>
              <a:rPr lang="de-DE" dirty="0" smtClean="0"/>
              <a:t>Lineardirektantrieb LDH</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6" name="Inhaltsplatzhalter 12"/>
          <p:cNvSpPr>
            <a:spLocks noGrp="1"/>
          </p:cNvSpPr>
          <p:nvPr>
            <p:ph sz="quarter" idx="4294967295"/>
          </p:nvPr>
        </p:nvSpPr>
        <p:spPr>
          <a:xfrm>
            <a:off x="571472" y="1214423"/>
            <a:ext cx="6429420" cy="4857783"/>
          </a:xfrm>
          <a:prstGeom prst="rect">
            <a:avLst/>
          </a:prstGeom>
        </p:spPr>
        <p:txBody>
          <a:bodyPr/>
          <a:lstStyle/>
          <a:p>
            <a:pPr marL="182563" indent="-182563">
              <a:spcBef>
                <a:spcPts val="0"/>
              </a:spcBef>
              <a:defRPr/>
            </a:pPr>
            <a:r>
              <a:rPr lang="de-DE" sz="2000" dirty="0" smtClean="0">
                <a:solidFill>
                  <a:schemeClr val="tx1">
                    <a:lumMod val="75000"/>
                    <a:lumOff val="25000"/>
                  </a:schemeClr>
                </a:solidFill>
                <a:cs typeface="Times New Roman" pitchFamily="18" charset="0"/>
              </a:rPr>
              <a:t>+15 % Nennkraft gegenüber der Vorgängerversion (MLD 50-K), d.h. Leistungsstärkere Motoren im gleichen Bauraum</a:t>
            </a:r>
          </a:p>
          <a:p>
            <a:pPr marL="182563" indent="-182563">
              <a:spcBef>
                <a:spcPts val="0"/>
              </a:spcBef>
              <a:defRPr/>
            </a:pPr>
            <a:r>
              <a:rPr lang="de-DE" sz="2000" dirty="0" smtClean="0">
                <a:solidFill>
                  <a:schemeClr val="tx1">
                    <a:lumMod val="75000"/>
                    <a:lumOff val="25000"/>
                  </a:schemeClr>
                </a:solidFill>
                <a:cs typeface="Times New Roman" pitchFamily="18" charset="0"/>
              </a:rPr>
              <a:t>Kein Hallgebersensor mehr, d.h. weniger Kabel im Kabelsatz</a:t>
            </a:r>
          </a:p>
          <a:p>
            <a:pPr marL="182563" indent="-182563">
              <a:spcBef>
                <a:spcPts val="0"/>
              </a:spcBef>
              <a:defRPr/>
            </a:pPr>
            <a:r>
              <a:rPr lang="de-DE" sz="2000" dirty="0" smtClean="0">
                <a:solidFill>
                  <a:schemeClr val="tx1">
                    <a:lumMod val="75000"/>
                    <a:lumOff val="25000"/>
                  </a:schemeClr>
                </a:solidFill>
                <a:cs typeface="Times New Roman" pitchFamily="18" charset="0"/>
              </a:rPr>
              <a:t>Absolutes Wegmesssystem</a:t>
            </a:r>
          </a:p>
          <a:p>
            <a:pPr marL="182563" indent="-182563">
              <a:spcBef>
                <a:spcPts val="0"/>
              </a:spcBef>
              <a:defRPr/>
            </a:pPr>
            <a:r>
              <a:rPr lang="de-DE" sz="2000" dirty="0" smtClean="0">
                <a:solidFill>
                  <a:schemeClr val="tx1">
                    <a:lumMod val="75000"/>
                    <a:lumOff val="25000"/>
                  </a:schemeClr>
                </a:solidFill>
                <a:cs typeface="Times New Roman" pitchFamily="18" charset="0"/>
              </a:rPr>
              <a:t>Kein mechanisches Spiel zwischen den Antriebselementen, ermöglicht ein hochpräzises Positionieren</a:t>
            </a:r>
          </a:p>
          <a:p>
            <a:pPr marL="182563" indent="-182563">
              <a:spcBef>
                <a:spcPts val="0"/>
              </a:spcBef>
              <a:defRPr/>
            </a:pPr>
            <a:r>
              <a:rPr lang="de-DE" sz="2000" dirty="0" smtClean="0">
                <a:solidFill>
                  <a:schemeClr val="tx1">
                    <a:lumMod val="75000"/>
                    <a:lumOff val="25000"/>
                  </a:schemeClr>
                </a:solidFill>
                <a:cs typeface="Times New Roman" pitchFamily="18" charset="0"/>
              </a:rPr>
              <a:t>Kompaktes und leichtes Kurzhubmodul für kleine Lasten die äußerst dynamisch in der Z-Achse bewegt werden müssen</a:t>
            </a:r>
          </a:p>
          <a:p>
            <a:pPr marL="182563" indent="-182563">
              <a:spcBef>
                <a:spcPts val="0"/>
              </a:spcBef>
              <a:defRPr/>
            </a:pPr>
            <a:r>
              <a:rPr lang="de-DE" sz="2000" dirty="0" smtClean="0">
                <a:solidFill>
                  <a:schemeClr val="tx1">
                    <a:lumMod val="75000"/>
                    <a:lumOff val="25000"/>
                  </a:schemeClr>
                </a:solidFill>
                <a:cs typeface="Times New Roman" pitchFamily="18" charset="0"/>
              </a:rPr>
              <a:t>Optional Feststellbremse für Anwendungen als Z-Achse erhältlich</a:t>
            </a:r>
          </a:p>
          <a:p>
            <a:pPr marL="182563" lvl="1" indent="-182563">
              <a:spcBef>
                <a:spcPts val="0"/>
              </a:spcBef>
              <a:buFont typeface="Arial" pitchFamily="34" charset="0"/>
              <a:buChar char="•"/>
              <a:defRPr/>
            </a:pPr>
            <a:r>
              <a:rPr lang="de-DE" sz="2000" dirty="0" smtClean="0">
                <a:solidFill>
                  <a:schemeClr val="tx1">
                    <a:lumMod val="75000"/>
                    <a:lumOff val="25000"/>
                  </a:schemeClr>
                </a:solidFill>
                <a:cs typeface="Times New Roman" pitchFamily="18" charset="0"/>
              </a:rPr>
              <a:t>Max. </a:t>
            </a:r>
            <a:r>
              <a:rPr lang="de-DE" sz="2000" dirty="0" err="1" smtClean="0">
                <a:solidFill>
                  <a:schemeClr val="tx1">
                    <a:lumMod val="75000"/>
                    <a:lumOff val="25000"/>
                  </a:schemeClr>
                </a:solidFill>
                <a:cs typeface="Times New Roman" pitchFamily="18" charset="0"/>
              </a:rPr>
              <a:t>Nutzhub</a:t>
            </a:r>
            <a:r>
              <a:rPr lang="de-DE" sz="2000" dirty="0" smtClean="0">
                <a:solidFill>
                  <a:schemeClr val="tx1">
                    <a:lumMod val="75000"/>
                    <a:lumOff val="25000"/>
                  </a:schemeClr>
                </a:solidFill>
                <a:cs typeface="Times New Roman" pitchFamily="18" charset="0"/>
              </a:rPr>
              <a:t>: 200 mm</a:t>
            </a:r>
          </a:p>
          <a:p>
            <a:pPr marL="182563" lvl="1" indent="-182563">
              <a:spcBef>
                <a:spcPts val="0"/>
              </a:spcBef>
              <a:buFont typeface="Arial" pitchFamily="34" charset="0"/>
              <a:buChar char="•"/>
              <a:defRPr/>
            </a:pPr>
            <a:r>
              <a:rPr lang="de-DE" sz="2000" dirty="0" smtClean="0">
                <a:solidFill>
                  <a:schemeClr val="tx1">
                    <a:lumMod val="75000"/>
                    <a:lumOff val="25000"/>
                  </a:schemeClr>
                </a:solidFill>
                <a:cs typeface="Times New Roman" pitchFamily="18" charset="0"/>
              </a:rPr>
              <a:t>Wiederholgenauigkeit: 0,01 mm</a:t>
            </a:r>
          </a:p>
          <a:p>
            <a:pPr marL="182563" lvl="1" indent="-182563">
              <a:spcBef>
                <a:spcPts val="0"/>
              </a:spcBef>
              <a:buFont typeface="Courier New" pitchFamily="49" charset="0"/>
              <a:buChar char="o"/>
              <a:defRPr/>
            </a:pPr>
            <a:endParaRPr lang="de-DE" dirty="0" smtClean="0">
              <a:solidFill>
                <a:schemeClr val="tx1">
                  <a:lumMod val="75000"/>
                  <a:lumOff val="25000"/>
                </a:schemeClr>
              </a:solidFill>
              <a:cs typeface="Times New Roman" pitchFamily="18" charset="0"/>
            </a:endParaRPr>
          </a:p>
          <a:p>
            <a:pPr marL="182563" indent="-182563">
              <a:lnSpc>
                <a:spcPct val="100000"/>
              </a:lnSpc>
              <a:spcBef>
                <a:spcPts val="0"/>
              </a:spcBef>
              <a:buFont typeface="Courier New" pitchFamily="49" charset="0"/>
              <a:buChar char="o"/>
              <a:defRPr/>
            </a:pPr>
            <a:endParaRPr lang="de-DE" sz="2000" dirty="0" smtClean="0">
              <a:cs typeface="Times New Roman" pitchFamily="18" charset="0"/>
            </a:endParaRPr>
          </a:p>
          <a:p>
            <a:pPr marL="182563" lvl="1" indent="-182563">
              <a:spcBef>
                <a:spcPts val="0"/>
              </a:spcBef>
              <a:buFont typeface="Arial"/>
              <a:buChar char="•"/>
              <a:defRPr/>
            </a:pPr>
            <a:endParaRPr lang="de-DE" sz="2000" dirty="0" smtClean="0">
              <a:solidFill>
                <a:schemeClr val="tx1">
                  <a:lumMod val="75000"/>
                  <a:lumOff val="25000"/>
                </a:schemeClr>
              </a:solidFill>
              <a:cs typeface="Times New Roman" pitchFamily="18" charset="0"/>
            </a:endParaRPr>
          </a:p>
          <a:p>
            <a:pPr marL="182563" indent="-182563">
              <a:spcBef>
                <a:spcPts val="0"/>
              </a:spcBef>
              <a:defRPr/>
            </a:pPr>
            <a:endParaRPr lang="de-DE" sz="2000" dirty="0" smtClean="0">
              <a:solidFill>
                <a:schemeClr val="tx1">
                  <a:lumMod val="75000"/>
                  <a:lumOff val="25000"/>
                </a:schemeClr>
              </a:solidFill>
              <a:cs typeface="Times New Roman" pitchFamily="18" charset="0"/>
            </a:endParaRPr>
          </a:p>
          <a:p>
            <a:pPr>
              <a:lnSpc>
                <a:spcPct val="100000"/>
              </a:lnSpc>
              <a:spcBef>
                <a:spcPts val="0"/>
              </a:spcBef>
            </a:pPr>
            <a:endParaRPr lang="de-DE" sz="2000" dirty="0">
              <a:solidFill>
                <a:schemeClr val="tx1">
                  <a:lumMod val="75000"/>
                  <a:lumOff val="25000"/>
                </a:schemeClr>
              </a:solidFill>
            </a:endParaRPr>
          </a:p>
        </p:txBody>
      </p:sp>
      <p:pic>
        <p:nvPicPr>
          <p:cNvPr id="8" name="Picture 2" descr="http://pimappl.schunk.int/preview/SCHUNK/Image/IM0010151.jpg">
            <a:hlinkClick r:id="rId2"/>
          </p:cNvPr>
          <p:cNvPicPr>
            <a:picLocks noChangeAspect="1" noChangeArrowheads="1"/>
          </p:cNvPicPr>
          <p:nvPr/>
        </p:nvPicPr>
        <p:blipFill>
          <a:blip r:embed="rId3" cstate="print"/>
          <a:srcRect/>
          <a:stretch>
            <a:fillRect/>
          </a:stretch>
        </p:blipFill>
        <p:spPr bwMode="auto">
          <a:xfrm>
            <a:off x="7000892" y="1357298"/>
            <a:ext cx="1714512" cy="4537741"/>
          </a:xfrm>
          <a:prstGeom prst="rect">
            <a:avLst/>
          </a:prstGeom>
          <a:noFill/>
        </p:spPr>
      </p:pic>
      <p:sp>
        <p:nvSpPr>
          <p:cNvPr id="9" name="Foliennummernplatzhalter 8"/>
          <p:cNvSpPr>
            <a:spLocks noGrp="1"/>
          </p:cNvSpPr>
          <p:nvPr>
            <p:ph type="sldNum" sz="quarter" idx="4"/>
          </p:nvPr>
        </p:nvSpPr>
        <p:spPr/>
        <p:txBody>
          <a:bodyPr/>
          <a:lstStyle/>
          <a:p>
            <a:fld id="{67E460E2-A79B-FD4C-875F-CB1722C97EA1}" type="slidenum">
              <a:rPr lang="de-DE" smtClean="0"/>
              <a:pPr/>
              <a:t>46</a:t>
            </a:fld>
            <a:endParaRPr lang="de-DE"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2"/>
          <p:cNvSpPr>
            <a:spLocks noGrp="1"/>
          </p:cNvSpPr>
          <p:nvPr>
            <p:ph type="title"/>
          </p:nvPr>
        </p:nvSpPr>
        <p:spPr/>
        <p:txBody>
          <a:bodyPr/>
          <a:lstStyle/>
          <a:p>
            <a:r>
              <a:rPr lang="de-DE" dirty="0" smtClean="0"/>
              <a:t>Lineardirektantrieb LDH</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6" name="Inhaltsplatzhalter 12"/>
          <p:cNvSpPr>
            <a:spLocks noGrp="1"/>
          </p:cNvSpPr>
          <p:nvPr>
            <p:ph sz="quarter" idx="4294967295"/>
          </p:nvPr>
        </p:nvSpPr>
        <p:spPr>
          <a:xfrm>
            <a:off x="571472" y="1571612"/>
            <a:ext cx="6000792" cy="4643470"/>
          </a:xfrm>
          <a:prstGeom prst="rect">
            <a:avLst/>
          </a:prstGeom>
        </p:spPr>
        <p:txBody>
          <a:bodyPr/>
          <a:lstStyle/>
          <a:p>
            <a:pPr marL="396000" indent="-361950">
              <a:lnSpc>
                <a:spcPct val="100000"/>
              </a:lnSpc>
              <a:spcBef>
                <a:spcPts val="0"/>
              </a:spcBef>
              <a:buNone/>
              <a:defRPr/>
            </a:pPr>
            <a:r>
              <a:rPr lang="de-DE" sz="2000" b="1" dirty="0" smtClean="0">
                <a:solidFill>
                  <a:schemeClr val="tx1">
                    <a:lumMod val="75000"/>
                    <a:lumOff val="25000"/>
                  </a:schemeClr>
                </a:solidFill>
                <a:cs typeface="Times New Roman" pitchFamily="18" charset="0"/>
              </a:rPr>
              <a:t>Kundenmehrwert / Verkaufsargumentation</a:t>
            </a:r>
          </a:p>
          <a:p>
            <a:pPr marL="266700" indent="-233363">
              <a:spcBef>
                <a:spcPts val="0"/>
              </a:spcBef>
              <a:defRPr/>
            </a:pPr>
            <a:r>
              <a:rPr lang="de-DE" sz="2000" dirty="0" smtClean="0">
                <a:cs typeface="Times New Roman" pitchFamily="18" charset="0"/>
              </a:rPr>
              <a:t>Durch den </a:t>
            </a:r>
            <a:r>
              <a:rPr lang="de-DE" sz="2000" dirty="0" err="1" smtClean="0">
                <a:cs typeface="Times New Roman" pitchFamily="18" charset="0"/>
              </a:rPr>
              <a:t>Absolutwertgeber</a:t>
            </a:r>
            <a:r>
              <a:rPr lang="de-DE" sz="2000" dirty="0" smtClean="0">
                <a:cs typeface="Times New Roman" pitchFamily="18" charset="0"/>
              </a:rPr>
              <a:t> nur bei der Erstinbetriebnahme eine Kommutierung notwendig, danach bleibt der Parameter im Geber gespeichert</a:t>
            </a:r>
          </a:p>
          <a:p>
            <a:pPr marL="266700" indent="-233363">
              <a:spcBef>
                <a:spcPts val="0"/>
              </a:spcBef>
              <a:defRPr/>
            </a:pPr>
            <a:r>
              <a:rPr lang="de-DE" sz="2000" dirty="0" smtClean="0">
                <a:cs typeface="Times New Roman" pitchFamily="18" charset="0"/>
              </a:rPr>
              <a:t>Durch den </a:t>
            </a:r>
            <a:r>
              <a:rPr lang="de-DE" sz="2000" dirty="0" err="1" smtClean="0">
                <a:cs typeface="Times New Roman" pitchFamily="18" charset="0"/>
              </a:rPr>
              <a:t>Absolutwertgeber</a:t>
            </a:r>
            <a:r>
              <a:rPr lang="de-DE" sz="2000" dirty="0" smtClean="0">
                <a:cs typeface="Times New Roman" pitchFamily="18" charset="0"/>
              </a:rPr>
              <a:t> keine End- bzw. Referenzsensoren mehr nötig. Zum einen günstiger, zum anderen weniger Programmieraufwand und Zeitersparnis beim Hochfahren der Anlage</a:t>
            </a:r>
          </a:p>
          <a:p>
            <a:pPr marL="266700" indent="-233363">
              <a:spcBef>
                <a:spcPts val="0"/>
              </a:spcBef>
              <a:spcAft>
                <a:spcPts val="600"/>
              </a:spcAft>
              <a:defRPr/>
            </a:pPr>
            <a:r>
              <a:rPr lang="de-DE" sz="2000" dirty="0" smtClean="0">
                <a:cs typeface="Times New Roman" pitchFamily="18" charset="0"/>
              </a:rPr>
              <a:t>Höhere Arbeitsgeschwindigkeiten führen zu geringeren Zykluszeiten führen zu mehr Zyklen je Zeiteinheit führen zu mehr produzierten Produkten je Zeiteinheit</a:t>
            </a:r>
          </a:p>
          <a:p>
            <a:endParaRPr lang="de-DE" sz="2000" dirty="0" smtClean="0"/>
          </a:p>
          <a:p>
            <a:pPr marL="182563" indent="-182563">
              <a:spcBef>
                <a:spcPts val="0"/>
              </a:spcBef>
              <a:buNone/>
              <a:defRPr/>
            </a:pPr>
            <a:endParaRPr lang="de-DE" sz="2000" dirty="0" smtClean="0">
              <a:solidFill>
                <a:schemeClr val="tx1">
                  <a:lumMod val="75000"/>
                  <a:lumOff val="25000"/>
                </a:schemeClr>
              </a:solidFill>
              <a:cs typeface="Times New Roman" pitchFamily="18" charset="0"/>
            </a:endParaRPr>
          </a:p>
          <a:p>
            <a:pPr>
              <a:lnSpc>
                <a:spcPct val="100000"/>
              </a:lnSpc>
              <a:spcBef>
                <a:spcPts val="0"/>
              </a:spcBef>
            </a:pPr>
            <a:endParaRPr lang="de-DE" sz="2000" dirty="0">
              <a:solidFill>
                <a:schemeClr val="tx1">
                  <a:lumMod val="75000"/>
                  <a:lumOff val="25000"/>
                </a:schemeClr>
              </a:solidFill>
            </a:endParaRPr>
          </a:p>
        </p:txBody>
      </p:sp>
      <p:pic>
        <p:nvPicPr>
          <p:cNvPr id="30" name="Picture 8" descr="K:\DATEN\Allg\Koop_Entw_Vertrieb\Highlights_2011_nicht_freigegeben\Schnittbilder\Gesendet_an_Team_3\ldk_100_mit_ausfraesung_mit_legende.jpg"/>
          <p:cNvPicPr>
            <a:picLocks noChangeAspect="1" noChangeArrowheads="1"/>
          </p:cNvPicPr>
          <p:nvPr/>
        </p:nvPicPr>
        <p:blipFill>
          <a:blip r:embed="rId2" cstate="print">
            <a:clrChange>
              <a:clrFrom>
                <a:srgbClr val="FFFFFF"/>
              </a:clrFrom>
              <a:clrTo>
                <a:srgbClr val="FFFFFF">
                  <a:alpha val="0"/>
                </a:srgbClr>
              </a:clrTo>
            </a:clrChange>
          </a:blip>
          <a:srcRect l="28529" t="2635" r="33432" b="-118"/>
          <a:stretch>
            <a:fillRect/>
          </a:stretch>
        </p:blipFill>
        <p:spPr bwMode="auto">
          <a:xfrm>
            <a:off x="6357950" y="1071546"/>
            <a:ext cx="2071702" cy="3832649"/>
          </a:xfrm>
          <a:prstGeom prst="rect">
            <a:avLst/>
          </a:prstGeom>
          <a:noFill/>
          <a:ln w="9525">
            <a:noFill/>
            <a:miter lim="800000"/>
            <a:headEnd/>
            <a:tailEnd/>
          </a:ln>
        </p:spPr>
      </p:pic>
      <p:grpSp>
        <p:nvGrpSpPr>
          <p:cNvPr id="31" name="Gruppieren 8"/>
          <p:cNvGrpSpPr/>
          <p:nvPr/>
        </p:nvGrpSpPr>
        <p:grpSpPr>
          <a:xfrm>
            <a:off x="6643702" y="4643446"/>
            <a:ext cx="3214710" cy="1172151"/>
            <a:chOff x="2071670" y="2347271"/>
            <a:chExt cx="3857652" cy="1391928"/>
          </a:xfrm>
        </p:grpSpPr>
        <p:sp>
          <p:nvSpPr>
            <p:cNvPr id="32" name="Ellipse 13"/>
            <p:cNvSpPr>
              <a:spLocks noChangeArrowheads="1"/>
            </p:cNvSpPr>
            <p:nvPr/>
          </p:nvSpPr>
          <p:spPr bwMode="auto">
            <a:xfrm>
              <a:off x="2096380" y="2634216"/>
              <a:ext cx="129651" cy="131682"/>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3" name="Textfeld 14"/>
            <p:cNvSpPr txBox="1">
              <a:spLocks noChangeArrowheads="1"/>
            </p:cNvSpPr>
            <p:nvPr/>
          </p:nvSpPr>
          <p:spPr bwMode="auto">
            <a:xfrm>
              <a:off x="2071670" y="2583902"/>
              <a:ext cx="185215" cy="188117"/>
            </a:xfrm>
            <a:prstGeom prst="rect">
              <a:avLst/>
            </a:prstGeom>
            <a:noFill/>
            <a:ln w="9525">
              <a:noFill/>
              <a:miter lim="800000"/>
              <a:headEnd/>
              <a:tailEnd/>
            </a:ln>
          </p:spPr>
          <p:txBody>
            <a:bodyPr>
              <a:spAutoFit/>
            </a:bodyPr>
            <a:lstStyle/>
            <a:p>
              <a:pPr algn="ctr"/>
              <a:r>
                <a:rPr lang="de-DE" sz="800" b="1" dirty="0">
                  <a:solidFill>
                    <a:schemeClr val="bg1"/>
                  </a:solidFill>
                </a:rPr>
                <a:t>2</a:t>
              </a:r>
            </a:p>
          </p:txBody>
        </p:sp>
        <p:sp>
          <p:nvSpPr>
            <p:cNvPr id="34" name="Textfeld 22"/>
            <p:cNvSpPr txBox="1">
              <a:spLocks noChangeArrowheads="1"/>
            </p:cNvSpPr>
            <p:nvPr/>
          </p:nvSpPr>
          <p:spPr bwMode="auto">
            <a:xfrm>
              <a:off x="2219086" y="2573756"/>
              <a:ext cx="3710236" cy="292387"/>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Stahlführungsschienen</a:t>
              </a:r>
              <a:endParaRPr lang="de-DE" sz="1000" b="1" dirty="0">
                <a:solidFill>
                  <a:schemeClr val="tx1">
                    <a:lumMod val="75000"/>
                    <a:lumOff val="25000"/>
                  </a:schemeClr>
                </a:solidFill>
                <a:latin typeface="+mn-lt"/>
              </a:endParaRPr>
            </a:p>
          </p:txBody>
        </p:sp>
        <p:sp>
          <p:nvSpPr>
            <p:cNvPr id="35" name="Ellipse 13"/>
            <p:cNvSpPr>
              <a:spLocks noChangeArrowheads="1"/>
            </p:cNvSpPr>
            <p:nvPr/>
          </p:nvSpPr>
          <p:spPr bwMode="auto">
            <a:xfrm>
              <a:off x="2096394" y="2860822"/>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6" name="Textfeld 14"/>
            <p:cNvSpPr txBox="1">
              <a:spLocks noChangeArrowheads="1"/>
            </p:cNvSpPr>
            <p:nvPr/>
          </p:nvSpPr>
          <p:spPr bwMode="auto">
            <a:xfrm>
              <a:off x="2071684" y="2810508"/>
              <a:ext cx="185215" cy="225161"/>
            </a:xfrm>
            <a:prstGeom prst="rect">
              <a:avLst/>
            </a:prstGeom>
            <a:noFill/>
            <a:ln w="9525">
              <a:noFill/>
              <a:miter lim="800000"/>
              <a:headEnd/>
              <a:tailEnd/>
            </a:ln>
          </p:spPr>
          <p:txBody>
            <a:bodyPr>
              <a:spAutoFit/>
            </a:bodyPr>
            <a:lstStyle/>
            <a:p>
              <a:pPr algn="ctr"/>
              <a:r>
                <a:rPr lang="de-DE" sz="800" b="1" dirty="0">
                  <a:solidFill>
                    <a:schemeClr val="bg1"/>
                  </a:solidFill>
                </a:rPr>
                <a:t>3</a:t>
              </a:r>
            </a:p>
          </p:txBody>
        </p:sp>
        <p:sp>
          <p:nvSpPr>
            <p:cNvPr id="37" name="Textfeld 22"/>
            <p:cNvSpPr txBox="1">
              <a:spLocks noChangeArrowheads="1"/>
            </p:cNvSpPr>
            <p:nvPr/>
          </p:nvSpPr>
          <p:spPr bwMode="auto">
            <a:xfrm>
              <a:off x="2219100" y="2803309"/>
              <a:ext cx="2138586" cy="246221"/>
            </a:xfrm>
            <a:prstGeom prst="rect">
              <a:avLst/>
            </a:prstGeom>
            <a:noFill/>
            <a:ln w="9525">
              <a:noFill/>
              <a:miter lim="800000"/>
              <a:headEnd/>
              <a:tailEnd/>
            </a:ln>
          </p:spPr>
          <p:txBody>
            <a:bodyPr wrap="square">
              <a:spAutoFit/>
            </a:bodyPr>
            <a:lstStyle/>
            <a:p>
              <a:r>
                <a:rPr kumimoji="1" lang="de-DE" sz="1000" b="1" dirty="0" smtClean="0">
                  <a:solidFill>
                    <a:schemeClr val="tx1">
                      <a:lumMod val="75000"/>
                      <a:lumOff val="25000"/>
                    </a:schemeClr>
                  </a:solidFill>
                  <a:latin typeface="+mn-lt"/>
                </a:rPr>
                <a:t>Integrierte Sekundärteile</a:t>
              </a:r>
              <a:endParaRPr lang="de-DE" sz="1000" b="1" dirty="0">
                <a:latin typeface="+mn-lt"/>
              </a:endParaRPr>
            </a:p>
          </p:txBody>
        </p:sp>
        <p:sp>
          <p:nvSpPr>
            <p:cNvPr id="38" name="Ellipse 13"/>
            <p:cNvSpPr>
              <a:spLocks noChangeArrowheads="1"/>
            </p:cNvSpPr>
            <p:nvPr/>
          </p:nvSpPr>
          <p:spPr bwMode="auto">
            <a:xfrm>
              <a:off x="2096394" y="3087429"/>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9" name="Textfeld 14"/>
            <p:cNvSpPr txBox="1">
              <a:spLocks noChangeArrowheads="1"/>
            </p:cNvSpPr>
            <p:nvPr/>
          </p:nvSpPr>
          <p:spPr bwMode="auto">
            <a:xfrm>
              <a:off x="2071684" y="3037115"/>
              <a:ext cx="185215" cy="225161"/>
            </a:xfrm>
            <a:prstGeom prst="rect">
              <a:avLst/>
            </a:prstGeom>
            <a:noFill/>
            <a:ln w="9525">
              <a:noFill/>
              <a:miter lim="800000"/>
              <a:headEnd/>
              <a:tailEnd/>
            </a:ln>
          </p:spPr>
          <p:txBody>
            <a:bodyPr>
              <a:spAutoFit/>
            </a:bodyPr>
            <a:lstStyle/>
            <a:p>
              <a:pPr algn="ctr"/>
              <a:r>
                <a:rPr lang="de-DE" sz="800" b="1" dirty="0">
                  <a:solidFill>
                    <a:schemeClr val="bg1"/>
                  </a:solidFill>
                </a:rPr>
                <a:t>4</a:t>
              </a:r>
            </a:p>
          </p:txBody>
        </p:sp>
        <p:sp>
          <p:nvSpPr>
            <p:cNvPr id="40" name="Textfeld 22"/>
            <p:cNvSpPr txBox="1">
              <a:spLocks noChangeArrowheads="1"/>
            </p:cNvSpPr>
            <p:nvPr/>
          </p:nvSpPr>
          <p:spPr bwMode="auto">
            <a:xfrm>
              <a:off x="2219100" y="3026960"/>
              <a:ext cx="2138586" cy="292387"/>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Kompakter Primärteilschlitten</a:t>
              </a:r>
              <a:endParaRPr lang="de-DE" sz="1000" b="1" dirty="0">
                <a:solidFill>
                  <a:schemeClr val="tx1">
                    <a:lumMod val="75000"/>
                    <a:lumOff val="25000"/>
                  </a:schemeClr>
                </a:solidFill>
                <a:latin typeface="+mn-lt"/>
              </a:endParaRPr>
            </a:p>
          </p:txBody>
        </p:sp>
        <p:sp>
          <p:nvSpPr>
            <p:cNvPr id="41" name="Ellipse 13"/>
            <p:cNvSpPr>
              <a:spLocks noChangeArrowheads="1"/>
            </p:cNvSpPr>
            <p:nvPr/>
          </p:nvSpPr>
          <p:spPr bwMode="auto">
            <a:xfrm>
              <a:off x="2096394" y="2407734"/>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2" name="Textfeld 14"/>
            <p:cNvSpPr txBox="1">
              <a:spLocks noChangeArrowheads="1"/>
            </p:cNvSpPr>
            <p:nvPr/>
          </p:nvSpPr>
          <p:spPr bwMode="auto">
            <a:xfrm>
              <a:off x="2071684" y="2357430"/>
              <a:ext cx="185215" cy="225162"/>
            </a:xfrm>
            <a:prstGeom prst="rect">
              <a:avLst/>
            </a:prstGeom>
            <a:noFill/>
            <a:ln w="9525">
              <a:noFill/>
              <a:miter lim="800000"/>
              <a:headEnd/>
              <a:tailEnd/>
            </a:ln>
          </p:spPr>
          <p:txBody>
            <a:bodyPr>
              <a:spAutoFit/>
            </a:bodyPr>
            <a:lstStyle/>
            <a:p>
              <a:pPr algn="ctr"/>
              <a:r>
                <a:rPr lang="de-DE" sz="800" b="1" dirty="0">
                  <a:solidFill>
                    <a:schemeClr val="bg1"/>
                  </a:solidFill>
                </a:rPr>
                <a:t>1</a:t>
              </a:r>
            </a:p>
          </p:txBody>
        </p:sp>
        <p:sp>
          <p:nvSpPr>
            <p:cNvPr id="43" name="Textfeld 22"/>
            <p:cNvSpPr txBox="1">
              <a:spLocks noChangeArrowheads="1"/>
            </p:cNvSpPr>
            <p:nvPr/>
          </p:nvSpPr>
          <p:spPr bwMode="auto">
            <a:xfrm>
              <a:off x="2219100" y="2347271"/>
              <a:ext cx="3210156" cy="493404"/>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Haltebremse</a:t>
              </a:r>
              <a:r>
                <a:rPr lang="de-DE" sz="1000" dirty="0" smtClean="0">
                  <a:solidFill>
                    <a:schemeClr val="tx1">
                      <a:lumMod val="75000"/>
                      <a:lumOff val="25000"/>
                    </a:schemeClr>
                  </a:solidFill>
                  <a:latin typeface="+mn-lt"/>
                </a:rPr>
                <a:t/>
              </a:r>
              <a:br>
                <a:rPr lang="de-DE" sz="1000" dirty="0" smtClean="0">
                  <a:solidFill>
                    <a:schemeClr val="tx1">
                      <a:lumMod val="75000"/>
                      <a:lumOff val="25000"/>
                    </a:schemeClr>
                  </a:solidFill>
                  <a:latin typeface="+mn-lt"/>
                </a:rPr>
              </a:br>
              <a:endParaRPr lang="de-DE" sz="1000" b="1" dirty="0">
                <a:solidFill>
                  <a:schemeClr val="tx1">
                    <a:lumMod val="75000"/>
                    <a:lumOff val="25000"/>
                  </a:schemeClr>
                </a:solidFill>
                <a:latin typeface="+mn-lt"/>
              </a:endParaRPr>
            </a:p>
          </p:txBody>
        </p:sp>
        <p:sp>
          <p:nvSpPr>
            <p:cNvPr id="44" name="Ellipse 43"/>
            <p:cNvSpPr>
              <a:spLocks noChangeArrowheads="1"/>
            </p:cNvSpPr>
            <p:nvPr/>
          </p:nvSpPr>
          <p:spPr bwMode="auto">
            <a:xfrm>
              <a:off x="2096415" y="3314033"/>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5" name="Textfeld 44"/>
            <p:cNvSpPr txBox="1">
              <a:spLocks noChangeArrowheads="1"/>
            </p:cNvSpPr>
            <p:nvPr/>
          </p:nvSpPr>
          <p:spPr bwMode="auto">
            <a:xfrm>
              <a:off x="2071705" y="3263719"/>
              <a:ext cx="185215" cy="225161"/>
            </a:xfrm>
            <a:prstGeom prst="rect">
              <a:avLst/>
            </a:prstGeom>
            <a:noFill/>
            <a:ln w="9525">
              <a:noFill/>
              <a:miter lim="800000"/>
              <a:headEnd/>
              <a:tailEnd/>
            </a:ln>
          </p:spPr>
          <p:txBody>
            <a:bodyPr>
              <a:spAutoFit/>
            </a:bodyPr>
            <a:lstStyle/>
            <a:p>
              <a:pPr algn="ctr"/>
              <a:r>
                <a:rPr lang="de-DE" sz="800" b="1" dirty="0">
                  <a:solidFill>
                    <a:schemeClr val="bg1"/>
                  </a:solidFill>
                </a:rPr>
                <a:t>5</a:t>
              </a:r>
            </a:p>
          </p:txBody>
        </p:sp>
        <p:sp>
          <p:nvSpPr>
            <p:cNvPr id="46" name="Textfeld 22"/>
            <p:cNvSpPr txBox="1">
              <a:spLocks noChangeArrowheads="1"/>
            </p:cNvSpPr>
            <p:nvPr/>
          </p:nvSpPr>
          <p:spPr bwMode="auto">
            <a:xfrm>
              <a:off x="2219126" y="3235759"/>
              <a:ext cx="1495618" cy="292387"/>
            </a:xfrm>
            <a:prstGeom prst="rect">
              <a:avLst/>
            </a:prstGeom>
            <a:noFill/>
            <a:ln w="9525">
              <a:noFill/>
              <a:miter lim="800000"/>
              <a:headEnd/>
              <a:tailEnd/>
            </a:ln>
          </p:spPr>
          <p:txBody>
            <a:bodyPr>
              <a:spAutoFit/>
            </a:bodyPr>
            <a:lstStyle/>
            <a:p>
              <a:r>
                <a:rPr lang="de-DE" sz="1000" b="1" dirty="0" smtClean="0">
                  <a:solidFill>
                    <a:schemeClr val="tx1">
                      <a:lumMod val="75000"/>
                      <a:lumOff val="25000"/>
                    </a:schemeClr>
                  </a:solidFill>
                  <a:latin typeface="+mn-lt"/>
                </a:rPr>
                <a:t>Endplatten</a:t>
              </a:r>
              <a:endParaRPr lang="de-DE" sz="1000" b="1" dirty="0">
                <a:solidFill>
                  <a:schemeClr val="tx1">
                    <a:lumMod val="75000"/>
                    <a:lumOff val="25000"/>
                  </a:schemeClr>
                </a:solidFill>
                <a:latin typeface="+mn-lt"/>
              </a:endParaRPr>
            </a:p>
          </p:txBody>
        </p:sp>
        <p:sp>
          <p:nvSpPr>
            <p:cNvPr id="47" name="Ellipse 46"/>
            <p:cNvSpPr>
              <a:spLocks noChangeArrowheads="1"/>
            </p:cNvSpPr>
            <p:nvPr/>
          </p:nvSpPr>
          <p:spPr bwMode="auto">
            <a:xfrm>
              <a:off x="2096380" y="3523274"/>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8" name="Textfeld 47"/>
            <p:cNvSpPr txBox="1">
              <a:spLocks noChangeArrowheads="1"/>
            </p:cNvSpPr>
            <p:nvPr/>
          </p:nvSpPr>
          <p:spPr bwMode="auto">
            <a:xfrm>
              <a:off x="2071670" y="3472960"/>
              <a:ext cx="185215" cy="215444"/>
            </a:xfrm>
            <a:prstGeom prst="rect">
              <a:avLst/>
            </a:prstGeom>
            <a:noFill/>
            <a:ln w="9525">
              <a:noFill/>
              <a:miter lim="800000"/>
              <a:headEnd/>
              <a:tailEnd/>
            </a:ln>
          </p:spPr>
          <p:txBody>
            <a:bodyPr>
              <a:spAutoFit/>
            </a:bodyPr>
            <a:lstStyle/>
            <a:p>
              <a:pPr algn="ctr"/>
              <a:r>
                <a:rPr lang="de-DE" sz="800" b="1" dirty="0">
                  <a:solidFill>
                    <a:schemeClr val="bg1"/>
                  </a:solidFill>
                </a:rPr>
                <a:t>6</a:t>
              </a:r>
            </a:p>
          </p:txBody>
        </p:sp>
        <p:sp>
          <p:nvSpPr>
            <p:cNvPr id="49" name="Textfeld 48"/>
            <p:cNvSpPr txBox="1"/>
            <p:nvPr/>
          </p:nvSpPr>
          <p:spPr>
            <a:xfrm>
              <a:off x="2223338" y="3446812"/>
              <a:ext cx="2571768" cy="292387"/>
            </a:xfrm>
            <a:prstGeom prst="rect">
              <a:avLst/>
            </a:prstGeom>
            <a:noFill/>
          </p:spPr>
          <p:txBody>
            <a:bodyPr wrap="square" rtlCol="0">
              <a:spAutoFit/>
            </a:bodyPr>
            <a:lstStyle/>
            <a:p>
              <a:r>
                <a:rPr lang="de-DE" sz="1000" b="1" dirty="0" smtClean="0">
                  <a:solidFill>
                    <a:schemeClr val="tx1">
                      <a:lumMod val="75000"/>
                      <a:lumOff val="25000"/>
                    </a:schemeClr>
                  </a:solidFill>
                  <a:latin typeface="+mn-lt"/>
                </a:rPr>
                <a:t>Motorstecker</a:t>
              </a:r>
              <a:endParaRPr lang="de-DE" sz="1000" b="1" dirty="0">
                <a:solidFill>
                  <a:schemeClr val="tx1">
                    <a:lumMod val="75000"/>
                    <a:lumOff val="25000"/>
                  </a:schemeClr>
                </a:solidFill>
                <a:latin typeface="+mn-lt"/>
              </a:endParaRPr>
            </a:p>
          </p:txBody>
        </p:sp>
      </p:grpSp>
      <p:sp>
        <p:nvSpPr>
          <p:cNvPr id="50" name="Foliennummernplatzhalter 49"/>
          <p:cNvSpPr>
            <a:spLocks noGrp="1"/>
          </p:cNvSpPr>
          <p:nvPr>
            <p:ph type="sldNum" sz="quarter" idx="4"/>
          </p:nvPr>
        </p:nvSpPr>
        <p:spPr/>
        <p:txBody>
          <a:bodyPr/>
          <a:lstStyle/>
          <a:p>
            <a:fld id="{67E460E2-A79B-FD4C-875F-CB1722C97EA1}" type="slidenum">
              <a:rPr lang="de-DE" smtClean="0"/>
              <a:pPr/>
              <a:t>47</a:t>
            </a:fld>
            <a:endParaRPr lang="de-DE"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K:\DATEN\Allg\Koop_Entw_Vertrieb\Highlights_2011_nicht_freigegeben\Fotos\Gesendet_an_Team_3\gas_ldf_100_mit_ausfraesung.jpg"/>
          <p:cNvPicPr>
            <a:picLocks noChangeAspect="1" noChangeArrowheads="1"/>
          </p:cNvPicPr>
          <p:nvPr/>
        </p:nvPicPr>
        <p:blipFill>
          <a:blip r:embed="rId2" cstate="print"/>
          <a:srcRect/>
          <a:stretch>
            <a:fillRect/>
          </a:stretch>
        </p:blipFill>
        <p:spPr bwMode="auto">
          <a:xfrm>
            <a:off x="4238895" y="4143380"/>
            <a:ext cx="4647509" cy="1993416"/>
          </a:xfrm>
          <a:prstGeom prst="rect">
            <a:avLst/>
          </a:prstGeom>
          <a:noFill/>
          <a:ln w="9525">
            <a:noFill/>
            <a:miter lim="800000"/>
            <a:headEnd/>
            <a:tailEnd/>
          </a:ln>
        </p:spPr>
      </p:pic>
      <p:sp>
        <p:nvSpPr>
          <p:cNvPr id="44034" name="Titel 2"/>
          <p:cNvSpPr>
            <a:spLocks noGrp="1"/>
          </p:cNvSpPr>
          <p:nvPr>
            <p:ph type="title"/>
          </p:nvPr>
        </p:nvSpPr>
        <p:spPr>
          <a:xfrm>
            <a:off x="539552" y="260648"/>
            <a:ext cx="8074557" cy="960702"/>
          </a:xfrm>
        </p:spPr>
        <p:txBody>
          <a:bodyPr/>
          <a:lstStyle/>
          <a:p>
            <a:r>
              <a:rPr lang="de-DE" dirty="0" smtClean="0"/>
              <a:t>Lineardirektantrieb LDF</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6" name="Inhaltsplatzhalter 12"/>
          <p:cNvSpPr>
            <a:spLocks noGrp="1"/>
          </p:cNvSpPr>
          <p:nvPr>
            <p:ph sz="quarter" idx="4294967295"/>
          </p:nvPr>
        </p:nvSpPr>
        <p:spPr>
          <a:xfrm>
            <a:off x="571472" y="1285861"/>
            <a:ext cx="8358246" cy="4000527"/>
          </a:xfrm>
          <a:prstGeom prst="rect">
            <a:avLst/>
          </a:prstGeom>
        </p:spPr>
        <p:txBody>
          <a:bodyPr/>
          <a:lstStyle/>
          <a:p>
            <a:pPr marL="182563" indent="-182563">
              <a:spcBef>
                <a:spcPts val="0"/>
              </a:spcBef>
              <a:defRPr/>
            </a:pPr>
            <a:r>
              <a:rPr lang="de-DE" sz="2000" dirty="0" smtClean="0">
                <a:solidFill>
                  <a:schemeClr val="tx1">
                    <a:lumMod val="75000"/>
                    <a:lumOff val="25000"/>
                  </a:schemeClr>
                </a:solidFill>
                <a:cs typeface="Times New Roman" pitchFamily="18" charset="0"/>
              </a:rPr>
              <a:t>+15 % Nennkraft gegenüber der Vorgänger-</a:t>
            </a:r>
            <a:r>
              <a:rPr lang="de-DE" sz="2000" dirty="0" err="1" smtClean="0">
                <a:solidFill>
                  <a:schemeClr val="tx1">
                    <a:lumMod val="75000"/>
                    <a:lumOff val="25000"/>
                  </a:schemeClr>
                </a:solidFill>
                <a:cs typeface="Times New Roman" pitchFamily="18" charset="0"/>
              </a:rPr>
              <a:t>version</a:t>
            </a:r>
            <a:r>
              <a:rPr lang="de-DE" sz="2000" dirty="0" smtClean="0">
                <a:solidFill>
                  <a:schemeClr val="tx1">
                    <a:lumMod val="75000"/>
                    <a:lumOff val="25000"/>
                  </a:schemeClr>
                </a:solidFill>
                <a:cs typeface="Times New Roman" pitchFamily="18" charset="0"/>
              </a:rPr>
              <a:t>, d.h. Leistungsstärkere Motoren im gleichen Bauraum</a:t>
            </a:r>
          </a:p>
          <a:p>
            <a:pPr marL="182563" indent="-182563">
              <a:spcBef>
                <a:spcPts val="0"/>
              </a:spcBef>
              <a:defRPr/>
            </a:pPr>
            <a:r>
              <a:rPr lang="de-DE" sz="2000" dirty="0" smtClean="0">
                <a:solidFill>
                  <a:schemeClr val="tx1">
                    <a:lumMod val="75000"/>
                    <a:lumOff val="25000"/>
                  </a:schemeClr>
                </a:solidFill>
                <a:cs typeface="Times New Roman" pitchFamily="18" charset="0"/>
              </a:rPr>
              <a:t>Kein Hallgebersensor mehr, d.h. weniger Kabel im Kabelsatz</a:t>
            </a:r>
          </a:p>
          <a:p>
            <a:pPr marL="182563" indent="-182563">
              <a:spcBef>
                <a:spcPts val="0"/>
              </a:spcBef>
              <a:defRPr/>
            </a:pPr>
            <a:r>
              <a:rPr lang="de-DE" sz="2000" dirty="0" smtClean="0">
                <a:solidFill>
                  <a:schemeClr val="tx1">
                    <a:lumMod val="75000"/>
                    <a:lumOff val="25000"/>
                  </a:schemeClr>
                </a:solidFill>
                <a:cs typeface="Times New Roman" pitchFamily="18" charset="0"/>
              </a:rPr>
              <a:t>Absolutes Wegmesssystem</a:t>
            </a:r>
          </a:p>
          <a:p>
            <a:pPr marL="182563" indent="-182563">
              <a:spcBef>
                <a:spcPts val="0"/>
              </a:spcBef>
              <a:defRPr/>
            </a:pPr>
            <a:r>
              <a:rPr lang="de-DE" sz="2000" dirty="0" smtClean="0">
                <a:solidFill>
                  <a:schemeClr val="tx1">
                    <a:lumMod val="75000"/>
                    <a:lumOff val="25000"/>
                  </a:schemeClr>
                </a:solidFill>
                <a:cs typeface="Times New Roman" pitchFamily="18" charset="0"/>
              </a:rPr>
              <a:t>Mehrere frei programmierbare Schlitten auf einem Führungsprofil ermöglicht außergewöhnliche, kompakte und kostengünstige Antriebskonzepte. </a:t>
            </a:r>
          </a:p>
          <a:p>
            <a:pPr marL="182563" indent="-182563">
              <a:spcBef>
                <a:spcPts val="0"/>
              </a:spcBef>
              <a:defRPr/>
            </a:pPr>
            <a:r>
              <a:rPr lang="de-DE" sz="2000" dirty="0" smtClean="0">
                <a:solidFill>
                  <a:schemeClr val="tx1">
                    <a:lumMod val="75000"/>
                    <a:lumOff val="25000"/>
                  </a:schemeClr>
                </a:solidFill>
                <a:cs typeface="Times New Roman" pitchFamily="18" charset="0"/>
              </a:rPr>
              <a:t>Viele verschiedene Varianten (Langschlitten, mechanisch unterstütze Version) erhältlich</a:t>
            </a:r>
          </a:p>
          <a:p>
            <a:pPr marL="182563" indent="-182563">
              <a:spcBef>
                <a:spcPts val="0"/>
              </a:spcBef>
              <a:defRPr/>
            </a:pPr>
            <a:r>
              <a:rPr lang="de-DE" sz="2000" dirty="0" smtClean="0">
                <a:solidFill>
                  <a:schemeClr val="tx1">
                    <a:lumMod val="75000"/>
                    <a:lumOff val="25000"/>
                  </a:schemeClr>
                </a:solidFill>
                <a:cs typeface="Times New Roman" pitchFamily="18" charset="0"/>
              </a:rPr>
              <a:t>Achsmodul in besonders flacher Bauweise (Höhe 66 mm) für Lasten mit hohem dynamischen Anforderungen</a:t>
            </a:r>
          </a:p>
          <a:p>
            <a:pPr marL="182563" indent="-182563">
              <a:spcBef>
                <a:spcPts val="0"/>
              </a:spcBef>
              <a:defRPr/>
            </a:pPr>
            <a:r>
              <a:rPr lang="de-DE" sz="2000" dirty="0" smtClean="0">
                <a:solidFill>
                  <a:schemeClr val="tx1">
                    <a:lumMod val="75000"/>
                    <a:lumOff val="25000"/>
                  </a:schemeClr>
                </a:solidFill>
                <a:cs typeface="Times New Roman" pitchFamily="18" charset="0"/>
              </a:rPr>
              <a:t>Optional Feststellbremse erhältlich</a:t>
            </a:r>
          </a:p>
          <a:p>
            <a:pPr marL="182563" lvl="1" indent="-182563">
              <a:spcBef>
                <a:spcPts val="0"/>
              </a:spcBef>
              <a:buFont typeface="Arial"/>
              <a:buChar char="•"/>
              <a:defRPr/>
            </a:pPr>
            <a:r>
              <a:rPr lang="de-DE" sz="2000" dirty="0" smtClean="0">
                <a:solidFill>
                  <a:schemeClr val="tx1">
                    <a:lumMod val="75000"/>
                    <a:lumOff val="25000"/>
                  </a:schemeClr>
                </a:solidFill>
                <a:cs typeface="Times New Roman" pitchFamily="18" charset="0"/>
              </a:rPr>
              <a:t>Max. </a:t>
            </a:r>
            <a:r>
              <a:rPr lang="de-DE" sz="2000" dirty="0" err="1" smtClean="0">
                <a:solidFill>
                  <a:schemeClr val="tx1">
                    <a:lumMod val="75000"/>
                    <a:lumOff val="25000"/>
                  </a:schemeClr>
                </a:solidFill>
                <a:cs typeface="Times New Roman" pitchFamily="18" charset="0"/>
              </a:rPr>
              <a:t>Nutzhub</a:t>
            </a:r>
            <a:r>
              <a:rPr lang="de-DE" sz="2000" dirty="0" smtClean="0">
                <a:solidFill>
                  <a:schemeClr val="tx1">
                    <a:lumMod val="75000"/>
                    <a:lumOff val="25000"/>
                  </a:schemeClr>
                </a:solidFill>
                <a:cs typeface="Times New Roman" pitchFamily="18" charset="0"/>
              </a:rPr>
              <a:t>: 3700 mm</a:t>
            </a:r>
          </a:p>
          <a:p>
            <a:pPr marL="182563" lvl="1" indent="-182563">
              <a:spcBef>
                <a:spcPts val="0"/>
              </a:spcBef>
              <a:buFont typeface="Arial"/>
              <a:buChar char="•"/>
              <a:defRPr/>
            </a:pPr>
            <a:r>
              <a:rPr lang="de-DE" sz="2000" dirty="0" smtClean="0">
                <a:solidFill>
                  <a:schemeClr val="tx1">
                    <a:lumMod val="75000"/>
                    <a:lumOff val="25000"/>
                  </a:schemeClr>
                </a:solidFill>
                <a:cs typeface="Times New Roman" pitchFamily="18" charset="0"/>
              </a:rPr>
              <a:t>Wiederholgenauigkeit: 0,01 mm</a:t>
            </a:r>
          </a:p>
          <a:p>
            <a:pPr marL="182563" indent="-182563">
              <a:spcBef>
                <a:spcPts val="0"/>
              </a:spcBef>
              <a:defRPr/>
            </a:pPr>
            <a:endParaRPr lang="de-DE" sz="2000" dirty="0" smtClean="0">
              <a:solidFill>
                <a:schemeClr val="tx1">
                  <a:lumMod val="75000"/>
                  <a:lumOff val="25000"/>
                </a:schemeClr>
              </a:solidFill>
              <a:cs typeface="Times New Roman" pitchFamily="18" charset="0"/>
            </a:endParaRPr>
          </a:p>
          <a:p>
            <a:pPr marL="182563" indent="-182563">
              <a:spcBef>
                <a:spcPts val="0"/>
              </a:spcBef>
              <a:defRPr/>
            </a:pPr>
            <a:endParaRPr lang="de-DE" sz="2000" dirty="0" smtClean="0">
              <a:solidFill>
                <a:schemeClr val="tx1">
                  <a:lumMod val="75000"/>
                  <a:lumOff val="25000"/>
                </a:schemeClr>
              </a:solidFill>
              <a:cs typeface="Times New Roman" pitchFamily="18" charset="0"/>
            </a:endParaRPr>
          </a:p>
          <a:p>
            <a:pPr marL="182563" indent="-182563">
              <a:spcBef>
                <a:spcPts val="0"/>
              </a:spcBef>
              <a:defRPr/>
            </a:pPr>
            <a:endParaRPr lang="de-DE" sz="2000" dirty="0" smtClean="0">
              <a:solidFill>
                <a:schemeClr val="tx1">
                  <a:lumMod val="75000"/>
                  <a:lumOff val="25000"/>
                </a:schemeClr>
              </a:solidFill>
              <a:cs typeface="Times New Roman" pitchFamily="18" charset="0"/>
            </a:endParaRPr>
          </a:p>
          <a:p>
            <a:pPr>
              <a:lnSpc>
                <a:spcPct val="100000"/>
              </a:lnSpc>
              <a:spcBef>
                <a:spcPts val="0"/>
              </a:spcBef>
            </a:pPr>
            <a:endParaRPr lang="de-DE" sz="2000" dirty="0">
              <a:solidFill>
                <a:schemeClr val="tx1">
                  <a:lumMod val="75000"/>
                  <a:lumOff val="25000"/>
                </a:schemeClr>
              </a:solidFill>
            </a:endParaRPr>
          </a:p>
        </p:txBody>
      </p:sp>
      <p:sp>
        <p:nvSpPr>
          <p:cNvPr id="8" name="Foliennummernplatzhalter 7"/>
          <p:cNvSpPr>
            <a:spLocks noGrp="1"/>
          </p:cNvSpPr>
          <p:nvPr>
            <p:ph type="sldNum" sz="quarter" idx="4"/>
          </p:nvPr>
        </p:nvSpPr>
        <p:spPr/>
        <p:txBody>
          <a:bodyPr/>
          <a:lstStyle/>
          <a:p>
            <a:fld id="{67E460E2-A79B-FD4C-875F-CB1722C97EA1}" type="slidenum">
              <a:rPr lang="de-DE" smtClean="0"/>
              <a:pPr/>
              <a:t>48</a:t>
            </a:fld>
            <a:endParaRPr lang="de-DE"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descr="K:\DATEN\Allg\Koop_Entw_Vertrieb\Highlights_2011_nicht_freigegeben\Schnittbilder\Gesendet_an_Team_3\ldf_100_mit_ausfraesung_mit_legende.jpg"/>
          <p:cNvPicPr>
            <a:picLocks noChangeAspect="1" noChangeArrowheads="1"/>
          </p:cNvPicPr>
          <p:nvPr/>
        </p:nvPicPr>
        <p:blipFill>
          <a:blip r:embed="rId2" cstate="print"/>
          <a:srcRect l="8360" t="26801" r="8221" b="20503"/>
          <a:stretch>
            <a:fillRect/>
          </a:stretch>
        </p:blipFill>
        <p:spPr bwMode="auto">
          <a:xfrm>
            <a:off x="642910" y="4214818"/>
            <a:ext cx="4277099" cy="1949543"/>
          </a:xfrm>
          <a:prstGeom prst="rect">
            <a:avLst/>
          </a:prstGeom>
          <a:noFill/>
          <a:ln w="9525">
            <a:noFill/>
            <a:miter lim="800000"/>
            <a:headEnd/>
            <a:tailEnd/>
          </a:ln>
        </p:spPr>
      </p:pic>
      <p:sp>
        <p:nvSpPr>
          <p:cNvPr id="44034" name="Titel 2"/>
          <p:cNvSpPr>
            <a:spLocks noGrp="1"/>
          </p:cNvSpPr>
          <p:nvPr>
            <p:ph type="title"/>
          </p:nvPr>
        </p:nvSpPr>
        <p:spPr>
          <a:xfrm>
            <a:off x="539552" y="260648"/>
            <a:ext cx="8074557" cy="960702"/>
          </a:xfrm>
        </p:spPr>
        <p:txBody>
          <a:bodyPr/>
          <a:lstStyle/>
          <a:p>
            <a:r>
              <a:rPr lang="de-DE" dirty="0" smtClean="0"/>
              <a:t>Lineardirektantrieb LDF</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6" name="Inhaltsplatzhalter 12"/>
          <p:cNvSpPr>
            <a:spLocks noGrp="1"/>
          </p:cNvSpPr>
          <p:nvPr>
            <p:ph sz="quarter" idx="4294967295"/>
          </p:nvPr>
        </p:nvSpPr>
        <p:spPr>
          <a:xfrm>
            <a:off x="571472" y="1214422"/>
            <a:ext cx="8358246" cy="4000527"/>
          </a:xfrm>
          <a:prstGeom prst="rect">
            <a:avLst/>
          </a:prstGeom>
        </p:spPr>
        <p:txBody>
          <a:bodyPr/>
          <a:lstStyle/>
          <a:p>
            <a:pPr marL="396000" indent="-361950">
              <a:lnSpc>
                <a:spcPct val="100000"/>
              </a:lnSpc>
              <a:spcBef>
                <a:spcPts val="0"/>
              </a:spcBef>
              <a:buNone/>
              <a:defRPr/>
            </a:pPr>
            <a:r>
              <a:rPr lang="de-DE" sz="2000" b="1" dirty="0" smtClean="0">
                <a:solidFill>
                  <a:schemeClr val="tx1">
                    <a:lumMod val="75000"/>
                    <a:lumOff val="25000"/>
                  </a:schemeClr>
                </a:solidFill>
                <a:cs typeface="Times New Roman" pitchFamily="18" charset="0"/>
              </a:rPr>
              <a:t>Kundenmehrwert / Verkaufsargumentation</a:t>
            </a:r>
          </a:p>
          <a:p>
            <a:pPr marL="266700" indent="-233363">
              <a:spcBef>
                <a:spcPts val="0"/>
              </a:spcBef>
              <a:defRPr/>
            </a:pPr>
            <a:r>
              <a:rPr lang="de-DE" sz="2000" dirty="0" smtClean="0">
                <a:cs typeface="Times New Roman" pitchFamily="18" charset="0"/>
              </a:rPr>
              <a:t>Durch den </a:t>
            </a:r>
            <a:r>
              <a:rPr lang="de-DE" sz="2000" dirty="0" err="1" smtClean="0">
                <a:cs typeface="Times New Roman" pitchFamily="18" charset="0"/>
              </a:rPr>
              <a:t>Absolutwertgeber</a:t>
            </a:r>
            <a:r>
              <a:rPr lang="de-DE" sz="2000" dirty="0" smtClean="0">
                <a:cs typeface="Times New Roman" pitchFamily="18" charset="0"/>
              </a:rPr>
              <a:t> nur bei der Erstinbetriebnahme eine Kommutierung notwendig, danach bleibt der Parameter im Geber gespeichert</a:t>
            </a:r>
          </a:p>
          <a:p>
            <a:pPr marL="266700" indent="-233363">
              <a:spcBef>
                <a:spcPts val="0"/>
              </a:spcBef>
              <a:spcAft>
                <a:spcPts val="600"/>
              </a:spcAft>
              <a:defRPr/>
            </a:pPr>
            <a:r>
              <a:rPr lang="de-DE" sz="2000" dirty="0" smtClean="0">
                <a:cs typeface="Times New Roman" pitchFamily="18" charset="0"/>
              </a:rPr>
              <a:t>Durch den </a:t>
            </a:r>
            <a:r>
              <a:rPr lang="de-DE" sz="2000" dirty="0" err="1" smtClean="0">
                <a:cs typeface="Times New Roman" pitchFamily="18" charset="0"/>
              </a:rPr>
              <a:t>Absolutwertgeber</a:t>
            </a:r>
            <a:r>
              <a:rPr lang="de-DE" sz="2000" dirty="0" smtClean="0">
                <a:cs typeface="Times New Roman" pitchFamily="18" charset="0"/>
              </a:rPr>
              <a:t> keine End- bzw. Referenzsensoren mehr nötig. Zum einen günstiger, zum anderen weniger Programmieraufwand und Zeitersparnis beim Hochfahren der Anlage</a:t>
            </a:r>
          </a:p>
          <a:p>
            <a:pPr marL="266700" indent="-233363">
              <a:spcBef>
                <a:spcPts val="0"/>
              </a:spcBef>
              <a:spcAft>
                <a:spcPts val="600"/>
              </a:spcAft>
              <a:defRPr/>
            </a:pPr>
            <a:r>
              <a:rPr lang="de-DE" sz="2000" dirty="0" smtClean="0">
                <a:cs typeface="Times New Roman" pitchFamily="18" charset="0"/>
              </a:rPr>
              <a:t>Höhere Arbeitsgeschwindigkeiten führen zu geringeren Zykluszeiten führen zu mehr Zyklen je Zeiteinheit führen zu mehr produzierten Produkten je Zeiteinheit</a:t>
            </a:r>
          </a:p>
          <a:p>
            <a:endParaRPr lang="de-DE" sz="2000" dirty="0" smtClean="0"/>
          </a:p>
          <a:p>
            <a:pPr marL="182563" indent="-182563">
              <a:spcBef>
                <a:spcPts val="0"/>
              </a:spcBef>
              <a:buNone/>
              <a:defRPr/>
            </a:pPr>
            <a:endParaRPr lang="de-DE" sz="2000" dirty="0" smtClean="0">
              <a:solidFill>
                <a:schemeClr val="tx1">
                  <a:lumMod val="75000"/>
                  <a:lumOff val="25000"/>
                </a:schemeClr>
              </a:solidFill>
              <a:cs typeface="Times New Roman" pitchFamily="18" charset="0"/>
            </a:endParaRPr>
          </a:p>
          <a:p>
            <a:pPr>
              <a:lnSpc>
                <a:spcPct val="100000"/>
              </a:lnSpc>
              <a:spcBef>
                <a:spcPts val="0"/>
              </a:spcBef>
            </a:pPr>
            <a:endParaRPr lang="de-DE" sz="2000" dirty="0">
              <a:solidFill>
                <a:schemeClr val="tx1">
                  <a:lumMod val="75000"/>
                  <a:lumOff val="25000"/>
                </a:schemeClr>
              </a:solidFill>
            </a:endParaRPr>
          </a:p>
        </p:txBody>
      </p:sp>
      <p:grpSp>
        <p:nvGrpSpPr>
          <p:cNvPr id="2" name="Gruppieren 8"/>
          <p:cNvGrpSpPr/>
          <p:nvPr/>
        </p:nvGrpSpPr>
        <p:grpSpPr>
          <a:xfrm>
            <a:off x="5000628" y="4643446"/>
            <a:ext cx="3214710" cy="1172151"/>
            <a:chOff x="2071670" y="2347271"/>
            <a:chExt cx="3857652" cy="1391928"/>
          </a:xfrm>
        </p:grpSpPr>
        <p:sp>
          <p:nvSpPr>
            <p:cNvPr id="10" name="Ellipse 13"/>
            <p:cNvSpPr>
              <a:spLocks noChangeArrowheads="1"/>
            </p:cNvSpPr>
            <p:nvPr/>
          </p:nvSpPr>
          <p:spPr bwMode="auto">
            <a:xfrm>
              <a:off x="2096380" y="2634216"/>
              <a:ext cx="129651" cy="131682"/>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1" name="Textfeld 14"/>
            <p:cNvSpPr txBox="1">
              <a:spLocks noChangeArrowheads="1"/>
            </p:cNvSpPr>
            <p:nvPr/>
          </p:nvSpPr>
          <p:spPr bwMode="auto">
            <a:xfrm>
              <a:off x="2071670" y="2583902"/>
              <a:ext cx="185215" cy="188117"/>
            </a:xfrm>
            <a:prstGeom prst="rect">
              <a:avLst/>
            </a:prstGeom>
            <a:noFill/>
            <a:ln w="9525">
              <a:noFill/>
              <a:miter lim="800000"/>
              <a:headEnd/>
              <a:tailEnd/>
            </a:ln>
          </p:spPr>
          <p:txBody>
            <a:bodyPr>
              <a:spAutoFit/>
            </a:bodyPr>
            <a:lstStyle/>
            <a:p>
              <a:pPr algn="ctr"/>
              <a:r>
                <a:rPr lang="de-DE" sz="800" b="1" dirty="0">
                  <a:solidFill>
                    <a:schemeClr val="bg1"/>
                  </a:solidFill>
                </a:rPr>
                <a:t>2</a:t>
              </a:r>
            </a:p>
          </p:txBody>
        </p:sp>
        <p:sp>
          <p:nvSpPr>
            <p:cNvPr id="12" name="Textfeld 22"/>
            <p:cNvSpPr txBox="1">
              <a:spLocks noChangeArrowheads="1"/>
            </p:cNvSpPr>
            <p:nvPr/>
          </p:nvSpPr>
          <p:spPr bwMode="auto">
            <a:xfrm>
              <a:off x="2219086" y="2573756"/>
              <a:ext cx="3710236" cy="292387"/>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Federstahlführungsschienen</a:t>
              </a:r>
              <a:endParaRPr lang="de-DE" sz="1000" b="1" dirty="0">
                <a:solidFill>
                  <a:schemeClr val="tx1">
                    <a:lumMod val="75000"/>
                    <a:lumOff val="25000"/>
                  </a:schemeClr>
                </a:solidFill>
                <a:latin typeface="+mn-lt"/>
              </a:endParaRPr>
            </a:p>
          </p:txBody>
        </p:sp>
        <p:sp>
          <p:nvSpPr>
            <p:cNvPr id="13" name="Ellipse 13"/>
            <p:cNvSpPr>
              <a:spLocks noChangeArrowheads="1"/>
            </p:cNvSpPr>
            <p:nvPr/>
          </p:nvSpPr>
          <p:spPr bwMode="auto">
            <a:xfrm>
              <a:off x="2096394" y="2860822"/>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4" name="Textfeld 14"/>
            <p:cNvSpPr txBox="1">
              <a:spLocks noChangeArrowheads="1"/>
            </p:cNvSpPr>
            <p:nvPr/>
          </p:nvSpPr>
          <p:spPr bwMode="auto">
            <a:xfrm>
              <a:off x="2071684" y="2810508"/>
              <a:ext cx="185215" cy="225161"/>
            </a:xfrm>
            <a:prstGeom prst="rect">
              <a:avLst/>
            </a:prstGeom>
            <a:noFill/>
            <a:ln w="9525">
              <a:noFill/>
              <a:miter lim="800000"/>
              <a:headEnd/>
              <a:tailEnd/>
            </a:ln>
          </p:spPr>
          <p:txBody>
            <a:bodyPr>
              <a:spAutoFit/>
            </a:bodyPr>
            <a:lstStyle/>
            <a:p>
              <a:pPr algn="ctr"/>
              <a:r>
                <a:rPr lang="de-DE" sz="800" b="1" dirty="0">
                  <a:solidFill>
                    <a:schemeClr val="bg1"/>
                  </a:solidFill>
                </a:rPr>
                <a:t>3</a:t>
              </a:r>
            </a:p>
          </p:txBody>
        </p:sp>
        <p:sp>
          <p:nvSpPr>
            <p:cNvPr id="15" name="Textfeld 22"/>
            <p:cNvSpPr txBox="1">
              <a:spLocks noChangeArrowheads="1"/>
            </p:cNvSpPr>
            <p:nvPr/>
          </p:nvSpPr>
          <p:spPr bwMode="auto">
            <a:xfrm>
              <a:off x="2219100" y="2803309"/>
              <a:ext cx="2138586" cy="246221"/>
            </a:xfrm>
            <a:prstGeom prst="rect">
              <a:avLst/>
            </a:prstGeom>
            <a:noFill/>
            <a:ln w="9525">
              <a:noFill/>
              <a:miter lim="800000"/>
              <a:headEnd/>
              <a:tailEnd/>
            </a:ln>
          </p:spPr>
          <p:txBody>
            <a:bodyPr wrap="square">
              <a:spAutoFit/>
            </a:bodyPr>
            <a:lstStyle/>
            <a:p>
              <a:r>
                <a:rPr kumimoji="1" lang="de-DE" sz="1000" b="1" dirty="0" smtClean="0">
                  <a:solidFill>
                    <a:schemeClr val="tx1">
                      <a:lumMod val="75000"/>
                      <a:lumOff val="25000"/>
                    </a:schemeClr>
                  </a:solidFill>
                  <a:latin typeface="+mn-lt"/>
                </a:rPr>
                <a:t>Integrierte Sekundärteile</a:t>
              </a:r>
              <a:endParaRPr lang="de-DE" sz="1000" b="1" dirty="0">
                <a:latin typeface="+mn-lt"/>
              </a:endParaRPr>
            </a:p>
          </p:txBody>
        </p:sp>
        <p:sp>
          <p:nvSpPr>
            <p:cNvPr id="16" name="Ellipse 13"/>
            <p:cNvSpPr>
              <a:spLocks noChangeArrowheads="1"/>
            </p:cNvSpPr>
            <p:nvPr/>
          </p:nvSpPr>
          <p:spPr bwMode="auto">
            <a:xfrm>
              <a:off x="2096394" y="3087429"/>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7" name="Textfeld 14"/>
            <p:cNvSpPr txBox="1">
              <a:spLocks noChangeArrowheads="1"/>
            </p:cNvSpPr>
            <p:nvPr/>
          </p:nvSpPr>
          <p:spPr bwMode="auto">
            <a:xfrm>
              <a:off x="2071684" y="3037115"/>
              <a:ext cx="185215" cy="225161"/>
            </a:xfrm>
            <a:prstGeom prst="rect">
              <a:avLst/>
            </a:prstGeom>
            <a:noFill/>
            <a:ln w="9525">
              <a:noFill/>
              <a:miter lim="800000"/>
              <a:headEnd/>
              <a:tailEnd/>
            </a:ln>
          </p:spPr>
          <p:txBody>
            <a:bodyPr>
              <a:spAutoFit/>
            </a:bodyPr>
            <a:lstStyle/>
            <a:p>
              <a:pPr algn="ctr"/>
              <a:r>
                <a:rPr lang="de-DE" sz="800" b="1" dirty="0">
                  <a:solidFill>
                    <a:schemeClr val="bg1"/>
                  </a:solidFill>
                </a:rPr>
                <a:t>4</a:t>
              </a:r>
            </a:p>
          </p:txBody>
        </p:sp>
        <p:sp>
          <p:nvSpPr>
            <p:cNvPr id="18" name="Textfeld 22"/>
            <p:cNvSpPr txBox="1">
              <a:spLocks noChangeArrowheads="1"/>
            </p:cNvSpPr>
            <p:nvPr/>
          </p:nvSpPr>
          <p:spPr bwMode="auto">
            <a:xfrm>
              <a:off x="2219100" y="3026960"/>
              <a:ext cx="2138586" cy="292387"/>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Kompakter Primärteilschlitten</a:t>
              </a:r>
              <a:endParaRPr lang="de-DE" sz="1000" b="1" dirty="0">
                <a:solidFill>
                  <a:schemeClr val="tx1">
                    <a:lumMod val="75000"/>
                    <a:lumOff val="25000"/>
                  </a:schemeClr>
                </a:solidFill>
                <a:latin typeface="+mn-lt"/>
              </a:endParaRPr>
            </a:p>
          </p:txBody>
        </p:sp>
        <p:sp>
          <p:nvSpPr>
            <p:cNvPr id="19" name="Ellipse 13"/>
            <p:cNvSpPr>
              <a:spLocks noChangeArrowheads="1"/>
            </p:cNvSpPr>
            <p:nvPr/>
          </p:nvSpPr>
          <p:spPr bwMode="auto">
            <a:xfrm>
              <a:off x="2096394" y="2407734"/>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0" name="Textfeld 14"/>
            <p:cNvSpPr txBox="1">
              <a:spLocks noChangeArrowheads="1"/>
            </p:cNvSpPr>
            <p:nvPr/>
          </p:nvSpPr>
          <p:spPr bwMode="auto">
            <a:xfrm>
              <a:off x="2071684" y="2357430"/>
              <a:ext cx="185215" cy="225162"/>
            </a:xfrm>
            <a:prstGeom prst="rect">
              <a:avLst/>
            </a:prstGeom>
            <a:noFill/>
            <a:ln w="9525">
              <a:noFill/>
              <a:miter lim="800000"/>
              <a:headEnd/>
              <a:tailEnd/>
            </a:ln>
          </p:spPr>
          <p:txBody>
            <a:bodyPr>
              <a:spAutoFit/>
            </a:bodyPr>
            <a:lstStyle/>
            <a:p>
              <a:pPr algn="ctr"/>
              <a:r>
                <a:rPr lang="de-DE" sz="800" b="1" dirty="0">
                  <a:solidFill>
                    <a:schemeClr val="bg1"/>
                  </a:solidFill>
                </a:rPr>
                <a:t>1</a:t>
              </a:r>
            </a:p>
          </p:txBody>
        </p:sp>
        <p:sp>
          <p:nvSpPr>
            <p:cNvPr id="21" name="Textfeld 22"/>
            <p:cNvSpPr txBox="1">
              <a:spLocks noChangeArrowheads="1"/>
            </p:cNvSpPr>
            <p:nvPr/>
          </p:nvSpPr>
          <p:spPr bwMode="auto">
            <a:xfrm>
              <a:off x="2219100" y="2347271"/>
              <a:ext cx="3210156" cy="493404"/>
            </a:xfrm>
            <a:prstGeom prst="rect">
              <a:avLst/>
            </a:prstGeom>
            <a:noFill/>
            <a:ln w="9525">
              <a:noFill/>
              <a:miter lim="800000"/>
              <a:headEnd/>
              <a:tailEnd/>
            </a:ln>
          </p:spPr>
          <p:txBody>
            <a:bodyPr wrap="square">
              <a:spAutoFit/>
            </a:bodyPr>
            <a:lstStyle/>
            <a:p>
              <a:r>
                <a:rPr lang="de-DE" sz="1000" b="1" dirty="0" smtClean="0">
                  <a:solidFill>
                    <a:schemeClr val="tx1">
                      <a:lumMod val="75000"/>
                      <a:lumOff val="25000"/>
                    </a:schemeClr>
                  </a:solidFill>
                  <a:latin typeface="+mn-lt"/>
                </a:rPr>
                <a:t>Aluminium Stangenpressprofil</a:t>
              </a:r>
              <a:r>
                <a:rPr lang="de-DE" sz="1000" dirty="0" smtClean="0">
                  <a:solidFill>
                    <a:schemeClr val="tx1">
                      <a:lumMod val="75000"/>
                      <a:lumOff val="25000"/>
                    </a:schemeClr>
                  </a:solidFill>
                  <a:latin typeface="+mn-lt"/>
                </a:rPr>
                <a:t/>
              </a:r>
              <a:br>
                <a:rPr lang="de-DE" sz="1000" dirty="0" smtClean="0">
                  <a:solidFill>
                    <a:schemeClr val="tx1">
                      <a:lumMod val="75000"/>
                      <a:lumOff val="25000"/>
                    </a:schemeClr>
                  </a:solidFill>
                  <a:latin typeface="+mn-lt"/>
                </a:rPr>
              </a:br>
              <a:endParaRPr lang="de-DE" sz="1000" b="1" dirty="0">
                <a:solidFill>
                  <a:schemeClr val="tx1">
                    <a:lumMod val="75000"/>
                    <a:lumOff val="25000"/>
                  </a:schemeClr>
                </a:solidFill>
                <a:latin typeface="+mn-lt"/>
              </a:endParaRPr>
            </a:p>
          </p:txBody>
        </p:sp>
        <p:sp>
          <p:nvSpPr>
            <p:cNvPr id="22" name="Ellipse 21"/>
            <p:cNvSpPr>
              <a:spLocks noChangeArrowheads="1"/>
            </p:cNvSpPr>
            <p:nvPr/>
          </p:nvSpPr>
          <p:spPr bwMode="auto">
            <a:xfrm>
              <a:off x="2096415" y="3314033"/>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3" name="Textfeld 22"/>
            <p:cNvSpPr txBox="1">
              <a:spLocks noChangeArrowheads="1"/>
            </p:cNvSpPr>
            <p:nvPr/>
          </p:nvSpPr>
          <p:spPr bwMode="auto">
            <a:xfrm>
              <a:off x="2071705" y="3263719"/>
              <a:ext cx="185215" cy="225161"/>
            </a:xfrm>
            <a:prstGeom prst="rect">
              <a:avLst/>
            </a:prstGeom>
            <a:noFill/>
            <a:ln w="9525">
              <a:noFill/>
              <a:miter lim="800000"/>
              <a:headEnd/>
              <a:tailEnd/>
            </a:ln>
          </p:spPr>
          <p:txBody>
            <a:bodyPr>
              <a:spAutoFit/>
            </a:bodyPr>
            <a:lstStyle/>
            <a:p>
              <a:pPr algn="ctr"/>
              <a:r>
                <a:rPr lang="de-DE" sz="800" b="1" dirty="0">
                  <a:solidFill>
                    <a:schemeClr val="bg1"/>
                  </a:solidFill>
                </a:rPr>
                <a:t>5</a:t>
              </a:r>
            </a:p>
          </p:txBody>
        </p:sp>
        <p:sp>
          <p:nvSpPr>
            <p:cNvPr id="24" name="Textfeld 22"/>
            <p:cNvSpPr txBox="1">
              <a:spLocks noChangeArrowheads="1"/>
            </p:cNvSpPr>
            <p:nvPr/>
          </p:nvSpPr>
          <p:spPr bwMode="auto">
            <a:xfrm>
              <a:off x="2219126" y="3235759"/>
              <a:ext cx="1495618" cy="292387"/>
            </a:xfrm>
            <a:prstGeom prst="rect">
              <a:avLst/>
            </a:prstGeom>
            <a:noFill/>
            <a:ln w="9525">
              <a:noFill/>
              <a:miter lim="800000"/>
              <a:headEnd/>
              <a:tailEnd/>
            </a:ln>
          </p:spPr>
          <p:txBody>
            <a:bodyPr>
              <a:spAutoFit/>
            </a:bodyPr>
            <a:lstStyle/>
            <a:p>
              <a:r>
                <a:rPr lang="de-DE" sz="1000" b="1" dirty="0" smtClean="0">
                  <a:solidFill>
                    <a:schemeClr val="tx1">
                      <a:lumMod val="75000"/>
                      <a:lumOff val="25000"/>
                    </a:schemeClr>
                  </a:solidFill>
                  <a:latin typeface="+mn-lt"/>
                </a:rPr>
                <a:t>Endplatten</a:t>
              </a:r>
              <a:endParaRPr lang="de-DE" sz="1000" b="1" dirty="0">
                <a:solidFill>
                  <a:schemeClr val="tx1">
                    <a:lumMod val="75000"/>
                    <a:lumOff val="25000"/>
                  </a:schemeClr>
                </a:solidFill>
                <a:latin typeface="+mn-lt"/>
              </a:endParaRPr>
            </a:p>
          </p:txBody>
        </p:sp>
        <p:sp>
          <p:nvSpPr>
            <p:cNvPr id="25" name="Ellipse 24"/>
            <p:cNvSpPr>
              <a:spLocks noChangeArrowheads="1"/>
            </p:cNvSpPr>
            <p:nvPr/>
          </p:nvSpPr>
          <p:spPr bwMode="auto">
            <a:xfrm>
              <a:off x="2096380" y="3523274"/>
              <a:ext cx="129651" cy="131683"/>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6" name="Textfeld 25"/>
            <p:cNvSpPr txBox="1">
              <a:spLocks noChangeArrowheads="1"/>
            </p:cNvSpPr>
            <p:nvPr/>
          </p:nvSpPr>
          <p:spPr bwMode="auto">
            <a:xfrm>
              <a:off x="2071670" y="3472960"/>
              <a:ext cx="185215" cy="215444"/>
            </a:xfrm>
            <a:prstGeom prst="rect">
              <a:avLst/>
            </a:prstGeom>
            <a:noFill/>
            <a:ln w="9525">
              <a:noFill/>
              <a:miter lim="800000"/>
              <a:headEnd/>
              <a:tailEnd/>
            </a:ln>
          </p:spPr>
          <p:txBody>
            <a:bodyPr>
              <a:spAutoFit/>
            </a:bodyPr>
            <a:lstStyle/>
            <a:p>
              <a:pPr algn="ctr"/>
              <a:r>
                <a:rPr lang="de-DE" sz="800" b="1" dirty="0">
                  <a:solidFill>
                    <a:schemeClr val="bg1"/>
                  </a:solidFill>
                </a:rPr>
                <a:t>6</a:t>
              </a:r>
            </a:p>
          </p:txBody>
        </p:sp>
        <p:sp>
          <p:nvSpPr>
            <p:cNvPr id="27" name="Textfeld 26"/>
            <p:cNvSpPr txBox="1"/>
            <p:nvPr/>
          </p:nvSpPr>
          <p:spPr>
            <a:xfrm>
              <a:off x="2223338" y="3446812"/>
              <a:ext cx="2571768" cy="292387"/>
            </a:xfrm>
            <a:prstGeom prst="rect">
              <a:avLst/>
            </a:prstGeom>
            <a:noFill/>
          </p:spPr>
          <p:txBody>
            <a:bodyPr wrap="square" rtlCol="0">
              <a:spAutoFit/>
            </a:bodyPr>
            <a:lstStyle/>
            <a:p>
              <a:r>
                <a:rPr lang="de-DE" sz="1000" b="1" dirty="0" smtClean="0">
                  <a:solidFill>
                    <a:schemeClr val="tx1">
                      <a:lumMod val="75000"/>
                      <a:lumOff val="25000"/>
                    </a:schemeClr>
                  </a:solidFill>
                  <a:latin typeface="+mn-lt"/>
                </a:rPr>
                <a:t>Motorstecker</a:t>
              </a:r>
              <a:endParaRPr lang="de-DE" sz="1000" b="1" dirty="0">
                <a:solidFill>
                  <a:schemeClr val="tx1">
                    <a:lumMod val="75000"/>
                    <a:lumOff val="25000"/>
                  </a:schemeClr>
                </a:solidFill>
                <a:latin typeface="+mn-lt"/>
              </a:endParaRPr>
            </a:p>
          </p:txBody>
        </p:sp>
      </p:grpSp>
      <p:sp>
        <p:nvSpPr>
          <p:cNvPr id="30" name="Foliennummernplatzhalter 29"/>
          <p:cNvSpPr>
            <a:spLocks noGrp="1"/>
          </p:cNvSpPr>
          <p:nvPr>
            <p:ph type="sldNum" sz="quarter" idx="4"/>
          </p:nvPr>
        </p:nvSpPr>
        <p:spPr/>
        <p:txBody>
          <a:bodyPr/>
          <a:lstStyle/>
          <a:p>
            <a:fld id="{67E460E2-A79B-FD4C-875F-CB1722C97EA1}" type="slidenum">
              <a:rPr lang="de-DE" smtClean="0"/>
              <a:pPr/>
              <a:t>49</a:t>
            </a:fld>
            <a:endParaRPr lang="de-DE"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2"/>
          <p:cNvSpPr>
            <a:spLocks noGrp="1"/>
          </p:cNvSpPr>
          <p:nvPr>
            <p:ph type="title"/>
          </p:nvPr>
        </p:nvSpPr>
        <p:spPr/>
        <p:txBody>
          <a:bodyPr/>
          <a:lstStyle/>
          <a:p>
            <a:r>
              <a:rPr lang="de-DE" dirty="0" smtClean="0"/>
              <a:t>Pneumatisch Komponenten</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10244" name="Text Box 3"/>
          <p:cNvSpPr txBox="1">
            <a:spLocks noChangeArrowheads="1"/>
          </p:cNvSpPr>
          <p:nvPr/>
        </p:nvSpPr>
        <p:spPr bwMode="auto">
          <a:xfrm>
            <a:off x="609626" y="1921677"/>
            <a:ext cx="7677150" cy="3864777"/>
          </a:xfrm>
          <a:prstGeom prst="rect">
            <a:avLst/>
          </a:prstGeom>
          <a:noFill/>
          <a:ln w="9525">
            <a:noFill/>
            <a:miter lim="800000"/>
            <a:headEnd/>
            <a:tailEnd/>
          </a:ln>
        </p:spPr>
        <p:txBody>
          <a:bodyPr lIns="90000" tIns="46800" rIns="90000" bIns="46800">
            <a:spAutoFit/>
          </a:bodyPr>
          <a:lstStyle/>
          <a:p>
            <a:pPr>
              <a:spcBef>
                <a:spcPts val="600"/>
              </a:spcBef>
              <a:buFontTx/>
              <a:buChar char="•"/>
            </a:pPr>
            <a:r>
              <a:rPr lang="de-DE" sz="2000" dirty="0" smtClean="0">
                <a:solidFill>
                  <a:schemeClr val="tx1">
                    <a:lumMod val="75000"/>
                    <a:lumOff val="25000"/>
                  </a:schemeClr>
                </a:solidFill>
                <a:latin typeface="+mn-lt"/>
              </a:rPr>
              <a:t> 5 </a:t>
            </a:r>
            <a:r>
              <a:rPr lang="de-DE" sz="2000" dirty="0">
                <a:solidFill>
                  <a:schemeClr val="tx1">
                    <a:lumMod val="75000"/>
                    <a:lumOff val="25000"/>
                  </a:schemeClr>
                </a:solidFill>
                <a:latin typeface="+mn-lt"/>
              </a:rPr>
              <a:t>Größen (67 N - 753 N)</a:t>
            </a:r>
          </a:p>
          <a:p>
            <a:pPr>
              <a:spcBef>
                <a:spcPts val="600"/>
              </a:spcBef>
              <a:buFontTx/>
              <a:buChar char="•"/>
            </a:pPr>
            <a:r>
              <a:rPr lang="de-DE" sz="2000" dirty="0">
                <a:solidFill>
                  <a:schemeClr val="tx1">
                    <a:lumMod val="75000"/>
                    <a:lumOff val="25000"/>
                  </a:schemeClr>
                </a:solidFill>
                <a:latin typeface="+mn-lt"/>
              </a:rPr>
              <a:t> Hübe 25 - 450 mm</a:t>
            </a:r>
          </a:p>
          <a:p>
            <a:pPr>
              <a:spcBef>
                <a:spcPts val="600"/>
              </a:spcBef>
              <a:buFontTx/>
              <a:buChar char="•"/>
            </a:pPr>
            <a:r>
              <a:rPr lang="de-DE" sz="2000" dirty="0">
                <a:solidFill>
                  <a:schemeClr val="tx1">
                    <a:lumMod val="75000"/>
                    <a:lumOff val="25000"/>
                  </a:schemeClr>
                </a:solidFill>
                <a:latin typeface="+mn-lt"/>
              </a:rPr>
              <a:t> Präzisions-Kreuzrollenführung</a:t>
            </a:r>
          </a:p>
          <a:p>
            <a:pPr>
              <a:spcBef>
                <a:spcPts val="0"/>
              </a:spcBef>
            </a:pPr>
            <a:r>
              <a:rPr lang="de-DE" sz="2000" dirty="0">
                <a:solidFill>
                  <a:schemeClr val="tx1">
                    <a:lumMod val="75000"/>
                    <a:lumOff val="25000"/>
                  </a:schemeClr>
                </a:solidFill>
                <a:latin typeface="+mn-lt"/>
              </a:rPr>
              <a:t>  </a:t>
            </a:r>
            <a:r>
              <a:rPr lang="de-DE" sz="2000" dirty="0" smtClean="0">
                <a:solidFill>
                  <a:schemeClr val="tx1">
                    <a:lumMod val="75000"/>
                    <a:lumOff val="25000"/>
                  </a:schemeClr>
                </a:solidFill>
                <a:latin typeface="+mn-lt"/>
              </a:rPr>
              <a:t> (</a:t>
            </a:r>
            <a:r>
              <a:rPr lang="de-DE" sz="2000" dirty="0">
                <a:solidFill>
                  <a:schemeClr val="tx1">
                    <a:lumMod val="75000"/>
                    <a:lumOff val="25000"/>
                  </a:schemeClr>
                </a:solidFill>
                <a:latin typeface="+mn-lt"/>
              </a:rPr>
              <a:t>vorgespannt)  </a:t>
            </a:r>
          </a:p>
          <a:p>
            <a:pPr>
              <a:spcBef>
                <a:spcPts val="600"/>
              </a:spcBef>
              <a:buFontTx/>
              <a:buChar char="•"/>
            </a:pPr>
            <a:r>
              <a:rPr lang="de-DE" sz="2000" dirty="0">
                <a:solidFill>
                  <a:schemeClr val="tx1">
                    <a:lumMod val="75000"/>
                    <a:lumOff val="25000"/>
                  </a:schemeClr>
                </a:solidFill>
                <a:latin typeface="+mn-lt"/>
              </a:rPr>
              <a:t> Hohe Steifigkeit durch geschlossene Schlittenplatte  </a:t>
            </a:r>
          </a:p>
          <a:p>
            <a:pPr>
              <a:spcBef>
                <a:spcPts val="600"/>
              </a:spcBef>
              <a:buFontTx/>
              <a:buChar char="•"/>
            </a:pPr>
            <a:r>
              <a:rPr lang="de-DE" sz="2000" dirty="0">
                <a:solidFill>
                  <a:schemeClr val="tx1">
                    <a:lumMod val="75000"/>
                    <a:lumOff val="25000"/>
                  </a:schemeClr>
                </a:solidFill>
                <a:latin typeface="+mn-lt"/>
              </a:rPr>
              <a:t> Führung durch Abstreifer geschützt  </a:t>
            </a:r>
          </a:p>
          <a:p>
            <a:pPr>
              <a:spcBef>
                <a:spcPts val="600"/>
              </a:spcBef>
              <a:buFontTx/>
              <a:buChar char="•"/>
            </a:pPr>
            <a:r>
              <a:rPr lang="de-DE" sz="2000" dirty="0">
                <a:solidFill>
                  <a:schemeClr val="tx1">
                    <a:lumMod val="75000"/>
                    <a:lumOff val="25000"/>
                  </a:schemeClr>
                </a:solidFill>
                <a:latin typeface="+mn-lt"/>
              </a:rPr>
              <a:t> Einsatz als Schlitten oder </a:t>
            </a:r>
            <a:r>
              <a:rPr lang="de-DE" sz="2000" dirty="0" err="1">
                <a:solidFill>
                  <a:schemeClr val="tx1">
                    <a:lumMod val="75000"/>
                    <a:lumOff val="25000"/>
                  </a:schemeClr>
                </a:solidFill>
                <a:latin typeface="+mn-lt"/>
              </a:rPr>
              <a:t>Hubmodul</a:t>
            </a:r>
            <a:r>
              <a:rPr lang="de-DE" sz="2000" dirty="0">
                <a:solidFill>
                  <a:schemeClr val="tx1">
                    <a:lumMod val="75000"/>
                    <a:lumOff val="25000"/>
                  </a:schemeClr>
                </a:solidFill>
                <a:latin typeface="+mn-lt"/>
              </a:rPr>
              <a:t> möglich  </a:t>
            </a:r>
          </a:p>
          <a:p>
            <a:pPr>
              <a:spcBef>
                <a:spcPts val="600"/>
              </a:spcBef>
              <a:buFontTx/>
              <a:buChar char="•"/>
            </a:pPr>
            <a:r>
              <a:rPr lang="de-DE" sz="2000" dirty="0">
                <a:solidFill>
                  <a:schemeClr val="tx1">
                    <a:lumMod val="75000"/>
                    <a:lumOff val="25000"/>
                  </a:schemeClr>
                </a:solidFill>
                <a:latin typeface="+mn-lt"/>
              </a:rPr>
              <a:t> Alle Teile wie Dämpfer und Sensoren innerhalb der Projektionsfläche</a:t>
            </a:r>
          </a:p>
          <a:p>
            <a:pPr>
              <a:spcBef>
                <a:spcPts val="600"/>
              </a:spcBef>
              <a:buFontTx/>
              <a:buChar char="•"/>
            </a:pPr>
            <a:r>
              <a:rPr lang="de-DE" sz="2000" dirty="0">
                <a:solidFill>
                  <a:schemeClr val="tx1">
                    <a:lumMod val="75000"/>
                    <a:lumOff val="25000"/>
                  </a:schemeClr>
                </a:solidFill>
                <a:latin typeface="+mn-lt"/>
              </a:rPr>
              <a:t> Mehrere Zwischenstellungen erhältlich – auch nachrüstbar</a:t>
            </a:r>
          </a:p>
          <a:p>
            <a:pPr>
              <a:spcBef>
                <a:spcPts val="600"/>
              </a:spcBef>
              <a:buFontTx/>
              <a:buChar char="•"/>
            </a:pPr>
            <a:r>
              <a:rPr lang="de-DE" sz="2000" dirty="0">
                <a:solidFill>
                  <a:schemeClr val="tx1">
                    <a:lumMod val="75000"/>
                    <a:lumOff val="25000"/>
                  </a:schemeClr>
                </a:solidFill>
                <a:latin typeface="+mn-lt"/>
              </a:rPr>
              <a:t> Absenksperre möglich – auch nachrüstbar (ab Baugröße 50) </a:t>
            </a:r>
          </a:p>
        </p:txBody>
      </p:sp>
      <p:sp>
        <p:nvSpPr>
          <p:cNvPr id="10245" name="Text Box 4"/>
          <p:cNvSpPr txBox="1">
            <a:spLocks noChangeArrowheads="1"/>
          </p:cNvSpPr>
          <p:nvPr/>
        </p:nvSpPr>
        <p:spPr bwMode="auto">
          <a:xfrm>
            <a:off x="596904" y="1357298"/>
            <a:ext cx="4546600"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LM 25, 50, 100, 200, 300</a:t>
            </a:r>
          </a:p>
        </p:txBody>
      </p:sp>
      <p:pic>
        <p:nvPicPr>
          <p:cNvPr id="10246" name="Picture 2" descr="_Pic685"/>
          <p:cNvPicPr>
            <a:picLocks noChangeAspect="1" noChangeArrowheads="1"/>
          </p:cNvPicPr>
          <p:nvPr/>
        </p:nvPicPr>
        <p:blipFill>
          <a:blip r:embed="rId3" cstate="print"/>
          <a:srcRect/>
          <a:stretch>
            <a:fillRect/>
          </a:stretch>
        </p:blipFill>
        <p:spPr bwMode="auto">
          <a:xfrm>
            <a:off x="5286375" y="1285875"/>
            <a:ext cx="3600450" cy="1808163"/>
          </a:xfrm>
          <a:prstGeom prst="rect">
            <a:avLst/>
          </a:prstGeom>
          <a:noFill/>
          <a:ln w="9525">
            <a:noFill/>
            <a:miter lim="800000"/>
            <a:headEnd/>
            <a:tailEnd/>
          </a:ln>
        </p:spPr>
      </p:pic>
      <p:grpSp>
        <p:nvGrpSpPr>
          <p:cNvPr id="10247" name="Gruppieren 40"/>
          <p:cNvGrpSpPr>
            <a:grpSpLocks/>
          </p:cNvGrpSpPr>
          <p:nvPr/>
        </p:nvGrpSpPr>
        <p:grpSpPr bwMode="auto">
          <a:xfrm>
            <a:off x="7215188" y="2897025"/>
            <a:ext cx="1597025" cy="1335377"/>
            <a:chOff x="7215176" y="2897433"/>
            <a:chExt cx="1596815" cy="1334472"/>
          </a:xfrm>
        </p:grpSpPr>
        <p:grpSp>
          <p:nvGrpSpPr>
            <p:cNvPr id="10248" name="Gruppieren 26"/>
            <p:cNvGrpSpPr>
              <a:grpSpLocks/>
            </p:cNvGrpSpPr>
            <p:nvPr/>
          </p:nvGrpSpPr>
          <p:grpSpPr bwMode="auto">
            <a:xfrm>
              <a:off x="7215176" y="3125909"/>
              <a:ext cx="1596774" cy="246054"/>
              <a:chOff x="6500401" y="3450059"/>
              <a:chExt cx="1597173" cy="245922"/>
            </a:xfrm>
          </p:grpSpPr>
          <p:grpSp>
            <p:nvGrpSpPr>
              <p:cNvPr id="10274" name="Gruppieren 12"/>
              <p:cNvGrpSpPr>
                <a:grpSpLocks/>
              </p:cNvGrpSpPr>
              <p:nvPr/>
            </p:nvGrpSpPr>
            <p:grpSpPr bwMode="auto">
              <a:xfrm>
                <a:off x="6500401" y="3457464"/>
                <a:ext cx="180045" cy="179902"/>
                <a:chOff x="7352816" y="3260792"/>
                <a:chExt cx="300671" cy="311536"/>
              </a:xfrm>
            </p:grpSpPr>
            <p:sp>
              <p:nvSpPr>
                <p:cNvPr id="10276"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0277"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a:solidFill>
                        <a:schemeClr val="bg1"/>
                      </a:solidFill>
                    </a:rPr>
                    <a:t>2</a:t>
                  </a:r>
                </a:p>
              </p:txBody>
            </p:sp>
          </p:grpSp>
          <p:sp>
            <p:nvSpPr>
              <p:cNvPr id="10275" name="Textfeld 22"/>
              <p:cNvSpPr txBox="1">
                <a:spLocks noChangeArrowheads="1"/>
              </p:cNvSpPr>
              <p:nvPr/>
            </p:nvSpPr>
            <p:spPr bwMode="auto">
              <a:xfrm>
                <a:off x="6643702" y="3450059"/>
                <a:ext cx="1453872" cy="245922"/>
              </a:xfrm>
              <a:prstGeom prst="rect">
                <a:avLst/>
              </a:prstGeom>
              <a:noFill/>
              <a:ln w="9525">
                <a:noFill/>
                <a:miter lim="800000"/>
                <a:headEnd/>
                <a:tailEnd/>
              </a:ln>
            </p:spPr>
            <p:txBody>
              <a:bodyPr>
                <a:spAutoFit/>
              </a:bodyPr>
              <a:lstStyle/>
              <a:p>
                <a:r>
                  <a:rPr lang="de-DE" sz="1000" b="1" dirty="0">
                    <a:latin typeface="+mn-lt"/>
                  </a:rPr>
                  <a:t>Antrieb</a:t>
                </a:r>
              </a:p>
            </p:txBody>
          </p:sp>
        </p:grpSp>
        <p:grpSp>
          <p:nvGrpSpPr>
            <p:cNvPr id="10249" name="Gruppieren 26"/>
            <p:cNvGrpSpPr>
              <a:grpSpLocks/>
            </p:cNvGrpSpPr>
            <p:nvPr/>
          </p:nvGrpSpPr>
          <p:grpSpPr bwMode="auto">
            <a:xfrm>
              <a:off x="7215190" y="3343657"/>
              <a:ext cx="1596774" cy="246054"/>
              <a:chOff x="6500401" y="3450979"/>
              <a:chExt cx="1597173" cy="245922"/>
            </a:xfrm>
          </p:grpSpPr>
          <p:grpSp>
            <p:nvGrpSpPr>
              <p:cNvPr id="10270" name="Gruppieren 12"/>
              <p:cNvGrpSpPr>
                <a:grpSpLocks/>
              </p:cNvGrpSpPr>
              <p:nvPr/>
            </p:nvGrpSpPr>
            <p:grpSpPr bwMode="auto">
              <a:xfrm>
                <a:off x="6500401" y="3457465"/>
                <a:ext cx="180045" cy="215328"/>
                <a:chOff x="7352816" y="3260792"/>
                <a:chExt cx="300671" cy="372883"/>
              </a:xfrm>
            </p:grpSpPr>
            <p:sp>
              <p:nvSpPr>
                <p:cNvPr id="10272"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0273"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3</a:t>
                  </a:r>
                </a:p>
              </p:txBody>
            </p:sp>
          </p:grpSp>
          <p:sp>
            <p:nvSpPr>
              <p:cNvPr id="10271" name="Textfeld 22"/>
              <p:cNvSpPr txBox="1">
                <a:spLocks noChangeArrowheads="1"/>
              </p:cNvSpPr>
              <p:nvPr/>
            </p:nvSpPr>
            <p:spPr bwMode="auto">
              <a:xfrm>
                <a:off x="6643702" y="3450979"/>
                <a:ext cx="1453872" cy="245922"/>
              </a:xfrm>
              <a:prstGeom prst="rect">
                <a:avLst/>
              </a:prstGeom>
              <a:noFill/>
              <a:ln w="9525">
                <a:noFill/>
                <a:miter lim="800000"/>
                <a:headEnd/>
                <a:tailEnd/>
              </a:ln>
            </p:spPr>
            <p:txBody>
              <a:bodyPr>
                <a:spAutoFit/>
              </a:bodyPr>
              <a:lstStyle/>
              <a:p>
                <a:r>
                  <a:rPr lang="de-DE" sz="1000" b="1" dirty="0">
                    <a:latin typeface="+mn-lt"/>
                  </a:rPr>
                  <a:t>Baukastenlochbild</a:t>
                </a:r>
              </a:p>
            </p:txBody>
          </p:sp>
        </p:grpSp>
        <p:grpSp>
          <p:nvGrpSpPr>
            <p:cNvPr id="10250" name="Gruppieren 26"/>
            <p:cNvGrpSpPr>
              <a:grpSpLocks/>
            </p:cNvGrpSpPr>
            <p:nvPr/>
          </p:nvGrpSpPr>
          <p:grpSpPr bwMode="auto">
            <a:xfrm>
              <a:off x="7215190" y="3561934"/>
              <a:ext cx="1596774" cy="246054"/>
              <a:chOff x="6500401" y="3452443"/>
              <a:chExt cx="1597173" cy="245923"/>
            </a:xfrm>
          </p:grpSpPr>
          <p:grpSp>
            <p:nvGrpSpPr>
              <p:cNvPr id="10266" name="Gruppieren 12"/>
              <p:cNvGrpSpPr>
                <a:grpSpLocks/>
              </p:cNvGrpSpPr>
              <p:nvPr/>
            </p:nvGrpSpPr>
            <p:grpSpPr bwMode="auto">
              <a:xfrm>
                <a:off x="6500401" y="3457465"/>
                <a:ext cx="180045" cy="215328"/>
                <a:chOff x="7352816" y="3260792"/>
                <a:chExt cx="300671" cy="372883"/>
              </a:xfrm>
            </p:grpSpPr>
            <p:sp>
              <p:nvSpPr>
                <p:cNvPr id="10268"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0269"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4</a:t>
                  </a:r>
                </a:p>
              </p:txBody>
            </p:sp>
          </p:grpSp>
          <p:sp>
            <p:nvSpPr>
              <p:cNvPr id="10267" name="Textfeld 22"/>
              <p:cNvSpPr txBox="1">
                <a:spLocks noChangeArrowheads="1"/>
              </p:cNvSpPr>
              <p:nvPr/>
            </p:nvSpPr>
            <p:spPr bwMode="auto">
              <a:xfrm>
                <a:off x="6643702" y="3452443"/>
                <a:ext cx="1453872" cy="245923"/>
              </a:xfrm>
              <a:prstGeom prst="rect">
                <a:avLst/>
              </a:prstGeom>
              <a:noFill/>
              <a:ln w="9525">
                <a:noFill/>
                <a:miter lim="800000"/>
                <a:headEnd/>
                <a:tailEnd/>
              </a:ln>
            </p:spPr>
            <p:txBody>
              <a:bodyPr>
                <a:spAutoFit/>
              </a:bodyPr>
              <a:lstStyle/>
              <a:p>
                <a:r>
                  <a:rPr lang="de-DE" sz="1000" b="1" dirty="0">
                    <a:latin typeface="+mn-lt"/>
                  </a:rPr>
                  <a:t>Dämpfungseinstellung</a:t>
                </a:r>
              </a:p>
            </p:txBody>
          </p:sp>
        </p:grpSp>
        <p:grpSp>
          <p:nvGrpSpPr>
            <p:cNvPr id="10251" name="Gruppieren 26"/>
            <p:cNvGrpSpPr>
              <a:grpSpLocks/>
            </p:cNvGrpSpPr>
            <p:nvPr/>
          </p:nvGrpSpPr>
          <p:grpSpPr bwMode="auto">
            <a:xfrm>
              <a:off x="7215190" y="2897433"/>
              <a:ext cx="1596774" cy="246054"/>
              <a:chOff x="6500401" y="3438301"/>
              <a:chExt cx="1597173" cy="245922"/>
            </a:xfrm>
          </p:grpSpPr>
          <p:grpSp>
            <p:nvGrpSpPr>
              <p:cNvPr id="10262" name="Gruppieren 12"/>
              <p:cNvGrpSpPr>
                <a:grpSpLocks/>
              </p:cNvGrpSpPr>
              <p:nvPr/>
            </p:nvGrpSpPr>
            <p:grpSpPr bwMode="auto">
              <a:xfrm>
                <a:off x="6500401" y="3457478"/>
                <a:ext cx="180045" cy="215329"/>
                <a:chOff x="7352816" y="3260809"/>
                <a:chExt cx="300671" cy="372884"/>
              </a:xfrm>
            </p:grpSpPr>
            <p:sp>
              <p:nvSpPr>
                <p:cNvPr id="10264"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0265"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a:solidFill>
                        <a:schemeClr val="bg1"/>
                      </a:solidFill>
                    </a:rPr>
                    <a:t>1</a:t>
                  </a:r>
                </a:p>
              </p:txBody>
            </p:sp>
          </p:grpSp>
          <p:sp>
            <p:nvSpPr>
              <p:cNvPr id="10263" name="Textfeld 22"/>
              <p:cNvSpPr txBox="1">
                <a:spLocks noChangeArrowheads="1"/>
              </p:cNvSpPr>
              <p:nvPr/>
            </p:nvSpPr>
            <p:spPr bwMode="auto">
              <a:xfrm>
                <a:off x="6643702" y="3438301"/>
                <a:ext cx="1453872" cy="245922"/>
              </a:xfrm>
              <a:prstGeom prst="rect">
                <a:avLst/>
              </a:prstGeom>
              <a:noFill/>
              <a:ln w="9525">
                <a:noFill/>
                <a:miter lim="800000"/>
                <a:headEnd/>
                <a:tailEnd/>
              </a:ln>
            </p:spPr>
            <p:txBody>
              <a:bodyPr>
                <a:spAutoFit/>
              </a:bodyPr>
              <a:lstStyle/>
              <a:p>
                <a:r>
                  <a:rPr lang="de-DE" sz="1000" b="1" dirty="0">
                    <a:latin typeface="+mn-lt"/>
                  </a:rPr>
                  <a:t>Kreuzrollenführung</a:t>
                </a:r>
              </a:p>
            </p:txBody>
          </p:sp>
        </p:grpSp>
        <p:grpSp>
          <p:nvGrpSpPr>
            <p:cNvPr id="10252" name="Gruppieren 26"/>
            <p:cNvGrpSpPr>
              <a:grpSpLocks/>
            </p:cNvGrpSpPr>
            <p:nvPr/>
          </p:nvGrpSpPr>
          <p:grpSpPr bwMode="auto">
            <a:xfrm>
              <a:off x="7215210" y="3772779"/>
              <a:ext cx="1596781" cy="246054"/>
              <a:chOff x="6500401" y="3446481"/>
              <a:chExt cx="1597180" cy="245924"/>
            </a:xfrm>
          </p:grpSpPr>
          <p:grpSp>
            <p:nvGrpSpPr>
              <p:cNvPr id="10258" name="Gruppieren 51"/>
              <p:cNvGrpSpPr>
                <a:grpSpLocks/>
              </p:cNvGrpSpPr>
              <p:nvPr/>
            </p:nvGrpSpPr>
            <p:grpSpPr bwMode="auto">
              <a:xfrm>
                <a:off x="6500401" y="3457465"/>
                <a:ext cx="180045" cy="215328"/>
                <a:chOff x="7352816" y="3260792"/>
                <a:chExt cx="300671" cy="372883"/>
              </a:xfrm>
            </p:grpSpPr>
            <p:sp>
              <p:nvSpPr>
                <p:cNvPr id="10260"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0261"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5</a:t>
                  </a:r>
                </a:p>
              </p:txBody>
            </p:sp>
          </p:grpSp>
          <p:sp>
            <p:nvSpPr>
              <p:cNvPr id="10259" name="Textfeld 22"/>
              <p:cNvSpPr txBox="1">
                <a:spLocks noChangeArrowheads="1"/>
              </p:cNvSpPr>
              <p:nvPr/>
            </p:nvSpPr>
            <p:spPr bwMode="auto">
              <a:xfrm>
                <a:off x="6643707" y="3446481"/>
                <a:ext cx="1453874" cy="245924"/>
              </a:xfrm>
              <a:prstGeom prst="rect">
                <a:avLst/>
              </a:prstGeom>
              <a:noFill/>
              <a:ln w="9525">
                <a:noFill/>
                <a:miter lim="800000"/>
                <a:headEnd/>
                <a:tailEnd/>
              </a:ln>
            </p:spPr>
            <p:txBody>
              <a:bodyPr>
                <a:spAutoFit/>
              </a:bodyPr>
              <a:lstStyle/>
              <a:p>
                <a:r>
                  <a:rPr lang="de-DE" sz="1000" b="1" dirty="0">
                    <a:latin typeface="+mn-lt"/>
                  </a:rPr>
                  <a:t>Endlageneinstellung</a:t>
                </a:r>
              </a:p>
            </p:txBody>
          </p:sp>
        </p:grpSp>
        <p:grpSp>
          <p:nvGrpSpPr>
            <p:cNvPr id="10253" name="Gruppieren 26"/>
            <p:cNvGrpSpPr>
              <a:grpSpLocks/>
            </p:cNvGrpSpPr>
            <p:nvPr/>
          </p:nvGrpSpPr>
          <p:grpSpPr bwMode="auto">
            <a:xfrm>
              <a:off x="7215206" y="3985851"/>
              <a:ext cx="1596774" cy="246054"/>
              <a:chOff x="6500401" y="3442827"/>
              <a:chExt cx="1597173" cy="245922"/>
            </a:xfrm>
          </p:grpSpPr>
          <p:grpSp>
            <p:nvGrpSpPr>
              <p:cNvPr id="10254" name="Gruppieren 12"/>
              <p:cNvGrpSpPr>
                <a:grpSpLocks/>
              </p:cNvGrpSpPr>
              <p:nvPr/>
            </p:nvGrpSpPr>
            <p:grpSpPr bwMode="auto">
              <a:xfrm>
                <a:off x="6500401" y="3457465"/>
                <a:ext cx="180045" cy="215328"/>
                <a:chOff x="7352816" y="3260792"/>
                <a:chExt cx="300671" cy="372883"/>
              </a:xfrm>
            </p:grpSpPr>
            <p:sp>
              <p:nvSpPr>
                <p:cNvPr id="10256"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0257"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6</a:t>
                  </a:r>
                </a:p>
              </p:txBody>
            </p:sp>
          </p:grpSp>
          <p:sp>
            <p:nvSpPr>
              <p:cNvPr id="10255" name="Textfeld 22"/>
              <p:cNvSpPr txBox="1">
                <a:spLocks noChangeArrowheads="1"/>
              </p:cNvSpPr>
              <p:nvPr/>
            </p:nvSpPr>
            <p:spPr bwMode="auto">
              <a:xfrm>
                <a:off x="6643702" y="3442827"/>
                <a:ext cx="1453872" cy="245922"/>
              </a:xfrm>
              <a:prstGeom prst="rect">
                <a:avLst/>
              </a:prstGeom>
              <a:noFill/>
              <a:ln w="9525">
                <a:noFill/>
                <a:miter lim="800000"/>
                <a:headEnd/>
                <a:tailEnd/>
              </a:ln>
            </p:spPr>
            <p:txBody>
              <a:bodyPr>
                <a:spAutoFit/>
              </a:bodyPr>
              <a:lstStyle/>
              <a:p>
                <a:r>
                  <a:rPr lang="de-DE" sz="1000" b="1" dirty="0" err="1">
                    <a:latin typeface="+mn-lt"/>
                  </a:rPr>
                  <a:t>Sensorik</a:t>
                </a:r>
                <a:endParaRPr lang="de-DE" sz="800" b="1" dirty="0">
                  <a:latin typeface="+mn-lt"/>
                </a:endParaRPr>
              </a:p>
            </p:txBody>
          </p:sp>
        </p:grpSp>
      </p:grpSp>
      <p:sp>
        <p:nvSpPr>
          <p:cNvPr id="38" name="Foliennummernplatzhalter 37"/>
          <p:cNvSpPr>
            <a:spLocks noGrp="1"/>
          </p:cNvSpPr>
          <p:nvPr>
            <p:ph type="sldNum" sz="quarter" idx="4"/>
          </p:nvPr>
        </p:nvSpPr>
        <p:spPr/>
        <p:txBody>
          <a:bodyPr/>
          <a:lstStyle/>
          <a:p>
            <a:fld id="{67E460E2-A79B-FD4C-875F-CB1722C97EA1}" type="slidenum">
              <a:rPr lang="de-DE" smtClean="0"/>
              <a:pPr/>
              <a:t>5</a:t>
            </a:fld>
            <a:endParaRPr lang="de-DE"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2"/>
          <p:cNvSpPr>
            <a:spLocks noGrp="1"/>
          </p:cNvSpPr>
          <p:nvPr>
            <p:ph type="title"/>
          </p:nvPr>
        </p:nvSpPr>
        <p:spPr/>
        <p:txBody>
          <a:bodyPr/>
          <a:lstStyle/>
          <a:p>
            <a:r>
              <a:rPr lang="de-DE" dirty="0" smtClean="0"/>
              <a:t>Warum diese Führungen bei den Linearmotoren ?</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46088" name="Textfeld 7"/>
          <p:cNvSpPr txBox="1">
            <a:spLocks noChangeArrowheads="1"/>
          </p:cNvSpPr>
          <p:nvPr/>
        </p:nvSpPr>
        <p:spPr bwMode="auto">
          <a:xfrm>
            <a:off x="611560" y="1902311"/>
            <a:ext cx="6236900" cy="1938992"/>
          </a:xfrm>
          <a:prstGeom prst="rect">
            <a:avLst/>
          </a:prstGeom>
          <a:noFill/>
          <a:ln w="9525">
            <a:noFill/>
            <a:miter lim="800000"/>
            <a:headEnd/>
            <a:tailEnd/>
          </a:ln>
        </p:spPr>
        <p:txBody>
          <a:bodyPr wrap="none">
            <a:spAutoFit/>
          </a:bodyPr>
          <a:lstStyle/>
          <a:p>
            <a:r>
              <a:rPr lang="de-DE" sz="2000" b="1" dirty="0">
                <a:solidFill>
                  <a:schemeClr val="tx1">
                    <a:lumMod val="75000"/>
                    <a:lumOff val="25000"/>
                  </a:schemeClr>
                </a:solidFill>
                <a:latin typeface="+mn-lt"/>
              </a:rPr>
              <a:t>Vorteile Rollenführung bei Linearmotoren:</a:t>
            </a:r>
          </a:p>
          <a:p>
            <a:r>
              <a:rPr lang="de-DE" sz="2000" dirty="0" smtClean="0">
                <a:solidFill>
                  <a:schemeClr val="tx1">
                    <a:lumMod val="75000"/>
                    <a:lumOff val="25000"/>
                  </a:schemeClr>
                </a:solidFill>
                <a:latin typeface="+mn-lt"/>
              </a:rPr>
              <a:t>- Für </a:t>
            </a:r>
            <a:r>
              <a:rPr lang="de-DE" sz="2000" dirty="0">
                <a:solidFill>
                  <a:schemeClr val="tx1">
                    <a:lumMod val="75000"/>
                    <a:lumOff val="25000"/>
                  </a:schemeClr>
                </a:solidFill>
                <a:latin typeface="+mn-lt"/>
              </a:rPr>
              <a:t>handhabungsaufgaben ausreichend</a:t>
            </a:r>
          </a:p>
          <a:p>
            <a:r>
              <a:rPr lang="de-DE" sz="2000" dirty="0" smtClean="0">
                <a:solidFill>
                  <a:schemeClr val="tx1">
                    <a:lumMod val="75000"/>
                    <a:lumOff val="25000"/>
                  </a:schemeClr>
                </a:solidFill>
                <a:latin typeface="+mn-lt"/>
              </a:rPr>
              <a:t>- Für hohe Beschleunigungen/Geschwindigkeiten geeignet</a:t>
            </a:r>
            <a:endParaRPr lang="de-DE" sz="2000" dirty="0">
              <a:solidFill>
                <a:schemeClr val="tx1">
                  <a:lumMod val="75000"/>
                  <a:lumOff val="25000"/>
                </a:schemeClr>
              </a:solidFill>
              <a:latin typeface="+mn-lt"/>
            </a:endParaRPr>
          </a:p>
          <a:p>
            <a:r>
              <a:rPr lang="de-DE" sz="2000" dirty="0" smtClean="0">
                <a:solidFill>
                  <a:schemeClr val="tx1">
                    <a:lumMod val="75000"/>
                    <a:lumOff val="25000"/>
                  </a:schemeClr>
                </a:solidFill>
                <a:latin typeface="+mn-lt"/>
              </a:rPr>
              <a:t>- Verwindungssteifes Profil</a:t>
            </a:r>
            <a:endParaRPr lang="de-DE" sz="2000" dirty="0">
              <a:solidFill>
                <a:schemeClr val="tx1">
                  <a:lumMod val="75000"/>
                  <a:lumOff val="25000"/>
                </a:schemeClr>
              </a:solidFill>
              <a:latin typeface="+mn-lt"/>
            </a:endParaRPr>
          </a:p>
          <a:p>
            <a:r>
              <a:rPr lang="de-DE" sz="2000" dirty="0" smtClean="0">
                <a:solidFill>
                  <a:schemeClr val="tx1">
                    <a:lumMod val="75000"/>
                    <a:lumOff val="25000"/>
                  </a:schemeClr>
                </a:solidFill>
                <a:latin typeface="+mn-lt"/>
              </a:rPr>
              <a:t>- Führungsrollen </a:t>
            </a:r>
            <a:r>
              <a:rPr lang="de-DE" sz="2000" dirty="0">
                <a:solidFill>
                  <a:schemeClr val="tx1">
                    <a:lumMod val="75000"/>
                    <a:lumOff val="25000"/>
                  </a:schemeClr>
                </a:solidFill>
                <a:latin typeface="+mn-lt"/>
              </a:rPr>
              <a:t>weit </a:t>
            </a:r>
            <a:r>
              <a:rPr lang="de-DE" sz="2000" dirty="0" smtClean="0">
                <a:solidFill>
                  <a:schemeClr val="tx1">
                    <a:lumMod val="75000"/>
                    <a:lumOff val="25000"/>
                  </a:schemeClr>
                </a:solidFill>
                <a:latin typeface="+mn-lt"/>
              </a:rPr>
              <a:t>auseinander </a:t>
            </a:r>
            <a:r>
              <a:rPr lang="de-DE" sz="2000" dirty="0">
                <a:solidFill>
                  <a:schemeClr val="tx1">
                    <a:lumMod val="75000"/>
                    <a:lumOff val="25000"/>
                  </a:schemeClr>
                </a:solidFill>
                <a:latin typeface="+mn-lt"/>
              </a:rPr>
              <a:t>x-förmig angeordnet</a:t>
            </a:r>
          </a:p>
          <a:p>
            <a:r>
              <a:rPr lang="de-DE" sz="2000" dirty="0" smtClean="0">
                <a:solidFill>
                  <a:schemeClr val="tx1">
                    <a:lumMod val="75000"/>
                    <a:lumOff val="25000"/>
                  </a:schemeClr>
                </a:solidFill>
                <a:latin typeface="+mn-lt"/>
              </a:rPr>
              <a:t>- geschlossener </a:t>
            </a:r>
            <a:r>
              <a:rPr lang="de-DE" sz="2000" dirty="0">
                <a:solidFill>
                  <a:schemeClr val="tx1">
                    <a:lumMod val="75000"/>
                    <a:lumOff val="25000"/>
                  </a:schemeClr>
                </a:solidFill>
                <a:latin typeface="+mn-lt"/>
              </a:rPr>
              <a:t>schlitten kann verwendet </a:t>
            </a:r>
            <a:r>
              <a:rPr lang="de-DE" sz="2000" dirty="0" smtClean="0">
                <a:solidFill>
                  <a:schemeClr val="tx1">
                    <a:lumMod val="75000"/>
                    <a:lumOff val="25000"/>
                  </a:schemeClr>
                </a:solidFill>
                <a:latin typeface="+mn-lt"/>
              </a:rPr>
              <a:t>werden</a:t>
            </a:r>
            <a:endParaRPr lang="de-DE" sz="2000" dirty="0">
              <a:solidFill>
                <a:schemeClr val="tx1">
                  <a:lumMod val="75000"/>
                  <a:lumOff val="25000"/>
                </a:schemeClr>
              </a:solidFill>
              <a:latin typeface="+mn-lt"/>
            </a:endParaRPr>
          </a:p>
        </p:txBody>
      </p:sp>
      <p:sp>
        <p:nvSpPr>
          <p:cNvPr id="46089" name="Textfeld 8"/>
          <p:cNvSpPr txBox="1">
            <a:spLocks noChangeArrowheads="1"/>
          </p:cNvSpPr>
          <p:nvPr/>
        </p:nvSpPr>
        <p:spPr bwMode="auto">
          <a:xfrm>
            <a:off x="611560" y="4653136"/>
            <a:ext cx="8183394" cy="1015663"/>
          </a:xfrm>
          <a:prstGeom prst="rect">
            <a:avLst/>
          </a:prstGeom>
          <a:noFill/>
          <a:ln w="9525">
            <a:noFill/>
            <a:miter lim="800000"/>
            <a:headEnd/>
            <a:tailEnd/>
          </a:ln>
        </p:spPr>
        <p:txBody>
          <a:bodyPr wrap="none">
            <a:spAutoFit/>
          </a:bodyPr>
          <a:lstStyle/>
          <a:p>
            <a:r>
              <a:rPr lang="de-DE" sz="2000" dirty="0" smtClean="0">
                <a:solidFill>
                  <a:schemeClr val="tx1">
                    <a:lumMod val="75000"/>
                    <a:lumOff val="25000"/>
                  </a:schemeClr>
                </a:solidFill>
                <a:latin typeface="+mn-lt"/>
              </a:rPr>
              <a:t>Info:</a:t>
            </a:r>
          </a:p>
          <a:p>
            <a:r>
              <a:rPr lang="de-DE" sz="2000" dirty="0" smtClean="0">
                <a:solidFill>
                  <a:schemeClr val="tx1">
                    <a:lumMod val="75000"/>
                    <a:lumOff val="25000"/>
                  </a:schemeClr>
                </a:solidFill>
                <a:latin typeface="+mn-lt"/>
              </a:rPr>
              <a:t>Bei </a:t>
            </a:r>
            <a:r>
              <a:rPr lang="de-DE" sz="2000" dirty="0">
                <a:solidFill>
                  <a:schemeClr val="tx1">
                    <a:lumMod val="75000"/>
                    <a:lumOff val="25000"/>
                  </a:schemeClr>
                </a:solidFill>
                <a:latin typeface="+mn-lt"/>
              </a:rPr>
              <a:t>kurzen hüben können </a:t>
            </a:r>
            <a:r>
              <a:rPr lang="de-DE" sz="2000" dirty="0" smtClean="0">
                <a:solidFill>
                  <a:schemeClr val="tx1">
                    <a:lumMod val="75000"/>
                    <a:lumOff val="25000"/>
                  </a:schemeClr>
                </a:solidFill>
                <a:latin typeface="+mn-lt"/>
              </a:rPr>
              <a:t>keine hohe Geschwindigkeiten </a:t>
            </a:r>
            <a:r>
              <a:rPr lang="de-DE" sz="2000" dirty="0">
                <a:solidFill>
                  <a:schemeClr val="tx1">
                    <a:lumMod val="75000"/>
                    <a:lumOff val="25000"/>
                  </a:schemeClr>
                </a:solidFill>
                <a:latin typeface="+mn-lt"/>
              </a:rPr>
              <a:t>erreicht </a:t>
            </a:r>
            <a:r>
              <a:rPr lang="de-DE" sz="2000" dirty="0" smtClean="0">
                <a:solidFill>
                  <a:schemeClr val="tx1">
                    <a:lumMod val="75000"/>
                    <a:lumOff val="25000"/>
                  </a:schemeClr>
                </a:solidFill>
                <a:latin typeface="+mn-lt"/>
              </a:rPr>
              <a:t>werden, </a:t>
            </a:r>
          </a:p>
          <a:p>
            <a:r>
              <a:rPr lang="de-DE" sz="2000" dirty="0" smtClean="0">
                <a:solidFill>
                  <a:schemeClr val="tx1">
                    <a:lumMod val="75000"/>
                    <a:lumOff val="25000"/>
                  </a:schemeClr>
                </a:solidFill>
                <a:latin typeface="+mn-lt"/>
              </a:rPr>
              <a:t>deswegen wird bei z.B. bei der PPU-E eine Profilschienenführung verwendet!</a:t>
            </a:r>
            <a:endParaRPr lang="de-DE" sz="2000" dirty="0">
              <a:solidFill>
                <a:schemeClr val="tx1">
                  <a:lumMod val="75000"/>
                  <a:lumOff val="25000"/>
                </a:schemeClr>
              </a:solidFill>
              <a:latin typeface="+mn-lt"/>
            </a:endParaRPr>
          </a:p>
        </p:txBody>
      </p:sp>
      <p:sp>
        <p:nvSpPr>
          <p:cNvPr id="11" name="Foliennummernplatzhalter 10"/>
          <p:cNvSpPr>
            <a:spLocks noGrp="1"/>
          </p:cNvSpPr>
          <p:nvPr>
            <p:ph type="sldNum" sz="quarter" idx="4"/>
          </p:nvPr>
        </p:nvSpPr>
        <p:spPr/>
        <p:txBody>
          <a:bodyPr/>
          <a:lstStyle/>
          <a:p>
            <a:fld id="{67E460E2-A79B-FD4C-875F-CB1722C97EA1}" type="slidenum">
              <a:rPr lang="de-DE" smtClean="0"/>
              <a:pPr/>
              <a:t>50</a:t>
            </a:fld>
            <a:endParaRPr lang="de-DE"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2"/>
          <p:cNvSpPr>
            <a:spLocks noGrp="1"/>
          </p:cNvSpPr>
          <p:nvPr>
            <p:ph type="title"/>
          </p:nvPr>
        </p:nvSpPr>
        <p:spPr/>
        <p:txBody>
          <a:bodyPr/>
          <a:lstStyle/>
          <a:p>
            <a:r>
              <a:rPr lang="de-DE" smtClean="0"/>
              <a:t>Linearmodule Übersicht</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47108" name="Text Box 3"/>
          <p:cNvSpPr txBox="1">
            <a:spLocks noChangeArrowheads="1"/>
          </p:cNvSpPr>
          <p:nvPr/>
        </p:nvSpPr>
        <p:spPr bwMode="auto">
          <a:xfrm>
            <a:off x="571472" y="1928813"/>
            <a:ext cx="7677150" cy="3610861"/>
          </a:xfrm>
          <a:prstGeom prst="rect">
            <a:avLst/>
          </a:prstGeom>
          <a:noFill/>
          <a:ln w="9525">
            <a:noFill/>
            <a:miter lim="800000"/>
            <a:headEnd/>
            <a:tailEnd/>
          </a:ln>
        </p:spPr>
        <p:txBody>
          <a:bodyPr lIns="90000" tIns="46800" rIns="90000" bIns="46800">
            <a:spAutoFit/>
          </a:bodyPr>
          <a:lstStyle/>
          <a:p>
            <a:pPr>
              <a:spcBef>
                <a:spcPts val="600"/>
              </a:spcBef>
              <a:buFontTx/>
              <a:buChar char="•"/>
            </a:pPr>
            <a:r>
              <a:rPr lang="de-DE" sz="2000" dirty="0">
                <a:solidFill>
                  <a:schemeClr val="tx1">
                    <a:lumMod val="75000"/>
                    <a:lumOff val="25000"/>
                  </a:schemeClr>
                </a:solidFill>
                <a:latin typeface="+mn-lt"/>
              </a:rPr>
              <a:t> 2 Größen (60 N, 160 N)</a:t>
            </a:r>
          </a:p>
          <a:p>
            <a:pPr>
              <a:spcBef>
                <a:spcPts val="600"/>
              </a:spcBef>
              <a:buFontTx/>
              <a:buChar char="•"/>
            </a:pPr>
            <a:r>
              <a:rPr lang="de-DE" sz="2000" dirty="0">
                <a:solidFill>
                  <a:schemeClr val="tx1">
                    <a:lumMod val="75000"/>
                    <a:lumOff val="25000"/>
                  </a:schemeClr>
                </a:solidFill>
                <a:latin typeface="+mn-lt"/>
              </a:rPr>
              <a:t> Hübe 70 – 260 mm</a:t>
            </a:r>
          </a:p>
          <a:p>
            <a:pPr>
              <a:spcBef>
                <a:spcPts val="600"/>
              </a:spcBef>
              <a:buFontTx/>
              <a:buChar char="•"/>
            </a:pPr>
            <a:r>
              <a:rPr lang="de-DE" sz="2000" dirty="0">
                <a:solidFill>
                  <a:schemeClr val="tx1">
                    <a:lumMod val="75000"/>
                    <a:lumOff val="25000"/>
                  </a:schemeClr>
                </a:solidFill>
                <a:latin typeface="+mn-lt"/>
              </a:rPr>
              <a:t> Profilschienenführung</a:t>
            </a:r>
          </a:p>
          <a:p>
            <a:pPr>
              <a:spcBef>
                <a:spcPts val="600"/>
              </a:spcBef>
              <a:buFontTx/>
              <a:buChar char="•"/>
            </a:pPr>
            <a:r>
              <a:rPr lang="de-DE" sz="2000" dirty="0">
                <a:solidFill>
                  <a:schemeClr val="tx1">
                    <a:lumMod val="75000"/>
                    <a:lumOff val="25000"/>
                  </a:schemeClr>
                </a:solidFill>
                <a:latin typeface="+mn-lt"/>
              </a:rPr>
              <a:t> Integrierter Motor in der Achse</a:t>
            </a:r>
          </a:p>
          <a:p>
            <a:pPr>
              <a:spcBef>
                <a:spcPts val="600"/>
              </a:spcBef>
              <a:buFontTx/>
              <a:buChar char="•"/>
            </a:pPr>
            <a:r>
              <a:rPr lang="de-DE" sz="2000" dirty="0">
                <a:solidFill>
                  <a:schemeClr val="tx1">
                    <a:lumMod val="75000"/>
                    <a:lumOff val="25000"/>
                  </a:schemeClr>
                </a:solidFill>
                <a:latin typeface="+mn-lt"/>
              </a:rPr>
              <a:t> integriertes </a:t>
            </a:r>
            <a:r>
              <a:rPr lang="de-DE" sz="2000" dirty="0" err="1">
                <a:solidFill>
                  <a:schemeClr val="tx1">
                    <a:lumMod val="75000"/>
                    <a:lumOff val="25000"/>
                  </a:schemeClr>
                </a:solidFill>
                <a:latin typeface="+mn-lt"/>
              </a:rPr>
              <a:t>Messsystem</a:t>
            </a:r>
            <a:r>
              <a:rPr lang="de-DE" sz="2000" dirty="0">
                <a:solidFill>
                  <a:schemeClr val="tx1">
                    <a:lumMod val="75000"/>
                    <a:lumOff val="25000"/>
                  </a:schemeClr>
                </a:solidFill>
                <a:latin typeface="+mn-lt"/>
              </a:rPr>
              <a:t> und Temperaturüberwachung</a:t>
            </a:r>
          </a:p>
          <a:p>
            <a:pPr>
              <a:spcBef>
                <a:spcPts val="600"/>
              </a:spcBef>
              <a:buFontTx/>
              <a:buChar char="•"/>
            </a:pPr>
            <a:r>
              <a:rPr lang="de-DE" sz="2000" dirty="0">
                <a:solidFill>
                  <a:schemeClr val="tx1">
                    <a:lumMod val="75000"/>
                    <a:lumOff val="25000"/>
                  </a:schemeClr>
                </a:solidFill>
                <a:latin typeface="+mn-lt"/>
              </a:rPr>
              <a:t> systemneutrale Ansteuerung über I/</a:t>
            </a:r>
            <a:r>
              <a:rPr lang="de-DE" sz="2000" dirty="0" err="1">
                <a:solidFill>
                  <a:schemeClr val="tx1">
                    <a:lumMod val="75000"/>
                    <a:lumOff val="25000"/>
                  </a:schemeClr>
                </a:solidFill>
                <a:latin typeface="+mn-lt"/>
              </a:rPr>
              <a:t>O`s</a:t>
            </a:r>
            <a:r>
              <a:rPr lang="de-DE" sz="2000" dirty="0">
                <a:solidFill>
                  <a:schemeClr val="tx1">
                    <a:lumMod val="75000"/>
                    <a:lumOff val="25000"/>
                  </a:schemeClr>
                </a:solidFill>
                <a:latin typeface="+mn-lt"/>
              </a:rPr>
              <a:t> oder Bussystem</a:t>
            </a:r>
          </a:p>
          <a:p>
            <a:pPr>
              <a:spcBef>
                <a:spcPts val="0"/>
              </a:spcBef>
            </a:pPr>
            <a:r>
              <a:rPr lang="de-DE" sz="2000" dirty="0">
                <a:solidFill>
                  <a:schemeClr val="tx1">
                    <a:lumMod val="75000"/>
                    <a:lumOff val="25000"/>
                  </a:schemeClr>
                </a:solidFill>
                <a:latin typeface="+mn-lt"/>
              </a:rPr>
              <a:t> </a:t>
            </a:r>
            <a:r>
              <a:rPr lang="de-DE" sz="2000" dirty="0" smtClean="0">
                <a:solidFill>
                  <a:schemeClr val="tx1">
                    <a:lumMod val="75000"/>
                    <a:lumOff val="25000"/>
                  </a:schemeClr>
                </a:solidFill>
                <a:latin typeface="+mn-lt"/>
              </a:rPr>
              <a:t>  kompatibel </a:t>
            </a:r>
            <a:r>
              <a:rPr lang="de-DE" sz="2000" dirty="0">
                <a:solidFill>
                  <a:schemeClr val="tx1">
                    <a:lumMod val="75000"/>
                    <a:lumOff val="25000"/>
                  </a:schemeClr>
                </a:solidFill>
                <a:latin typeface="+mn-lt"/>
              </a:rPr>
              <a:t>mit allen gängigen Industriesteuerungen</a:t>
            </a:r>
          </a:p>
          <a:p>
            <a:pPr>
              <a:spcBef>
                <a:spcPts val="600"/>
              </a:spcBef>
              <a:buFontTx/>
              <a:buChar char="•"/>
            </a:pPr>
            <a:r>
              <a:rPr lang="de-DE" sz="2000" dirty="0">
                <a:solidFill>
                  <a:schemeClr val="tx1">
                    <a:lumMod val="75000"/>
                    <a:lumOff val="25000"/>
                  </a:schemeClr>
                </a:solidFill>
                <a:latin typeface="+mn-lt"/>
              </a:rPr>
              <a:t> Optionen wie Gewichtausgleich, externes Wegmesssystem und</a:t>
            </a:r>
          </a:p>
          <a:p>
            <a:pPr>
              <a:spcBef>
                <a:spcPts val="0"/>
              </a:spcBef>
            </a:pPr>
            <a:r>
              <a:rPr lang="de-DE" sz="2000" dirty="0">
                <a:solidFill>
                  <a:schemeClr val="tx1">
                    <a:lumMod val="75000"/>
                    <a:lumOff val="25000"/>
                  </a:schemeClr>
                </a:solidFill>
                <a:latin typeface="+mn-lt"/>
              </a:rPr>
              <a:t>  </a:t>
            </a:r>
            <a:r>
              <a:rPr lang="de-DE" sz="2000" dirty="0" smtClean="0">
                <a:solidFill>
                  <a:schemeClr val="tx1">
                    <a:lumMod val="75000"/>
                    <a:lumOff val="25000"/>
                  </a:schemeClr>
                </a:solidFill>
                <a:latin typeface="+mn-lt"/>
              </a:rPr>
              <a:t> Absenksperre </a:t>
            </a:r>
            <a:r>
              <a:rPr lang="de-DE" sz="2000" dirty="0">
                <a:solidFill>
                  <a:schemeClr val="tx1">
                    <a:lumMod val="75000"/>
                    <a:lumOff val="25000"/>
                  </a:schemeClr>
                </a:solidFill>
                <a:latin typeface="+mn-lt"/>
              </a:rPr>
              <a:t>möglich – auch nachrüstbar</a:t>
            </a:r>
          </a:p>
          <a:p>
            <a:pPr>
              <a:lnSpc>
                <a:spcPct val="75000"/>
              </a:lnSpc>
              <a:spcBef>
                <a:spcPts val="600"/>
              </a:spcBef>
              <a:buFontTx/>
              <a:buChar char="•"/>
            </a:pPr>
            <a:endParaRPr lang="de-DE" dirty="0">
              <a:solidFill>
                <a:schemeClr val="tx1">
                  <a:lumMod val="75000"/>
                  <a:lumOff val="25000"/>
                </a:schemeClr>
              </a:solidFill>
            </a:endParaRPr>
          </a:p>
        </p:txBody>
      </p:sp>
      <p:sp>
        <p:nvSpPr>
          <p:cNvPr id="47109" name="Text Box 4"/>
          <p:cNvSpPr txBox="1">
            <a:spLocks noChangeArrowheads="1"/>
          </p:cNvSpPr>
          <p:nvPr/>
        </p:nvSpPr>
        <p:spPr bwMode="auto">
          <a:xfrm>
            <a:off x="571472" y="1331963"/>
            <a:ext cx="2746375"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ELM 23, 37</a:t>
            </a:r>
          </a:p>
        </p:txBody>
      </p:sp>
      <p:pic>
        <p:nvPicPr>
          <p:cNvPr id="47110" name="Picture 2" descr="_Pic1167"/>
          <p:cNvPicPr>
            <a:picLocks noChangeAspect="1" noChangeArrowheads="1"/>
          </p:cNvPicPr>
          <p:nvPr/>
        </p:nvPicPr>
        <p:blipFill>
          <a:blip r:embed="rId2" cstate="print"/>
          <a:srcRect/>
          <a:stretch>
            <a:fillRect/>
          </a:stretch>
        </p:blipFill>
        <p:spPr bwMode="auto">
          <a:xfrm>
            <a:off x="5257800" y="1425572"/>
            <a:ext cx="3600450" cy="1646238"/>
          </a:xfrm>
          <a:prstGeom prst="rect">
            <a:avLst/>
          </a:prstGeom>
          <a:noFill/>
          <a:ln w="9525">
            <a:noFill/>
            <a:miter lim="800000"/>
            <a:headEnd/>
            <a:tailEnd/>
          </a:ln>
        </p:spPr>
      </p:pic>
      <p:grpSp>
        <p:nvGrpSpPr>
          <p:cNvPr id="47111" name="Gruppieren 35"/>
          <p:cNvGrpSpPr>
            <a:grpSpLocks/>
          </p:cNvGrpSpPr>
          <p:nvPr/>
        </p:nvGrpSpPr>
        <p:grpSpPr bwMode="auto">
          <a:xfrm>
            <a:off x="7215188" y="2909013"/>
            <a:ext cx="1597025" cy="1122623"/>
            <a:chOff x="7215176" y="2909401"/>
            <a:chExt cx="1596815" cy="1122512"/>
          </a:xfrm>
        </p:grpSpPr>
        <p:grpSp>
          <p:nvGrpSpPr>
            <p:cNvPr id="47112" name="Gruppieren 26"/>
            <p:cNvGrpSpPr>
              <a:grpSpLocks/>
            </p:cNvGrpSpPr>
            <p:nvPr/>
          </p:nvGrpSpPr>
          <p:grpSpPr bwMode="auto">
            <a:xfrm>
              <a:off x="7215176" y="3133318"/>
              <a:ext cx="1596774" cy="248131"/>
              <a:chOff x="6500401" y="3457464"/>
              <a:chExt cx="1597173" cy="247998"/>
            </a:xfrm>
          </p:grpSpPr>
          <p:grpSp>
            <p:nvGrpSpPr>
              <p:cNvPr id="47133" name="Gruppieren 12"/>
              <p:cNvGrpSpPr>
                <a:grpSpLocks/>
              </p:cNvGrpSpPr>
              <p:nvPr/>
            </p:nvGrpSpPr>
            <p:grpSpPr bwMode="auto">
              <a:xfrm>
                <a:off x="6500401" y="3457464"/>
                <a:ext cx="180045" cy="179902"/>
                <a:chOff x="7352816" y="3260792"/>
                <a:chExt cx="300671" cy="311536"/>
              </a:xfrm>
            </p:grpSpPr>
            <p:sp>
              <p:nvSpPr>
                <p:cNvPr id="47135"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7136"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a:solidFill>
                        <a:schemeClr val="bg1"/>
                      </a:solidFill>
                    </a:rPr>
                    <a:t>2</a:t>
                  </a:r>
                </a:p>
              </p:txBody>
            </p:sp>
          </p:grpSp>
          <p:sp>
            <p:nvSpPr>
              <p:cNvPr id="47134" name="Textfeld 22"/>
              <p:cNvSpPr txBox="1">
                <a:spLocks noChangeArrowheads="1"/>
              </p:cNvSpPr>
              <p:nvPr/>
            </p:nvSpPr>
            <p:spPr bwMode="auto">
              <a:xfrm>
                <a:off x="6643702" y="3459397"/>
                <a:ext cx="1453872" cy="246065"/>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Antrieb</a:t>
                </a:r>
              </a:p>
            </p:txBody>
          </p:sp>
        </p:grpSp>
        <p:grpSp>
          <p:nvGrpSpPr>
            <p:cNvPr id="47113" name="Gruppieren 26"/>
            <p:cNvGrpSpPr>
              <a:grpSpLocks/>
            </p:cNvGrpSpPr>
            <p:nvPr/>
          </p:nvGrpSpPr>
          <p:grpSpPr bwMode="auto">
            <a:xfrm>
              <a:off x="7215190" y="3342936"/>
              <a:ext cx="1596774" cy="246196"/>
              <a:chOff x="6500401" y="3450259"/>
              <a:chExt cx="1597173" cy="246064"/>
            </a:xfrm>
          </p:grpSpPr>
          <p:grpSp>
            <p:nvGrpSpPr>
              <p:cNvPr id="47129" name="Gruppieren 12"/>
              <p:cNvGrpSpPr>
                <a:grpSpLocks/>
              </p:cNvGrpSpPr>
              <p:nvPr/>
            </p:nvGrpSpPr>
            <p:grpSpPr bwMode="auto">
              <a:xfrm>
                <a:off x="6500401" y="3457465"/>
                <a:ext cx="180045" cy="215328"/>
                <a:chOff x="7352816" y="3260792"/>
                <a:chExt cx="300671" cy="372883"/>
              </a:xfrm>
            </p:grpSpPr>
            <p:sp>
              <p:nvSpPr>
                <p:cNvPr id="47131"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7132"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3</a:t>
                  </a:r>
                </a:p>
              </p:txBody>
            </p:sp>
          </p:grpSp>
          <p:sp>
            <p:nvSpPr>
              <p:cNvPr id="47130" name="Textfeld 22"/>
              <p:cNvSpPr txBox="1">
                <a:spLocks noChangeArrowheads="1"/>
              </p:cNvSpPr>
              <p:nvPr/>
            </p:nvSpPr>
            <p:spPr bwMode="auto">
              <a:xfrm>
                <a:off x="6643702" y="3450259"/>
                <a:ext cx="1453872" cy="246064"/>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Baukastenlochbild</a:t>
                </a:r>
              </a:p>
            </p:txBody>
          </p:sp>
        </p:grpSp>
        <p:grpSp>
          <p:nvGrpSpPr>
            <p:cNvPr id="47114" name="Gruppieren 26"/>
            <p:cNvGrpSpPr>
              <a:grpSpLocks/>
            </p:cNvGrpSpPr>
            <p:nvPr/>
          </p:nvGrpSpPr>
          <p:grpSpPr bwMode="auto">
            <a:xfrm>
              <a:off x="7215190" y="3566972"/>
              <a:ext cx="1596774" cy="257267"/>
              <a:chOff x="6500401" y="3457465"/>
              <a:chExt cx="1597173" cy="257129"/>
            </a:xfrm>
          </p:grpSpPr>
          <p:grpSp>
            <p:nvGrpSpPr>
              <p:cNvPr id="47125" name="Gruppieren 12"/>
              <p:cNvGrpSpPr>
                <a:grpSpLocks/>
              </p:cNvGrpSpPr>
              <p:nvPr/>
            </p:nvGrpSpPr>
            <p:grpSpPr bwMode="auto">
              <a:xfrm>
                <a:off x="6500401" y="3457465"/>
                <a:ext cx="180045" cy="215328"/>
                <a:chOff x="7352816" y="3260792"/>
                <a:chExt cx="300671" cy="372883"/>
              </a:xfrm>
            </p:grpSpPr>
            <p:sp>
              <p:nvSpPr>
                <p:cNvPr id="47127"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7128"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4</a:t>
                  </a:r>
                </a:p>
              </p:txBody>
            </p:sp>
          </p:grpSp>
          <p:sp>
            <p:nvSpPr>
              <p:cNvPr id="47126" name="Textfeld 22"/>
              <p:cNvSpPr txBox="1">
                <a:spLocks noChangeArrowheads="1"/>
              </p:cNvSpPr>
              <p:nvPr/>
            </p:nvSpPr>
            <p:spPr bwMode="auto">
              <a:xfrm>
                <a:off x="6643702" y="3468530"/>
                <a:ext cx="1453872" cy="246064"/>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Läufer</a:t>
                </a:r>
              </a:p>
            </p:txBody>
          </p:sp>
        </p:grpSp>
        <p:grpSp>
          <p:nvGrpSpPr>
            <p:cNvPr id="47115" name="Gruppieren 26"/>
            <p:cNvGrpSpPr>
              <a:grpSpLocks/>
            </p:cNvGrpSpPr>
            <p:nvPr/>
          </p:nvGrpSpPr>
          <p:grpSpPr bwMode="auto">
            <a:xfrm>
              <a:off x="7215190" y="2909401"/>
              <a:ext cx="1596774" cy="246197"/>
              <a:chOff x="6500401" y="3450263"/>
              <a:chExt cx="1597173" cy="246065"/>
            </a:xfrm>
          </p:grpSpPr>
          <p:grpSp>
            <p:nvGrpSpPr>
              <p:cNvPr id="47121" name="Gruppieren 12"/>
              <p:cNvGrpSpPr>
                <a:grpSpLocks/>
              </p:cNvGrpSpPr>
              <p:nvPr/>
            </p:nvGrpSpPr>
            <p:grpSpPr bwMode="auto">
              <a:xfrm>
                <a:off x="6500401" y="3457478"/>
                <a:ext cx="180045" cy="215329"/>
                <a:chOff x="7352816" y="3260809"/>
                <a:chExt cx="300671" cy="372884"/>
              </a:xfrm>
            </p:grpSpPr>
            <p:sp>
              <p:nvSpPr>
                <p:cNvPr id="47123"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7124"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i="1" dirty="0">
                      <a:solidFill>
                        <a:schemeClr val="bg1"/>
                      </a:solidFill>
                    </a:rPr>
                    <a:t>1</a:t>
                  </a:r>
                </a:p>
              </p:txBody>
            </p:sp>
          </p:grpSp>
          <p:sp>
            <p:nvSpPr>
              <p:cNvPr id="47122" name="Textfeld 22"/>
              <p:cNvSpPr txBox="1">
                <a:spLocks noChangeArrowheads="1"/>
              </p:cNvSpPr>
              <p:nvPr/>
            </p:nvSpPr>
            <p:spPr bwMode="auto">
              <a:xfrm>
                <a:off x="6643702" y="3450263"/>
                <a:ext cx="1453872" cy="246065"/>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Profilschienenführung</a:t>
                </a:r>
              </a:p>
            </p:txBody>
          </p:sp>
        </p:grpSp>
        <p:grpSp>
          <p:nvGrpSpPr>
            <p:cNvPr id="47116" name="Gruppieren 26"/>
            <p:cNvGrpSpPr>
              <a:grpSpLocks/>
            </p:cNvGrpSpPr>
            <p:nvPr/>
          </p:nvGrpSpPr>
          <p:grpSpPr bwMode="auto">
            <a:xfrm>
              <a:off x="7215210" y="3783796"/>
              <a:ext cx="1596781" cy="248117"/>
              <a:chOff x="6500401" y="3457465"/>
              <a:chExt cx="1597180" cy="247984"/>
            </a:xfrm>
          </p:grpSpPr>
          <p:grpSp>
            <p:nvGrpSpPr>
              <p:cNvPr id="47117" name="Gruppieren 51"/>
              <p:cNvGrpSpPr>
                <a:grpSpLocks/>
              </p:cNvGrpSpPr>
              <p:nvPr/>
            </p:nvGrpSpPr>
            <p:grpSpPr bwMode="auto">
              <a:xfrm>
                <a:off x="6500401" y="3457465"/>
                <a:ext cx="180045" cy="215328"/>
                <a:chOff x="7352816" y="3260792"/>
                <a:chExt cx="300671" cy="372883"/>
              </a:xfrm>
            </p:grpSpPr>
            <p:sp>
              <p:nvSpPr>
                <p:cNvPr id="47119"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7120"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5</a:t>
                  </a:r>
                </a:p>
              </p:txBody>
            </p:sp>
          </p:grpSp>
          <p:sp>
            <p:nvSpPr>
              <p:cNvPr id="47118" name="Textfeld 22"/>
              <p:cNvSpPr txBox="1">
                <a:spLocks noChangeArrowheads="1"/>
              </p:cNvSpPr>
              <p:nvPr/>
            </p:nvSpPr>
            <p:spPr bwMode="auto">
              <a:xfrm>
                <a:off x="6643707" y="3459384"/>
                <a:ext cx="1453874" cy="246065"/>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Grundkörper</a:t>
                </a:r>
              </a:p>
            </p:txBody>
          </p:sp>
        </p:grpSp>
      </p:grpSp>
      <p:sp>
        <p:nvSpPr>
          <p:cNvPr id="34" name="Foliennummernplatzhalter 33"/>
          <p:cNvSpPr>
            <a:spLocks noGrp="1"/>
          </p:cNvSpPr>
          <p:nvPr>
            <p:ph type="sldNum" sz="quarter" idx="4"/>
          </p:nvPr>
        </p:nvSpPr>
        <p:spPr/>
        <p:txBody>
          <a:bodyPr/>
          <a:lstStyle/>
          <a:p>
            <a:fld id="{67E460E2-A79B-FD4C-875F-CB1722C97EA1}" type="slidenum">
              <a:rPr lang="de-DE" smtClean="0"/>
              <a:pPr/>
              <a:t>51</a:t>
            </a:fld>
            <a:endParaRPr lang="de-DE"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2"/>
          <p:cNvSpPr>
            <a:spLocks noGrp="1"/>
          </p:cNvSpPr>
          <p:nvPr>
            <p:ph type="title"/>
          </p:nvPr>
        </p:nvSpPr>
        <p:spPr/>
        <p:txBody>
          <a:bodyPr/>
          <a:lstStyle/>
          <a:p>
            <a:r>
              <a:rPr lang="de-DE" dirty="0" smtClean="0"/>
              <a:t>Linearmodule Übersicht</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48132" name="Text Box 2"/>
          <p:cNvSpPr txBox="1">
            <a:spLocks noChangeArrowheads="1"/>
          </p:cNvSpPr>
          <p:nvPr/>
        </p:nvSpPr>
        <p:spPr bwMode="auto">
          <a:xfrm>
            <a:off x="571472" y="1371600"/>
            <a:ext cx="3327400"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EPM 37, 48</a:t>
            </a:r>
          </a:p>
        </p:txBody>
      </p:sp>
      <p:sp>
        <p:nvSpPr>
          <p:cNvPr id="48133" name="Text Box 4"/>
          <p:cNvSpPr txBox="1">
            <a:spLocks noChangeArrowheads="1"/>
          </p:cNvSpPr>
          <p:nvPr/>
        </p:nvSpPr>
        <p:spPr bwMode="auto">
          <a:xfrm>
            <a:off x="538191" y="2000240"/>
            <a:ext cx="8105775" cy="3480056"/>
          </a:xfrm>
          <a:prstGeom prst="rect">
            <a:avLst/>
          </a:prstGeom>
          <a:noFill/>
          <a:ln w="9525">
            <a:noFill/>
            <a:miter lim="800000"/>
            <a:headEnd/>
            <a:tailEnd/>
          </a:ln>
        </p:spPr>
        <p:txBody>
          <a:bodyPr lIns="90000" tIns="46800" rIns="90000" bIns="46800">
            <a:spAutoFit/>
          </a:bodyPr>
          <a:lstStyle/>
          <a:p>
            <a:pPr>
              <a:spcBef>
                <a:spcPts val="0"/>
              </a:spcBef>
              <a:spcAft>
                <a:spcPts val="600"/>
              </a:spcAft>
              <a:buFontTx/>
              <a:buChar char="•"/>
            </a:pPr>
            <a:r>
              <a:rPr lang="de-DE" sz="2000" dirty="0">
                <a:solidFill>
                  <a:schemeClr val="tx1">
                    <a:lumMod val="75000"/>
                    <a:lumOff val="25000"/>
                  </a:schemeClr>
                </a:solidFill>
                <a:latin typeface="+mn-lt"/>
              </a:rPr>
              <a:t> </a:t>
            </a:r>
            <a:r>
              <a:rPr lang="de-DE" sz="2000" dirty="0" smtClean="0">
                <a:solidFill>
                  <a:schemeClr val="tx1">
                    <a:lumMod val="75000"/>
                    <a:lumOff val="25000"/>
                  </a:schemeClr>
                </a:solidFill>
                <a:latin typeface="+mn-lt"/>
              </a:rPr>
              <a:t>2 </a:t>
            </a:r>
            <a:r>
              <a:rPr lang="de-DE" sz="2000" dirty="0">
                <a:solidFill>
                  <a:schemeClr val="tx1">
                    <a:lumMod val="75000"/>
                    <a:lumOff val="25000"/>
                  </a:schemeClr>
                </a:solidFill>
                <a:latin typeface="+mn-lt"/>
              </a:rPr>
              <a:t>Größen (160 N, 580 N)</a:t>
            </a:r>
          </a:p>
          <a:p>
            <a:pPr>
              <a:spcBef>
                <a:spcPts val="0"/>
              </a:spcBef>
              <a:spcAft>
                <a:spcPts val="600"/>
              </a:spcAft>
              <a:buFontTx/>
              <a:buChar char="•"/>
            </a:pPr>
            <a:r>
              <a:rPr lang="de-DE" sz="2000" dirty="0">
                <a:solidFill>
                  <a:schemeClr val="tx1">
                    <a:lumMod val="75000"/>
                    <a:lumOff val="25000"/>
                  </a:schemeClr>
                </a:solidFill>
                <a:latin typeface="+mn-lt"/>
              </a:rPr>
              <a:t> Hübe bis 1380 mm </a:t>
            </a:r>
          </a:p>
          <a:p>
            <a:pPr>
              <a:spcBef>
                <a:spcPts val="0"/>
              </a:spcBef>
              <a:spcAft>
                <a:spcPts val="600"/>
              </a:spcAft>
              <a:buFontTx/>
              <a:buChar char="•"/>
            </a:pPr>
            <a:r>
              <a:rPr lang="de-DE" sz="2000" dirty="0">
                <a:solidFill>
                  <a:schemeClr val="tx1">
                    <a:lumMod val="75000"/>
                    <a:lumOff val="25000"/>
                  </a:schemeClr>
                </a:solidFill>
                <a:latin typeface="+mn-lt"/>
              </a:rPr>
              <a:t> Basiskonstruktion PMP Module  </a:t>
            </a:r>
          </a:p>
          <a:p>
            <a:pPr>
              <a:spcBef>
                <a:spcPts val="0"/>
              </a:spcBef>
              <a:spcAft>
                <a:spcPts val="600"/>
              </a:spcAft>
              <a:buFontTx/>
              <a:buChar char="•"/>
            </a:pPr>
            <a:r>
              <a:rPr lang="de-DE" sz="2000" dirty="0">
                <a:solidFill>
                  <a:schemeClr val="tx1">
                    <a:lumMod val="75000"/>
                    <a:lumOff val="25000"/>
                  </a:schemeClr>
                </a:solidFill>
                <a:latin typeface="+mn-lt"/>
              </a:rPr>
              <a:t> Motoren </a:t>
            </a:r>
            <a:r>
              <a:rPr lang="de-DE" sz="2000" dirty="0" err="1">
                <a:solidFill>
                  <a:schemeClr val="tx1">
                    <a:lumMod val="75000"/>
                    <a:lumOff val="25000"/>
                  </a:schemeClr>
                </a:solidFill>
                <a:latin typeface="+mn-lt"/>
              </a:rPr>
              <a:t>Linmot</a:t>
            </a:r>
            <a:endParaRPr lang="de-DE" sz="2000" dirty="0">
              <a:solidFill>
                <a:schemeClr val="tx1">
                  <a:lumMod val="75000"/>
                  <a:lumOff val="25000"/>
                </a:schemeClr>
              </a:solidFill>
              <a:latin typeface="+mn-lt"/>
            </a:endParaRPr>
          </a:p>
          <a:p>
            <a:pPr>
              <a:spcBef>
                <a:spcPts val="0"/>
              </a:spcBef>
              <a:spcAft>
                <a:spcPts val="600"/>
              </a:spcAft>
              <a:buFontTx/>
              <a:buChar char="•"/>
            </a:pPr>
            <a:r>
              <a:rPr lang="de-DE" sz="2000" dirty="0">
                <a:solidFill>
                  <a:schemeClr val="tx1">
                    <a:lumMod val="75000"/>
                    <a:lumOff val="25000"/>
                  </a:schemeClr>
                </a:solidFill>
                <a:latin typeface="+mn-lt"/>
              </a:rPr>
              <a:t> integrierter Motor in der Achse</a:t>
            </a:r>
          </a:p>
          <a:p>
            <a:pPr>
              <a:spcBef>
                <a:spcPts val="0"/>
              </a:spcBef>
              <a:spcAft>
                <a:spcPts val="600"/>
              </a:spcAft>
              <a:buFontTx/>
              <a:buChar char="•"/>
            </a:pPr>
            <a:r>
              <a:rPr lang="de-DE" sz="2000" dirty="0">
                <a:solidFill>
                  <a:schemeClr val="tx1">
                    <a:lumMod val="75000"/>
                    <a:lumOff val="25000"/>
                  </a:schemeClr>
                </a:solidFill>
                <a:latin typeface="+mn-lt"/>
              </a:rPr>
              <a:t> integriertes </a:t>
            </a:r>
            <a:r>
              <a:rPr lang="de-DE" sz="2000" dirty="0" err="1">
                <a:solidFill>
                  <a:schemeClr val="tx1">
                    <a:lumMod val="75000"/>
                    <a:lumOff val="25000"/>
                  </a:schemeClr>
                </a:solidFill>
                <a:latin typeface="+mn-lt"/>
              </a:rPr>
              <a:t>Messsystem</a:t>
            </a:r>
            <a:r>
              <a:rPr lang="de-DE" sz="2000" dirty="0">
                <a:solidFill>
                  <a:schemeClr val="tx1">
                    <a:lumMod val="75000"/>
                    <a:lumOff val="25000"/>
                  </a:schemeClr>
                </a:solidFill>
                <a:latin typeface="+mn-lt"/>
              </a:rPr>
              <a:t> und Temperaturüberwachung</a:t>
            </a:r>
          </a:p>
          <a:p>
            <a:pPr>
              <a:spcBef>
                <a:spcPts val="0"/>
              </a:spcBef>
              <a:spcAft>
                <a:spcPts val="600"/>
              </a:spcAft>
              <a:buFontTx/>
              <a:buChar char="•"/>
            </a:pPr>
            <a:r>
              <a:rPr lang="de-DE" sz="2000" dirty="0">
                <a:solidFill>
                  <a:schemeClr val="tx1">
                    <a:lumMod val="75000"/>
                    <a:lumOff val="25000"/>
                  </a:schemeClr>
                </a:solidFill>
                <a:latin typeface="+mn-lt"/>
              </a:rPr>
              <a:t> systemneutrale Ansteuerung über I/</a:t>
            </a:r>
            <a:r>
              <a:rPr lang="de-DE" sz="2000" dirty="0" err="1">
                <a:solidFill>
                  <a:schemeClr val="tx1">
                    <a:lumMod val="75000"/>
                    <a:lumOff val="25000"/>
                  </a:schemeClr>
                </a:solidFill>
                <a:latin typeface="+mn-lt"/>
              </a:rPr>
              <a:t>O`s</a:t>
            </a:r>
            <a:r>
              <a:rPr lang="de-DE" sz="2000" dirty="0">
                <a:solidFill>
                  <a:schemeClr val="tx1">
                    <a:lumMod val="75000"/>
                    <a:lumOff val="25000"/>
                  </a:schemeClr>
                </a:solidFill>
                <a:latin typeface="+mn-lt"/>
              </a:rPr>
              <a:t> oder </a:t>
            </a:r>
            <a:r>
              <a:rPr lang="de-DE" sz="2000" dirty="0" smtClean="0">
                <a:solidFill>
                  <a:schemeClr val="tx1">
                    <a:lumMod val="75000"/>
                    <a:lumOff val="25000"/>
                  </a:schemeClr>
                </a:solidFill>
                <a:latin typeface="+mn-lt"/>
              </a:rPr>
              <a:t>Bussystem</a:t>
            </a:r>
          </a:p>
          <a:p>
            <a:pPr>
              <a:spcBef>
                <a:spcPts val="0"/>
              </a:spcBef>
              <a:spcAft>
                <a:spcPts val="600"/>
              </a:spcAft>
              <a:buFontTx/>
              <a:buChar char="•"/>
            </a:pPr>
            <a:r>
              <a:rPr lang="de-DE" sz="2000" dirty="0" smtClean="0">
                <a:solidFill>
                  <a:schemeClr val="tx1">
                    <a:lumMod val="75000"/>
                    <a:lumOff val="25000"/>
                  </a:schemeClr>
                </a:solidFill>
                <a:latin typeface="+mn-lt"/>
              </a:rPr>
              <a:t>  </a:t>
            </a:r>
            <a:r>
              <a:rPr lang="de-DE" sz="2000" dirty="0">
                <a:solidFill>
                  <a:schemeClr val="tx1">
                    <a:lumMod val="75000"/>
                    <a:lumOff val="25000"/>
                  </a:schemeClr>
                </a:solidFill>
                <a:latin typeface="+mn-lt"/>
              </a:rPr>
              <a:t>kompatibel mit allen gängigen </a:t>
            </a:r>
            <a:r>
              <a:rPr lang="de-DE" sz="2000" dirty="0" smtClean="0">
                <a:solidFill>
                  <a:schemeClr val="tx1">
                    <a:lumMod val="75000"/>
                    <a:lumOff val="25000"/>
                  </a:schemeClr>
                </a:solidFill>
                <a:latin typeface="+mn-lt"/>
              </a:rPr>
              <a:t>Industriesteuerungen</a:t>
            </a:r>
          </a:p>
          <a:p>
            <a:pPr>
              <a:spcBef>
                <a:spcPts val="0"/>
              </a:spcBef>
              <a:spcAft>
                <a:spcPts val="600"/>
              </a:spcAft>
              <a:buFontTx/>
              <a:buChar char="•"/>
            </a:pPr>
            <a:r>
              <a:rPr lang="de-DE" sz="2000" dirty="0" smtClean="0">
                <a:solidFill>
                  <a:schemeClr val="tx1">
                    <a:lumMod val="75000"/>
                    <a:lumOff val="25000"/>
                  </a:schemeClr>
                </a:solidFill>
                <a:latin typeface="+mn-lt"/>
              </a:rPr>
              <a:t> Optionen </a:t>
            </a:r>
            <a:r>
              <a:rPr lang="de-DE" sz="2000" dirty="0">
                <a:solidFill>
                  <a:schemeClr val="tx1">
                    <a:lumMod val="75000"/>
                    <a:lumOff val="25000"/>
                  </a:schemeClr>
                </a:solidFill>
                <a:latin typeface="+mn-lt"/>
              </a:rPr>
              <a:t>wie externes </a:t>
            </a:r>
            <a:r>
              <a:rPr lang="de-DE" sz="2000" dirty="0" err="1">
                <a:solidFill>
                  <a:schemeClr val="tx1">
                    <a:lumMod val="75000"/>
                    <a:lumOff val="25000"/>
                  </a:schemeClr>
                </a:solidFill>
                <a:latin typeface="+mn-lt"/>
              </a:rPr>
              <a:t>Wegemesssystem</a:t>
            </a:r>
            <a:r>
              <a:rPr lang="de-DE" sz="2000" dirty="0">
                <a:solidFill>
                  <a:schemeClr val="tx1">
                    <a:lumMod val="75000"/>
                    <a:lumOff val="25000"/>
                  </a:schemeClr>
                </a:solidFill>
                <a:latin typeface="+mn-lt"/>
              </a:rPr>
              <a:t> und Kabelschlepp möglich</a:t>
            </a:r>
          </a:p>
        </p:txBody>
      </p:sp>
      <p:pic>
        <p:nvPicPr>
          <p:cNvPr id="48134" name="Picture 2" descr="_Pic306"/>
          <p:cNvPicPr>
            <a:picLocks noChangeAspect="1" noChangeArrowheads="1"/>
          </p:cNvPicPr>
          <p:nvPr/>
        </p:nvPicPr>
        <p:blipFill>
          <a:blip r:embed="rId2" cstate="print"/>
          <a:srcRect/>
          <a:stretch>
            <a:fillRect/>
          </a:stretch>
        </p:blipFill>
        <p:spPr bwMode="auto">
          <a:xfrm>
            <a:off x="5286375" y="1285875"/>
            <a:ext cx="3600450" cy="2046288"/>
          </a:xfrm>
          <a:prstGeom prst="rect">
            <a:avLst/>
          </a:prstGeom>
          <a:noFill/>
          <a:ln w="9525">
            <a:noFill/>
            <a:miter lim="800000"/>
            <a:headEnd/>
            <a:tailEnd/>
          </a:ln>
        </p:spPr>
      </p:pic>
      <p:grpSp>
        <p:nvGrpSpPr>
          <p:cNvPr id="48135" name="Gruppieren 35"/>
          <p:cNvGrpSpPr>
            <a:grpSpLocks/>
          </p:cNvGrpSpPr>
          <p:nvPr/>
        </p:nvGrpSpPr>
        <p:grpSpPr bwMode="auto">
          <a:xfrm>
            <a:off x="7215188" y="3143243"/>
            <a:ext cx="1597025" cy="1124548"/>
            <a:chOff x="7215176" y="2916619"/>
            <a:chExt cx="1596815" cy="1124436"/>
          </a:xfrm>
        </p:grpSpPr>
        <p:grpSp>
          <p:nvGrpSpPr>
            <p:cNvPr id="48136" name="Gruppieren 26"/>
            <p:cNvGrpSpPr>
              <a:grpSpLocks/>
            </p:cNvGrpSpPr>
            <p:nvPr/>
          </p:nvGrpSpPr>
          <p:grpSpPr bwMode="auto">
            <a:xfrm>
              <a:off x="7215176" y="3133318"/>
              <a:ext cx="1596774" cy="248130"/>
              <a:chOff x="6500401" y="3457464"/>
              <a:chExt cx="1597173" cy="247997"/>
            </a:xfrm>
          </p:grpSpPr>
          <p:grpSp>
            <p:nvGrpSpPr>
              <p:cNvPr id="48157" name="Gruppieren 12"/>
              <p:cNvGrpSpPr>
                <a:grpSpLocks/>
              </p:cNvGrpSpPr>
              <p:nvPr/>
            </p:nvGrpSpPr>
            <p:grpSpPr bwMode="auto">
              <a:xfrm>
                <a:off x="6500401" y="3457464"/>
                <a:ext cx="180045" cy="179902"/>
                <a:chOff x="7352816" y="3260792"/>
                <a:chExt cx="300671" cy="311536"/>
              </a:xfrm>
            </p:grpSpPr>
            <p:sp>
              <p:nvSpPr>
                <p:cNvPr id="48159"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8160"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dirty="0">
                      <a:solidFill>
                        <a:schemeClr val="bg1"/>
                      </a:solidFill>
                    </a:rPr>
                    <a:t>2</a:t>
                  </a:r>
                </a:p>
              </p:txBody>
            </p:sp>
          </p:grpSp>
          <p:sp>
            <p:nvSpPr>
              <p:cNvPr id="48158" name="Textfeld 22"/>
              <p:cNvSpPr txBox="1">
                <a:spLocks noChangeArrowheads="1"/>
              </p:cNvSpPr>
              <p:nvPr/>
            </p:nvSpPr>
            <p:spPr bwMode="auto">
              <a:xfrm>
                <a:off x="6643702" y="3459397"/>
                <a:ext cx="1453872" cy="246064"/>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Antrieb</a:t>
                </a:r>
              </a:p>
            </p:txBody>
          </p:sp>
        </p:grpSp>
        <p:grpSp>
          <p:nvGrpSpPr>
            <p:cNvPr id="48137" name="Gruppieren 26"/>
            <p:cNvGrpSpPr>
              <a:grpSpLocks/>
            </p:cNvGrpSpPr>
            <p:nvPr/>
          </p:nvGrpSpPr>
          <p:grpSpPr bwMode="auto">
            <a:xfrm>
              <a:off x="7215190" y="3342938"/>
              <a:ext cx="1596774" cy="246196"/>
              <a:chOff x="6500401" y="3450261"/>
              <a:chExt cx="1597173" cy="246064"/>
            </a:xfrm>
          </p:grpSpPr>
          <p:grpSp>
            <p:nvGrpSpPr>
              <p:cNvPr id="48153" name="Gruppieren 12"/>
              <p:cNvGrpSpPr>
                <a:grpSpLocks/>
              </p:cNvGrpSpPr>
              <p:nvPr/>
            </p:nvGrpSpPr>
            <p:grpSpPr bwMode="auto">
              <a:xfrm>
                <a:off x="6500401" y="3457465"/>
                <a:ext cx="180045" cy="215328"/>
                <a:chOff x="7352816" y="3260792"/>
                <a:chExt cx="300671" cy="372883"/>
              </a:xfrm>
            </p:grpSpPr>
            <p:sp>
              <p:nvSpPr>
                <p:cNvPr id="48155"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8156"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dirty="0">
                      <a:solidFill>
                        <a:schemeClr val="bg1"/>
                      </a:solidFill>
                    </a:rPr>
                    <a:t>3</a:t>
                  </a:r>
                </a:p>
              </p:txBody>
            </p:sp>
          </p:grpSp>
          <p:sp>
            <p:nvSpPr>
              <p:cNvPr id="48154" name="Textfeld 22"/>
              <p:cNvSpPr txBox="1">
                <a:spLocks noChangeArrowheads="1"/>
              </p:cNvSpPr>
              <p:nvPr/>
            </p:nvSpPr>
            <p:spPr bwMode="auto">
              <a:xfrm>
                <a:off x="6643702" y="3450261"/>
                <a:ext cx="1453872" cy="246064"/>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Baukastenlochbild</a:t>
                </a:r>
              </a:p>
            </p:txBody>
          </p:sp>
        </p:grpSp>
        <p:grpSp>
          <p:nvGrpSpPr>
            <p:cNvPr id="48138" name="Gruppieren 26"/>
            <p:cNvGrpSpPr>
              <a:grpSpLocks/>
            </p:cNvGrpSpPr>
            <p:nvPr/>
          </p:nvGrpSpPr>
          <p:grpSpPr bwMode="auto">
            <a:xfrm>
              <a:off x="7215190" y="3566971"/>
              <a:ext cx="1596774" cy="248123"/>
              <a:chOff x="6500401" y="3457465"/>
              <a:chExt cx="1597173" cy="247990"/>
            </a:xfrm>
          </p:grpSpPr>
          <p:grpSp>
            <p:nvGrpSpPr>
              <p:cNvPr id="48149" name="Gruppieren 12"/>
              <p:cNvGrpSpPr>
                <a:grpSpLocks/>
              </p:cNvGrpSpPr>
              <p:nvPr/>
            </p:nvGrpSpPr>
            <p:grpSpPr bwMode="auto">
              <a:xfrm>
                <a:off x="6500401" y="3457465"/>
                <a:ext cx="180045" cy="215328"/>
                <a:chOff x="7352816" y="3260792"/>
                <a:chExt cx="300671" cy="372883"/>
              </a:xfrm>
            </p:grpSpPr>
            <p:sp>
              <p:nvSpPr>
                <p:cNvPr id="48151"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8152"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dirty="0">
                      <a:solidFill>
                        <a:schemeClr val="bg1"/>
                      </a:solidFill>
                    </a:rPr>
                    <a:t>4</a:t>
                  </a:r>
                </a:p>
              </p:txBody>
            </p:sp>
          </p:grpSp>
          <p:sp>
            <p:nvSpPr>
              <p:cNvPr id="48150" name="Textfeld 22"/>
              <p:cNvSpPr txBox="1">
                <a:spLocks noChangeArrowheads="1"/>
              </p:cNvSpPr>
              <p:nvPr/>
            </p:nvSpPr>
            <p:spPr bwMode="auto">
              <a:xfrm>
                <a:off x="6643702" y="3459391"/>
                <a:ext cx="1453872" cy="246064"/>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Läufer</a:t>
                </a:r>
              </a:p>
            </p:txBody>
          </p:sp>
        </p:grpSp>
        <p:grpSp>
          <p:nvGrpSpPr>
            <p:cNvPr id="48139" name="Gruppieren 26"/>
            <p:cNvGrpSpPr>
              <a:grpSpLocks/>
            </p:cNvGrpSpPr>
            <p:nvPr/>
          </p:nvGrpSpPr>
          <p:grpSpPr bwMode="auto">
            <a:xfrm>
              <a:off x="7215190" y="2916619"/>
              <a:ext cx="1596774" cy="248118"/>
              <a:chOff x="6500401" y="3457478"/>
              <a:chExt cx="1597173" cy="247985"/>
            </a:xfrm>
          </p:grpSpPr>
          <p:grpSp>
            <p:nvGrpSpPr>
              <p:cNvPr id="48145" name="Gruppieren 12"/>
              <p:cNvGrpSpPr>
                <a:grpSpLocks/>
              </p:cNvGrpSpPr>
              <p:nvPr/>
            </p:nvGrpSpPr>
            <p:grpSpPr bwMode="auto">
              <a:xfrm>
                <a:off x="6500401" y="3457478"/>
                <a:ext cx="180045" cy="215329"/>
                <a:chOff x="7352816" y="3260809"/>
                <a:chExt cx="300671" cy="372884"/>
              </a:xfrm>
            </p:grpSpPr>
            <p:sp>
              <p:nvSpPr>
                <p:cNvPr id="48147"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8148"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dirty="0">
                      <a:solidFill>
                        <a:schemeClr val="bg1"/>
                      </a:solidFill>
                    </a:rPr>
                    <a:t>1</a:t>
                  </a:r>
                </a:p>
              </p:txBody>
            </p:sp>
          </p:grpSp>
          <p:sp>
            <p:nvSpPr>
              <p:cNvPr id="48146" name="Textfeld 22"/>
              <p:cNvSpPr txBox="1">
                <a:spLocks noChangeArrowheads="1"/>
              </p:cNvSpPr>
              <p:nvPr/>
            </p:nvSpPr>
            <p:spPr bwMode="auto">
              <a:xfrm>
                <a:off x="6643702" y="3459399"/>
                <a:ext cx="1453872" cy="246064"/>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Profilschienenführung</a:t>
                </a:r>
              </a:p>
            </p:txBody>
          </p:sp>
        </p:grpSp>
        <p:grpSp>
          <p:nvGrpSpPr>
            <p:cNvPr id="48140" name="Gruppieren 26"/>
            <p:cNvGrpSpPr>
              <a:grpSpLocks/>
            </p:cNvGrpSpPr>
            <p:nvPr/>
          </p:nvGrpSpPr>
          <p:grpSpPr bwMode="auto">
            <a:xfrm>
              <a:off x="7215210" y="3783797"/>
              <a:ext cx="1596781" cy="257258"/>
              <a:chOff x="6500401" y="3457465"/>
              <a:chExt cx="1597180" cy="257120"/>
            </a:xfrm>
          </p:grpSpPr>
          <p:grpSp>
            <p:nvGrpSpPr>
              <p:cNvPr id="48141" name="Gruppieren 51"/>
              <p:cNvGrpSpPr>
                <a:grpSpLocks/>
              </p:cNvGrpSpPr>
              <p:nvPr/>
            </p:nvGrpSpPr>
            <p:grpSpPr bwMode="auto">
              <a:xfrm>
                <a:off x="6500401" y="3457465"/>
                <a:ext cx="180045" cy="215328"/>
                <a:chOff x="7352816" y="3260792"/>
                <a:chExt cx="300671" cy="372883"/>
              </a:xfrm>
            </p:grpSpPr>
            <p:sp>
              <p:nvSpPr>
                <p:cNvPr id="48143"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8144"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5</a:t>
                  </a:r>
                </a:p>
              </p:txBody>
            </p:sp>
          </p:grpSp>
          <p:sp>
            <p:nvSpPr>
              <p:cNvPr id="48142" name="Textfeld 22"/>
              <p:cNvSpPr txBox="1">
                <a:spLocks noChangeArrowheads="1"/>
              </p:cNvSpPr>
              <p:nvPr/>
            </p:nvSpPr>
            <p:spPr bwMode="auto">
              <a:xfrm>
                <a:off x="6643707" y="3468521"/>
                <a:ext cx="1453874" cy="246064"/>
              </a:xfrm>
              <a:prstGeom prst="rect">
                <a:avLst/>
              </a:prstGeom>
              <a:noFill/>
              <a:ln w="9525">
                <a:noFill/>
                <a:miter lim="800000"/>
                <a:headEnd/>
                <a:tailEnd/>
              </a:ln>
            </p:spPr>
            <p:txBody>
              <a:bodyPr>
                <a:spAutoFit/>
              </a:bodyPr>
              <a:lstStyle/>
              <a:p>
                <a:r>
                  <a:rPr lang="de-DE" sz="1000" b="1" dirty="0">
                    <a:solidFill>
                      <a:schemeClr val="tx1">
                        <a:lumMod val="75000"/>
                        <a:lumOff val="25000"/>
                      </a:schemeClr>
                    </a:solidFill>
                    <a:latin typeface="+mn-lt"/>
                  </a:rPr>
                  <a:t>Profil</a:t>
                </a:r>
              </a:p>
            </p:txBody>
          </p:sp>
        </p:grpSp>
      </p:grpSp>
      <p:sp>
        <p:nvSpPr>
          <p:cNvPr id="34" name="Foliennummernplatzhalter 33"/>
          <p:cNvSpPr>
            <a:spLocks noGrp="1"/>
          </p:cNvSpPr>
          <p:nvPr>
            <p:ph type="sldNum" sz="quarter" idx="4"/>
          </p:nvPr>
        </p:nvSpPr>
        <p:spPr/>
        <p:txBody>
          <a:bodyPr/>
          <a:lstStyle/>
          <a:p>
            <a:fld id="{67E460E2-A79B-FD4C-875F-CB1722C97EA1}" type="slidenum">
              <a:rPr lang="de-DE" smtClean="0"/>
              <a:pPr/>
              <a:t>52</a:t>
            </a:fld>
            <a:endParaRPr lang="de-DE"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1" name="Titel 2"/>
          <p:cNvSpPr>
            <a:spLocks noGrp="1"/>
          </p:cNvSpPr>
          <p:nvPr>
            <p:ph type="title"/>
          </p:nvPr>
        </p:nvSpPr>
        <p:spPr>
          <a:xfrm>
            <a:off x="571472" y="0"/>
            <a:ext cx="8074557" cy="960702"/>
          </a:xfrm>
        </p:spPr>
        <p:txBody>
          <a:bodyPr/>
          <a:lstStyle/>
          <a:p>
            <a:r>
              <a:rPr lang="de-DE" dirty="0" smtClean="0"/>
              <a:t>Linearmodule Übersicht</a:t>
            </a:r>
          </a:p>
        </p:txBody>
      </p:sp>
      <p:graphicFrame>
        <p:nvGraphicFramePr>
          <p:cNvPr id="6" name="Inhaltsplatzhalter 5"/>
          <p:cNvGraphicFramePr>
            <a:graphicFrameLocks noGrp="1"/>
          </p:cNvGraphicFramePr>
          <p:nvPr>
            <p:ph sz="quarter" idx="10"/>
          </p:nvPr>
        </p:nvGraphicFramePr>
        <p:xfrm>
          <a:off x="571472" y="1437992"/>
          <a:ext cx="8066088" cy="4079240"/>
        </p:xfrm>
        <a:graphic>
          <a:graphicData uri="http://schemas.openxmlformats.org/drawingml/2006/table">
            <a:tbl>
              <a:tblPr firstRow="1" bandRow="1">
                <a:tableStyleId>{5C22544A-7EE6-4342-B048-85BDC9FD1C3A}</a:tableStyleId>
              </a:tblPr>
              <a:tblGrid>
                <a:gridCol w="1344348"/>
                <a:gridCol w="1344348"/>
                <a:gridCol w="1344348"/>
                <a:gridCol w="1344348"/>
                <a:gridCol w="1344348"/>
                <a:gridCol w="1344348"/>
              </a:tblGrid>
              <a:tr h="370840">
                <a:tc gridSpan="2">
                  <a:txBody>
                    <a:bodyPr/>
                    <a:lstStyle/>
                    <a:p>
                      <a:r>
                        <a:rPr lang="de-DE" dirty="0" smtClean="0">
                          <a:solidFill>
                            <a:schemeClr val="bg1"/>
                          </a:solidFill>
                        </a:rPr>
                        <a:t>pneumatisch</a:t>
                      </a:r>
                      <a:endParaRPr lang="de-DE" dirty="0">
                        <a:solidFill>
                          <a:schemeClr val="bg1"/>
                        </a:solidFill>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hMerge="1">
                  <a:txBody>
                    <a:bodyPr/>
                    <a:lstStyle/>
                    <a:p>
                      <a:endParaRPr lang="de-DE" dirty="0"/>
                    </a:p>
                  </a:txBody>
                  <a:tcPr/>
                </a:tc>
                <a:tc gridSpan="4">
                  <a:txBody>
                    <a:bodyPr/>
                    <a:lstStyle/>
                    <a:p>
                      <a:r>
                        <a:rPr lang="de-DE" dirty="0" smtClean="0">
                          <a:solidFill>
                            <a:schemeClr val="bg1"/>
                          </a:solidFill>
                        </a:rPr>
                        <a:t>elektrisch</a:t>
                      </a:r>
                      <a:endParaRPr lang="de-DE" dirty="0">
                        <a:solidFill>
                          <a:schemeClr val="bg1"/>
                        </a:solidFill>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r>
              <a:tr h="370840">
                <a:tc>
                  <a:txBody>
                    <a:bodyPr/>
                    <a:lstStyle/>
                    <a:p>
                      <a:endParaRPr lang="de-DE" sz="1600" b="0" kern="1200" dirty="0" smtClean="0">
                        <a:solidFill>
                          <a:schemeClr val="bg1"/>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de-DE" sz="1600" b="0" kern="1200" dirty="0" smtClean="0">
                        <a:solidFill>
                          <a:schemeClr val="bg1"/>
                        </a:solidFill>
                        <a:latin typeface="+mn-lt"/>
                        <a:ea typeface="+mn-ea"/>
                        <a:cs typeface="+mn-cs"/>
                      </a:endParaRPr>
                    </a:p>
                  </a:txBody>
                  <a:tcPr marL="83940" marR="83940" anchor="ctr" anchorCtr="1">
                    <a:lnL w="12700" cmpd="sng">
                      <a:noFill/>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gridSpan="2">
                  <a:txBody>
                    <a:bodyPr/>
                    <a:lstStyle/>
                    <a:p>
                      <a:r>
                        <a:rPr lang="de-DE" sz="1600" b="0" kern="1200" dirty="0" smtClean="0">
                          <a:solidFill>
                            <a:schemeClr val="bg1"/>
                          </a:solidFill>
                          <a:latin typeface="+mn-lt"/>
                          <a:ea typeface="+mn-ea"/>
                          <a:cs typeface="+mn-cs"/>
                        </a:rPr>
                        <a:t>Spindel/Riemen/Zahnstangen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hMerge="1">
                  <a:txBody>
                    <a:bodyPr/>
                    <a:lstStyle/>
                    <a:p>
                      <a:endParaRPr lang="de-DE" dirty="0"/>
                    </a:p>
                  </a:txBody>
                  <a:tcPr/>
                </a:tc>
                <a:tc gridSpan="2">
                  <a:txBody>
                    <a:bodyPr/>
                    <a:lstStyle/>
                    <a:p>
                      <a:r>
                        <a:rPr lang="de-DE" sz="1600" b="0" kern="1200" dirty="0" smtClean="0">
                          <a:solidFill>
                            <a:schemeClr val="bg1"/>
                          </a:solidFill>
                          <a:latin typeface="+mn-lt"/>
                          <a:ea typeface="+mn-ea"/>
                          <a:cs typeface="+mn-cs"/>
                        </a:rPr>
                        <a:t>Lineardirekt</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hMerge="1">
                  <a:txBody>
                    <a:bodyPr/>
                    <a:lstStyle/>
                    <a:p>
                      <a:endParaRPr lang="de-DE" sz="1800" b="0" kern="1200" dirty="0" smtClean="0">
                        <a:solidFill>
                          <a:schemeClr val="lt1"/>
                        </a:solidFill>
                        <a:latin typeface="+mn-lt"/>
                        <a:ea typeface="+mn-ea"/>
                        <a:cs typeface="+mn-cs"/>
                      </a:endParaRPr>
                    </a:p>
                  </a:txBody>
                  <a:tcPr/>
                </a:tc>
              </a:tr>
              <a:tr h="370840">
                <a:tc>
                  <a:txBody>
                    <a:bodyPr/>
                    <a:lstStyle/>
                    <a:p>
                      <a:r>
                        <a:rPr lang="de-DE" sz="1600" b="0" kern="1200" dirty="0" smtClean="0">
                          <a:solidFill>
                            <a:schemeClr val="bg1"/>
                          </a:solidFill>
                          <a:latin typeface="+mn-lt"/>
                          <a:ea typeface="+mn-ea"/>
                          <a:cs typeface="+mn-cs"/>
                        </a:rPr>
                        <a:t>Komponenten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Systeme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Komponenten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Systeme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Komponenten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Systeme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70840">
                <a:tc>
                  <a:txBody>
                    <a:bodyPr/>
                    <a:lstStyle/>
                    <a:p>
                      <a:r>
                        <a:rPr lang="de-DE" sz="1600" b="0" kern="1200" dirty="0" smtClean="0">
                          <a:solidFill>
                            <a:sysClr val="windowText" lastClr="000000"/>
                          </a:solidFill>
                          <a:latin typeface="+mn-lt"/>
                          <a:ea typeface="+mn-ea"/>
                          <a:cs typeface="+mn-cs"/>
                        </a:rPr>
                        <a:t>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PPU-P</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Alpha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LPE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LDK</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PPU-E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r>
                        <a:rPr lang="de-DE" sz="1600" b="0" kern="1200" dirty="0" smtClean="0">
                          <a:solidFill>
                            <a:sysClr val="windowText" lastClr="000000"/>
                          </a:solidFill>
                          <a:latin typeface="+mn-lt"/>
                          <a:ea typeface="+mn-ea"/>
                          <a:cs typeface="+mn-cs"/>
                        </a:rPr>
                        <a:t>CLM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LPP</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Beta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RPE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LDH</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370840">
                <a:tc>
                  <a:txBody>
                    <a:bodyPr/>
                    <a:lstStyle/>
                    <a:p>
                      <a:r>
                        <a:rPr lang="de-DE" sz="1600" b="0" kern="1200" dirty="0" smtClean="0">
                          <a:solidFill>
                            <a:sysClr val="windowText" lastClr="000000"/>
                          </a:solidFill>
                          <a:latin typeface="+mn-lt"/>
                          <a:ea typeface="+mn-ea"/>
                          <a:cs typeface="+mn-cs"/>
                        </a:rPr>
                        <a:t>KLM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DRL</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Gamma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LDN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r>
                        <a:rPr lang="de-DE" sz="1600" b="0" kern="1200" dirty="0" smtClean="0">
                          <a:solidFill>
                            <a:sysClr val="windowText" lastClr="000000"/>
                          </a:solidFill>
                          <a:latin typeface="+mn-lt"/>
                          <a:ea typeface="+mn-ea"/>
                          <a:cs typeface="+mn-cs"/>
                        </a:rPr>
                        <a:t>HLM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Delta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LDM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370840">
                <a:tc>
                  <a:txBody>
                    <a:bodyPr/>
                    <a:lstStyle/>
                    <a:p>
                      <a:r>
                        <a:rPr lang="de-DE" sz="1600" b="0" kern="1200" dirty="0" smtClean="0">
                          <a:solidFill>
                            <a:sysClr val="windowText" lastClr="000000"/>
                          </a:solidFill>
                          <a:latin typeface="+mn-lt"/>
                          <a:ea typeface="+mn-ea"/>
                          <a:cs typeface="+mn-cs"/>
                        </a:rPr>
                        <a:t>PMP</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ELS</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LDT</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LDF</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ELM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EPM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2" name="Gruppieren 31"/>
          <p:cNvGrpSpPr/>
          <p:nvPr/>
        </p:nvGrpSpPr>
        <p:grpSpPr>
          <a:xfrm>
            <a:off x="1998582" y="2581000"/>
            <a:ext cx="6578361" cy="360363"/>
            <a:chOff x="1994168" y="2500306"/>
            <a:chExt cx="6578361" cy="360363"/>
          </a:xfrm>
        </p:grpSpPr>
        <p:sp>
          <p:nvSpPr>
            <p:cNvPr id="9" name="Abgerundetes Rechteck 8"/>
            <p:cNvSpPr/>
            <p:nvPr/>
          </p:nvSpPr>
          <p:spPr bwMode="auto">
            <a:xfrm>
              <a:off x="1994168" y="2500306"/>
              <a:ext cx="1223962" cy="36036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Abgerundetes Rechteck 12"/>
            <p:cNvSpPr/>
            <p:nvPr/>
          </p:nvSpPr>
          <p:spPr bwMode="auto">
            <a:xfrm>
              <a:off x="7348567" y="2500306"/>
              <a:ext cx="1223962" cy="36036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sp>
        <p:nvSpPr>
          <p:cNvPr id="33" name="Foliennummernplatzhalter 32"/>
          <p:cNvSpPr>
            <a:spLocks noGrp="1"/>
          </p:cNvSpPr>
          <p:nvPr>
            <p:ph type="sldNum" sz="quarter" idx="4"/>
          </p:nvPr>
        </p:nvSpPr>
        <p:spPr/>
        <p:txBody>
          <a:bodyPr/>
          <a:lstStyle/>
          <a:p>
            <a:fld id="{67E460E2-A79B-FD4C-875F-CB1722C97EA1}" type="slidenum">
              <a:rPr lang="de-DE" smtClean="0"/>
              <a:pPr/>
              <a:t>53</a:t>
            </a:fld>
            <a:endParaRPr lang="de-DE" dirty="0"/>
          </a:p>
        </p:txBody>
      </p:sp>
      <p:sp>
        <p:nvSpPr>
          <p:cNvPr id="10" name="Abgerundetes Rechteck 9"/>
          <p:cNvSpPr/>
          <p:nvPr/>
        </p:nvSpPr>
        <p:spPr bwMode="auto">
          <a:xfrm>
            <a:off x="1979712" y="3284984"/>
            <a:ext cx="1223962" cy="36036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044688" y="6496050"/>
            <a:ext cx="5183496" cy="252000"/>
          </a:xfrm>
        </p:spPr>
        <p:txBody>
          <a:bodyPr/>
          <a:lstStyle/>
          <a:p>
            <a:pPr>
              <a:defRPr/>
            </a:pPr>
            <a:r>
              <a:rPr lang="de-DE" smtClean="0"/>
              <a:t>Linearmodule Grundschulung</a:t>
            </a:r>
            <a:endParaRPr lang="de-DE" dirty="0"/>
          </a:p>
        </p:txBody>
      </p:sp>
      <p:sp>
        <p:nvSpPr>
          <p:cNvPr id="6" name="Foliennummernplatzhalter 5"/>
          <p:cNvSpPr>
            <a:spLocks noGrp="1"/>
          </p:cNvSpPr>
          <p:nvPr>
            <p:ph type="sldNum" sz="quarter" idx="4"/>
          </p:nvPr>
        </p:nvSpPr>
        <p:spPr/>
        <p:txBody>
          <a:bodyPr/>
          <a:lstStyle/>
          <a:p>
            <a:fld id="{67E460E2-A79B-FD4C-875F-CB1722C97EA1}" type="slidenum">
              <a:rPr lang="de-DE" smtClean="0"/>
              <a:pPr/>
              <a:t>54</a:t>
            </a:fld>
            <a:endParaRPr lang="de-DE" dirty="0"/>
          </a:p>
        </p:txBody>
      </p:sp>
      <p:sp>
        <p:nvSpPr>
          <p:cNvPr id="50178" name="Titel 2"/>
          <p:cNvSpPr>
            <a:spLocks noGrp="1"/>
          </p:cNvSpPr>
          <p:nvPr>
            <p:ph type="title"/>
          </p:nvPr>
        </p:nvSpPr>
        <p:spPr/>
        <p:txBody>
          <a:bodyPr/>
          <a:lstStyle/>
          <a:p>
            <a:r>
              <a:rPr lang="de-DE" dirty="0" smtClean="0"/>
              <a:t>Modulare Pick &amp; Place- Einheit</a:t>
            </a:r>
          </a:p>
        </p:txBody>
      </p:sp>
      <p:sp>
        <p:nvSpPr>
          <p:cNvPr id="8" name="Inhaltsplatzhalter 7"/>
          <p:cNvSpPr>
            <a:spLocks noGrp="1"/>
          </p:cNvSpPr>
          <p:nvPr>
            <p:ph sz="quarter" idx="12"/>
          </p:nvPr>
        </p:nvSpPr>
        <p:spPr>
          <a:xfrm>
            <a:off x="539552" y="1556792"/>
            <a:ext cx="6192688" cy="4237567"/>
          </a:xfrm>
        </p:spPr>
        <p:txBody>
          <a:bodyPr/>
          <a:lstStyle/>
          <a:p>
            <a:pPr>
              <a:spcBef>
                <a:spcPts val="0"/>
              </a:spcBef>
            </a:pPr>
            <a:r>
              <a:rPr lang="de-DE" b="1" dirty="0" smtClean="0"/>
              <a:t>LM/CLM</a:t>
            </a:r>
          </a:p>
          <a:p>
            <a:pPr>
              <a:spcBef>
                <a:spcPts val="0"/>
              </a:spcBef>
            </a:pPr>
            <a:endParaRPr lang="de-DE" sz="1600" b="1" dirty="0" smtClean="0"/>
          </a:p>
          <a:p>
            <a:pPr>
              <a:spcBef>
                <a:spcPts val="0"/>
              </a:spcBef>
            </a:pPr>
            <a:r>
              <a:rPr lang="de-DE" sz="1600" b="1" dirty="0" smtClean="0"/>
              <a:t>Ihr Mehrwert</a:t>
            </a:r>
          </a:p>
          <a:p>
            <a:pPr>
              <a:spcBef>
                <a:spcPts val="0"/>
              </a:spcBef>
            </a:pPr>
            <a:r>
              <a:rPr lang="de-DE" sz="1600" dirty="0" smtClean="0"/>
              <a:t>• Modularer Aufbau für mehr Individualität und Wirtschaftlichkeit</a:t>
            </a:r>
          </a:p>
          <a:p>
            <a:pPr>
              <a:spcBef>
                <a:spcPts val="0"/>
              </a:spcBef>
            </a:pPr>
            <a:r>
              <a:rPr lang="de-DE" sz="1600" dirty="0" smtClean="0"/>
              <a:t>• Hochwertige Komponenten für Langlebigkeit und Prozesssicherheit</a:t>
            </a:r>
          </a:p>
          <a:p>
            <a:pPr>
              <a:spcBef>
                <a:spcPts val="0"/>
              </a:spcBef>
            </a:pPr>
            <a:r>
              <a:rPr lang="de-DE" sz="1600" dirty="0" smtClean="0"/>
              <a:t>• Fertig konfiguriert oder montiert geliefert, daher schnell einsatzbereit</a:t>
            </a:r>
          </a:p>
          <a:p>
            <a:pPr>
              <a:spcBef>
                <a:spcPts val="0"/>
              </a:spcBef>
            </a:pPr>
            <a:r>
              <a:rPr lang="de-DE" sz="1600" dirty="0" smtClean="0"/>
              <a:t>• Effizient durch einfache Bedienung, Wartung und Instandsetzung</a:t>
            </a:r>
          </a:p>
          <a:p>
            <a:r>
              <a:rPr lang="de-DE" sz="1600" b="1" dirty="0" smtClean="0"/>
              <a:t>Ihr Vorteil</a:t>
            </a:r>
          </a:p>
          <a:p>
            <a:pPr>
              <a:spcBef>
                <a:spcPts val="0"/>
              </a:spcBef>
            </a:pPr>
            <a:r>
              <a:rPr lang="de-DE" sz="1600" dirty="0" smtClean="0"/>
              <a:t>Mit zwei Zwischenpositionen sind die modularen </a:t>
            </a:r>
            <a:r>
              <a:rPr lang="de-DE" sz="1600" dirty="0" err="1" smtClean="0"/>
              <a:t>Pneumatikeinheiten</a:t>
            </a:r>
            <a:endParaRPr lang="de-DE" sz="1600" dirty="0" smtClean="0"/>
          </a:p>
          <a:p>
            <a:pPr>
              <a:spcBef>
                <a:spcPts val="0"/>
              </a:spcBef>
            </a:pPr>
            <a:r>
              <a:rPr lang="de-DE" sz="1600" dirty="0" smtClean="0"/>
              <a:t>die optimalen Taktgeber bei geringem </a:t>
            </a:r>
            <a:r>
              <a:rPr lang="de-DE" sz="1600" dirty="0" err="1" smtClean="0"/>
              <a:t>Invest</a:t>
            </a:r>
            <a:r>
              <a:rPr lang="de-DE" sz="1600" dirty="0" smtClean="0"/>
              <a:t> – ideal bei Punkt-zu Punkt- </a:t>
            </a:r>
            <a:r>
              <a:rPr lang="de-DE" sz="1600" dirty="0" err="1" smtClean="0"/>
              <a:t>Handlingsaufgaben</a:t>
            </a:r>
            <a:r>
              <a:rPr lang="de-DE" sz="1600" dirty="0" smtClean="0"/>
              <a:t> mit gleicher Aufnahme- und Ablagehöhe sowie bei der Montage stets identischer Teile.</a:t>
            </a:r>
          </a:p>
        </p:txBody>
      </p:sp>
      <p:pic>
        <p:nvPicPr>
          <p:cNvPr id="44039" name="Picture 7"/>
          <p:cNvPicPr>
            <a:picLocks noGrp="1" noChangeAspect="1" noChangeArrowheads="1"/>
          </p:cNvPicPr>
          <p:nvPr>
            <p:ph sz="quarter" idx="11"/>
          </p:nvPr>
        </p:nvPicPr>
        <p:blipFill>
          <a:blip r:embed="rId2" cstate="print"/>
          <a:srcRect/>
          <a:stretch>
            <a:fillRect/>
          </a:stretch>
        </p:blipFill>
        <p:spPr bwMode="auto">
          <a:xfrm>
            <a:off x="6479704" y="1268760"/>
            <a:ext cx="2664296" cy="2306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1044688" y="6496050"/>
            <a:ext cx="4967472" cy="252000"/>
          </a:xfrm>
        </p:spPr>
        <p:txBody>
          <a:bodyPr/>
          <a:lstStyle/>
          <a:p>
            <a:r>
              <a:rPr lang="de-DE" smtClean="0"/>
              <a:t>Linearmodule Grundschulung</a:t>
            </a:r>
            <a:endParaRPr lang="de-DE" dirty="0" smtClean="0"/>
          </a:p>
        </p:txBody>
      </p:sp>
      <p:sp>
        <p:nvSpPr>
          <p:cNvPr id="5" name="Foliennummernplatzhalter 4"/>
          <p:cNvSpPr>
            <a:spLocks noGrp="1"/>
          </p:cNvSpPr>
          <p:nvPr>
            <p:ph type="sldNum" sz="quarter" idx="4"/>
          </p:nvPr>
        </p:nvSpPr>
        <p:spPr>
          <a:prstGeom prst="rect">
            <a:avLst/>
          </a:prstGeom>
        </p:spPr>
        <p:txBody>
          <a:bodyPr/>
          <a:lstStyle/>
          <a:p>
            <a:fld id="{67E460E2-A79B-FD4C-875F-CB1722C97EA1}" type="slidenum">
              <a:rPr lang="de-DE" smtClean="0"/>
              <a:pPr/>
              <a:t>55</a:t>
            </a:fld>
            <a:endParaRPr lang="de-DE" dirty="0"/>
          </a:p>
        </p:txBody>
      </p:sp>
      <p:sp>
        <p:nvSpPr>
          <p:cNvPr id="14" name="Titel 13"/>
          <p:cNvSpPr>
            <a:spLocks noGrp="1"/>
          </p:cNvSpPr>
          <p:nvPr>
            <p:ph type="title"/>
          </p:nvPr>
        </p:nvSpPr>
        <p:spPr>
          <a:xfrm>
            <a:off x="539552" y="188640"/>
            <a:ext cx="8142290" cy="960702"/>
          </a:xfrm>
        </p:spPr>
        <p:txBody>
          <a:bodyPr/>
          <a:lstStyle/>
          <a:p>
            <a:r>
              <a:rPr lang="de-DE" dirty="0" smtClean="0"/>
              <a:t>Modulare Pick &amp; Place- Einheit</a:t>
            </a:r>
            <a:endParaRPr lang="de-DE" dirty="0"/>
          </a:p>
        </p:txBody>
      </p:sp>
      <p:sp>
        <p:nvSpPr>
          <p:cNvPr id="15" name="Inhaltsplatzhalter 14"/>
          <p:cNvSpPr>
            <a:spLocks noGrp="1"/>
          </p:cNvSpPr>
          <p:nvPr>
            <p:ph sz="quarter" idx="12"/>
          </p:nvPr>
        </p:nvSpPr>
        <p:spPr>
          <a:xfrm>
            <a:off x="539552" y="1556792"/>
            <a:ext cx="4320480" cy="2976694"/>
          </a:xfrm>
        </p:spPr>
        <p:txBody>
          <a:bodyPr/>
          <a:lstStyle/>
          <a:p>
            <a:pPr>
              <a:spcBef>
                <a:spcPts val="0"/>
              </a:spcBef>
            </a:pPr>
            <a:r>
              <a:rPr lang="de-DE" b="1" dirty="0" smtClean="0"/>
              <a:t>Ansteuerung</a:t>
            </a:r>
          </a:p>
          <a:p>
            <a:pPr>
              <a:spcBef>
                <a:spcPts val="0"/>
              </a:spcBef>
            </a:pPr>
            <a:r>
              <a:rPr lang="de-DE" dirty="0" smtClean="0"/>
              <a:t>Handelsübliche </a:t>
            </a:r>
            <a:r>
              <a:rPr lang="de-DE" dirty="0" err="1" smtClean="0"/>
              <a:t>Pneumatikventile</a:t>
            </a:r>
            <a:endParaRPr lang="de-DE" dirty="0" smtClean="0"/>
          </a:p>
          <a:p>
            <a:pPr>
              <a:lnSpc>
                <a:spcPts val="1500"/>
              </a:lnSpc>
              <a:spcBef>
                <a:spcPts val="0"/>
              </a:spcBef>
            </a:pPr>
            <a:endParaRPr lang="de-DE" dirty="0" smtClean="0"/>
          </a:p>
          <a:p>
            <a:pPr>
              <a:lnSpc>
                <a:spcPts val="1500"/>
              </a:lnSpc>
              <a:spcBef>
                <a:spcPts val="0"/>
              </a:spcBef>
            </a:pPr>
            <a:r>
              <a:rPr lang="de-DE" b="1" dirty="0" smtClean="0"/>
              <a:t>Einsatzgebiet</a:t>
            </a:r>
          </a:p>
          <a:p>
            <a:pPr>
              <a:spcBef>
                <a:spcPts val="0"/>
              </a:spcBef>
            </a:pPr>
            <a:r>
              <a:rPr lang="de-DE" dirty="0" err="1" smtClean="0"/>
              <a:t>Pick&amp;Place</a:t>
            </a:r>
            <a:r>
              <a:rPr lang="de-DE" dirty="0" smtClean="0"/>
              <a:t>- Einheit: Kombination zweier Einzelkomponenten aus dem SCHUNK Montagebaukasten. Ideal für Punkt-zu-Punkt </a:t>
            </a:r>
            <a:r>
              <a:rPr lang="de-DE" dirty="0" err="1" smtClean="0"/>
              <a:t>Handlingsaufgaben</a:t>
            </a:r>
            <a:r>
              <a:rPr lang="de-DE" dirty="0" smtClean="0"/>
              <a:t>, mit gleicher Aufnahme- und Ablagehöhe oder bei der Montage stets identischer Teile.</a:t>
            </a:r>
            <a:endParaRPr lang="de-DE" dirty="0"/>
          </a:p>
        </p:txBody>
      </p:sp>
      <p:graphicFrame>
        <p:nvGraphicFramePr>
          <p:cNvPr id="18" name="Inhaltsplatzhalter 17"/>
          <p:cNvGraphicFramePr>
            <a:graphicFrameLocks noGrp="1"/>
          </p:cNvGraphicFramePr>
          <p:nvPr>
            <p:ph sz="quarter" idx="11"/>
          </p:nvPr>
        </p:nvGraphicFramePr>
        <p:xfrm>
          <a:off x="5220072" y="3643848"/>
          <a:ext cx="3672408" cy="2377440"/>
        </p:xfrm>
        <a:graphic>
          <a:graphicData uri="http://schemas.openxmlformats.org/drawingml/2006/table">
            <a:tbl>
              <a:tblPr firstRow="1" bandRow="1">
                <a:tableStyleId>{5C22544A-7EE6-4342-B048-85BDC9FD1C3A}</a:tableStyleId>
              </a:tblPr>
              <a:tblGrid>
                <a:gridCol w="1944216"/>
                <a:gridCol w="1728192"/>
              </a:tblGrid>
              <a:tr h="119256">
                <a:tc gridSpan="2">
                  <a:txBody>
                    <a:bodyPr/>
                    <a:lstStyle/>
                    <a:p>
                      <a:r>
                        <a:rPr lang="de-DE" sz="1600" b="0" dirty="0" smtClean="0"/>
                        <a:t>Technische Daten</a:t>
                      </a:r>
                      <a:endParaRPr lang="de-DE" sz="1600" b="0" dirty="0"/>
                    </a:p>
                  </a:txBody>
                  <a:tcPr/>
                </a:tc>
                <a:tc hMerge="1">
                  <a:txBody>
                    <a:bodyPr/>
                    <a:lstStyle/>
                    <a:p>
                      <a:endParaRPr lang="de-DE" sz="1400" dirty="0"/>
                    </a:p>
                  </a:txBody>
                  <a:tcPr/>
                </a:tc>
              </a:tr>
              <a:tr h="285388">
                <a:tc>
                  <a:txBody>
                    <a:bodyPr/>
                    <a:lstStyle/>
                    <a:p>
                      <a:r>
                        <a:rPr lang="de-DE" sz="1400" dirty="0" smtClean="0"/>
                        <a:t>Anzahl der Baugröße </a:t>
                      </a:r>
                      <a:endParaRPr lang="de-DE" sz="1400" dirty="0"/>
                    </a:p>
                  </a:txBody>
                  <a:tcPr/>
                </a:tc>
                <a:tc>
                  <a:txBody>
                    <a:bodyPr/>
                    <a:lstStyle/>
                    <a:p>
                      <a:r>
                        <a:rPr lang="de-DE" sz="1400" dirty="0" smtClean="0"/>
                        <a:t>Flexibel</a:t>
                      </a:r>
                      <a:endParaRPr lang="de-DE" sz="1400" dirty="0"/>
                    </a:p>
                  </a:txBody>
                  <a:tcPr/>
                </a:tc>
              </a:tr>
              <a:tr h="296023">
                <a:tc>
                  <a:txBody>
                    <a:bodyPr/>
                    <a:lstStyle/>
                    <a:p>
                      <a:r>
                        <a:rPr lang="de-DE" sz="1400" dirty="0" smtClean="0"/>
                        <a:t>Wiederholgenauigkeit pro Achse             </a:t>
                      </a:r>
                      <a:endParaRPr lang="de-DE"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dk1"/>
                          </a:solidFill>
                          <a:latin typeface="+mn-lt"/>
                          <a:ea typeface="+mn-ea"/>
                          <a:cs typeface="+mn-cs"/>
                        </a:rPr>
                        <a:t>± 0.01 mm</a:t>
                      </a:r>
                      <a:endParaRPr lang="de-DE" sz="1400" dirty="0" smtClean="0"/>
                    </a:p>
                  </a:txBody>
                  <a:tcPr/>
                </a:tc>
              </a:tr>
              <a:tr h="285388">
                <a:tc>
                  <a:txBody>
                    <a:bodyPr/>
                    <a:lstStyle/>
                    <a:p>
                      <a:r>
                        <a:rPr lang="de-DE" sz="1400" dirty="0" smtClean="0"/>
                        <a:t>Horizontalhub     </a:t>
                      </a:r>
                      <a:endParaRPr lang="de-DE" sz="1400" dirty="0"/>
                    </a:p>
                  </a:txBody>
                  <a:tcPr/>
                </a:tc>
                <a:tc>
                  <a:txBody>
                    <a:bodyPr/>
                    <a:lstStyle/>
                    <a:p>
                      <a:r>
                        <a:rPr lang="de-DE" sz="1400" dirty="0" smtClean="0"/>
                        <a:t>Max .</a:t>
                      </a:r>
                      <a:r>
                        <a:rPr lang="de-DE" sz="1400" baseline="0" dirty="0" smtClean="0"/>
                        <a:t> 450 mm</a:t>
                      </a:r>
                      <a:endParaRPr lang="de-DE" sz="1400" dirty="0"/>
                    </a:p>
                  </a:txBody>
                  <a:tcPr/>
                </a:tc>
              </a:tr>
              <a:tr h="285388">
                <a:tc>
                  <a:txBody>
                    <a:bodyPr/>
                    <a:lstStyle/>
                    <a:p>
                      <a:r>
                        <a:rPr lang="de-DE" sz="1400" dirty="0" smtClean="0"/>
                        <a:t>Vertikalhub          </a:t>
                      </a:r>
                      <a:endParaRPr lang="de-DE" sz="1400" dirty="0"/>
                    </a:p>
                  </a:txBody>
                  <a:tcPr/>
                </a:tc>
                <a:tc>
                  <a:txBody>
                    <a:bodyPr/>
                    <a:lstStyle/>
                    <a:p>
                      <a:r>
                        <a:rPr lang="de-DE" sz="1400" dirty="0" smtClean="0"/>
                        <a:t>Max. 450 mm</a:t>
                      </a:r>
                      <a:endParaRPr lang="de-DE" sz="1400" dirty="0"/>
                    </a:p>
                  </a:txBody>
                  <a:tcPr/>
                </a:tc>
              </a:tr>
              <a:tr h="285388">
                <a:tc>
                  <a:txBody>
                    <a:bodyPr/>
                    <a:lstStyle/>
                    <a:p>
                      <a:r>
                        <a:rPr lang="de-DE" sz="1400" dirty="0" smtClean="0"/>
                        <a:t>Max. Nutzlast         </a:t>
                      </a:r>
                      <a:endParaRPr lang="de-DE" sz="1400" dirty="0"/>
                    </a:p>
                  </a:txBody>
                  <a:tcPr/>
                </a:tc>
                <a:tc>
                  <a:txBody>
                    <a:bodyPr/>
                    <a:lstStyle/>
                    <a:p>
                      <a:r>
                        <a:rPr lang="de-DE" sz="1400" dirty="0" smtClean="0"/>
                        <a:t>15 kg</a:t>
                      </a:r>
                      <a:endParaRPr lang="de-DE" sz="1400" dirty="0"/>
                    </a:p>
                  </a:txBody>
                  <a:tcPr/>
                </a:tc>
              </a:tr>
              <a:tr h="285388">
                <a:tc>
                  <a:txBody>
                    <a:bodyPr/>
                    <a:lstStyle/>
                    <a:p>
                      <a:r>
                        <a:rPr lang="de-DE" sz="1400" dirty="0" smtClean="0"/>
                        <a:t>Max. Picks pro Minute</a:t>
                      </a:r>
                      <a:endParaRPr lang="de-DE" sz="1400" dirty="0"/>
                    </a:p>
                  </a:txBody>
                  <a:tcPr/>
                </a:tc>
                <a:tc>
                  <a:txBody>
                    <a:bodyPr/>
                    <a:lstStyle/>
                    <a:p>
                      <a:r>
                        <a:rPr lang="de-DE" sz="1400" dirty="0" smtClean="0"/>
                        <a:t>45*</a:t>
                      </a:r>
                      <a:endParaRPr lang="de-DE" sz="1400" dirty="0"/>
                    </a:p>
                  </a:txBody>
                  <a:tcP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r>
              <a:rPr lang="de-DE" smtClean="0"/>
              <a:t>Linearmodule Grundschulung</a:t>
            </a:r>
            <a:endParaRPr lang="de-DE" dirty="0" smtClean="0"/>
          </a:p>
        </p:txBody>
      </p:sp>
      <p:sp>
        <p:nvSpPr>
          <p:cNvPr id="5" name="Foliennummernplatzhalter 4"/>
          <p:cNvSpPr>
            <a:spLocks noGrp="1"/>
          </p:cNvSpPr>
          <p:nvPr>
            <p:ph type="sldNum" sz="quarter" idx="4"/>
          </p:nvPr>
        </p:nvSpPr>
        <p:spPr/>
        <p:txBody>
          <a:bodyPr/>
          <a:lstStyle/>
          <a:p>
            <a:fld id="{67E460E2-A79B-FD4C-875F-CB1722C97EA1}" type="slidenum">
              <a:rPr lang="de-DE" smtClean="0"/>
              <a:pPr/>
              <a:t>56</a:t>
            </a:fld>
            <a:endParaRPr lang="de-DE" dirty="0"/>
          </a:p>
        </p:txBody>
      </p:sp>
      <p:sp>
        <p:nvSpPr>
          <p:cNvPr id="6" name="Titel 5"/>
          <p:cNvSpPr>
            <a:spLocks noGrp="1"/>
          </p:cNvSpPr>
          <p:nvPr>
            <p:ph type="title"/>
          </p:nvPr>
        </p:nvSpPr>
        <p:spPr/>
        <p:txBody>
          <a:bodyPr/>
          <a:lstStyle/>
          <a:p>
            <a:r>
              <a:rPr lang="de-DE" dirty="0" smtClean="0"/>
              <a:t>Modulare Pick &amp; Place- Einheit</a:t>
            </a:r>
            <a:endParaRPr lang="de-DE" dirty="0"/>
          </a:p>
        </p:txBody>
      </p:sp>
      <p:sp>
        <p:nvSpPr>
          <p:cNvPr id="8" name="Inhaltsplatzhalter 7"/>
          <p:cNvSpPr>
            <a:spLocks noGrp="1"/>
          </p:cNvSpPr>
          <p:nvPr>
            <p:ph sz="quarter" idx="12"/>
          </p:nvPr>
        </p:nvSpPr>
        <p:spPr>
          <a:xfrm>
            <a:off x="586844" y="1604434"/>
            <a:ext cx="6145396" cy="4237567"/>
          </a:xfrm>
        </p:spPr>
        <p:txBody>
          <a:bodyPr/>
          <a:lstStyle/>
          <a:p>
            <a:pPr>
              <a:spcBef>
                <a:spcPts val="0"/>
              </a:spcBef>
            </a:pPr>
            <a:r>
              <a:rPr lang="de-DE" b="1" dirty="0" smtClean="0"/>
              <a:t>ELM/ELM</a:t>
            </a:r>
          </a:p>
          <a:p>
            <a:pPr>
              <a:spcBef>
                <a:spcPts val="0"/>
              </a:spcBef>
            </a:pPr>
            <a:endParaRPr lang="de-DE" sz="1400" dirty="0" smtClean="0"/>
          </a:p>
          <a:p>
            <a:pPr>
              <a:spcBef>
                <a:spcPts val="0"/>
              </a:spcBef>
            </a:pPr>
            <a:r>
              <a:rPr lang="de-DE" sz="1600" b="1" dirty="0" smtClean="0"/>
              <a:t>Ihr Mehrwert</a:t>
            </a:r>
          </a:p>
          <a:p>
            <a:pPr>
              <a:spcBef>
                <a:spcPts val="0"/>
              </a:spcBef>
            </a:pPr>
            <a:r>
              <a:rPr lang="de-DE" sz="1600" dirty="0" smtClean="0"/>
              <a:t>• Hohe Wiederholgenauigkeit von 0.05 mm und hohe Geschwindigkeit</a:t>
            </a:r>
          </a:p>
          <a:p>
            <a:pPr>
              <a:spcBef>
                <a:spcPts val="0"/>
              </a:spcBef>
            </a:pPr>
            <a:r>
              <a:rPr lang="de-DE" sz="1600" dirty="0" smtClean="0"/>
              <a:t>   dank Lineardirektantrieb</a:t>
            </a:r>
          </a:p>
          <a:p>
            <a:pPr>
              <a:spcBef>
                <a:spcPts val="0"/>
              </a:spcBef>
            </a:pPr>
            <a:r>
              <a:rPr lang="de-DE" sz="1600" dirty="0" smtClean="0"/>
              <a:t>• Mehr Flexibilität durch individuelle Definier- und Regelbarkeit von</a:t>
            </a:r>
          </a:p>
          <a:p>
            <a:pPr>
              <a:spcBef>
                <a:spcPts val="0"/>
              </a:spcBef>
            </a:pPr>
            <a:r>
              <a:rPr lang="de-DE" sz="1600" dirty="0" smtClean="0"/>
              <a:t>   Hub- und Antriebskräften</a:t>
            </a:r>
          </a:p>
          <a:p>
            <a:pPr>
              <a:spcBef>
                <a:spcPts val="0"/>
              </a:spcBef>
            </a:pPr>
            <a:r>
              <a:rPr lang="de-DE" sz="1600" dirty="0" smtClean="0"/>
              <a:t>• Wartungsfrei durch Lineardirektantrieb</a:t>
            </a:r>
          </a:p>
          <a:p>
            <a:pPr>
              <a:spcBef>
                <a:spcPts val="0"/>
              </a:spcBef>
            </a:pPr>
            <a:r>
              <a:rPr lang="de-DE" sz="1600" dirty="0" smtClean="0"/>
              <a:t>• Modularer Aufbau für mehr Individualität und Wirtschaftlichkeit</a:t>
            </a:r>
          </a:p>
          <a:p>
            <a:pPr>
              <a:spcBef>
                <a:spcPts val="0"/>
              </a:spcBef>
            </a:pPr>
            <a:r>
              <a:rPr lang="de-DE" sz="1600" dirty="0" smtClean="0"/>
              <a:t>• Fertig konfiguriert oder montiert geliefert, daher sofort einsatzbereit</a:t>
            </a:r>
          </a:p>
          <a:p>
            <a:r>
              <a:rPr lang="de-DE" sz="1600" b="1" dirty="0" smtClean="0"/>
              <a:t>Ihr Vorteil</a:t>
            </a:r>
          </a:p>
          <a:p>
            <a:pPr>
              <a:spcBef>
                <a:spcPts val="0"/>
              </a:spcBef>
            </a:pPr>
            <a:r>
              <a:rPr lang="de-DE" sz="1600" dirty="0" smtClean="0"/>
              <a:t>Die freie Programmierbarkeit der Hübe und Antriebskräfte.</a:t>
            </a:r>
          </a:p>
          <a:p>
            <a:pPr>
              <a:spcBef>
                <a:spcPts val="0"/>
              </a:spcBef>
            </a:pPr>
            <a:r>
              <a:rPr lang="de-DE" sz="1600" dirty="0" smtClean="0"/>
              <a:t>Sie eröffnen Ihnen Freiräume für eine große Bandbreite von Anwendungen.</a:t>
            </a:r>
            <a:endParaRPr lang="de-DE" sz="1600" b="1" dirty="0" smtClean="0"/>
          </a:p>
        </p:txBody>
      </p:sp>
      <p:pic>
        <p:nvPicPr>
          <p:cNvPr id="45060" name="Picture 4"/>
          <p:cNvPicPr>
            <a:picLocks noGrp="1" noChangeAspect="1" noChangeArrowheads="1"/>
          </p:cNvPicPr>
          <p:nvPr>
            <p:ph sz="quarter" idx="11"/>
          </p:nvPr>
        </p:nvPicPr>
        <p:blipFill>
          <a:blip r:embed="rId2" cstate="print"/>
          <a:srcRect/>
          <a:stretch>
            <a:fillRect/>
          </a:stretch>
        </p:blipFill>
        <p:spPr bwMode="auto">
          <a:xfrm>
            <a:off x="6516216" y="1844823"/>
            <a:ext cx="2592288" cy="24837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sz="quarter" idx="11"/>
          </p:nvPr>
        </p:nvGraphicFramePr>
        <p:xfrm>
          <a:off x="5220072" y="3645024"/>
          <a:ext cx="3888432" cy="2479928"/>
        </p:xfrm>
        <a:graphic>
          <a:graphicData uri="http://schemas.openxmlformats.org/drawingml/2006/table">
            <a:tbl>
              <a:tblPr firstRow="1" bandRow="1">
                <a:tableStyleId>{5C22544A-7EE6-4342-B048-85BDC9FD1C3A}</a:tableStyleId>
              </a:tblPr>
              <a:tblGrid>
                <a:gridCol w="1944216"/>
                <a:gridCol w="1944216"/>
              </a:tblGrid>
              <a:tr h="376698">
                <a:tc gridSpan="2">
                  <a:txBody>
                    <a:bodyPr/>
                    <a:lstStyle/>
                    <a:p>
                      <a:r>
                        <a:rPr lang="de-DE" dirty="0" smtClean="0"/>
                        <a:t>Technische Daten</a:t>
                      </a:r>
                      <a:endParaRPr lang="de-DE" dirty="0"/>
                    </a:p>
                  </a:txBody>
                  <a:tcPr/>
                </a:tc>
                <a:tc hMerge="1">
                  <a:txBody>
                    <a:bodyPr/>
                    <a:lstStyle/>
                    <a:p>
                      <a:endParaRPr lang="de-DE" dirty="0"/>
                    </a:p>
                  </a:txBody>
                  <a:tcPr/>
                </a:tc>
              </a:tr>
              <a:tr h="313915">
                <a:tc>
                  <a:txBody>
                    <a:bodyPr/>
                    <a:lstStyle/>
                    <a:p>
                      <a:r>
                        <a:rPr lang="de-DE" sz="1400" dirty="0" smtClean="0"/>
                        <a:t>Anzahl der Baugröße </a:t>
                      </a:r>
                      <a:endParaRPr lang="de-DE" sz="1400" dirty="0"/>
                    </a:p>
                  </a:txBody>
                  <a:tcPr/>
                </a:tc>
                <a:tc>
                  <a:txBody>
                    <a:bodyPr/>
                    <a:lstStyle/>
                    <a:p>
                      <a:r>
                        <a:rPr lang="de-DE" sz="1400" dirty="0" smtClean="0"/>
                        <a:t>Flexibel</a:t>
                      </a:r>
                      <a:endParaRPr lang="de-DE" sz="1400" dirty="0"/>
                    </a:p>
                  </a:txBody>
                  <a:tcPr/>
                </a:tc>
              </a:tr>
              <a:tr h="533655">
                <a:tc>
                  <a:txBody>
                    <a:bodyPr/>
                    <a:lstStyle/>
                    <a:p>
                      <a:r>
                        <a:rPr lang="de-DE" sz="1400" dirty="0" smtClean="0"/>
                        <a:t>Wiederholgenauigkeit pro Achse </a:t>
                      </a:r>
                      <a:endParaRPr lang="de-DE"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dk1"/>
                          </a:solidFill>
                          <a:latin typeface="+mn-lt"/>
                          <a:ea typeface="+mn-ea"/>
                          <a:cs typeface="+mn-cs"/>
                        </a:rPr>
                        <a:t>0.05 mm</a:t>
                      </a:r>
                      <a:endParaRPr lang="de-DE" sz="1100" dirty="0" smtClean="0"/>
                    </a:p>
                  </a:txBody>
                  <a:tcPr/>
                </a:tc>
              </a:tr>
              <a:tr h="313915">
                <a:tc>
                  <a:txBody>
                    <a:bodyPr/>
                    <a:lstStyle/>
                    <a:p>
                      <a:r>
                        <a:rPr lang="de-DE" sz="1400" dirty="0" smtClean="0"/>
                        <a:t>Horizontalhub        </a:t>
                      </a:r>
                      <a:endParaRPr lang="de-DE" sz="1400" dirty="0"/>
                    </a:p>
                  </a:txBody>
                  <a:tcPr/>
                </a:tc>
                <a:tc>
                  <a:txBody>
                    <a:bodyPr/>
                    <a:lstStyle/>
                    <a:p>
                      <a:r>
                        <a:rPr lang="de-DE" sz="1400" dirty="0" err="1" smtClean="0"/>
                        <a:t>max</a:t>
                      </a:r>
                      <a:r>
                        <a:rPr lang="de-DE" sz="1400" dirty="0" smtClean="0"/>
                        <a:t> .</a:t>
                      </a:r>
                      <a:r>
                        <a:rPr lang="de-DE" sz="1400" baseline="0" dirty="0" smtClean="0"/>
                        <a:t> 260 mm</a:t>
                      </a:r>
                      <a:endParaRPr lang="de-DE" sz="1400" dirty="0"/>
                    </a:p>
                  </a:txBody>
                  <a:tcPr/>
                </a:tc>
              </a:tr>
              <a:tr h="313915">
                <a:tc>
                  <a:txBody>
                    <a:bodyPr/>
                    <a:lstStyle/>
                    <a:p>
                      <a:r>
                        <a:rPr lang="de-DE" sz="1400" dirty="0" smtClean="0"/>
                        <a:t>Vertikalhub             </a:t>
                      </a:r>
                      <a:endParaRPr lang="de-DE" sz="1400" dirty="0"/>
                    </a:p>
                  </a:txBody>
                  <a:tcPr/>
                </a:tc>
                <a:tc>
                  <a:txBody>
                    <a:bodyPr/>
                    <a:lstStyle/>
                    <a:p>
                      <a:r>
                        <a:rPr lang="de-DE" sz="1400" dirty="0" smtClean="0"/>
                        <a:t>max. 260 mm</a:t>
                      </a:r>
                      <a:endParaRPr lang="de-DE" sz="1400" dirty="0"/>
                    </a:p>
                  </a:txBody>
                  <a:tcPr/>
                </a:tc>
              </a:tr>
              <a:tr h="313915">
                <a:tc>
                  <a:txBody>
                    <a:bodyPr/>
                    <a:lstStyle/>
                    <a:p>
                      <a:r>
                        <a:rPr lang="de-DE" sz="1400" dirty="0" smtClean="0"/>
                        <a:t>Max. Nutzlast         </a:t>
                      </a:r>
                      <a:endParaRPr lang="de-DE" sz="1400" dirty="0"/>
                    </a:p>
                  </a:txBody>
                  <a:tcPr/>
                </a:tc>
                <a:tc>
                  <a:txBody>
                    <a:bodyPr/>
                    <a:lstStyle/>
                    <a:p>
                      <a:r>
                        <a:rPr lang="de-DE" sz="1400" dirty="0" smtClean="0"/>
                        <a:t>5 kg</a:t>
                      </a:r>
                      <a:endParaRPr lang="de-DE" sz="1400" dirty="0"/>
                    </a:p>
                  </a:txBody>
                  <a:tcPr/>
                </a:tc>
              </a:tr>
              <a:tr h="313915">
                <a:tc>
                  <a:txBody>
                    <a:bodyPr/>
                    <a:lstStyle/>
                    <a:p>
                      <a:r>
                        <a:rPr lang="de-DE" sz="1400" dirty="0" smtClean="0"/>
                        <a:t>Max. Picks pro Minute</a:t>
                      </a:r>
                      <a:endParaRPr lang="de-DE" sz="1400" dirty="0"/>
                    </a:p>
                  </a:txBody>
                  <a:tcPr/>
                </a:tc>
                <a:tc>
                  <a:txBody>
                    <a:bodyPr/>
                    <a:lstStyle/>
                    <a:p>
                      <a:r>
                        <a:rPr lang="de-DE" sz="1400" dirty="0" smtClean="0"/>
                        <a:t>70*</a:t>
                      </a:r>
                      <a:endParaRPr lang="de-DE" sz="1400" dirty="0"/>
                    </a:p>
                  </a:txBody>
                  <a:tcPr/>
                </a:tc>
              </a:tr>
            </a:tbl>
          </a:graphicData>
        </a:graphic>
      </p:graphicFrame>
      <p:sp>
        <p:nvSpPr>
          <p:cNvPr id="4" name="Fußzeilenplatzhalter 3"/>
          <p:cNvSpPr>
            <a:spLocks noGrp="1"/>
          </p:cNvSpPr>
          <p:nvPr>
            <p:ph type="ftr" sz="quarter" idx="3"/>
          </p:nvPr>
        </p:nvSpPr>
        <p:spPr/>
        <p:txBody>
          <a:bodyPr/>
          <a:lstStyle/>
          <a:p>
            <a:r>
              <a:rPr lang="de-DE" smtClean="0"/>
              <a:t>Linearmodule Grundschulung</a:t>
            </a:r>
            <a:endParaRPr lang="de-DE" dirty="0" smtClean="0"/>
          </a:p>
        </p:txBody>
      </p:sp>
      <p:sp>
        <p:nvSpPr>
          <p:cNvPr id="5" name="Foliennummernplatzhalter 4"/>
          <p:cNvSpPr>
            <a:spLocks noGrp="1"/>
          </p:cNvSpPr>
          <p:nvPr>
            <p:ph type="sldNum" sz="quarter" idx="4"/>
          </p:nvPr>
        </p:nvSpPr>
        <p:spPr/>
        <p:txBody>
          <a:bodyPr/>
          <a:lstStyle/>
          <a:p>
            <a:fld id="{67E460E2-A79B-FD4C-875F-CB1722C97EA1}" type="slidenum">
              <a:rPr lang="de-DE" smtClean="0"/>
              <a:pPr/>
              <a:t>57</a:t>
            </a:fld>
            <a:endParaRPr lang="de-DE" dirty="0"/>
          </a:p>
        </p:txBody>
      </p:sp>
      <p:sp>
        <p:nvSpPr>
          <p:cNvPr id="6" name="Titel 5"/>
          <p:cNvSpPr>
            <a:spLocks noGrp="1"/>
          </p:cNvSpPr>
          <p:nvPr>
            <p:ph type="title"/>
          </p:nvPr>
        </p:nvSpPr>
        <p:spPr/>
        <p:txBody>
          <a:bodyPr/>
          <a:lstStyle/>
          <a:p>
            <a:r>
              <a:rPr lang="de-DE" dirty="0" smtClean="0"/>
              <a:t>Modulare Pick &amp; Place- Einheit</a:t>
            </a:r>
            <a:endParaRPr lang="de-DE" dirty="0"/>
          </a:p>
        </p:txBody>
      </p:sp>
      <p:sp>
        <p:nvSpPr>
          <p:cNvPr id="8" name="Inhaltsplatzhalter 7"/>
          <p:cNvSpPr>
            <a:spLocks noGrp="1"/>
          </p:cNvSpPr>
          <p:nvPr>
            <p:ph sz="quarter" idx="12"/>
          </p:nvPr>
        </p:nvSpPr>
        <p:spPr>
          <a:xfrm>
            <a:off x="586844" y="1604434"/>
            <a:ext cx="5137284" cy="4237567"/>
          </a:xfrm>
        </p:spPr>
        <p:txBody>
          <a:bodyPr/>
          <a:lstStyle/>
          <a:p>
            <a:r>
              <a:rPr lang="de-DE" b="1" dirty="0" smtClean="0"/>
              <a:t>Ansteuerung</a:t>
            </a:r>
          </a:p>
          <a:p>
            <a:pPr>
              <a:spcBef>
                <a:spcPts val="0"/>
              </a:spcBef>
            </a:pPr>
            <a:r>
              <a:rPr lang="de-DE" dirty="0" smtClean="0"/>
              <a:t>Antriebsregler: </a:t>
            </a:r>
            <a:r>
              <a:rPr lang="de-DE" dirty="0" err="1" smtClean="0"/>
              <a:t>Linmot</a:t>
            </a:r>
            <a:endParaRPr lang="de-DE" dirty="0" smtClean="0"/>
          </a:p>
          <a:p>
            <a:pPr>
              <a:spcBef>
                <a:spcPts val="0"/>
              </a:spcBef>
            </a:pPr>
            <a:r>
              <a:rPr lang="de-DE" dirty="0" smtClean="0"/>
              <a:t>Schnittstellen: </a:t>
            </a:r>
            <a:r>
              <a:rPr lang="de-DE" dirty="0" err="1" smtClean="0"/>
              <a:t>Sercos</a:t>
            </a:r>
            <a:r>
              <a:rPr lang="de-DE" dirty="0" smtClean="0"/>
              <a:t> III, </a:t>
            </a:r>
            <a:r>
              <a:rPr lang="de-DE" dirty="0" err="1" smtClean="0"/>
              <a:t>EtherNet</a:t>
            </a:r>
            <a:r>
              <a:rPr lang="de-DE" dirty="0" smtClean="0"/>
              <a:t>/IP, </a:t>
            </a:r>
            <a:r>
              <a:rPr lang="de-DE" dirty="0" err="1" smtClean="0"/>
              <a:t>EtherCAT</a:t>
            </a:r>
            <a:r>
              <a:rPr lang="de-DE" dirty="0" smtClean="0"/>
              <a:t>, </a:t>
            </a:r>
          </a:p>
          <a:p>
            <a:pPr>
              <a:spcBef>
                <a:spcPts val="0"/>
              </a:spcBef>
            </a:pPr>
            <a:r>
              <a:rPr lang="de-DE" dirty="0" smtClean="0"/>
              <a:t>Profi Net, Profi </a:t>
            </a:r>
            <a:r>
              <a:rPr lang="de-DE" dirty="0" err="1" smtClean="0"/>
              <a:t>busDP</a:t>
            </a:r>
            <a:r>
              <a:rPr lang="de-DE" dirty="0" smtClean="0"/>
              <a:t>, PowerLink, </a:t>
            </a:r>
            <a:r>
              <a:rPr lang="de-DE" dirty="0" err="1" smtClean="0"/>
              <a:t>CANopen</a:t>
            </a:r>
            <a:endParaRPr lang="de-DE" dirty="0" smtClean="0"/>
          </a:p>
          <a:p>
            <a:pPr>
              <a:lnSpc>
                <a:spcPts val="1500"/>
              </a:lnSpc>
              <a:spcBef>
                <a:spcPts val="0"/>
              </a:spcBef>
            </a:pPr>
            <a:endParaRPr lang="de-DE" dirty="0" smtClean="0"/>
          </a:p>
          <a:p>
            <a:pPr>
              <a:lnSpc>
                <a:spcPts val="1500"/>
              </a:lnSpc>
              <a:spcBef>
                <a:spcPts val="0"/>
              </a:spcBef>
            </a:pPr>
            <a:r>
              <a:rPr lang="de-DE" b="1" dirty="0" smtClean="0"/>
              <a:t>Einsatzgebiet</a:t>
            </a:r>
          </a:p>
          <a:p>
            <a:pPr>
              <a:spcBef>
                <a:spcPts val="0"/>
              </a:spcBef>
            </a:pPr>
            <a:r>
              <a:rPr lang="de-DE" dirty="0" smtClean="0"/>
              <a:t>Pick &amp; Place-Einheit: Kombination zweier Einzelkomponenten aus dem </a:t>
            </a:r>
          </a:p>
          <a:p>
            <a:pPr>
              <a:spcBef>
                <a:spcPts val="0"/>
              </a:spcBef>
            </a:pPr>
            <a:r>
              <a:rPr lang="de-DE" dirty="0" smtClean="0"/>
              <a:t>SCHUNK Montagebaukasten. </a:t>
            </a:r>
          </a:p>
          <a:p>
            <a:pPr>
              <a:spcBef>
                <a:spcPts val="0"/>
              </a:spcBef>
            </a:pPr>
            <a:r>
              <a:rPr lang="de-DE" dirty="0" smtClean="0"/>
              <a:t>Sehr kompakt für Anwendungen mit hohen </a:t>
            </a:r>
          </a:p>
          <a:p>
            <a:pPr>
              <a:spcBef>
                <a:spcPts val="0"/>
              </a:spcBef>
            </a:pPr>
            <a:r>
              <a:rPr lang="de-DE" dirty="0" smtClean="0"/>
              <a:t>Anforderungen an Flexibilität und Dynamik.</a:t>
            </a:r>
            <a:endParaRPr lang="de-DE"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58</a:t>
            </a:fld>
            <a:endParaRPr lang="de-DE" dirty="0"/>
          </a:p>
        </p:txBody>
      </p:sp>
      <p:sp>
        <p:nvSpPr>
          <p:cNvPr id="5" name="Titel 4"/>
          <p:cNvSpPr>
            <a:spLocks noGrp="1"/>
          </p:cNvSpPr>
          <p:nvPr>
            <p:ph type="title"/>
          </p:nvPr>
        </p:nvSpPr>
        <p:spPr/>
        <p:txBody>
          <a:bodyPr/>
          <a:lstStyle/>
          <a:p>
            <a:r>
              <a:rPr lang="de-DE" dirty="0" smtClean="0"/>
              <a:t>Modulare Pick &amp; Place- Einheit</a:t>
            </a:r>
            <a:endParaRPr lang="de-DE" dirty="0"/>
          </a:p>
        </p:txBody>
      </p:sp>
      <p:sp>
        <p:nvSpPr>
          <p:cNvPr id="6" name="Inhaltsplatzhalter 5"/>
          <p:cNvSpPr>
            <a:spLocks noGrp="1"/>
          </p:cNvSpPr>
          <p:nvPr>
            <p:ph sz="quarter" idx="12"/>
          </p:nvPr>
        </p:nvSpPr>
        <p:spPr>
          <a:xfrm>
            <a:off x="586844" y="1604434"/>
            <a:ext cx="5713348" cy="4237567"/>
          </a:xfrm>
        </p:spPr>
        <p:txBody>
          <a:bodyPr/>
          <a:lstStyle/>
          <a:p>
            <a:r>
              <a:rPr lang="de-DE" b="1" dirty="0" smtClean="0"/>
              <a:t>LDN/LDK</a:t>
            </a:r>
          </a:p>
          <a:p>
            <a:endParaRPr lang="de-DE" sz="1400" b="1" dirty="0" smtClean="0"/>
          </a:p>
          <a:p>
            <a:r>
              <a:rPr lang="de-DE" sz="1800" b="1" dirty="0" smtClean="0"/>
              <a:t>Ihr Mehrwert</a:t>
            </a:r>
          </a:p>
          <a:p>
            <a:pPr marL="266700" lvl="0" indent="-266700" defTabSz="914400">
              <a:lnSpc>
                <a:spcPct val="100000"/>
              </a:lnSpc>
              <a:spcBef>
                <a:spcPts val="0"/>
              </a:spcBef>
              <a:spcAft>
                <a:spcPts val="600"/>
              </a:spcAft>
              <a:buFont typeface="Arial" pitchFamily="34" charset="0"/>
              <a:buChar char="•"/>
              <a:tabLst>
                <a:tab pos="355600" algn="l"/>
              </a:tabLst>
            </a:pPr>
            <a:r>
              <a:rPr lang="de-DE" sz="1800" dirty="0" smtClean="0">
                <a:solidFill>
                  <a:schemeClr val="tx1"/>
                </a:solidFill>
              </a:rPr>
              <a:t>leistungsstärkere Module im gleichen </a:t>
            </a:r>
            <a:r>
              <a:rPr lang="de-DE" sz="1800" dirty="0" err="1" smtClean="0">
                <a:solidFill>
                  <a:schemeClr val="tx1"/>
                </a:solidFill>
              </a:rPr>
              <a:t>Bauraum</a:t>
            </a:r>
            <a:endParaRPr lang="de-DE" sz="1800" dirty="0" smtClean="0">
              <a:solidFill>
                <a:schemeClr val="tx1"/>
              </a:solidFill>
            </a:endParaRPr>
          </a:p>
          <a:p>
            <a:pPr marL="266700" lvl="0" indent="-266700" defTabSz="914400">
              <a:lnSpc>
                <a:spcPct val="100000"/>
              </a:lnSpc>
              <a:spcBef>
                <a:spcPts val="0"/>
              </a:spcBef>
              <a:spcAft>
                <a:spcPts val="600"/>
              </a:spcAft>
              <a:buFont typeface="Arial" pitchFamily="34" charset="0"/>
              <a:buChar char="•"/>
              <a:tabLst>
                <a:tab pos="355600" algn="l"/>
              </a:tabLst>
            </a:pPr>
            <a:r>
              <a:rPr lang="de-DE" sz="1800" dirty="0" smtClean="0">
                <a:solidFill>
                  <a:schemeClr val="tx1"/>
                </a:solidFill>
              </a:rPr>
              <a:t>Keine Referenzfahrten programmieren und fahren</a:t>
            </a:r>
          </a:p>
          <a:p>
            <a:pPr marL="266700" lvl="0" indent="-266700" defTabSz="914400">
              <a:lnSpc>
                <a:spcPct val="100000"/>
              </a:lnSpc>
              <a:spcBef>
                <a:spcPts val="0"/>
              </a:spcBef>
              <a:spcAft>
                <a:spcPts val="600"/>
              </a:spcAft>
              <a:buFont typeface="Arial" pitchFamily="34" charset="0"/>
              <a:buChar char="•"/>
              <a:tabLst>
                <a:tab pos="355600" algn="l"/>
              </a:tabLst>
              <a:defRPr/>
            </a:pPr>
            <a:r>
              <a:rPr lang="de-DE" sz="1800" dirty="0" smtClean="0">
                <a:solidFill>
                  <a:schemeClr val="tx1"/>
                </a:solidFill>
              </a:rPr>
              <a:t>weniger Kabel im Kabelsatz, weniger Verschleißteile</a:t>
            </a:r>
          </a:p>
          <a:p>
            <a:pPr lvl="0" indent="-266700" defTabSz="914400">
              <a:spcBef>
                <a:spcPts val="0"/>
              </a:spcBef>
              <a:buFont typeface="Arial" pitchFamily="34" charset="0"/>
              <a:buChar char="•"/>
            </a:pPr>
            <a:r>
              <a:rPr lang="de-DE" sz="1800" dirty="0" smtClean="0">
                <a:solidFill>
                  <a:schemeClr val="tx1"/>
                </a:solidFill>
              </a:rPr>
              <a:t>hohe Standzeit und Zuverlässigkeit des Systems</a:t>
            </a:r>
          </a:p>
          <a:p>
            <a:pPr lvl="0" indent="-266700" defTabSz="914400">
              <a:spcBef>
                <a:spcPts val="0"/>
              </a:spcBef>
              <a:buFont typeface="Arial" pitchFamily="34" charset="0"/>
              <a:buChar char="•"/>
            </a:pPr>
            <a:r>
              <a:rPr lang="de-DE" sz="1800" dirty="0" smtClean="0">
                <a:solidFill>
                  <a:schemeClr val="tx1"/>
                </a:solidFill>
              </a:rPr>
              <a:t>ermöglicht ein hochpräzises Positionieren</a:t>
            </a:r>
          </a:p>
          <a:p>
            <a:pPr lvl="0" indent="-266700" defTabSz="914400">
              <a:spcBef>
                <a:spcPts val="0"/>
              </a:spcBef>
              <a:buFont typeface="Arial" pitchFamily="34" charset="0"/>
              <a:buChar char="•"/>
            </a:pPr>
            <a:r>
              <a:rPr lang="de-DE" sz="1800" dirty="0" smtClean="0">
                <a:solidFill>
                  <a:schemeClr val="tx1"/>
                </a:solidFill>
              </a:rPr>
              <a:t>kürzeste </a:t>
            </a:r>
            <a:r>
              <a:rPr lang="de-DE" sz="1800" dirty="0" err="1" smtClean="0">
                <a:solidFill>
                  <a:schemeClr val="tx1"/>
                </a:solidFill>
              </a:rPr>
              <a:t>Positionierzeiten</a:t>
            </a:r>
            <a:r>
              <a:rPr lang="de-DE" sz="1800" dirty="0" smtClean="0">
                <a:solidFill>
                  <a:schemeClr val="tx1"/>
                </a:solidFill>
              </a:rPr>
              <a:t> und Positionsstabilität</a:t>
            </a:r>
          </a:p>
          <a:p>
            <a:pPr lvl="0" indent="-266700" defTabSz="914400">
              <a:spcBef>
                <a:spcPts val="0"/>
              </a:spcBef>
              <a:buFont typeface="Arial" pitchFamily="34" charset="0"/>
              <a:buChar char="•"/>
            </a:pPr>
            <a:r>
              <a:rPr lang="de-DE" sz="1800" dirty="0" smtClean="0">
                <a:solidFill>
                  <a:schemeClr val="tx1"/>
                </a:solidFill>
              </a:rPr>
              <a:t>minimiert Störkonturen und Platzbedarf</a:t>
            </a:r>
          </a:p>
          <a:p>
            <a:pPr lvl="0" indent="-266700" defTabSz="914400">
              <a:spcBef>
                <a:spcPts val="0"/>
              </a:spcBef>
              <a:buFont typeface="Arial" pitchFamily="34" charset="0"/>
              <a:buChar char="•"/>
            </a:pPr>
            <a:r>
              <a:rPr lang="de-DE" sz="1800" dirty="0" smtClean="0">
                <a:solidFill>
                  <a:schemeClr val="tx1"/>
                </a:solidFill>
              </a:rPr>
              <a:t>ermöglichen außergewöhnliche, kompakte und </a:t>
            </a:r>
          </a:p>
          <a:p>
            <a:pPr lvl="0" indent="-266700" defTabSz="914400">
              <a:spcBef>
                <a:spcPts val="0"/>
              </a:spcBef>
            </a:pPr>
            <a:r>
              <a:rPr lang="de-DE" sz="1800" dirty="0" smtClean="0">
                <a:solidFill>
                  <a:schemeClr val="tx1"/>
                </a:solidFill>
              </a:rPr>
              <a:t>     kostengünstige   Antriebskonzepte</a:t>
            </a:r>
          </a:p>
          <a:p>
            <a:pPr lvl="0" indent="-266700" defTabSz="914400">
              <a:spcBef>
                <a:spcPts val="0"/>
              </a:spcBef>
              <a:buFont typeface="Arial" pitchFamily="34" charset="0"/>
              <a:buChar char="•"/>
            </a:pPr>
            <a:r>
              <a:rPr lang="de-DE" sz="1800" dirty="0" smtClean="0">
                <a:solidFill>
                  <a:schemeClr val="tx1"/>
                </a:solidFill>
              </a:rPr>
              <a:t>die optimale Achse  für jede Anwendung</a:t>
            </a:r>
            <a:endParaRPr lang="de-DE" sz="1800" b="1" dirty="0" smtClean="0"/>
          </a:p>
        </p:txBody>
      </p:sp>
      <p:pic>
        <p:nvPicPr>
          <p:cNvPr id="7" name="Picture 2"/>
          <p:cNvPicPr>
            <a:picLocks noGrp="1" noChangeAspect="1" noChangeArrowheads="1"/>
          </p:cNvPicPr>
          <p:nvPr>
            <p:ph sz="quarter" idx="11"/>
          </p:nvPr>
        </p:nvPicPr>
        <p:blipFill>
          <a:blip r:embed="rId2" cstate="print"/>
          <a:srcRect/>
          <a:stretch>
            <a:fillRect/>
          </a:stretch>
        </p:blipFill>
        <p:spPr bwMode="auto">
          <a:xfrm>
            <a:off x="6442822" y="1556791"/>
            <a:ext cx="2665682" cy="25202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59</a:t>
            </a:fld>
            <a:endParaRPr lang="de-DE" dirty="0"/>
          </a:p>
        </p:txBody>
      </p:sp>
      <p:sp>
        <p:nvSpPr>
          <p:cNvPr id="5" name="Titel 4"/>
          <p:cNvSpPr>
            <a:spLocks noGrp="1"/>
          </p:cNvSpPr>
          <p:nvPr>
            <p:ph type="title"/>
          </p:nvPr>
        </p:nvSpPr>
        <p:spPr/>
        <p:txBody>
          <a:bodyPr/>
          <a:lstStyle/>
          <a:p>
            <a:r>
              <a:rPr lang="de-DE" dirty="0" smtClean="0"/>
              <a:t>Modulare Pick &amp; Place- Einheit</a:t>
            </a:r>
            <a:endParaRPr lang="de-DE" dirty="0"/>
          </a:p>
        </p:txBody>
      </p:sp>
      <p:sp>
        <p:nvSpPr>
          <p:cNvPr id="6" name="Inhaltsplatzhalter 5"/>
          <p:cNvSpPr>
            <a:spLocks noGrp="1"/>
          </p:cNvSpPr>
          <p:nvPr>
            <p:ph sz="quarter" idx="12"/>
          </p:nvPr>
        </p:nvSpPr>
        <p:spPr>
          <a:xfrm>
            <a:off x="395536" y="1628800"/>
            <a:ext cx="4849252" cy="4237567"/>
          </a:xfrm>
        </p:spPr>
        <p:txBody>
          <a:bodyPr/>
          <a:lstStyle/>
          <a:p>
            <a:r>
              <a:rPr lang="de-DE" sz="1600" b="1" dirty="0" smtClean="0"/>
              <a:t>Ansteuerung</a:t>
            </a:r>
          </a:p>
          <a:p>
            <a:pPr>
              <a:spcBef>
                <a:spcPts val="0"/>
              </a:spcBef>
            </a:pPr>
            <a:r>
              <a:rPr lang="de-DE" sz="1600" dirty="0" smtClean="0"/>
              <a:t>Antriebsregler: Bosch-Rexroth</a:t>
            </a:r>
          </a:p>
          <a:p>
            <a:pPr>
              <a:spcBef>
                <a:spcPts val="0"/>
              </a:spcBef>
            </a:pPr>
            <a:r>
              <a:rPr lang="de-DE" sz="1600" dirty="0" smtClean="0"/>
              <a:t>Schnittstellen: </a:t>
            </a:r>
            <a:r>
              <a:rPr lang="de-DE" sz="1600" dirty="0" err="1" smtClean="0"/>
              <a:t>Sercos</a:t>
            </a:r>
            <a:r>
              <a:rPr lang="de-DE" sz="1600" dirty="0" smtClean="0"/>
              <a:t> III, Multi-</a:t>
            </a:r>
            <a:r>
              <a:rPr lang="it-IT" sz="1600" dirty="0" smtClean="0"/>
              <a:t>Ethernet </a:t>
            </a:r>
          </a:p>
          <a:p>
            <a:pPr>
              <a:spcBef>
                <a:spcPts val="0"/>
              </a:spcBef>
            </a:pPr>
            <a:r>
              <a:rPr lang="it-IT" sz="1600" dirty="0" smtClean="0"/>
              <a:t>(</a:t>
            </a:r>
            <a:r>
              <a:rPr lang="it-IT" sz="1600" dirty="0" err="1" smtClean="0"/>
              <a:t>Sercos</a:t>
            </a:r>
            <a:r>
              <a:rPr lang="it-IT" sz="1600" dirty="0" smtClean="0"/>
              <a:t> III, </a:t>
            </a:r>
            <a:r>
              <a:rPr lang="it-IT" sz="1600" dirty="0" err="1" smtClean="0"/>
              <a:t>Profi</a:t>
            </a:r>
            <a:r>
              <a:rPr lang="it-IT" sz="1600" dirty="0" smtClean="0"/>
              <a:t> net IO, </a:t>
            </a:r>
            <a:r>
              <a:rPr lang="de-DE" sz="1600" dirty="0" err="1" smtClean="0"/>
              <a:t>EtherNet</a:t>
            </a:r>
            <a:r>
              <a:rPr lang="de-DE" sz="1600" dirty="0" smtClean="0"/>
              <a:t>/IP, </a:t>
            </a:r>
            <a:r>
              <a:rPr lang="de-DE" sz="1600" dirty="0" err="1" smtClean="0"/>
              <a:t>EtherCat</a:t>
            </a:r>
            <a:r>
              <a:rPr lang="de-DE" sz="1600" dirty="0" smtClean="0"/>
              <a:t>), </a:t>
            </a:r>
            <a:r>
              <a:rPr lang="de-DE" sz="1600" dirty="0" err="1" smtClean="0"/>
              <a:t>Profibus</a:t>
            </a:r>
            <a:endParaRPr lang="de-DE" sz="1600" dirty="0" smtClean="0"/>
          </a:p>
          <a:p>
            <a:pPr>
              <a:spcBef>
                <a:spcPts val="0"/>
              </a:spcBef>
            </a:pPr>
            <a:endParaRPr lang="de-DE" sz="1600" dirty="0" smtClean="0"/>
          </a:p>
          <a:p>
            <a:pPr>
              <a:spcBef>
                <a:spcPts val="0"/>
              </a:spcBef>
            </a:pPr>
            <a:r>
              <a:rPr lang="de-DE" sz="1600" b="1" dirty="0" smtClean="0"/>
              <a:t>Einsatzgebiet</a:t>
            </a:r>
          </a:p>
          <a:p>
            <a:r>
              <a:rPr lang="de-DE" sz="1600" dirty="0" smtClean="0"/>
              <a:t>Pick &amp; Place-Einheit: Kombination zweier Einzelkomponenten aus dem SCHUNK Montagebaukasten. Für Anwendungen mit hohen Anforderungen an Präzision, Flexibilität und Dynamik.</a:t>
            </a:r>
          </a:p>
          <a:p>
            <a:endParaRPr lang="de-DE" sz="1600" dirty="0" smtClean="0"/>
          </a:p>
        </p:txBody>
      </p:sp>
      <p:graphicFrame>
        <p:nvGraphicFramePr>
          <p:cNvPr id="8" name="Tabelle 7"/>
          <p:cNvGraphicFramePr>
            <a:graphicFrameLocks noGrp="1"/>
          </p:cNvGraphicFramePr>
          <p:nvPr/>
        </p:nvGraphicFramePr>
        <p:xfrm>
          <a:off x="5004048" y="3584304"/>
          <a:ext cx="3960440" cy="2581000"/>
        </p:xfrm>
        <a:graphic>
          <a:graphicData uri="http://schemas.openxmlformats.org/drawingml/2006/table">
            <a:tbl>
              <a:tblPr firstRow="1" bandRow="1">
                <a:tableStyleId>{5C22544A-7EE6-4342-B048-85BDC9FD1C3A}</a:tableStyleId>
              </a:tblPr>
              <a:tblGrid>
                <a:gridCol w="1980220"/>
                <a:gridCol w="1980220"/>
              </a:tblGrid>
              <a:tr h="339416">
                <a:tc gridSpan="2">
                  <a:txBody>
                    <a:bodyPr/>
                    <a:lstStyle/>
                    <a:p>
                      <a:r>
                        <a:rPr lang="de-DE" dirty="0" smtClean="0"/>
                        <a:t>Technische Daten</a:t>
                      </a:r>
                      <a:endParaRPr lang="de-DE" dirty="0"/>
                    </a:p>
                  </a:txBody>
                  <a:tcPr/>
                </a:tc>
                <a:tc hMerge="1">
                  <a:txBody>
                    <a:bodyPr/>
                    <a:lstStyle/>
                    <a:p>
                      <a:endParaRPr lang="de-DE" dirty="0"/>
                    </a:p>
                  </a:txBody>
                  <a:tcPr/>
                </a:tc>
              </a:tr>
              <a:tr h="339416">
                <a:tc>
                  <a:txBody>
                    <a:bodyPr/>
                    <a:lstStyle/>
                    <a:p>
                      <a:r>
                        <a:rPr lang="de-DE" sz="1400" dirty="0" smtClean="0"/>
                        <a:t>Anzahl der Baugröße </a:t>
                      </a:r>
                      <a:endParaRPr lang="de-DE" sz="1400" dirty="0"/>
                    </a:p>
                  </a:txBody>
                  <a:tcPr/>
                </a:tc>
                <a:tc>
                  <a:txBody>
                    <a:bodyPr/>
                    <a:lstStyle/>
                    <a:p>
                      <a:r>
                        <a:rPr lang="de-DE" sz="1400" dirty="0" smtClean="0"/>
                        <a:t>Flexibel</a:t>
                      </a:r>
                      <a:endParaRPr lang="de-DE" sz="1400" dirty="0"/>
                    </a:p>
                  </a:txBody>
                  <a:tcPr/>
                </a:tc>
              </a:tr>
              <a:tr h="477153">
                <a:tc>
                  <a:txBody>
                    <a:bodyPr/>
                    <a:lstStyle/>
                    <a:p>
                      <a:r>
                        <a:rPr lang="de-DE" sz="1400" dirty="0" smtClean="0"/>
                        <a:t>Wiederholgenauigkeit pro Achse                 </a:t>
                      </a:r>
                      <a:endParaRPr lang="de-DE"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dk1"/>
                          </a:solidFill>
                          <a:latin typeface="+mn-lt"/>
                          <a:ea typeface="+mn-ea"/>
                          <a:cs typeface="+mn-cs"/>
                        </a:rPr>
                        <a:t> 0.01 mm</a:t>
                      </a:r>
                      <a:endParaRPr lang="de-DE" sz="1100" dirty="0" smtClean="0"/>
                    </a:p>
                  </a:txBody>
                  <a:tcPr/>
                </a:tc>
              </a:tr>
              <a:tr h="339416">
                <a:tc>
                  <a:txBody>
                    <a:bodyPr/>
                    <a:lstStyle/>
                    <a:p>
                      <a:r>
                        <a:rPr lang="de-DE" sz="1400" dirty="0" smtClean="0"/>
                        <a:t>Horizontalhub         </a:t>
                      </a:r>
                      <a:endParaRPr lang="de-DE" sz="1400" dirty="0"/>
                    </a:p>
                  </a:txBody>
                  <a:tcPr/>
                </a:tc>
                <a:tc>
                  <a:txBody>
                    <a:bodyPr/>
                    <a:lstStyle/>
                    <a:p>
                      <a:r>
                        <a:rPr lang="de-DE" sz="1400" dirty="0" err="1" smtClean="0"/>
                        <a:t>max</a:t>
                      </a:r>
                      <a:r>
                        <a:rPr lang="de-DE" sz="1400" dirty="0" smtClean="0"/>
                        <a:t> .</a:t>
                      </a:r>
                      <a:r>
                        <a:rPr lang="de-DE" sz="1400" baseline="0" dirty="0" smtClean="0"/>
                        <a:t> 500 mm</a:t>
                      </a:r>
                      <a:endParaRPr lang="de-DE" sz="1400" dirty="0"/>
                    </a:p>
                  </a:txBody>
                  <a:tcPr/>
                </a:tc>
              </a:tr>
              <a:tr h="339416">
                <a:tc>
                  <a:txBody>
                    <a:bodyPr/>
                    <a:lstStyle/>
                    <a:p>
                      <a:r>
                        <a:rPr lang="de-DE" sz="1400" dirty="0" smtClean="0"/>
                        <a:t>Vertikalhub              </a:t>
                      </a:r>
                      <a:endParaRPr lang="de-DE" sz="1400" dirty="0"/>
                    </a:p>
                  </a:txBody>
                  <a:tcPr/>
                </a:tc>
                <a:tc>
                  <a:txBody>
                    <a:bodyPr/>
                    <a:lstStyle/>
                    <a:p>
                      <a:r>
                        <a:rPr lang="de-DE" sz="1400" dirty="0" smtClean="0"/>
                        <a:t>max.  400 mm</a:t>
                      </a:r>
                      <a:endParaRPr lang="de-DE" sz="1400" dirty="0"/>
                    </a:p>
                  </a:txBody>
                  <a:tcPr/>
                </a:tc>
              </a:tr>
              <a:tr h="339416">
                <a:tc>
                  <a:txBody>
                    <a:bodyPr/>
                    <a:lstStyle/>
                    <a:p>
                      <a:r>
                        <a:rPr lang="de-DE" sz="1400" dirty="0" smtClean="0"/>
                        <a:t>Max. Nutzlast             </a:t>
                      </a:r>
                      <a:endParaRPr lang="de-DE" sz="1400" dirty="0"/>
                    </a:p>
                  </a:txBody>
                  <a:tcPr/>
                </a:tc>
                <a:tc>
                  <a:txBody>
                    <a:bodyPr/>
                    <a:lstStyle/>
                    <a:p>
                      <a:r>
                        <a:rPr lang="de-DE" sz="1400" dirty="0" smtClean="0"/>
                        <a:t>6 kg</a:t>
                      </a:r>
                      <a:endParaRPr lang="de-DE" sz="1400" dirty="0"/>
                    </a:p>
                  </a:txBody>
                  <a:tcPr/>
                </a:tc>
              </a:tr>
              <a:tr h="339416">
                <a:tc>
                  <a:txBody>
                    <a:bodyPr/>
                    <a:lstStyle/>
                    <a:p>
                      <a:r>
                        <a:rPr lang="de-DE" sz="1400" dirty="0" smtClean="0"/>
                        <a:t>Max. Picks pro Minute</a:t>
                      </a:r>
                      <a:endParaRPr lang="de-DE" sz="1400" dirty="0"/>
                    </a:p>
                  </a:txBody>
                  <a:tcPr/>
                </a:tc>
                <a:tc>
                  <a:txBody>
                    <a:bodyPr/>
                    <a:lstStyle/>
                    <a:p>
                      <a:r>
                        <a:rPr lang="de-DE" sz="1400" dirty="0" smtClean="0"/>
                        <a:t>85*</a:t>
                      </a:r>
                      <a:endParaRPr lang="de-DE" sz="1400" dirty="0"/>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2"/>
          <p:cNvSpPr>
            <a:spLocks noGrp="1"/>
          </p:cNvSpPr>
          <p:nvPr>
            <p:ph type="title"/>
          </p:nvPr>
        </p:nvSpPr>
        <p:spPr/>
        <p:txBody>
          <a:bodyPr/>
          <a:lstStyle/>
          <a:p>
            <a:r>
              <a:rPr lang="de-DE" smtClean="0"/>
              <a:t>Pneumatisch Komponenten</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11268" name="Text Box 4"/>
          <p:cNvSpPr txBox="1">
            <a:spLocks noChangeArrowheads="1"/>
          </p:cNvSpPr>
          <p:nvPr/>
        </p:nvSpPr>
        <p:spPr bwMode="auto">
          <a:xfrm>
            <a:off x="571472" y="1357298"/>
            <a:ext cx="4162425"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KLM 25, 50, 100, 300</a:t>
            </a:r>
          </a:p>
        </p:txBody>
      </p:sp>
      <p:sp>
        <p:nvSpPr>
          <p:cNvPr id="11269" name="Text Box 5"/>
          <p:cNvSpPr txBox="1">
            <a:spLocks noChangeArrowheads="1"/>
          </p:cNvSpPr>
          <p:nvPr/>
        </p:nvSpPr>
        <p:spPr bwMode="auto">
          <a:xfrm>
            <a:off x="571472" y="2064553"/>
            <a:ext cx="8248678" cy="3864777"/>
          </a:xfrm>
          <a:prstGeom prst="rect">
            <a:avLst/>
          </a:prstGeom>
          <a:noFill/>
          <a:ln w="9525">
            <a:noFill/>
            <a:miter lim="800000"/>
            <a:headEnd/>
            <a:tailEnd/>
          </a:ln>
        </p:spPr>
        <p:txBody>
          <a:bodyPr wrap="square" lIns="90000" tIns="46800" rIns="90000" bIns="46800">
            <a:spAutoFit/>
          </a:bodyPr>
          <a:lstStyle/>
          <a:p>
            <a:pPr>
              <a:spcBef>
                <a:spcPts val="600"/>
              </a:spcBef>
              <a:buFontTx/>
              <a:buChar char="•"/>
            </a:pPr>
            <a:r>
              <a:rPr lang="de-DE" sz="2000" dirty="0">
                <a:solidFill>
                  <a:schemeClr val="tx1">
                    <a:lumMod val="75000"/>
                    <a:lumOff val="25000"/>
                  </a:schemeClr>
                </a:solidFill>
                <a:latin typeface="+mn-lt"/>
              </a:rPr>
              <a:t> </a:t>
            </a:r>
            <a:r>
              <a:rPr lang="de-DE" sz="2000" dirty="0" smtClean="0">
                <a:solidFill>
                  <a:schemeClr val="tx1">
                    <a:lumMod val="75000"/>
                    <a:lumOff val="25000"/>
                  </a:schemeClr>
                </a:solidFill>
                <a:latin typeface="+mn-lt"/>
              </a:rPr>
              <a:t>4 </a:t>
            </a:r>
            <a:r>
              <a:rPr lang="de-DE" sz="2000" dirty="0">
                <a:solidFill>
                  <a:schemeClr val="tx1">
                    <a:lumMod val="75000"/>
                    <a:lumOff val="25000"/>
                  </a:schemeClr>
                </a:solidFill>
                <a:latin typeface="+mn-lt"/>
              </a:rPr>
              <a:t>Größen (67 N - 753 N)</a:t>
            </a:r>
          </a:p>
          <a:p>
            <a:pPr>
              <a:spcBef>
                <a:spcPts val="600"/>
              </a:spcBef>
              <a:buFontTx/>
              <a:buChar char="•"/>
            </a:pPr>
            <a:r>
              <a:rPr lang="de-DE" sz="2000" dirty="0">
                <a:solidFill>
                  <a:schemeClr val="tx1">
                    <a:lumMod val="75000"/>
                    <a:lumOff val="25000"/>
                  </a:schemeClr>
                </a:solidFill>
                <a:latin typeface="+mn-lt"/>
              </a:rPr>
              <a:t> Hübe 25- 300 mm</a:t>
            </a:r>
          </a:p>
          <a:p>
            <a:pPr>
              <a:spcBef>
                <a:spcPts val="600"/>
              </a:spcBef>
              <a:buFontTx/>
              <a:buChar char="•"/>
            </a:pPr>
            <a:r>
              <a:rPr lang="de-DE" sz="2000" dirty="0">
                <a:solidFill>
                  <a:schemeClr val="tx1">
                    <a:lumMod val="75000"/>
                    <a:lumOff val="25000"/>
                  </a:schemeClr>
                </a:solidFill>
                <a:latin typeface="+mn-lt"/>
              </a:rPr>
              <a:t> Spielfreie Kugelbüchsenführung  </a:t>
            </a:r>
            <a:endParaRPr lang="en-GB" sz="2000" dirty="0">
              <a:solidFill>
                <a:schemeClr val="tx1">
                  <a:lumMod val="75000"/>
                  <a:lumOff val="25000"/>
                </a:schemeClr>
              </a:solidFill>
              <a:latin typeface="+mn-lt"/>
            </a:endParaRPr>
          </a:p>
          <a:p>
            <a:pPr>
              <a:spcBef>
                <a:spcPts val="600"/>
              </a:spcBef>
              <a:buFontTx/>
              <a:buChar char="•"/>
            </a:pPr>
            <a:r>
              <a:rPr lang="de-DE" sz="2000" dirty="0">
                <a:solidFill>
                  <a:schemeClr val="tx1">
                    <a:lumMod val="75000"/>
                    <a:lumOff val="25000"/>
                  </a:schemeClr>
                </a:solidFill>
                <a:latin typeface="+mn-lt"/>
              </a:rPr>
              <a:t> Kostengünstige Alternative zu den LM Modulen</a:t>
            </a:r>
          </a:p>
          <a:p>
            <a:pPr>
              <a:spcBef>
                <a:spcPts val="600"/>
              </a:spcBef>
              <a:buFontTx/>
              <a:buChar char="•"/>
            </a:pPr>
            <a:r>
              <a:rPr lang="de-DE" sz="2000" dirty="0">
                <a:solidFill>
                  <a:schemeClr val="tx1">
                    <a:lumMod val="75000"/>
                    <a:lumOff val="25000"/>
                  </a:schemeClr>
                </a:solidFill>
                <a:latin typeface="+mn-lt"/>
              </a:rPr>
              <a:t> Führung durch Abstreifer geschützt  </a:t>
            </a:r>
            <a:endParaRPr lang="en-GB" sz="2000" dirty="0">
              <a:solidFill>
                <a:schemeClr val="tx1">
                  <a:lumMod val="75000"/>
                  <a:lumOff val="25000"/>
                </a:schemeClr>
              </a:solidFill>
              <a:latin typeface="+mn-lt"/>
            </a:endParaRPr>
          </a:p>
          <a:p>
            <a:pPr>
              <a:spcBef>
                <a:spcPts val="600"/>
              </a:spcBef>
              <a:buFontTx/>
              <a:buChar char="•"/>
            </a:pPr>
            <a:r>
              <a:rPr lang="de-DE" sz="2000" dirty="0">
                <a:solidFill>
                  <a:schemeClr val="tx1">
                    <a:lumMod val="75000"/>
                    <a:lumOff val="25000"/>
                  </a:schemeClr>
                </a:solidFill>
                <a:latin typeface="+mn-lt"/>
              </a:rPr>
              <a:t> Einsatz als Schlitten oder </a:t>
            </a:r>
            <a:r>
              <a:rPr lang="de-DE" sz="2000" dirty="0" err="1">
                <a:solidFill>
                  <a:schemeClr val="tx1">
                    <a:lumMod val="75000"/>
                    <a:lumOff val="25000"/>
                  </a:schemeClr>
                </a:solidFill>
                <a:latin typeface="+mn-lt"/>
              </a:rPr>
              <a:t>Hubmodul</a:t>
            </a:r>
            <a:r>
              <a:rPr lang="de-DE" sz="2000" dirty="0">
                <a:solidFill>
                  <a:schemeClr val="tx1">
                    <a:lumMod val="75000"/>
                    <a:lumOff val="25000"/>
                  </a:schemeClr>
                </a:solidFill>
                <a:latin typeface="+mn-lt"/>
              </a:rPr>
              <a:t> möglich  </a:t>
            </a:r>
          </a:p>
          <a:p>
            <a:pPr>
              <a:spcBef>
                <a:spcPts val="600"/>
              </a:spcBef>
              <a:buFontTx/>
              <a:buChar char="•"/>
            </a:pPr>
            <a:r>
              <a:rPr lang="de-DE" sz="2000" dirty="0">
                <a:solidFill>
                  <a:schemeClr val="tx1">
                    <a:lumMod val="75000"/>
                    <a:lumOff val="25000"/>
                  </a:schemeClr>
                </a:solidFill>
                <a:latin typeface="+mn-lt"/>
              </a:rPr>
              <a:t> Alle Teile wie Dämpfer und Sensoren innerhalb der Projektionsfläche</a:t>
            </a:r>
          </a:p>
          <a:p>
            <a:pPr>
              <a:spcBef>
                <a:spcPts val="600"/>
              </a:spcBef>
              <a:buFontTx/>
              <a:buChar char="•"/>
            </a:pPr>
            <a:r>
              <a:rPr lang="de-DE" sz="2000" dirty="0">
                <a:solidFill>
                  <a:schemeClr val="tx1">
                    <a:lumMod val="75000"/>
                    <a:lumOff val="25000"/>
                  </a:schemeClr>
                </a:solidFill>
                <a:latin typeface="+mn-lt"/>
              </a:rPr>
              <a:t> Mehrere Zwischenstellungen erhältlich – auch nachrüstbar</a:t>
            </a:r>
          </a:p>
          <a:p>
            <a:pPr>
              <a:spcBef>
                <a:spcPts val="600"/>
              </a:spcBef>
              <a:buFontTx/>
              <a:buChar char="•"/>
            </a:pPr>
            <a:r>
              <a:rPr lang="de-DE" sz="2000" dirty="0">
                <a:solidFill>
                  <a:schemeClr val="tx1">
                    <a:lumMod val="75000"/>
                    <a:lumOff val="25000"/>
                  </a:schemeClr>
                </a:solidFill>
                <a:latin typeface="+mn-lt"/>
              </a:rPr>
              <a:t> Absenksperre möglich – auch nachrüstbar (ab Baugröße 50)</a:t>
            </a:r>
          </a:p>
          <a:p>
            <a:pPr>
              <a:spcBef>
                <a:spcPts val="600"/>
              </a:spcBef>
              <a:buFontTx/>
              <a:buChar char="•"/>
            </a:pPr>
            <a:r>
              <a:rPr lang="de-DE" sz="2000" dirty="0">
                <a:solidFill>
                  <a:schemeClr val="tx1">
                    <a:lumMod val="75000"/>
                    <a:lumOff val="25000"/>
                  </a:schemeClr>
                </a:solidFill>
                <a:latin typeface="+mn-lt"/>
              </a:rPr>
              <a:t> Staubdichtversion verfügbar – tlw. auch nachrüstbar (ab Baugröße 100)   </a:t>
            </a:r>
          </a:p>
        </p:txBody>
      </p:sp>
      <p:pic>
        <p:nvPicPr>
          <p:cNvPr id="11270" name="Picture 2" descr="_Pic415"/>
          <p:cNvPicPr>
            <a:picLocks noChangeAspect="1" noChangeArrowheads="1"/>
          </p:cNvPicPr>
          <p:nvPr/>
        </p:nvPicPr>
        <p:blipFill>
          <a:blip r:embed="rId2" cstate="print"/>
          <a:srcRect/>
          <a:stretch>
            <a:fillRect/>
          </a:stretch>
        </p:blipFill>
        <p:spPr bwMode="auto">
          <a:xfrm>
            <a:off x="5257800" y="1285875"/>
            <a:ext cx="3600450" cy="1935163"/>
          </a:xfrm>
          <a:prstGeom prst="rect">
            <a:avLst/>
          </a:prstGeom>
          <a:noFill/>
          <a:ln w="9525">
            <a:noFill/>
            <a:miter lim="800000"/>
            <a:headEnd/>
            <a:tailEnd/>
          </a:ln>
        </p:spPr>
      </p:pic>
      <p:grpSp>
        <p:nvGrpSpPr>
          <p:cNvPr id="11271" name="Gruppieren 73"/>
          <p:cNvGrpSpPr>
            <a:grpSpLocks/>
          </p:cNvGrpSpPr>
          <p:nvPr/>
        </p:nvGrpSpPr>
        <p:grpSpPr bwMode="auto">
          <a:xfrm>
            <a:off x="7215188" y="2897022"/>
            <a:ext cx="1597030" cy="1336482"/>
            <a:chOff x="7215176" y="2897431"/>
            <a:chExt cx="1596815" cy="1335577"/>
          </a:xfrm>
        </p:grpSpPr>
        <p:grpSp>
          <p:nvGrpSpPr>
            <p:cNvPr id="11272" name="Gruppieren 26"/>
            <p:cNvGrpSpPr>
              <a:grpSpLocks/>
            </p:cNvGrpSpPr>
            <p:nvPr/>
          </p:nvGrpSpPr>
          <p:grpSpPr bwMode="auto">
            <a:xfrm>
              <a:off x="7215176" y="3126831"/>
              <a:ext cx="1596774" cy="246054"/>
              <a:chOff x="6500401" y="3450979"/>
              <a:chExt cx="1597173" cy="245922"/>
            </a:xfrm>
          </p:grpSpPr>
          <p:grpSp>
            <p:nvGrpSpPr>
              <p:cNvPr id="11298" name="Gruppieren 12"/>
              <p:cNvGrpSpPr>
                <a:grpSpLocks/>
              </p:cNvGrpSpPr>
              <p:nvPr/>
            </p:nvGrpSpPr>
            <p:grpSpPr bwMode="auto">
              <a:xfrm>
                <a:off x="6500401" y="3457464"/>
                <a:ext cx="180045" cy="179902"/>
                <a:chOff x="7352816" y="3260792"/>
                <a:chExt cx="300671" cy="311536"/>
              </a:xfrm>
            </p:grpSpPr>
            <p:sp>
              <p:nvSpPr>
                <p:cNvPr id="11300"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1301"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a:solidFill>
                        <a:schemeClr val="bg1"/>
                      </a:solidFill>
                    </a:rPr>
                    <a:t>2</a:t>
                  </a:r>
                </a:p>
              </p:txBody>
            </p:sp>
          </p:grpSp>
          <p:sp>
            <p:nvSpPr>
              <p:cNvPr id="11299" name="Textfeld 22"/>
              <p:cNvSpPr txBox="1">
                <a:spLocks noChangeArrowheads="1"/>
              </p:cNvSpPr>
              <p:nvPr/>
            </p:nvSpPr>
            <p:spPr bwMode="auto">
              <a:xfrm>
                <a:off x="6643702" y="3450979"/>
                <a:ext cx="1453872" cy="245922"/>
              </a:xfrm>
              <a:prstGeom prst="rect">
                <a:avLst/>
              </a:prstGeom>
              <a:noFill/>
              <a:ln w="9525">
                <a:noFill/>
                <a:miter lim="800000"/>
                <a:headEnd/>
                <a:tailEnd/>
              </a:ln>
            </p:spPr>
            <p:txBody>
              <a:bodyPr>
                <a:spAutoFit/>
              </a:bodyPr>
              <a:lstStyle/>
              <a:p>
                <a:r>
                  <a:rPr lang="de-DE" sz="1000" b="1" dirty="0">
                    <a:latin typeface="+mn-lt"/>
                  </a:rPr>
                  <a:t>Antrieb</a:t>
                </a:r>
              </a:p>
            </p:txBody>
          </p:sp>
        </p:grpSp>
        <p:grpSp>
          <p:nvGrpSpPr>
            <p:cNvPr id="11273" name="Gruppieren 26"/>
            <p:cNvGrpSpPr>
              <a:grpSpLocks/>
            </p:cNvGrpSpPr>
            <p:nvPr/>
          </p:nvGrpSpPr>
          <p:grpSpPr bwMode="auto">
            <a:xfrm>
              <a:off x="7215190" y="3343657"/>
              <a:ext cx="1596774" cy="246054"/>
              <a:chOff x="6500401" y="3450979"/>
              <a:chExt cx="1597173" cy="245922"/>
            </a:xfrm>
          </p:grpSpPr>
          <p:grpSp>
            <p:nvGrpSpPr>
              <p:cNvPr id="11294" name="Gruppieren 12"/>
              <p:cNvGrpSpPr>
                <a:grpSpLocks/>
              </p:cNvGrpSpPr>
              <p:nvPr/>
            </p:nvGrpSpPr>
            <p:grpSpPr bwMode="auto">
              <a:xfrm>
                <a:off x="6500401" y="3457465"/>
                <a:ext cx="180045" cy="215328"/>
                <a:chOff x="7352816" y="3260792"/>
                <a:chExt cx="300671" cy="372883"/>
              </a:xfrm>
            </p:grpSpPr>
            <p:sp>
              <p:nvSpPr>
                <p:cNvPr id="11296"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1297"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3</a:t>
                  </a:r>
                </a:p>
              </p:txBody>
            </p:sp>
          </p:grpSp>
          <p:sp>
            <p:nvSpPr>
              <p:cNvPr id="11295" name="Textfeld 22"/>
              <p:cNvSpPr txBox="1">
                <a:spLocks noChangeArrowheads="1"/>
              </p:cNvSpPr>
              <p:nvPr/>
            </p:nvSpPr>
            <p:spPr bwMode="auto">
              <a:xfrm>
                <a:off x="6643702" y="3450979"/>
                <a:ext cx="1453872" cy="245922"/>
              </a:xfrm>
              <a:prstGeom prst="rect">
                <a:avLst/>
              </a:prstGeom>
              <a:noFill/>
              <a:ln w="9525">
                <a:noFill/>
                <a:miter lim="800000"/>
                <a:headEnd/>
                <a:tailEnd/>
              </a:ln>
            </p:spPr>
            <p:txBody>
              <a:bodyPr>
                <a:spAutoFit/>
              </a:bodyPr>
              <a:lstStyle/>
              <a:p>
                <a:r>
                  <a:rPr lang="de-DE" sz="1000" b="1" dirty="0">
                    <a:latin typeface="+mn-lt"/>
                  </a:rPr>
                  <a:t>Baukastenlochbild</a:t>
                </a:r>
              </a:p>
            </p:txBody>
          </p:sp>
        </p:grpSp>
        <p:grpSp>
          <p:nvGrpSpPr>
            <p:cNvPr id="11274" name="Gruppieren 26"/>
            <p:cNvGrpSpPr>
              <a:grpSpLocks/>
            </p:cNvGrpSpPr>
            <p:nvPr/>
          </p:nvGrpSpPr>
          <p:grpSpPr bwMode="auto">
            <a:xfrm>
              <a:off x="7215190" y="3560480"/>
              <a:ext cx="1596774" cy="246054"/>
              <a:chOff x="6500401" y="3450976"/>
              <a:chExt cx="1597173" cy="245922"/>
            </a:xfrm>
          </p:grpSpPr>
          <p:grpSp>
            <p:nvGrpSpPr>
              <p:cNvPr id="11290" name="Gruppieren 12"/>
              <p:cNvGrpSpPr>
                <a:grpSpLocks/>
              </p:cNvGrpSpPr>
              <p:nvPr/>
            </p:nvGrpSpPr>
            <p:grpSpPr bwMode="auto">
              <a:xfrm>
                <a:off x="6500401" y="3457465"/>
                <a:ext cx="180045" cy="215328"/>
                <a:chOff x="7352816" y="3260792"/>
                <a:chExt cx="300671" cy="372883"/>
              </a:xfrm>
            </p:grpSpPr>
            <p:sp>
              <p:nvSpPr>
                <p:cNvPr id="11292"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1293"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4</a:t>
                  </a:r>
                </a:p>
              </p:txBody>
            </p:sp>
          </p:grpSp>
          <p:sp>
            <p:nvSpPr>
              <p:cNvPr id="11291" name="Textfeld 22"/>
              <p:cNvSpPr txBox="1">
                <a:spLocks noChangeArrowheads="1"/>
              </p:cNvSpPr>
              <p:nvPr/>
            </p:nvSpPr>
            <p:spPr bwMode="auto">
              <a:xfrm>
                <a:off x="6643702" y="3450976"/>
                <a:ext cx="1453872" cy="245922"/>
              </a:xfrm>
              <a:prstGeom prst="rect">
                <a:avLst/>
              </a:prstGeom>
              <a:noFill/>
              <a:ln w="9525">
                <a:noFill/>
                <a:miter lim="800000"/>
                <a:headEnd/>
                <a:tailEnd/>
              </a:ln>
            </p:spPr>
            <p:txBody>
              <a:bodyPr>
                <a:spAutoFit/>
              </a:bodyPr>
              <a:lstStyle/>
              <a:p>
                <a:r>
                  <a:rPr lang="de-DE" sz="1000" b="1" dirty="0">
                    <a:latin typeface="+mn-lt"/>
                  </a:rPr>
                  <a:t>Dämpfungseinstellung</a:t>
                </a:r>
              </a:p>
            </p:txBody>
          </p:sp>
        </p:grpSp>
        <p:grpSp>
          <p:nvGrpSpPr>
            <p:cNvPr id="11275" name="Gruppieren 26"/>
            <p:cNvGrpSpPr>
              <a:grpSpLocks/>
            </p:cNvGrpSpPr>
            <p:nvPr/>
          </p:nvGrpSpPr>
          <p:grpSpPr bwMode="auto">
            <a:xfrm>
              <a:off x="7215190" y="2897431"/>
              <a:ext cx="1596774" cy="246054"/>
              <a:chOff x="6500401" y="3438299"/>
              <a:chExt cx="1597173" cy="245922"/>
            </a:xfrm>
          </p:grpSpPr>
          <p:grpSp>
            <p:nvGrpSpPr>
              <p:cNvPr id="11286" name="Gruppieren 12"/>
              <p:cNvGrpSpPr>
                <a:grpSpLocks/>
              </p:cNvGrpSpPr>
              <p:nvPr/>
            </p:nvGrpSpPr>
            <p:grpSpPr bwMode="auto">
              <a:xfrm>
                <a:off x="6500401" y="3457478"/>
                <a:ext cx="180045" cy="215329"/>
                <a:chOff x="7352816" y="3260809"/>
                <a:chExt cx="300671" cy="372884"/>
              </a:xfrm>
            </p:grpSpPr>
            <p:sp>
              <p:nvSpPr>
                <p:cNvPr id="11288"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1289"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a:solidFill>
                        <a:schemeClr val="bg1"/>
                      </a:solidFill>
                    </a:rPr>
                    <a:t>1</a:t>
                  </a:r>
                </a:p>
              </p:txBody>
            </p:sp>
          </p:grpSp>
          <p:sp>
            <p:nvSpPr>
              <p:cNvPr id="11287" name="Textfeld 22"/>
              <p:cNvSpPr txBox="1">
                <a:spLocks noChangeArrowheads="1"/>
              </p:cNvSpPr>
              <p:nvPr/>
            </p:nvSpPr>
            <p:spPr bwMode="auto">
              <a:xfrm>
                <a:off x="6643702" y="3438299"/>
                <a:ext cx="1453872" cy="245922"/>
              </a:xfrm>
              <a:prstGeom prst="rect">
                <a:avLst/>
              </a:prstGeom>
              <a:noFill/>
              <a:ln w="9525">
                <a:noFill/>
                <a:miter lim="800000"/>
                <a:headEnd/>
                <a:tailEnd/>
              </a:ln>
            </p:spPr>
            <p:txBody>
              <a:bodyPr>
                <a:spAutoFit/>
              </a:bodyPr>
              <a:lstStyle/>
              <a:p>
                <a:r>
                  <a:rPr lang="de-DE" sz="1000" b="1" dirty="0" err="1">
                    <a:latin typeface="+mn-lt"/>
                  </a:rPr>
                  <a:t>Kugelbuchsenführung</a:t>
                </a:r>
                <a:endParaRPr lang="de-DE" sz="1000" b="1" dirty="0">
                  <a:latin typeface="+mn-lt"/>
                </a:endParaRPr>
              </a:p>
            </p:txBody>
          </p:sp>
        </p:grpSp>
        <p:grpSp>
          <p:nvGrpSpPr>
            <p:cNvPr id="11276" name="Gruppieren 26"/>
            <p:cNvGrpSpPr>
              <a:grpSpLocks/>
            </p:cNvGrpSpPr>
            <p:nvPr/>
          </p:nvGrpSpPr>
          <p:grpSpPr bwMode="auto">
            <a:xfrm>
              <a:off x="7215210" y="3777302"/>
              <a:ext cx="1596781" cy="246054"/>
              <a:chOff x="6500401" y="3450973"/>
              <a:chExt cx="1597180" cy="245922"/>
            </a:xfrm>
          </p:grpSpPr>
          <p:grpSp>
            <p:nvGrpSpPr>
              <p:cNvPr id="11282" name="Gruppieren 12"/>
              <p:cNvGrpSpPr>
                <a:grpSpLocks/>
              </p:cNvGrpSpPr>
              <p:nvPr/>
            </p:nvGrpSpPr>
            <p:grpSpPr bwMode="auto">
              <a:xfrm>
                <a:off x="6500401" y="3457465"/>
                <a:ext cx="180045" cy="215328"/>
                <a:chOff x="7352816" y="3260792"/>
                <a:chExt cx="300671" cy="372883"/>
              </a:xfrm>
            </p:grpSpPr>
            <p:sp>
              <p:nvSpPr>
                <p:cNvPr id="11284"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1285"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5</a:t>
                  </a:r>
                </a:p>
              </p:txBody>
            </p:sp>
          </p:grpSp>
          <p:sp>
            <p:nvSpPr>
              <p:cNvPr id="11283" name="Textfeld 22"/>
              <p:cNvSpPr txBox="1">
                <a:spLocks noChangeArrowheads="1"/>
              </p:cNvSpPr>
              <p:nvPr/>
            </p:nvSpPr>
            <p:spPr bwMode="auto">
              <a:xfrm>
                <a:off x="6643707" y="3450973"/>
                <a:ext cx="1453874" cy="245922"/>
              </a:xfrm>
              <a:prstGeom prst="rect">
                <a:avLst/>
              </a:prstGeom>
              <a:noFill/>
              <a:ln w="9525">
                <a:noFill/>
                <a:miter lim="800000"/>
                <a:headEnd/>
                <a:tailEnd/>
              </a:ln>
            </p:spPr>
            <p:txBody>
              <a:bodyPr>
                <a:spAutoFit/>
              </a:bodyPr>
              <a:lstStyle/>
              <a:p>
                <a:r>
                  <a:rPr lang="de-DE" sz="1000" b="1" dirty="0">
                    <a:latin typeface="+mn-lt"/>
                  </a:rPr>
                  <a:t>Endlageneinstellung</a:t>
                </a:r>
              </a:p>
            </p:txBody>
          </p:sp>
        </p:grpSp>
        <p:grpSp>
          <p:nvGrpSpPr>
            <p:cNvPr id="11277" name="Gruppieren 26"/>
            <p:cNvGrpSpPr>
              <a:grpSpLocks/>
            </p:cNvGrpSpPr>
            <p:nvPr/>
          </p:nvGrpSpPr>
          <p:grpSpPr bwMode="auto">
            <a:xfrm>
              <a:off x="7215206" y="3986954"/>
              <a:ext cx="1596774" cy="246054"/>
              <a:chOff x="6500401" y="3443944"/>
              <a:chExt cx="1597173" cy="245923"/>
            </a:xfrm>
          </p:grpSpPr>
          <p:grpSp>
            <p:nvGrpSpPr>
              <p:cNvPr id="11278" name="Gruppieren 12"/>
              <p:cNvGrpSpPr>
                <a:grpSpLocks/>
              </p:cNvGrpSpPr>
              <p:nvPr/>
            </p:nvGrpSpPr>
            <p:grpSpPr bwMode="auto">
              <a:xfrm>
                <a:off x="6500401" y="3457465"/>
                <a:ext cx="180045" cy="215328"/>
                <a:chOff x="7352816" y="3260792"/>
                <a:chExt cx="300671" cy="372883"/>
              </a:xfrm>
            </p:grpSpPr>
            <p:sp>
              <p:nvSpPr>
                <p:cNvPr id="11280"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1281"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6</a:t>
                  </a:r>
                </a:p>
              </p:txBody>
            </p:sp>
          </p:grpSp>
          <p:sp>
            <p:nvSpPr>
              <p:cNvPr id="11279" name="Textfeld 22"/>
              <p:cNvSpPr txBox="1">
                <a:spLocks noChangeArrowheads="1"/>
              </p:cNvSpPr>
              <p:nvPr/>
            </p:nvSpPr>
            <p:spPr bwMode="auto">
              <a:xfrm>
                <a:off x="6643702" y="3443944"/>
                <a:ext cx="1453872" cy="245923"/>
              </a:xfrm>
              <a:prstGeom prst="rect">
                <a:avLst/>
              </a:prstGeom>
              <a:noFill/>
              <a:ln w="9525">
                <a:noFill/>
                <a:miter lim="800000"/>
                <a:headEnd/>
                <a:tailEnd/>
              </a:ln>
            </p:spPr>
            <p:txBody>
              <a:bodyPr>
                <a:spAutoFit/>
              </a:bodyPr>
              <a:lstStyle/>
              <a:p>
                <a:r>
                  <a:rPr lang="de-DE" sz="1000" b="1" dirty="0" err="1">
                    <a:latin typeface="+mn-lt"/>
                  </a:rPr>
                  <a:t>Sensorik</a:t>
                </a:r>
                <a:endParaRPr lang="de-DE" sz="1000" b="1" dirty="0">
                  <a:latin typeface="+mn-lt"/>
                </a:endParaRPr>
              </a:p>
            </p:txBody>
          </p:sp>
        </p:grpSp>
      </p:grpSp>
      <p:sp>
        <p:nvSpPr>
          <p:cNvPr id="38" name="Foliennummernplatzhalter 37"/>
          <p:cNvSpPr>
            <a:spLocks noGrp="1"/>
          </p:cNvSpPr>
          <p:nvPr>
            <p:ph type="sldNum" sz="quarter" idx="4"/>
          </p:nvPr>
        </p:nvSpPr>
        <p:spPr/>
        <p:txBody>
          <a:bodyPr/>
          <a:lstStyle/>
          <a:p>
            <a:fld id="{67E460E2-A79B-FD4C-875F-CB1722C97EA1}" type="slidenum">
              <a:rPr lang="de-DE" smtClean="0"/>
              <a:pPr/>
              <a:t>6</a:t>
            </a:fld>
            <a:endParaRPr lang="de-DE"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60</a:t>
            </a:fld>
            <a:endParaRPr lang="de-DE" dirty="0"/>
          </a:p>
        </p:txBody>
      </p:sp>
      <p:sp>
        <p:nvSpPr>
          <p:cNvPr id="5" name="Titel 4"/>
          <p:cNvSpPr>
            <a:spLocks noGrp="1"/>
          </p:cNvSpPr>
          <p:nvPr>
            <p:ph type="title"/>
          </p:nvPr>
        </p:nvSpPr>
        <p:spPr/>
        <p:txBody>
          <a:bodyPr/>
          <a:lstStyle/>
          <a:p>
            <a:r>
              <a:rPr lang="de-DE" dirty="0" smtClean="0"/>
              <a:t>Pick &amp; Place-Einheit PPU-P</a:t>
            </a:r>
            <a:endParaRPr lang="de-DE" dirty="0"/>
          </a:p>
        </p:txBody>
      </p:sp>
      <p:sp>
        <p:nvSpPr>
          <p:cNvPr id="6" name="Inhaltsplatzhalter 5"/>
          <p:cNvSpPr>
            <a:spLocks noGrp="1"/>
          </p:cNvSpPr>
          <p:nvPr>
            <p:ph sz="quarter" idx="12"/>
          </p:nvPr>
        </p:nvSpPr>
        <p:spPr>
          <a:xfrm>
            <a:off x="611560" y="1628800"/>
            <a:ext cx="6048672" cy="4237567"/>
          </a:xfrm>
        </p:spPr>
        <p:txBody>
          <a:bodyPr/>
          <a:lstStyle/>
          <a:p>
            <a:r>
              <a:rPr lang="de-DE" sz="1800" b="1" dirty="0" smtClean="0"/>
              <a:t>PPU- P</a:t>
            </a:r>
          </a:p>
          <a:p>
            <a:r>
              <a:rPr lang="de-DE" sz="1800" b="1" dirty="0" smtClean="0"/>
              <a:t>Ihr Mehrwert</a:t>
            </a:r>
          </a:p>
          <a:p>
            <a:pPr>
              <a:spcBef>
                <a:spcPts val="0"/>
              </a:spcBef>
              <a:buFont typeface="Arial" pitchFamily="34" charset="0"/>
              <a:buChar char="•"/>
            </a:pPr>
            <a:r>
              <a:rPr lang="de-DE" sz="1800" b="1" dirty="0" smtClean="0"/>
              <a:t> </a:t>
            </a:r>
            <a:r>
              <a:rPr lang="de-DE" sz="1800" dirty="0" smtClean="0"/>
              <a:t>Höhere Anlagenproduktivität durch bis zu 30 % kürzere</a:t>
            </a:r>
          </a:p>
          <a:p>
            <a:pPr>
              <a:spcBef>
                <a:spcPts val="0"/>
              </a:spcBef>
            </a:pPr>
            <a:r>
              <a:rPr lang="de-DE" sz="1800" dirty="0" smtClean="0"/>
              <a:t>  Zykluszeiten von nur 0.63 s*</a:t>
            </a:r>
          </a:p>
          <a:p>
            <a:pPr>
              <a:spcBef>
                <a:spcPts val="0"/>
              </a:spcBef>
              <a:buFont typeface="Arial" pitchFamily="34" charset="0"/>
              <a:buChar char="•"/>
            </a:pPr>
            <a:r>
              <a:rPr lang="de-DE" sz="1800" dirty="0" smtClean="0"/>
              <a:t> Mehr Flexibilität durch Kompensation unterschiedlicher</a:t>
            </a:r>
          </a:p>
          <a:p>
            <a:pPr>
              <a:spcBef>
                <a:spcPts val="0"/>
              </a:spcBef>
            </a:pPr>
            <a:r>
              <a:rPr lang="de-DE" sz="1800" dirty="0" smtClean="0"/>
              <a:t>   Aufnahme- und Ablagehöhen</a:t>
            </a:r>
          </a:p>
          <a:p>
            <a:pPr>
              <a:spcBef>
                <a:spcPts val="0"/>
              </a:spcBef>
              <a:buFont typeface="Arial" pitchFamily="34" charset="0"/>
              <a:buChar char="•"/>
            </a:pPr>
            <a:r>
              <a:rPr lang="de-DE" sz="1800" dirty="0" smtClean="0"/>
              <a:t> Einfachste Einbindung in Prozesse dank integriertem</a:t>
            </a:r>
          </a:p>
          <a:p>
            <a:pPr>
              <a:spcBef>
                <a:spcPts val="0"/>
              </a:spcBef>
            </a:pPr>
            <a:r>
              <a:rPr lang="de-DE" sz="1800" dirty="0" smtClean="0"/>
              <a:t>  Toleranzausgleich</a:t>
            </a:r>
          </a:p>
          <a:p>
            <a:pPr>
              <a:spcBef>
                <a:spcPts val="0"/>
              </a:spcBef>
              <a:buFont typeface="Arial" pitchFamily="34" charset="0"/>
              <a:buChar char="•"/>
            </a:pPr>
            <a:r>
              <a:rPr lang="de-DE" sz="1800" dirty="0" smtClean="0"/>
              <a:t> Einfachste Inbetriebnahme durch Plug &amp; Play-Funktionalität</a:t>
            </a:r>
          </a:p>
          <a:p>
            <a:pPr>
              <a:spcBef>
                <a:spcPts val="0"/>
              </a:spcBef>
              <a:buFont typeface="Arial" pitchFamily="34" charset="0"/>
              <a:buChar char="•"/>
            </a:pPr>
            <a:r>
              <a:rPr lang="de-DE" sz="1800" dirty="0" smtClean="0"/>
              <a:t> Volle Kompatibilität zum Baukasten für die modulare</a:t>
            </a:r>
            <a:endParaRPr lang="de-DE" sz="1800" b="1" dirty="0" smtClean="0"/>
          </a:p>
          <a:p>
            <a:r>
              <a:rPr lang="de-DE" sz="1800" b="1" dirty="0" smtClean="0"/>
              <a:t>Ihr Vorteil</a:t>
            </a:r>
          </a:p>
          <a:p>
            <a:pPr>
              <a:spcBef>
                <a:spcPts val="0"/>
              </a:spcBef>
            </a:pPr>
            <a:r>
              <a:rPr lang="de-DE" sz="1800" dirty="0" smtClean="0"/>
              <a:t>Die ideale Lösung, wenn hohe Taktraten gefordert sind – ohne Umrüstung auf </a:t>
            </a:r>
            <a:r>
              <a:rPr lang="de-DE" sz="1800" dirty="0" err="1" smtClean="0"/>
              <a:t>mechatronische</a:t>
            </a:r>
            <a:r>
              <a:rPr lang="de-DE" sz="1800" dirty="0" smtClean="0"/>
              <a:t> Lösungen.</a:t>
            </a:r>
            <a:endParaRPr lang="de-DE" sz="1800" dirty="0"/>
          </a:p>
        </p:txBody>
      </p:sp>
      <p:pic>
        <p:nvPicPr>
          <p:cNvPr id="47106" name="Picture 2"/>
          <p:cNvPicPr>
            <a:picLocks noGrp="1" noChangeAspect="1" noChangeArrowheads="1"/>
          </p:cNvPicPr>
          <p:nvPr>
            <p:ph sz="quarter" idx="11"/>
          </p:nvPr>
        </p:nvPicPr>
        <p:blipFill>
          <a:blip r:embed="rId2" cstate="print"/>
          <a:srcRect/>
          <a:stretch>
            <a:fillRect/>
          </a:stretch>
        </p:blipFill>
        <p:spPr bwMode="auto">
          <a:xfrm>
            <a:off x="6776441" y="1702172"/>
            <a:ext cx="2332063" cy="25298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p:cNvGraphicFramePr>
            <a:graphicFrameLocks noGrp="1"/>
          </p:cNvGraphicFramePr>
          <p:nvPr>
            <p:ph sz="quarter" idx="11"/>
          </p:nvPr>
        </p:nvGraphicFramePr>
        <p:xfrm>
          <a:off x="5220072" y="3140968"/>
          <a:ext cx="3744416" cy="2925282"/>
        </p:xfrm>
        <a:graphic>
          <a:graphicData uri="http://schemas.openxmlformats.org/drawingml/2006/table">
            <a:tbl>
              <a:tblPr firstRow="1" bandRow="1">
                <a:tableStyleId>{5C22544A-7EE6-4342-B048-85BDC9FD1C3A}</a:tableStyleId>
              </a:tblPr>
              <a:tblGrid>
                <a:gridCol w="1944216"/>
                <a:gridCol w="864096"/>
                <a:gridCol w="936104"/>
              </a:tblGrid>
              <a:tr h="401187">
                <a:tc grid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dirty="0" smtClean="0"/>
                        <a:t>Technische Daten</a:t>
                      </a:r>
                    </a:p>
                  </a:txBody>
                  <a:tcPr/>
                </a:tc>
                <a:tc hMerge="1">
                  <a:txBody>
                    <a:bodyPr/>
                    <a:lstStyle/>
                    <a:p>
                      <a:endParaRPr lang="de-DE" dirty="0"/>
                    </a:p>
                  </a:txBody>
                  <a:tcPr/>
                </a:tc>
                <a:tc hMerge="1">
                  <a:txBody>
                    <a:bodyPr/>
                    <a:lstStyle/>
                    <a:p>
                      <a:endParaRPr lang="de-DE"/>
                    </a:p>
                  </a:txBody>
                  <a:tcPr/>
                </a:tc>
              </a:tr>
              <a:tr h="401187">
                <a:tc>
                  <a:txBody>
                    <a:bodyPr/>
                    <a:lstStyle/>
                    <a:p>
                      <a:r>
                        <a:rPr lang="de-DE" sz="1400" dirty="0" smtClean="0"/>
                        <a:t>Anzahl der Baugröße </a:t>
                      </a:r>
                      <a:endParaRPr lang="de-DE" sz="1400" dirty="0"/>
                    </a:p>
                  </a:txBody>
                  <a:tcPr/>
                </a:tc>
                <a:tc gridSpan="2">
                  <a:txBody>
                    <a:bodyPr/>
                    <a:lstStyle/>
                    <a:p>
                      <a:r>
                        <a:rPr lang="de-DE" sz="1400" dirty="0" smtClean="0"/>
                        <a:t>2</a:t>
                      </a:r>
                    </a:p>
                  </a:txBody>
                  <a:tcPr/>
                </a:tc>
                <a:tc hMerge="1">
                  <a:txBody>
                    <a:bodyPr/>
                    <a:lstStyle/>
                    <a:p>
                      <a:endParaRPr lang="de-DE"/>
                    </a:p>
                  </a:txBody>
                  <a:tcPr/>
                </a:tc>
              </a:tr>
              <a:tr h="401187">
                <a:tc>
                  <a:txBody>
                    <a:bodyPr/>
                    <a:lstStyle/>
                    <a:p>
                      <a:r>
                        <a:rPr lang="de-DE" sz="1400" dirty="0" smtClean="0"/>
                        <a:t>Wiederholgenauigkeit pro Achse   </a:t>
                      </a:r>
                      <a:endParaRPr lang="de-DE" sz="1400" dirty="0"/>
                    </a:p>
                  </a:txBody>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dk1"/>
                          </a:solidFill>
                          <a:latin typeface="+mn-lt"/>
                          <a:ea typeface="+mn-ea"/>
                          <a:cs typeface="+mn-cs"/>
                        </a:rPr>
                        <a:t>± 0.01 mm</a:t>
                      </a:r>
                      <a:endParaRPr lang="de-DE" sz="1400" dirty="0" smtClean="0"/>
                    </a:p>
                  </a:txBody>
                  <a:tcPr/>
                </a:tc>
                <a:tc hMerge="1">
                  <a:txBody>
                    <a:bodyPr/>
                    <a:lstStyle/>
                    <a:p>
                      <a:endParaRPr lang="de-DE"/>
                    </a:p>
                  </a:txBody>
                  <a:tcPr/>
                </a:tc>
              </a:tr>
              <a:tr h="401187">
                <a:tc>
                  <a:txBody>
                    <a:bodyPr/>
                    <a:lstStyle/>
                    <a:p>
                      <a:r>
                        <a:rPr lang="de-DE" sz="1400" dirty="0" smtClean="0"/>
                        <a:t>Horizontalhub</a:t>
                      </a:r>
                      <a:endParaRPr lang="de-DE" sz="1400" dirty="0"/>
                    </a:p>
                  </a:txBody>
                  <a:tcPr/>
                </a:tc>
                <a:tc>
                  <a:txBody>
                    <a:bodyPr/>
                    <a:lstStyle/>
                    <a:p>
                      <a:r>
                        <a:rPr lang="de-DE" sz="1400" dirty="0" smtClean="0"/>
                        <a:t>145 mm</a:t>
                      </a:r>
                      <a:endParaRPr lang="de-DE" sz="1400" dirty="0"/>
                    </a:p>
                  </a:txBody>
                  <a:tcPr/>
                </a:tc>
                <a:tc>
                  <a:txBody>
                    <a:bodyPr/>
                    <a:lstStyle/>
                    <a:p>
                      <a:r>
                        <a:rPr lang="de-DE" sz="1400" dirty="0" smtClean="0"/>
                        <a:t>280 mm</a:t>
                      </a:r>
                      <a:endParaRPr lang="de-DE" sz="1400" dirty="0"/>
                    </a:p>
                  </a:txBody>
                  <a:tcPr/>
                </a:tc>
              </a:tr>
              <a:tr h="401187">
                <a:tc>
                  <a:txBody>
                    <a:bodyPr/>
                    <a:lstStyle/>
                    <a:p>
                      <a:r>
                        <a:rPr lang="de-DE" sz="1400" dirty="0" smtClean="0"/>
                        <a:t>Vertikalhub </a:t>
                      </a:r>
                      <a:endParaRPr lang="de-DE" sz="1400" dirty="0"/>
                    </a:p>
                  </a:txBody>
                  <a:tcPr/>
                </a:tc>
                <a:tc>
                  <a:txBody>
                    <a:bodyPr/>
                    <a:lstStyle/>
                    <a:p>
                      <a:r>
                        <a:rPr lang="de-DE" sz="1400" dirty="0" smtClean="0"/>
                        <a:t>45 mm</a:t>
                      </a:r>
                      <a:endParaRPr lang="de-DE" sz="1400" dirty="0"/>
                    </a:p>
                  </a:txBody>
                  <a:tcPr/>
                </a:tc>
                <a:tc>
                  <a:txBody>
                    <a:bodyPr/>
                    <a:lstStyle/>
                    <a:p>
                      <a:r>
                        <a:rPr lang="de-DE" sz="1400" dirty="0" smtClean="0"/>
                        <a:t>150 mm</a:t>
                      </a:r>
                      <a:endParaRPr lang="de-DE" sz="1400" dirty="0"/>
                    </a:p>
                  </a:txBody>
                  <a:tcPr/>
                </a:tc>
              </a:tr>
              <a:tr h="401187">
                <a:tc>
                  <a:txBody>
                    <a:bodyPr/>
                    <a:lstStyle/>
                    <a:p>
                      <a:r>
                        <a:rPr lang="de-DE" sz="1400" dirty="0" smtClean="0"/>
                        <a:t>Max. Nutzlast </a:t>
                      </a:r>
                      <a:endParaRPr lang="de-DE" sz="1400" dirty="0"/>
                    </a:p>
                  </a:txBody>
                  <a:tcPr/>
                </a:tc>
                <a:tc>
                  <a:txBody>
                    <a:bodyPr/>
                    <a:lstStyle/>
                    <a:p>
                      <a:r>
                        <a:rPr lang="de-DE" sz="1400" dirty="0" smtClean="0"/>
                        <a:t>1 kg</a:t>
                      </a:r>
                      <a:endParaRPr lang="de-DE" sz="1400" dirty="0"/>
                    </a:p>
                  </a:txBody>
                  <a:tcPr/>
                </a:tc>
                <a:tc>
                  <a:txBody>
                    <a:bodyPr/>
                    <a:lstStyle/>
                    <a:p>
                      <a:r>
                        <a:rPr lang="de-DE" sz="1400" dirty="0" smtClean="0"/>
                        <a:t>3 kg</a:t>
                      </a:r>
                      <a:endParaRPr lang="de-DE" sz="1400" dirty="0"/>
                    </a:p>
                  </a:txBody>
                  <a:tcPr/>
                </a:tc>
              </a:tr>
              <a:tr h="401187">
                <a:tc>
                  <a:txBody>
                    <a:bodyPr/>
                    <a:lstStyle/>
                    <a:p>
                      <a:r>
                        <a:rPr lang="de-DE" sz="1400" dirty="0" smtClean="0"/>
                        <a:t>Max. Picks pro Minute</a:t>
                      </a:r>
                      <a:endParaRPr lang="de-DE" sz="1400" dirty="0"/>
                    </a:p>
                  </a:txBody>
                  <a:tcPr/>
                </a:tc>
                <a:tc>
                  <a:txBody>
                    <a:bodyPr/>
                    <a:lstStyle/>
                    <a:p>
                      <a:r>
                        <a:rPr lang="de-DE" sz="1400" dirty="0" smtClean="0"/>
                        <a:t>95*</a:t>
                      </a:r>
                      <a:endParaRPr lang="de-DE" sz="1400" dirty="0"/>
                    </a:p>
                  </a:txBody>
                  <a:tcPr/>
                </a:tc>
                <a:tc>
                  <a:txBody>
                    <a:bodyPr/>
                    <a:lstStyle/>
                    <a:p>
                      <a:r>
                        <a:rPr lang="de-DE" sz="1400" dirty="0" smtClean="0"/>
                        <a:t>80**</a:t>
                      </a:r>
                      <a:endParaRPr lang="de-DE" sz="1400" dirty="0"/>
                    </a:p>
                  </a:txBody>
                  <a:tcPr/>
                </a:tc>
              </a:tr>
            </a:tbl>
          </a:graphicData>
        </a:graphic>
      </p:graphicFrame>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61</a:t>
            </a:fld>
            <a:endParaRPr lang="de-DE" dirty="0"/>
          </a:p>
        </p:txBody>
      </p:sp>
      <p:sp>
        <p:nvSpPr>
          <p:cNvPr id="5" name="Titel 4"/>
          <p:cNvSpPr>
            <a:spLocks noGrp="1"/>
          </p:cNvSpPr>
          <p:nvPr>
            <p:ph type="title"/>
          </p:nvPr>
        </p:nvSpPr>
        <p:spPr/>
        <p:txBody>
          <a:bodyPr/>
          <a:lstStyle/>
          <a:p>
            <a:r>
              <a:rPr lang="de-DE" dirty="0" smtClean="0"/>
              <a:t>Pick &amp; Place-Einheit PPU-P</a:t>
            </a:r>
            <a:endParaRPr lang="de-DE" dirty="0"/>
          </a:p>
        </p:txBody>
      </p:sp>
      <p:sp>
        <p:nvSpPr>
          <p:cNvPr id="6" name="Inhaltsplatzhalter 5"/>
          <p:cNvSpPr>
            <a:spLocks noGrp="1"/>
          </p:cNvSpPr>
          <p:nvPr>
            <p:ph sz="quarter" idx="12"/>
          </p:nvPr>
        </p:nvSpPr>
        <p:spPr>
          <a:xfrm>
            <a:off x="586844" y="1604434"/>
            <a:ext cx="4417204" cy="4237567"/>
          </a:xfrm>
        </p:spPr>
        <p:txBody>
          <a:bodyPr/>
          <a:lstStyle/>
          <a:p>
            <a:r>
              <a:rPr lang="de-DE" sz="1800" b="1" dirty="0" smtClean="0"/>
              <a:t>Ansteuerung</a:t>
            </a:r>
          </a:p>
          <a:p>
            <a:pPr>
              <a:spcBef>
                <a:spcPts val="0"/>
              </a:spcBef>
            </a:pPr>
            <a:r>
              <a:rPr lang="de-DE" sz="1800" dirty="0" smtClean="0"/>
              <a:t>VCU (</a:t>
            </a:r>
            <a:r>
              <a:rPr lang="de-DE" sz="1800" dirty="0" err="1" smtClean="0"/>
              <a:t>Valve</a:t>
            </a:r>
            <a:r>
              <a:rPr lang="de-DE" sz="1800" dirty="0" smtClean="0"/>
              <a:t> </a:t>
            </a:r>
            <a:r>
              <a:rPr lang="de-DE" sz="1800" dirty="0" err="1" smtClean="0"/>
              <a:t>Control</a:t>
            </a:r>
            <a:r>
              <a:rPr lang="de-DE" sz="1800" dirty="0" smtClean="0"/>
              <a:t> Unit) oder handelsübliche </a:t>
            </a:r>
            <a:r>
              <a:rPr lang="de-DE" sz="1800" dirty="0" err="1" smtClean="0"/>
              <a:t>Pneumatikventile</a:t>
            </a:r>
            <a:endParaRPr lang="de-DE" sz="1800" dirty="0" smtClean="0"/>
          </a:p>
          <a:p>
            <a:pPr>
              <a:lnSpc>
                <a:spcPts val="1500"/>
              </a:lnSpc>
              <a:spcBef>
                <a:spcPts val="0"/>
              </a:spcBef>
            </a:pPr>
            <a:endParaRPr lang="de-DE" sz="1800" dirty="0" smtClean="0"/>
          </a:p>
          <a:p>
            <a:pPr>
              <a:lnSpc>
                <a:spcPts val="1500"/>
              </a:lnSpc>
              <a:spcBef>
                <a:spcPts val="0"/>
              </a:spcBef>
            </a:pPr>
            <a:endParaRPr lang="de-DE" sz="1800" b="1" dirty="0" smtClean="0"/>
          </a:p>
          <a:p>
            <a:pPr>
              <a:lnSpc>
                <a:spcPts val="1500"/>
              </a:lnSpc>
              <a:spcBef>
                <a:spcPts val="0"/>
              </a:spcBef>
            </a:pPr>
            <a:r>
              <a:rPr lang="de-DE" sz="1800" b="1" dirty="0" smtClean="0"/>
              <a:t>Einsatzgebiet</a:t>
            </a:r>
          </a:p>
          <a:p>
            <a:pPr>
              <a:spcBef>
                <a:spcPts val="0"/>
              </a:spcBef>
            </a:pPr>
            <a:r>
              <a:rPr lang="de-DE" sz="1800" dirty="0" smtClean="0"/>
              <a:t>Äußerst kompakte 2-Achs-Einheit zum Abfahren einer typischen Pick &amp; Place-Bewegung. </a:t>
            </a:r>
          </a:p>
          <a:p>
            <a:pPr>
              <a:spcBef>
                <a:spcPts val="0"/>
              </a:spcBef>
            </a:pPr>
            <a:r>
              <a:rPr lang="de-DE" sz="1800" dirty="0" smtClean="0"/>
              <a:t>Für schnelles und präzises Umsetzen von Werkstücken in der High -Speed-Montage.</a:t>
            </a:r>
            <a:endParaRPr lang="de-DE" sz="1800" dirty="0"/>
          </a:p>
        </p:txBody>
      </p:sp>
      <p:pic>
        <p:nvPicPr>
          <p:cNvPr id="8" name="Picture 3"/>
          <p:cNvPicPr>
            <a:picLocks noChangeAspect="1" noChangeArrowheads="1"/>
          </p:cNvPicPr>
          <p:nvPr/>
        </p:nvPicPr>
        <p:blipFill>
          <a:blip r:embed="rId2" cstate="print"/>
          <a:srcRect l="36347" t="36504" r="40461" b="21350"/>
          <a:stretch>
            <a:fillRect/>
          </a:stretch>
        </p:blipFill>
        <p:spPr bwMode="auto">
          <a:xfrm>
            <a:off x="6444208" y="764704"/>
            <a:ext cx="2064600" cy="2114550"/>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62</a:t>
            </a:fld>
            <a:endParaRPr lang="de-DE" dirty="0"/>
          </a:p>
        </p:txBody>
      </p:sp>
      <p:sp>
        <p:nvSpPr>
          <p:cNvPr id="5" name="Titel 4"/>
          <p:cNvSpPr>
            <a:spLocks noGrp="1"/>
          </p:cNvSpPr>
          <p:nvPr>
            <p:ph type="title"/>
          </p:nvPr>
        </p:nvSpPr>
        <p:spPr/>
        <p:txBody>
          <a:bodyPr/>
          <a:lstStyle/>
          <a:p>
            <a:r>
              <a:rPr lang="de-DE" dirty="0" smtClean="0"/>
              <a:t>Pneumatische Hub-Dreheinheit DRL</a:t>
            </a:r>
            <a:endParaRPr lang="de-DE" dirty="0"/>
          </a:p>
        </p:txBody>
      </p:sp>
      <p:sp>
        <p:nvSpPr>
          <p:cNvPr id="6" name="Inhaltsplatzhalter 5"/>
          <p:cNvSpPr>
            <a:spLocks noGrp="1"/>
          </p:cNvSpPr>
          <p:nvPr>
            <p:ph sz="quarter" idx="12"/>
          </p:nvPr>
        </p:nvSpPr>
        <p:spPr>
          <a:xfrm>
            <a:off x="611560" y="1628800"/>
            <a:ext cx="6768752" cy="4464496"/>
          </a:xfrm>
        </p:spPr>
        <p:txBody>
          <a:bodyPr/>
          <a:lstStyle/>
          <a:p>
            <a:r>
              <a:rPr lang="de-DE" sz="1800" b="1" dirty="0" smtClean="0"/>
              <a:t>DRL</a:t>
            </a:r>
          </a:p>
          <a:p>
            <a:r>
              <a:rPr lang="de-DE" sz="1800" b="1" dirty="0" smtClean="0"/>
              <a:t>Ihr Mehrwert</a:t>
            </a:r>
            <a:endParaRPr lang="de-DE" sz="1400" dirty="0" smtClean="0"/>
          </a:p>
          <a:p>
            <a:pPr lvl="1">
              <a:lnSpc>
                <a:spcPct val="100000"/>
              </a:lnSpc>
              <a:spcBef>
                <a:spcPts val="0"/>
              </a:spcBef>
              <a:spcAft>
                <a:spcPts val="600"/>
              </a:spcAft>
              <a:buFont typeface="Arial" pitchFamily="34" charset="0"/>
              <a:buChar char="•"/>
            </a:pPr>
            <a:r>
              <a:rPr lang="de-DE" sz="1400" dirty="0" smtClean="0"/>
              <a:t>Höhere Taktraten dadurch geringeren Zykluszeiten und deutlich höhere Produktivität </a:t>
            </a:r>
          </a:p>
          <a:p>
            <a:pPr lvl="1">
              <a:lnSpc>
                <a:spcPct val="100000"/>
              </a:lnSpc>
              <a:spcBef>
                <a:spcPts val="0"/>
              </a:spcBef>
              <a:spcAft>
                <a:spcPts val="600"/>
              </a:spcAft>
              <a:buFont typeface="Arial" pitchFamily="34" charset="0"/>
              <a:buChar char="•"/>
            </a:pPr>
            <a:r>
              <a:rPr lang="de-DE" sz="1400" dirty="0" smtClean="0"/>
              <a:t>Umsetzen und Drehen in einer Einheit, dadurch entfallen zusätzliche Drehmodule bei Pick &amp; Place-Einheiten</a:t>
            </a:r>
          </a:p>
          <a:p>
            <a:pPr lvl="1">
              <a:lnSpc>
                <a:spcPct val="100000"/>
              </a:lnSpc>
              <a:spcBef>
                <a:spcPts val="0"/>
              </a:spcBef>
              <a:spcAft>
                <a:spcPts val="600"/>
              </a:spcAft>
              <a:buFont typeface="Arial" pitchFamily="34" charset="0"/>
              <a:buChar char="•"/>
            </a:pPr>
            <a:r>
              <a:rPr lang="de-DE" sz="1400" dirty="0" smtClean="0"/>
              <a:t>Hochflexible Ansteuerung dadurch kann direkt über der Aufnahme- oder Ablagepositionen gestoppt werden, um aus dem Arbeitsraum rauszufahren. Dadurch insgesamt höhere Prozesssicherheit. </a:t>
            </a:r>
          </a:p>
          <a:p>
            <a:pPr lvl="1">
              <a:lnSpc>
                <a:spcPct val="100000"/>
              </a:lnSpc>
              <a:spcBef>
                <a:spcPts val="0"/>
              </a:spcBef>
              <a:spcAft>
                <a:spcPts val="600"/>
              </a:spcAft>
              <a:buFont typeface="Arial" pitchFamily="34" charset="0"/>
              <a:buChar char="•"/>
            </a:pPr>
            <a:r>
              <a:rPr lang="de-DE" sz="1400" dirty="0" smtClean="0"/>
              <a:t>Schwenkhub je Seite um ±2° einstellbar dadurch Toleranzen der Aufnahme- und Ablagepositionen kompensierbar. </a:t>
            </a:r>
          </a:p>
          <a:p>
            <a:pPr lvl="1">
              <a:lnSpc>
                <a:spcPct val="100000"/>
              </a:lnSpc>
              <a:spcBef>
                <a:spcPts val="0"/>
              </a:spcBef>
              <a:spcAft>
                <a:spcPts val="600"/>
              </a:spcAft>
              <a:buFont typeface="Arial" pitchFamily="34" charset="0"/>
              <a:buChar char="•"/>
            </a:pPr>
            <a:r>
              <a:rPr lang="de-DE" sz="1400" dirty="0" smtClean="0"/>
              <a:t>Vertikalhub je Seite um 10 mm unabhängig voneinander einstellbar dadurch verschiedene Aufnahme- und Ablagepositionen realisierbar. </a:t>
            </a:r>
          </a:p>
          <a:p>
            <a:pPr lvl="1">
              <a:lnSpc>
                <a:spcPct val="100000"/>
              </a:lnSpc>
              <a:spcBef>
                <a:spcPts val="0"/>
              </a:spcBef>
              <a:spcAft>
                <a:spcPts val="600"/>
              </a:spcAft>
              <a:buFont typeface="Arial" pitchFamily="34" charset="0"/>
              <a:buChar char="•"/>
            </a:pPr>
            <a:r>
              <a:rPr lang="de-DE" sz="1400" dirty="0" smtClean="0"/>
              <a:t>Voll im Systembaukasten intergiert dadurch höchste Flexibilität / Modularität. </a:t>
            </a:r>
          </a:p>
          <a:p>
            <a:r>
              <a:rPr lang="de-DE" sz="1800" b="1" dirty="0" smtClean="0"/>
              <a:t>Ihr Vorteil</a:t>
            </a:r>
            <a:endParaRPr lang="de-DE" sz="1400" dirty="0" smtClean="0"/>
          </a:p>
          <a:p>
            <a:pPr lvl="1">
              <a:lnSpc>
                <a:spcPct val="100000"/>
              </a:lnSpc>
              <a:spcBef>
                <a:spcPts val="0"/>
              </a:spcBef>
              <a:spcAft>
                <a:spcPts val="600"/>
              </a:spcAft>
              <a:buFont typeface="Arial" pitchFamily="34" charset="0"/>
              <a:buChar char="•"/>
            </a:pPr>
            <a:r>
              <a:rPr lang="de-DE" sz="1400" dirty="0" smtClean="0"/>
              <a:t>Umsetzen und Drehen in einer sehr kompakten Bauform mit einer hohen Taktrate</a:t>
            </a:r>
            <a:endParaRPr lang="de-DE" sz="1600" b="1" dirty="0" smtClean="0"/>
          </a:p>
          <a:p>
            <a:pPr>
              <a:lnSpc>
                <a:spcPct val="100000"/>
              </a:lnSpc>
              <a:spcBef>
                <a:spcPts val="0"/>
              </a:spcBef>
              <a:buFont typeface="Arial" pitchFamily="34" charset="0"/>
              <a:buChar char="•"/>
            </a:pPr>
            <a:endParaRPr lang="de-DE" sz="1600" dirty="0"/>
          </a:p>
        </p:txBody>
      </p:sp>
      <p:pic>
        <p:nvPicPr>
          <p:cNvPr id="8" name="Grafik 7"/>
          <p:cNvPicPr/>
          <p:nvPr/>
        </p:nvPicPr>
        <p:blipFill>
          <a:blip r:embed="rId2" cstate="print"/>
          <a:srcRect l="39702" t="18129" r="40893" b="23197"/>
          <a:stretch>
            <a:fillRect/>
          </a:stretch>
        </p:blipFill>
        <p:spPr bwMode="auto">
          <a:xfrm>
            <a:off x="7380312" y="908720"/>
            <a:ext cx="1595064" cy="3037398"/>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http://pimappl.schunk.int/preview/SCHUNK/Image/IM0010137.jpg">
            <a:hlinkClick r:id="rId2" tgtFrame="_blank"/>
          </p:cNvPr>
          <p:cNvPicPr/>
          <p:nvPr/>
        </p:nvPicPr>
        <p:blipFill>
          <a:blip r:embed="rId3" cstate="print"/>
          <a:srcRect l="28571" t="5093" r="32143" b="8323"/>
          <a:stretch>
            <a:fillRect/>
          </a:stretch>
        </p:blipFill>
        <p:spPr bwMode="auto">
          <a:xfrm>
            <a:off x="1403648" y="1340768"/>
            <a:ext cx="2160240" cy="3312368"/>
          </a:xfrm>
          <a:prstGeom prst="rect">
            <a:avLst/>
          </a:prstGeom>
          <a:noFill/>
          <a:ln w="9525">
            <a:noFill/>
            <a:miter lim="800000"/>
            <a:headEnd/>
            <a:tailEnd/>
          </a:ln>
        </p:spPr>
      </p:pic>
      <p:graphicFrame>
        <p:nvGraphicFramePr>
          <p:cNvPr id="7" name="Inhaltsplatzhalter 6"/>
          <p:cNvGraphicFramePr>
            <a:graphicFrameLocks noGrp="1"/>
          </p:cNvGraphicFramePr>
          <p:nvPr>
            <p:ph sz="quarter" idx="11"/>
          </p:nvPr>
        </p:nvGraphicFramePr>
        <p:xfrm>
          <a:off x="5076056" y="2420888"/>
          <a:ext cx="3888432" cy="3629772"/>
        </p:xfrm>
        <a:graphic>
          <a:graphicData uri="http://schemas.openxmlformats.org/drawingml/2006/table">
            <a:tbl>
              <a:tblPr firstRow="1" bandRow="1">
                <a:tableStyleId>{5C22544A-7EE6-4342-B048-85BDC9FD1C3A}</a:tableStyleId>
              </a:tblPr>
              <a:tblGrid>
                <a:gridCol w="2018994"/>
                <a:gridCol w="1005342"/>
                <a:gridCol w="864096"/>
              </a:tblGrid>
              <a:tr h="461421">
                <a:tc grid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dirty="0" smtClean="0"/>
                        <a:t>Technische Daten</a:t>
                      </a:r>
                    </a:p>
                  </a:txBody>
                  <a:tcPr/>
                </a:tc>
                <a:tc hMerge="1">
                  <a:txBody>
                    <a:bodyPr/>
                    <a:lstStyle/>
                    <a:p>
                      <a:endParaRPr lang="de-DE" dirty="0"/>
                    </a:p>
                  </a:txBody>
                  <a:tcPr/>
                </a:tc>
                <a:tc hMerge="1">
                  <a:txBody>
                    <a:bodyPr/>
                    <a:lstStyle/>
                    <a:p>
                      <a:endParaRPr lang="de-DE"/>
                    </a:p>
                  </a:txBody>
                  <a:tcPr/>
                </a:tc>
              </a:tr>
              <a:tr h="402674">
                <a:tc>
                  <a:txBody>
                    <a:bodyPr/>
                    <a:lstStyle/>
                    <a:p>
                      <a:r>
                        <a:rPr lang="de-DE" sz="1400" dirty="0" smtClean="0"/>
                        <a:t>Anzahl der Baugröße </a:t>
                      </a:r>
                      <a:endParaRPr lang="de-DE" sz="1400" dirty="0"/>
                    </a:p>
                  </a:txBody>
                  <a:tcPr/>
                </a:tc>
                <a:tc gridSpan="2">
                  <a:txBody>
                    <a:bodyPr/>
                    <a:lstStyle/>
                    <a:p>
                      <a:r>
                        <a:rPr lang="de-DE" sz="1400" dirty="0" smtClean="0"/>
                        <a:t>1</a:t>
                      </a:r>
                    </a:p>
                  </a:txBody>
                  <a:tcPr/>
                </a:tc>
                <a:tc hMerge="1">
                  <a:txBody>
                    <a:bodyPr/>
                    <a:lstStyle/>
                    <a:p>
                      <a:endParaRPr lang="de-DE"/>
                    </a:p>
                  </a:txBody>
                  <a:tcPr/>
                </a:tc>
              </a:tr>
              <a:tr h="504056">
                <a:tc>
                  <a:txBody>
                    <a:bodyPr/>
                    <a:lstStyle/>
                    <a:p>
                      <a:r>
                        <a:rPr lang="de-DE" sz="1400" dirty="0" smtClean="0"/>
                        <a:t>Wiederholgenauigkeit pro Achse   </a:t>
                      </a:r>
                      <a:endParaRPr lang="de-DE" sz="1400" dirty="0"/>
                    </a:p>
                  </a:txBody>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dirty="0" smtClean="0"/>
                        <a:t>0.01 mm</a:t>
                      </a:r>
                    </a:p>
                  </a:txBody>
                  <a:tcPr/>
                </a:tc>
                <a:tc hMerge="1">
                  <a:txBody>
                    <a:bodyPr/>
                    <a:lstStyle/>
                    <a:p>
                      <a:endParaRPr lang="de-DE"/>
                    </a:p>
                  </a:txBody>
                  <a:tcPr/>
                </a:tc>
              </a:tr>
              <a:tr h="561960">
                <a:tc>
                  <a:txBody>
                    <a:bodyPr/>
                    <a:lstStyle/>
                    <a:p>
                      <a:r>
                        <a:rPr lang="de-DE" sz="1400" dirty="0" smtClean="0"/>
                        <a:t>Max. zul. Massenträgheitsmoment</a:t>
                      </a:r>
                      <a:endParaRPr lang="de-DE" sz="1400" dirty="0"/>
                    </a:p>
                  </a:txBody>
                  <a:tcPr/>
                </a:tc>
                <a:tc>
                  <a:txBody>
                    <a:bodyPr/>
                    <a:lstStyle/>
                    <a:p>
                      <a:r>
                        <a:rPr lang="de-DE" sz="1400" dirty="0" smtClean="0"/>
                        <a:t>0.03 kgm²</a:t>
                      </a:r>
                      <a:endParaRPr lang="de-DE" sz="1400" dirty="0"/>
                    </a:p>
                  </a:txBody>
                  <a:tcPr/>
                </a:tc>
                <a:tc>
                  <a:txBody>
                    <a:bodyPr/>
                    <a:lstStyle/>
                    <a:p>
                      <a:endParaRPr lang="de-DE" sz="1400" dirty="0"/>
                    </a:p>
                  </a:txBody>
                  <a:tcPr/>
                </a:tc>
              </a:tr>
              <a:tr h="360040">
                <a:tc>
                  <a:txBody>
                    <a:bodyPr/>
                    <a:lstStyle/>
                    <a:p>
                      <a:r>
                        <a:rPr lang="de-DE" sz="1400" dirty="0" smtClean="0"/>
                        <a:t>Vertikalhub </a:t>
                      </a:r>
                      <a:endParaRPr lang="de-DE" sz="1400" dirty="0"/>
                    </a:p>
                  </a:txBody>
                  <a:tcPr/>
                </a:tc>
                <a:tc>
                  <a:txBody>
                    <a:bodyPr/>
                    <a:lstStyle/>
                    <a:p>
                      <a:r>
                        <a:rPr lang="de-DE" sz="1400" dirty="0" smtClean="0"/>
                        <a:t>40 mm</a:t>
                      </a:r>
                      <a:endParaRPr lang="de-DE" sz="1400" dirty="0"/>
                    </a:p>
                  </a:txBody>
                  <a:tcPr/>
                </a:tc>
                <a:tc>
                  <a:txBody>
                    <a:bodyPr/>
                    <a:lstStyle/>
                    <a:p>
                      <a:endParaRPr lang="de-DE" sz="1400" dirty="0"/>
                    </a:p>
                  </a:txBody>
                  <a:tcPr/>
                </a:tc>
              </a:tr>
              <a:tr h="432048">
                <a:tc>
                  <a:txBody>
                    <a:bodyPr/>
                    <a:lstStyle/>
                    <a:p>
                      <a:r>
                        <a:rPr lang="de-DE" sz="1400" dirty="0" smtClean="0"/>
                        <a:t>Max. Nutzlast </a:t>
                      </a:r>
                      <a:endParaRPr lang="de-DE" sz="1400" dirty="0"/>
                    </a:p>
                  </a:txBody>
                  <a:tcPr/>
                </a:tc>
                <a:tc>
                  <a:txBody>
                    <a:bodyPr/>
                    <a:lstStyle/>
                    <a:p>
                      <a:r>
                        <a:rPr lang="de-DE" sz="1400" dirty="0" smtClean="0"/>
                        <a:t>3 kg</a:t>
                      </a:r>
                      <a:endParaRPr lang="de-DE" sz="1400" dirty="0"/>
                    </a:p>
                  </a:txBody>
                  <a:tcPr/>
                </a:tc>
                <a:tc>
                  <a:txBody>
                    <a:bodyPr/>
                    <a:lstStyle/>
                    <a:p>
                      <a:endParaRPr lang="de-DE" sz="1400" dirty="0"/>
                    </a:p>
                  </a:txBody>
                  <a:tcPr/>
                </a:tc>
              </a:tr>
              <a:tr h="432048">
                <a:tc>
                  <a:txBody>
                    <a:bodyPr/>
                    <a:lstStyle/>
                    <a:p>
                      <a:r>
                        <a:rPr lang="de-DE" sz="1400" dirty="0" smtClean="0"/>
                        <a:t>Max. Picks pro Minute</a:t>
                      </a:r>
                      <a:endParaRPr lang="de-DE" sz="1400" dirty="0"/>
                    </a:p>
                  </a:txBody>
                  <a:tcPr/>
                </a:tc>
                <a:tc>
                  <a:txBody>
                    <a:bodyPr/>
                    <a:lstStyle/>
                    <a:p>
                      <a:r>
                        <a:rPr lang="de-DE" sz="1400" dirty="0" smtClean="0"/>
                        <a:t>75</a:t>
                      </a:r>
                      <a:endParaRPr lang="de-DE" sz="1400" dirty="0"/>
                    </a:p>
                  </a:txBody>
                  <a:tcPr/>
                </a:tc>
                <a:tc>
                  <a:txBody>
                    <a:bodyPr/>
                    <a:lstStyle/>
                    <a:p>
                      <a:endParaRPr lang="de-DE" sz="1400" dirty="0"/>
                    </a:p>
                  </a:txBody>
                  <a:tcPr/>
                </a:tc>
              </a:tr>
              <a:tr h="461421">
                <a:tc>
                  <a:txBody>
                    <a:bodyPr/>
                    <a:lstStyle/>
                    <a:p>
                      <a:r>
                        <a:rPr lang="de-DE" sz="1400" dirty="0" smtClean="0"/>
                        <a:t>Schwenkwinkel</a:t>
                      </a:r>
                      <a:endParaRPr lang="de-DE" sz="1400" dirty="0"/>
                    </a:p>
                  </a:txBody>
                  <a:tcPr/>
                </a:tc>
                <a:tc>
                  <a:txBody>
                    <a:bodyPr/>
                    <a:lstStyle/>
                    <a:p>
                      <a:r>
                        <a:rPr lang="de-DE" sz="1400" dirty="0" smtClean="0"/>
                        <a:t>90°</a:t>
                      </a:r>
                      <a:endParaRPr lang="de-DE" sz="1400" dirty="0"/>
                    </a:p>
                  </a:txBody>
                  <a:tcPr/>
                </a:tc>
                <a:tc>
                  <a:txBody>
                    <a:bodyPr/>
                    <a:lstStyle/>
                    <a:p>
                      <a:r>
                        <a:rPr lang="de-DE" sz="1400" dirty="0" smtClean="0"/>
                        <a:t>180°</a:t>
                      </a:r>
                      <a:endParaRPr lang="de-DE" sz="1400" dirty="0"/>
                    </a:p>
                  </a:txBody>
                  <a:tcPr/>
                </a:tc>
              </a:tr>
            </a:tbl>
          </a:graphicData>
        </a:graphic>
      </p:graphicFrame>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63</a:t>
            </a:fld>
            <a:endParaRPr lang="de-DE" dirty="0"/>
          </a:p>
        </p:txBody>
      </p:sp>
      <p:sp>
        <p:nvSpPr>
          <p:cNvPr id="5" name="Titel 4"/>
          <p:cNvSpPr>
            <a:spLocks noGrp="1"/>
          </p:cNvSpPr>
          <p:nvPr>
            <p:ph type="title"/>
          </p:nvPr>
        </p:nvSpPr>
        <p:spPr/>
        <p:txBody>
          <a:bodyPr/>
          <a:lstStyle/>
          <a:p>
            <a:r>
              <a:rPr lang="de-DE" dirty="0" smtClean="0"/>
              <a:t>Pneumatische Hub-Dreheinheit DRL</a:t>
            </a:r>
            <a:endParaRPr lang="de-DE" dirty="0"/>
          </a:p>
        </p:txBody>
      </p:sp>
      <p:grpSp>
        <p:nvGrpSpPr>
          <p:cNvPr id="10" name="Gruppieren 26"/>
          <p:cNvGrpSpPr>
            <a:grpSpLocks/>
          </p:cNvGrpSpPr>
          <p:nvPr/>
        </p:nvGrpSpPr>
        <p:grpSpPr bwMode="auto">
          <a:xfrm>
            <a:off x="395536" y="4589652"/>
            <a:ext cx="1596984" cy="248162"/>
            <a:chOff x="6500401" y="3457464"/>
            <a:chExt cx="1597173" cy="248004"/>
          </a:xfrm>
        </p:grpSpPr>
        <p:grpSp>
          <p:nvGrpSpPr>
            <p:cNvPr id="31" name="Gruppieren 12"/>
            <p:cNvGrpSpPr>
              <a:grpSpLocks/>
            </p:cNvGrpSpPr>
            <p:nvPr/>
          </p:nvGrpSpPr>
          <p:grpSpPr bwMode="auto">
            <a:xfrm>
              <a:off x="6500401" y="3457464"/>
              <a:ext cx="180045" cy="179902"/>
              <a:chOff x="7352816" y="3260792"/>
              <a:chExt cx="300671" cy="311536"/>
            </a:xfrm>
          </p:grpSpPr>
          <p:sp>
            <p:nvSpPr>
              <p:cNvPr id="33"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4"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dirty="0">
                    <a:solidFill>
                      <a:schemeClr val="bg1"/>
                    </a:solidFill>
                  </a:rPr>
                  <a:t>2</a:t>
                </a:r>
              </a:p>
            </p:txBody>
          </p:sp>
        </p:grpSp>
        <p:sp>
          <p:nvSpPr>
            <p:cNvPr id="32" name="Textfeld 22"/>
            <p:cNvSpPr txBox="1">
              <a:spLocks noChangeArrowheads="1"/>
            </p:cNvSpPr>
            <p:nvPr/>
          </p:nvSpPr>
          <p:spPr bwMode="auto">
            <a:xfrm>
              <a:off x="6643702" y="3459403"/>
              <a:ext cx="1453872" cy="246065"/>
            </a:xfrm>
            <a:prstGeom prst="rect">
              <a:avLst/>
            </a:prstGeom>
            <a:noFill/>
            <a:ln w="9525">
              <a:noFill/>
              <a:miter lim="800000"/>
              <a:headEnd/>
              <a:tailEnd/>
            </a:ln>
          </p:spPr>
          <p:txBody>
            <a:bodyPr>
              <a:spAutoFit/>
            </a:bodyPr>
            <a:lstStyle/>
            <a:p>
              <a:r>
                <a:rPr lang="de-DE" sz="1000" b="1" dirty="0" smtClean="0"/>
                <a:t>Drehantrieb</a:t>
              </a:r>
              <a:endParaRPr lang="de-DE" sz="1000" b="1" dirty="0">
                <a:solidFill>
                  <a:schemeClr val="tx1">
                    <a:lumMod val="75000"/>
                    <a:lumOff val="25000"/>
                  </a:schemeClr>
                </a:solidFill>
                <a:latin typeface="+mn-lt"/>
              </a:endParaRPr>
            </a:p>
          </p:txBody>
        </p:sp>
      </p:grpSp>
      <p:grpSp>
        <p:nvGrpSpPr>
          <p:cNvPr id="11" name="Gruppieren 26"/>
          <p:cNvGrpSpPr>
            <a:grpSpLocks/>
          </p:cNvGrpSpPr>
          <p:nvPr/>
        </p:nvGrpSpPr>
        <p:grpSpPr bwMode="auto">
          <a:xfrm>
            <a:off x="395550" y="4799287"/>
            <a:ext cx="1596984" cy="246221"/>
            <a:chOff x="6500401" y="3450255"/>
            <a:chExt cx="1597173" cy="246064"/>
          </a:xfrm>
        </p:grpSpPr>
        <p:grpSp>
          <p:nvGrpSpPr>
            <p:cNvPr id="27" name="Gruppieren 12"/>
            <p:cNvGrpSpPr>
              <a:grpSpLocks/>
            </p:cNvGrpSpPr>
            <p:nvPr/>
          </p:nvGrpSpPr>
          <p:grpSpPr bwMode="auto">
            <a:xfrm>
              <a:off x="6500401" y="3457465"/>
              <a:ext cx="180045" cy="215328"/>
              <a:chOff x="7352816" y="3260792"/>
              <a:chExt cx="300671" cy="372883"/>
            </a:xfrm>
          </p:grpSpPr>
          <p:sp>
            <p:nvSpPr>
              <p:cNvPr id="29"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30"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dirty="0">
                    <a:solidFill>
                      <a:schemeClr val="bg1"/>
                    </a:solidFill>
                  </a:rPr>
                  <a:t>3</a:t>
                </a:r>
              </a:p>
            </p:txBody>
          </p:sp>
        </p:grpSp>
        <p:sp>
          <p:nvSpPr>
            <p:cNvPr id="28" name="Textfeld 22"/>
            <p:cNvSpPr txBox="1">
              <a:spLocks noChangeArrowheads="1"/>
            </p:cNvSpPr>
            <p:nvPr/>
          </p:nvSpPr>
          <p:spPr bwMode="auto">
            <a:xfrm>
              <a:off x="6643702" y="3450255"/>
              <a:ext cx="1453872" cy="246064"/>
            </a:xfrm>
            <a:prstGeom prst="rect">
              <a:avLst/>
            </a:prstGeom>
            <a:noFill/>
            <a:ln w="9525">
              <a:noFill/>
              <a:miter lim="800000"/>
              <a:headEnd/>
              <a:tailEnd/>
            </a:ln>
          </p:spPr>
          <p:txBody>
            <a:bodyPr>
              <a:spAutoFit/>
            </a:bodyPr>
            <a:lstStyle/>
            <a:p>
              <a:r>
                <a:rPr lang="de-DE" sz="1000" b="1" dirty="0" smtClean="0"/>
                <a:t>Vertikalantrieb</a:t>
              </a:r>
              <a:endParaRPr lang="de-DE" sz="1000" b="1" dirty="0">
                <a:solidFill>
                  <a:schemeClr val="tx1">
                    <a:lumMod val="75000"/>
                    <a:lumOff val="25000"/>
                  </a:schemeClr>
                </a:solidFill>
                <a:latin typeface="+mn-lt"/>
              </a:endParaRPr>
            </a:p>
          </p:txBody>
        </p:sp>
      </p:grpSp>
      <p:grpSp>
        <p:nvGrpSpPr>
          <p:cNvPr id="12" name="Gruppieren 26"/>
          <p:cNvGrpSpPr>
            <a:grpSpLocks/>
          </p:cNvGrpSpPr>
          <p:nvPr/>
        </p:nvGrpSpPr>
        <p:grpSpPr bwMode="auto">
          <a:xfrm>
            <a:off x="395550" y="5023347"/>
            <a:ext cx="1596984" cy="248153"/>
            <a:chOff x="6500401" y="3457465"/>
            <a:chExt cx="1597173" cy="247995"/>
          </a:xfrm>
        </p:grpSpPr>
        <p:grpSp>
          <p:nvGrpSpPr>
            <p:cNvPr id="23" name="Gruppieren 12"/>
            <p:cNvGrpSpPr>
              <a:grpSpLocks/>
            </p:cNvGrpSpPr>
            <p:nvPr/>
          </p:nvGrpSpPr>
          <p:grpSpPr bwMode="auto">
            <a:xfrm>
              <a:off x="6500401" y="3457465"/>
              <a:ext cx="180045" cy="215328"/>
              <a:chOff x="7352816" y="3260792"/>
              <a:chExt cx="300671" cy="372883"/>
            </a:xfrm>
          </p:grpSpPr>
          <p:sp>
            <p:nvSpPr>
              <p:cNvPr id="25"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6"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dirty="0">
                    <a:solidFill>
                      <a:schemeClr val="bg1"/>
                    </a:solidFill>
                  </a:rPr>
                  <a:t>4</a:t>
                </a:r>
              </a:p>
            </p:txBody>
          </p:sp>
        </p:grpSp>
        <p:sp>
          <p:nvSpPr>
            <p:cNvPr id="24" name="Textfeld 22"/>
            <p:cNvSpPr txBox="1">
              <a:spLocks noChangeArrowheads="1"/>
            </p:cNvSpPr>
            <p:nvPr/>
          </p:nvSpPr>
          <p:spPr bwMode="auto">
            <a:xfrm>
              <a:off x="6643702" y="3459395"/>
              <a:ext cx="1453872" cy="246065"/>
            </a:xfrm>
            <a:prstGeom prst="rect">
              <a:avLst/>
            </a:prstGeom>
            <a:noFill/>
            <a:ln w="9525">
              <a:noFill/>
              <a:miter lim="800000"/>
              <a:headEnd/>
              <a:tailEnd/>
            </a:ln>
          </p:spPr>
          <p:txBody>
            <a:bodyPr>
              <a:spAutoFit/>
            </a:bodyPr>
            <a:lstStyle/>
            <a:p>
              <a:r>
                <a:rPr lang="de-DE" sz="1000" b="1" dirty="0" smtClean="0"/>
                <a:t>Endlagendämpfung</a:t>
              </a:r>
              <a:endParaRPr lang="de-DE" sz="1000" b="1" dirty="0">
                <a:solidFill>
                  <a:schemeClr val="tx1">
                    <a:lumMod val="75000"/>
                    <a:lumOff val="25000"/>
                  </a:schemeClr>
                </a:solidFill>
                <a:latin typeface="+mn-lt"/>
              </a:endParaRPr>
            </a:p>
          </p:txBody>
        </p:sp>
      </p:grpSp>
      <p:grpSp>
        <p:nvGrpSpPr>
          <p:cNvPr id="13" name="Gruppieren 26"/>
          <p:cNvGrpSpPr>
            <a:grpSpLocks/>
          </p:cNvGrpSpPr>
          <p:nvPr/>
        </p:nvGrpSpPr>
        <p:grpSpPr bwMode="auto">
          <a:xfrm>
            <a:off x="395550" y="4372931"/>
            <a:ext cx="1596984" cy="248150"/>
            <a:chOff x="6500401" y="3457478"/>
            <a:chExt cx="1597173" cy="247992"/>
          </a:xfrm>
        </p:grpSpPr>
        <p:grpSp>
          <p:nvGrpSpPr>
            <p:cNvPr id="19" name="Gruppieren 12"/>
            <p:cNvGrpSpPr>
              <a:grpSpLocks/>
            </p:cNvGrpSpPr>
            <p:nvPr/>
          </p:nvGrpSpPr>
          <p:grpSpPr bwMode="auto">
            <a:xfrm>
              <a:off x="6500401" y="3457478"/>
              <a:ext cx="180045" cy="215329"/>
              <a:chOff x="7352816" y="3260809"/>
              <a:chExt cx="300671" cy="372884"/>
            </a:xfrm>
          </p:grpSpPr>
          <p:sp>
            <p:nvSpPr>
              <p:cNvPr id="21"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22"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dirty="0">
                    <a:solidFill>
                      <a:schemeClr val="bg1"/>
                    </a:solidFill>
                  </a:rPr>
                  <a:t>1</a:t>
                </a:r>
              </a:p>
            </p:txBody>
          </p:sp>
        </p:grpSp>
        <p:sp>
          <p:nvSpPr>
            <p:cNvPr id="20" name="Textfeld 22"/>
            <p:cNvSpPr txBox="1">
              <a:spLocks noChangeArrowheads="1"/>
            </p:cNvSpPr>
            <p:nvPr/>
          </p:nvSpPr>
          <p:spPr bwMode="auto">
            <a:xfrm>
              <a:off x="6643702" y="3459405"/>
              <a:ext cx="1453872" cy="246065"/>
            </a:xfrm>
            <a:prstGeom prst="rect">
              <a:avLst/>
            </a:prstGeom>
            <a:noFill/>
            <a:ln w="9525">
              <a:noFill/>
              <a:miter lim="800000"/>
              <a:headEnd/>
              <a:tailEnd/>
            </a:ln>
          </p:spPr>
          <p:txBody>
            <a:bodyPr>
              <a:spAutoFit/>
            </a:bodyPr>
            <a:lstStyle/>
            <a:p>
              <a:r>
                <a:rPr lang="de-DE" sz="1000" b="1" dirty="0" smtClean="0"/>
                <a:t>Gehäuse</a:t>
              </a:r>
              <a:endParaRPr lang="de-DE" sz="1000" b="1" dirty="0">
                <a:solidFill>
                  <a:schemeClr val="tx1">
                    <a:lumMod val="75000"/>
                    <a:lumOff val="25000"/>
                  </a:schemeClr>
                </a:solidFill>
                <a:latin typeface="+mn-lt"/>
              </a:endParaRPr>
            </a:p>
          </p:txBody>
        </p:sp>
      </p:grpSp>
      <p:grpSp>
        <p:nvGrpSpPr>
          <p:cNvPr id="14" name="Gruppieren 26"/>
          <p:cNvGrpSpPr>
            <a:grpSpLocks/>
          </p:cNvGrpSpPr>
          <p:nvPr/>
        </p:nvGrpSpPr>
        <p:grpSpPr bwMode="auto">
          <a:xfrm>
            <a:off x="395570" y="5240194"/>
            <a:ext cx="1596991" cy="565070"/>
            <a:chOff x="6500401" y="3457457"/>
            <a:chExt cx="1597180" cy="564710"/>
          </a:xfrm>
        </p:grpSpPr>
        <p:grpSp>
          <p:nvGrpSpPr>
            <p:cNvPr id="15" name="Gruppieren 51"/>
            <p:cNvGrpSpPr>
              <a:grpSpLocks/>
            </p:cNvGrpSpPr>
            <p:nvPr/>
          </p:nvGrpSpPr>
          <p:grpSpPr bwMode="auto">
            <a:xfrm>
              <a:off x="6500401" y="3457457"/>
              <a:ext cx="180045" cy="215327"/>
              <a:chOff x="7352816" y="3260785"/>
              <a:chExt cx="300671" cy="372882"/>
            </a:xfrm>
          </p:grpSpPr>
          <p:sp>
            <p:nvSpPr>
              <p:cNvPr id="17"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8" name="Textfeld 14"/>
              <p:cNvSpPr txBox="1">
                <a:spLocks noChangeArrowheads="1"/>
              </p:cNvSpPr>
              <p:nvPr/>
            </p:nvSpPr>
            <p:spPr bwMode="auto">
              <a:xfrm>
                <a:off x="7352816" y="3260785"/>
                <a:ext cx="300671" cy="372882"/>
              </a:xfrm>
              <a:prstGeom prst="rect">
                <a:avLst/>
              </a:prstGeom>
              <a:noFill/>
              <a:ln w="9525">
                <a:noFill/>
                <a:miter lim="800000"/>
                <a:headEnd/>
                <a:tailEnd/>
              </a:ln>
            </p:spPr>
            <p:txBody>
              <a:bodyPr>
                <a:spAutoFit/>
              </a:bodyPr>
              <a:lstStyle/>
              <a:p>
                <a:pPr algn="ctr"/>
                <a:r>
                  <a:rPr lang="de-DE" sz="800" b="1" dirty="0" smtClean="0">
                    <a:solidFill>
                      <a:schemeClr val="bg1"/>
                    </a:solidFill>
                  </a:rPr>
                  <a:t>5</a:t>
                </a:r>
                <a:endParaRPr lang="de-DE" sz="800" b="1" dirty="0">
                  <a:solidFill>
                    <a:schemeClr val="bg1"/>
                  </a:solidFill>
                </a:endParaRPr>
              </a:p>
            </p:txBody>
          </p:sp>
        </p:grpSp>
        <p:sp>
          <p:nvSpPr>
            <p:cNvPr id="16" name="Textfeld 22"/>
            <p:cNvSpPr txBox="1">
              <a:spLocks noChangeArrowheads="1"/>
            </p:cNvSpPr>
            <p:nvPr/>
          </p:nvSpPr>
          <p:spPr bwMode="auto">
            <a:xfrm>
              <a:off x="6643707" y="3468522"/>
              <a:ext cx="1453874" cy="553645"/>
            </a:xfrm>
            <a:prstGeom prst="rect">
              <a:avLst/>
            </a:prstGeom>
            <a:noFill/>
            <a:ln w="9525">
              <a:noFill/>
              <a:miter lim="800000"/>
              <a:headEnd/>
              <a:tailEnd/>
            </a:ln>
          </p:spPr>
          <p:txBody>
            <a:bodyPr>
              <a:spAutoFit/>
            </a:bodyPr>
            <a:lstStyle/>
            <a:p>
              <a:r>
                <a:rPr lang="de-DE" sz="1000" b="1" dirty="0" smtClean="0"/>
                <a:t>Kurvenrolle</a:t>
              </a:r>
            </a:p>
            <a:p>
              <a:endParaRPr lang="de-DE" sz="1000" b="1" dirty="0" smtClean="0"/>
            </a:p>
            <a:p>
              <a:endParaRPr lang="de-DE" sz="1000" b="1" dirty="0">
                <a:solidFill>
                  <a:schemeClr val="tx1">
                    <a:lumMod val="75000"/>
                    <a:lumOff val="25000"/>
                  </a:schemeClr>
                </a:solidFill>
                <a:latin typeface="+mn-lt"/>
              </a:endParaRPr>
            </a:p>
          </p:txBody>
        </p:sp>
      </p:grpSp>
      <p:sp>
        <p:nvSpPr>
          <p:cNvPr id="35" name="Textfeld 14"/>
          <p:cNvSpPr txBox="1">
            <a:spLocks noChangeArrowheads="1"/>
          </p:cNvSpPr>
          <p:nvPr/>
        </p:nvSpPr>
        <p:spPr bwMode="auto">
          <a:xfrm>
            <a:off x="4716016" y="2492896"/>
            <a:ext cx="180024" cy="215465"/>
          </a:xfrm>
          <a:prstGeom prst="rect">
            <a:avLst/>
          </a:prstGeom>
          <a:noFill/>
          <a:ln w="9525">
            <a:noFill/>
            <a:miter lim="800000"/>
            <a:headEnd/>
            <a:tailEnd/>
          </a:ln>
        </p:spPr>
        <p:txBody>
          <a:bodyPr>
            <a:spAutoFit/>
          </a:bodyPr>
          <a:lstStyle/>
          <a:p>
            <a:pPr algn="ctr"/>
            <a:r>
              <a:rPr lang="de-DE" sz="800" b="1" dirty="0" smtClean="0">
                <a:solidFill>
                  <a:schemeClr val="bg1"/>
                </a:solidFill>
              </a:rPr>
              <a:t>5</a:t>
            </a:r>
            <a:endParaRPr lang="de-DE" sz="800" b="1" dirty="0">
              <a:solidFill>
                <a:schemeClr val="bg1"/>
              </a:solidFill>
            </a:endParaRPr>
          </a:p>
        </p:txBody>
      </p:sp>
      <p:grpSp>
        <p:nvGrpSpPr>
          <p:cNvPr id="43" name="Gruppieren 26"/>
          <p:cNvGrpSpPr>
            <a:grpSpLocks/>
          </p:cNvGrpSpPr>
          <p:nvPr/>
        </p:nvGrpSpPr>
        <p:grpSpPr bwMode="auto">
          <a:xfrm>
            <a:off x="395536" y="5445224"/>
            <a:ext cx="1944215" cy="411183"/>
            <a:chOff x="6500401" y="3457457"/>
            <a:chExt cx="1944445" cy="410921"/>
          </a:xfrm>
        </p:grpSpPr>
        <p:grpSp>
          <p:nvGrpSpPr>
            <p:cNvPr id="44" name="Gruppieren 51"/>
            <p:cNvGrpSpPr>
              <a:grpSpLocks/>
            </p:cNvGrpSpPr>
            <p:nvPr/>
          </p:nvGrpSpPr>
          <p:grpSpPr bwMode="auto">
            <a:xfrm>
              <a:off x="6500401" y="3457457"/>
              <a:ext cx="180045" cy="215327"/>
              <a:chOff x="7352816" y="3260785"/>
              <a:chExt cx="300671" cy="372882"/>
            </a:xfrm>
          </p:grpSpPr>
          <p:sp>
            <p:nvSpPr>
              <p:cNvPr id="46"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47" name="Textfeld 14"/>
              <p:cNvSpPr txBox="1">
                <a:spLocks noChangeArrowheads="1"/>
              </p:cNvSpPr>
              <p:nvPr/>
            </p:nvSpPr>
            <p:spPr bwMode="auto">
              <a:xfrm>
                <a:off x="7352816" y="3260785"/>
                <a:ext cx="300671" cy="372882"/>
              </a:xfrm>
              <a:prstGeom prst="rect">
                <a:avLst/>
              </a:prstGeom>
              <a:noFill/>
              <a:ln w="9525">
                <a:noFill/>
                <a:miter lim="800000"/>
                <a:headEnd/>
                <a:tailEnd/>
              </a:ln>
            </p:spPr>
            <p:txBody>
              <a:bodyPr>
                <a:spAutoFit/>
              </a:bodyPr>
              <a:lstStyle/>
              <a:p>
                <a:pPr algn="ctr"/>
                <a:r>
                  <a:rPr lang="de-DE" sz="800" b="1" dirty="0" smtClean="0">
                    <a:solidFill>
                      <a:schemeClr val="bg1"/>
                    </a:solidFill>
                  </a:rPr>
                  <a:t>6</a:t>
                </a:r>
                <a:endParaRPr lang="de-DE" sz="800" b="1" dirty="0">
                  <a:solidFill>
                    <a:schemeClr val="bg1"/>
                  </a:solidFill>
                </a:endParaRPr>
              </a:p>
            </p:txBody>
          </p:sp>
        </p:grpSp>
        <p:sp>
          <p:nvSpPr>
            <p:cNvPr id="45" name="Textfeld 22"/>
            <p:cNvSpPr txBox="1">
              <a:spLocks noChangeArrowheads="1"/>
            </p:cNvSpPr>
            <p:nvPr/>
          </p:nvSpPr>
          <p:spPr bwMode="auto">
            <a:xfrm>
              <a:off x="6643706" y="3468523"/>
              <a:ext cx="1801140" cy="399855"/>
            </a:xfrm>
            <a:prstGeom prst="rect">
              <a:avLst/>
            </a:prstGeom>
            <a:noFill/>
            <a:ln w="9525">
              <a:noFill/>
              <a:miter lim="800000"/>
              <a:headEnd/>
              <a:tailEnd/>
            </a:ln>
          </p:spPr>
          <p:txBody>
            <a:bodyPr wrap="square">
              <a:spAutoFit/>
            </a:bodyPr>
            <a:lstStyle/>
            <a:p>
              <a:r>
                <a:rPr lang="de-DE" sz="1000" b="1" dirty="0" smtClean="0"/>
                <a:t>Anschluss des Aufbaus</a:t>
              </a:r>
            </a:p>
            <a:p>
              <a:endParaRPr lang="de-DE" sz="1000" b="1" dirty="0">
                <a:solidFill>
                  <a:schemeClr val="tx1">
                    <a:lumMod val="75000"/>
                    <a:lumOff val="25000"/>
                  </a:schemeClr>
                </a:solidFill>
                <a:latin typeface="+mn-lt"/>
              </a:endParaRPr>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64</a:t>
            </a:fld>
            <a:endParaRPr lang="de-DE" dirty="0"/>
          </a:p>
        </p:txBody>
      </p:sp>
      <p:sp>
        <p:nvSpPr>
          <p:cNvPr id="5" name="Titel 4"/>
          <p:cNvSpPr>
            <a:spLocks noGrp="1"/>
          </p:cNvSpPr>
          <p:nvPr>
            <p:ph type="title"/>
          </p:nvPr>
        </p:nvSpPr>
        <p:spPr/>
        <p:txBody>
          <a:bodyPr/>
          <a:lstStyle/>
          <a:p>
            <a:r>
              <a:rPr lang="de-DE" dirty="0" smtClean="0"/>
              <a:t>Pick &amp; Place-Einheit PPU-E</a:t>
            </a:r>
            <a:endParaRPr lang="de-DE" dirty="0"/>
          </a:p>
        </p:txBody>
      </p:sp>
      <p:sp>
        <p:nvSpPr>
          <p:cNvPr id="6" name="Inhaltsplatzhalter 5"/>
          <p:cNvSpPr>
            <a:spLocks noGrp="1"/>
          </p:cNvSpPr>
          <p:nvPr>
            <p:ph sz="quarter" idx="12"/>
          </p:nvPr>
        </p:nvSpPr>
        <p:spPr>
          <a:xfrm>
            <a:off x="586844" y="1604434"/>
            <a:ext cx="6289412" cy="4237567"/>
          </a:xfrm>
        </p:spPr>
        <p:txBody>
          <a:bodyPr/>
          <a:lstStyle/>
          <a:p>
            <a:r>
              <a:rPr lang="de-DE" b="1" dirty="0" smtClean="0"/>
              <a:t>PPU- E</a:t>
            </a:r>
            <a:endParaRPr lang="de-DE" sz="1400" b="1" dirty="0" smtClean="0"/>
          </a:p>
          <a:p>
            <a:r>
              <a:rPr lang="de-DE" sz="1600" b="1" dirty="0" smtClean="0"/>
              <a:t>Ihr Mehrwert</a:t>
            </a:r>
          </a:p>
          <a:p>
            <a:pPr>
              <a:spcBef>
                <a:spcPts val="0"/>
              </a:spcBef>
            </a:pPr>
            <a:r>
              <a:rPr lang="de-DE" sz="1600" dirty="0" smtClean="0"/>
              <a:t>• Höhere Anlagenproduktivität durch minimale Zykluszeiten</a:t>
            </a:r>
          </a:p>
          <a:p>
            <a:pPr>
              <a:spcBef>
                <a:spcPts val="0"/>
              </a:spcBef>
            </a:pPr>
            <a:r>
              <a:rPr lang="de-DE" sz="1600" dirty="0" smtClean="0"/>
              <a:t>    von 0.54 s*</a:t>
            </a:r>
          </a:p>
          <a:p>
            <a:pPr>
              <a:spcBef>
                <a:spcPts val="0"/>
              </a:spcBef>
            </a:pPr>
            <a:r>
              <a:rPr lang="de-DE" sz="1600" dirty="0" smtClean="0"/>
              <a:t>• Sichere Prozesse dank exzellenter Wiederholgenauigkeit von 0.01 mm</a:t>
            </a:r>
          </a:p>
          <a:p>
            <a:pPr>
              <a:spcBef>
                <a:spcPts val="0"/>
              </a:spcBef>
            </a:pPr>
            <a:r>
              <a:rPr lang="de-DE" sz="1600" dirty="0" smtClean="0"/>
              <a:t>• Minimierte Energiekosten dank konsequentem Leichtbau</a:t>
            </a:r>
          </a:p>
          <a:p>
            <a:pPr>
              <a:spcBef>
                <a:spcPts val="0"/>
              </a:spcBef>
            </a:pPr>
            <a:r>
              <a:rPr lang="de-DE" sz="1600" dirty="0" smtClean="0"/>
              <a:t>• Höhere Anlagenverfügbarkeit, da kein Verschleiß an bewegten</a:t>
            </a:r>
          </a:p>
          <a:p>
            <a:pPr>
              <a:spcBef>
                <a:spcPts val="0"/>
              </a:spcBef>
            </a:pPr>
            <a:r>
              <a:rPr lang="de-DE" sz="1600" dirty="0" smtClean="0"/>
              <a:t>   Motorkabeln</a:t>
            </a:r>
          </a:p>
          <a:p>
            <a:pPr>
              <a:spcBef>
                <a:spcPts val="0"/>
              </a:spcBef>
            </a:pPr>
            <a:r>
              <a:rPr lang="de-DE" sz="1600" dirty="0" smtClean="0"/>
              <a:t>• Breites Spektrum an unterschiedlichen Anforderungen durch sechs</a:t>
            </a:r>
          </a:p>
          <a:p>
            <a:pPr>
              <a:spcBef>
                <a:spcPts val="0"/>
              </a:spcBef>
            </a:pPr>
            <a:r>
              <a:rPr lang="de-DE" sz="1600" dirty="0" smtClean="0"/>
              <a:t>   modulare Standardgeräte</a:t>
            </a:r>
            <a:endParaRPr lang="de-DE" sz="1600" b="1" dirty="0" smtClean="0"/>
          </a:p>
          <a:p>
            <a:r>
              <a:rPr lang="de-DE" sz="1600" b="1" dirty="0" smtClean="0"/>
              <a:t>Ihr Vorteil</a:t>
            </a:r>
          </a:p>
          <a:p>
            <a:pPr>
              <a:spcBef>
                <a:spcPts val="0"/>
              </a:spcBef>
            </a:pPr>
            <a:r>
              <a:rPr lang="de-DE" sz="1600" dirty="0" smtClean="0"/>
              <a:t>Für </a:t>
            </a:r>
            <a:r>
              <a:rPr lang="de-DE" sz="1600" dirty="0" err="1" smtClean="0"/>
              <a:t>Highspeed</a:t>
            </a:r>
            <a:r>
              <a:rPr lang="de-DE" sz="1600" dirty="0" smtClean="0"/>
              <a:t>-Montageaufgaben ist die kompakte Einheit das</a:t>
            </a:r>
          </a:p>
          <a:p>
            <a:pPr>
              <a:spcBef>
                <a:spcPts val="0"/>
              </a:spcBef>
            </a:pPr>
            <a:r>
              <a:rPr lang="de-DE" sz="1600" dirty="0" smtClean="0"/>
              <a:t>Nonplusultra. Ihre Kraftregelung prädestiniert sie zudem für</a:t>
            </a:r>
          </a:p>
          <a:p>
            <a:pPr>
              <a:spcBef>
                <a:spcPts val="0"/>
              </a:spcBef>
            </a:pPr>
            <a:r>
              <a:rPr lang="de-DE" sz="1600" dirty="0" smtClean="0"/>
              <a:t>Fügeprozesse, für das Einpressen und Messen von Kräften.</a:t>
            </a:r>
            <a:endParaRPr lang="de-DE" sz="1600" dirty="0"/>
          </a:p>
        </p:txBody>
      </p:sp>
      <p:pic>
        <p:nvPicPr>
          <p:cNvPr id="48130" name="Picture 2"/>
          <p:cNvPicPr>
            <a:picLocks noGrp="1" noChangeAspect="1" noChangeArrowheads="1"/>
          </p:cNvPicPr>
          <p:nvPr>
            <p:ph sz="quarter" idx="11"/>
          </p:nvPr>
        </p:nvPicPr>
        <p:blipFill>
          <a:blip r:embed="rId2" cstate="print"/>
          <a:srcRect/>
          <a:stretch>
            <a:fillRect/>
          </a:stretch>
        </p:blipFill>
        <p:spPr bwMode="auto">
          <a:xfrm>
            <a:off x="6372200" y="1052736"/>
            <a:ext cx="2547938" cy="2643725"/>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l="38716" t="36947" r="36284" b="20354"/>
          <a:stretch>
            <a:fillRect/>
          </a:stretch>
        </p:blipFill>
        <p:spPr bwMode="auto">
          <a:xfrm>
            <a:off x="6732240" y="3838108"/>
            <a:ext cx="2304256" cy="2218062"/>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p:cNvGraphicFramePr>
            <a:graphicFrameLocks noGrp="1"/>
          </p:cNvGraphicFramePr>
          <p:nvPr>
            <p:ph sz="quarter" idx="11"/>
          </p:nvPr>
        </p:nvGraphicFramePr>
        <p:xfrm>
          <a:off x="4716016" y="3284984"/>
          <a:ext cx="4283967" cy="2801844"/>
        </p:xfrm>
        <a:graphic>
          <a:graphicData uri="http://schemas.openxmlformats.org/drawingml/2006/table">
            <a:tbl>
              <a:tblPr firstRow="1" bandRow="1">
                <a:tableStyleId>{5C22544A-7EE6-4342-B048-85BDC9FD1C3A}</a:tableStyleId>
              </a:tblPr>
              <a:tblGrid>
                <a:gridCol w="1809119"/>
                <a:gridCol w="783169"/>
                <a:gridCol w="864096"/>
                <a:gridCol w="827583"/>
              </a:tblGrid>
              <a:tr h="380614">
                <a:tc grid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dirty="0" smtClean="0"/>
                        <a:t>Technische Daten</a:t>
                      </a:r>
                    </a:p>
                  </a:txBody>
                  <a:tcPr/>
                </a:tc>
                <a:tc hMerge="1">
                  <a:txBody>
                    <a:bodyPr/>
                    <a:lstStyle/>
                    <a:p>
                      <a:endParaRPr lang="de-DE" dirty="0"/>
                    </a:p>
                  </a:txBody>
                  <a:tcPr/>
                </a:tc>
                <a:tc hMerge="1">
                  <a:txBody>
                    <a:bodyPr/>
                    <a:lstStyle/>
                    <a:p>
                      <a:endParaRPr lang="de-DE"/>
                    </a:p>
                  </a:txBody>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400" dirty="0" smtClean="0"/>
                    </a:p>
                  </a:txBody>
                  <a:tcPr/>
                </a:tc>
              </a:tr>
              <a:tr h="380614">
                <a:tc>
                  <a:txBody>
                    <a:bodyPr/>
                    <a:lstStyle/>
                    <a:p>
                      <a:r>
                        <a:rPr lang="de-DE" sz="1400" dirty="0" smtClean="0"/>
                        <a:t>Anzahl der Baugröße </a:t>
                      </a:r>
                      <a:endParaRPr lang="de-DE" sz="1400" dirty="0"/>
                    </a:p>
                  </a:txBody>
                  <a:tcPr/>
                </a:tc>
                <a:tc gridSpan="3">
                  <a:txBody>
                    <a:bodyPr/>
                    <a:lstStyle/>
                    <a:p>
                      <a:r>
                        <a:rPr lang="de-DE" sz="1400" dirty="0" smtClean="0"/>
                        <a:t>3</a:t>
                      </a:r>
                    </a:p>
                  </a:txBody>
                  <a:tcPr/>
                </a:tc>
                <a:tc hMerge="1">
                  <a:txBody>
                    <a:bodyPr/>
                    <a:lstStyle/>
                    <a:p>
                      <a:endParaRPr lang="de-DE"/>
                    </a:p>
                  </a:txBody>
                  <a:tcPr/>
                </a:tc>
                <a:tc hMerge="1">
                  <a:txBody>
                    <a:bodyPr/>
                    <a:lstStyle/>
                    <a:p>
                      <a:endParaRPr lang="de-DE" sz="1400" dirty="0" smtClean="0"/>
                    </a:p>
                  </a:txBody>
                  <a:tcPr/>
                </a:tc>
              </a:tr>
              <a:tr h="380614">
                <a:tc>
                  <a:txBody>
                    <a:bodyPr/>
                    <a:lstStyle/>
                    <a:p>
                      <a:r>
                        <a:rPr lang="de-DE" sz="1400" dirty="0" smtClean="0"/>
                        <a:t>Wiederholgenauigkeit pro Achse  </a:t>
                      </a:r>
                      <a:endParaRPr lang="de-DE" sz="1400" dirty="0"/>
                    </a:p>
                  </a:txBody>
                  <a:tcPr/>
                </a:tc>
                <a:tc grid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dk1"/>
                          </a:solidFill>
                          <a:latin typeface="+mn-lt"/>
                          <a:ea typeface="+mn-ea"/>
                          <a:cs typeface="+mn-cs"/>
                        </a:rPr>
                        <a:t> 0.01 mm</a:t>
                      </a:r>
                      <a:endParaRPr lang="de-DE" sz="1400" dirty="0" smtClean="0"/>
                    </a:p>
                  </a:txBody>
                  <a:tcPr/>
                </a:tc>
                <a:tc hMerge="1">
                  <a:txBody>
                    <a:bodyPr/>
                    <a:lstStyle/>
                    <a:p>
                      <a:endParaRPr lang="de-DE"/>
                    </a:p>
                  </a:txBody>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400" dirty="0" smtClean="0"/>
                    </a:p>
                  </a:txBody>
                  <a:tcPr/>
                </a:tc>
              </a:tr>
              <a:tr h="380614">
                <a:tc>
                  <a:txBody>
                    <a:bodyPr/>
                    <a:lstStyle/>
                    <a:p>
                      <a:r>
                        <a:rPr lang="de-DE" sz="1400" dirty="0" smtClean="0"/>
                        <a:t>Horizontalhub </a:t>
                      </a:r>
                      <a:endParaRPr lang="de-DE" sz="1400" dirty="0"/>
                    </a:p>
                  </a:txBody>
                  <a:tcPr/>
                </a:tc>
                <a:tc>
                  <a:txBody>
                    <a:bodyPr/>
                    <a:lstStyle/>
                    <a:p>
                      <a:r>
                        <a:rPr lang="de-DE" sz="1400" dirty="0" smtClean="0"/>
                        <a:t>150 mm</a:t>
                      </a:r>
                      <a:endParaRPr lang="de-DE" sz="1400" dirty="0"/>
                    </a:p>
                  </a:txBody>
                  <a:tcPr/>
                </a:tc>
                <a:tc>
                  <a:txBody>
                    <a:bodyPr/>
                    <a:lstStyle/>
                    <a:p>
                      <a:r>
                        <a:rPr lang="de-DE" sz="1400" dirty="0" smtClean="0"/>
                        <a:t>270 mm</a:t>
                      </a:r>
                      <a:endParaRPr lang="de-DE" sz="1400" dirty="0"/>
                    </a:p>
                  </a:txBody>
                  <a:tcPr/>
                </a:tc>
                <a:tc>
                  <a:txBody>
                    <a:bodyPr/>
                    <a:lstStyle/>
                    <a:p>
                      <a:r>
                        <a:rPr lang="de-DE" sz="1400" dirty="0" smtClean="0"/>
                        <a:t>280 mm</a:t>
                      </a:r>
                      <a:endParaRPr lang="de-DE" sz="1400" dirty="0"/>
                    </a:p>
                  </a:txBody>
                  <a:tcPr/>
                </a:tc>
              </a:tr>
              <a:tr h="380614">
                <a:tc>
                  <a:txBody>
                    <a:bodyPr/>
                    <a:lstStyle/>
                    <a:p>
                      <a:r>
                        <a:rPr lang="de-DE" sz="1400" dirty="0" smtClean="0"/>
                        <a:t>Vertikalhub   </a:t>
                      </a:r>
                      <a:endParaRPr lang="de-DE" sz="1400" dirty="0"/>
                    </a:p>
                  </a:txBody>
                  <a:tcPr/>
                </a:tc>
                <a:tc>
                  <a:txBody>
                    <a:bodyPr/>
                    <a:lstStyle/>
                    <a:p>
                      <a:r>
                        <a:rPr lang="de-DE" sz="1400" dirty="0" smtClean="0"/>
                        <a:t>60 mm</a:t>
                      </a:r>
                      <a:endParaRPr lang="de-DE" sz="1400" dirty="0"/>
                    </a:p>
                  </a:txBody>
                  <a:tcPr/>
                </a:tc>
                <a:tc>
                  <a:txBody>
                    <a:bodyPr/>
                    <a:lstStyle/>
                    <a:p>
                      <a:r>
                        <a:rPr lang="de-DE" sz="1400" dirty="0" smtClean="0"/>
                        <a:t>100 mm</a:t>
                      </a:r>
                      <a:endParaRPr lang="de-DE" sz="1400" dirty="0"/>
                    </a:p>
                  </a:txBody>
                  <a:tcPr/>
                </a:tc>
                <a:tc>
                  <a:txBody>
                    <a:bodyPr/>
                    <a:lstStyle/>
                    <a:p>
                      <a:r>
                        <a:rPr lang="de-DE" sz="1400" dirty="0" smtClean="0"/>
                        <a:t>150 mm</a:t>
                      </a:r>
                      <a:endParaRPr lang="de-DE" sz="1400" dirty="0"/>
                    </a:p>
                  </a:txBody>
                  <a:tcPr/>
                </a:tc>
              </a:tr>
              <a:tr h="380614">
                <a:tc>
                  <a:txBody>
                    <a:bodyPr/>
                    <a:lstStyle/>
                    <a:p>
                      <a:r>
                        <a:rPr lang="de-DE" sz="1400" dirty="0" smtClean="0"/>
                        <a:t>Max. Nutzlast </a:t>
                      </a:r>
                      <a:endParaRPr lang="de-DE" sz="1400" dirty="0"/>
                    </a:p>
                  </a:txBody>
                  <a:tcPr/>
                </a:tc>
                <a:tc>
                  <a:txBody>
                    <a:bodyPr/>
                    <a:lstStyle/>
                    <a:p>
                      <a:r>
                        <a:rPr lang="de-DE" sz="1400" dirty="0" smtClean="0"/>
                        <a:t>1,5 kg</a:t>
                      </a:r>
                      <a:endParaRPr lang="de-DE" sz="1400" dirty="0"/>
                    </a:p>
                  </a:txBody>
                  <a:tcPr/>
                </a:tc>
                <a:tc>
                  <a:txBody>
                    <a:bodyPr/>
                    <a:lstStyle/>
                    <a:p>
                      <a:r>
                        <a:rPr lang="de-DE" sz="1400" dirty="0" smtClean="0"/>
                        <a:t>3 kg</a:t>
                      </a:r>
                      <a:endParaRPr lang="de-DE" sz="1400" dirty="0"/>
                    </a:p>
                  </a:txBody>
                  <a:tcPr/>
                </a:tc>
                <a:tc>
                  <a:txBody>
                    <a:bodyPr/>
                    <a:lstStyle/>
                    <a:p>
                      <a:r>
                        <a:rPr lang="de-DE" sz="1400" dirty="0" smtClean="0"/>
                        <a:t>5 kg</a:t>
                      </a:r>
                      <a:endParaRPr lang="de-DE" sz="1400" dirty="0"/>
                    </a:p>
                  </a:txBody>
                  <a:tcPr/>
                </a:tc>
              </a:tr>
              <a:tr h="380614">
                <a:tc>
                  <a:txBody>
                    <a:bodyPr/>
                    <a:lstStyle/>
                    <a:p>
                      <a:r>
                        <a:rPr lang="de-DE" sz="1400" dirty="0" smtClean="0"/>
                        <a:t>Max. Picks pro Minute</a:t>
                      </a:r>
                      <a:endParaRPr lang="de-DE" sz="1400" dirty="0"/>
                    </a:p>
                  </a:txBody>
                  <a:tcPr/>
                </a:tc>
                <a:tc>
                  <a:txBody>
                    <a:bodyPr/>
                    <a:lstStyle/>
                    <a:p>
                      <a:r>
                        <a:rPr lang="de-DE" sz="1400" dirty="0" smtClean="0"/>
                        <a:t>100*</a:t>
                      </a:r>
                      <a:endParaRPr lang="de-DE" sz="1400" dirty="0"/>
                    </a:p>
                  </a:txBody>
                  <a:tcPr/>
                </a:tc>
                <a:tc>
                  <a:txBody>
                    <a:bodyPr/>
                    <a:lstStyle/>
                    <a:p>
                      <a:r>
                        <a:rPr lang="de-DE" sz="1400" dirty="0" smtClean="0"/>
                        <a:t>110*</a:t>
                      </a:r>
                      <a:endParaRPr lang="de-DE" sz="1400" dirty="0"/>
                    </a:p>
                  </a:txBody>
                  <a:tcPr/>
                </a:tc>
                <a:tc>
                  <a:txBody>
                    <a:bodyPr/>
                    <a:lstStyle/>
                    <a:p>
                      <a:r>
                        <a:rPr lang="de-DE" sz="1400" dirty="0" smtClean="0"/>
                        <a:t>80**</a:t>
                      </a:r>
                      <a:endParaRPr lang="de-DE" sz="1400" dirty="0"/>
                    </a:p>
                  </a:txBody>
                  <a:tcPr/>
                </a:tc>
              </a:tr>
            </a:tbl>
          </a:graphicData>
        </a:graphic>
      </p:graphicFrame>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65</a:t>
            </a:fld>
            <a:endParaRPr lang="de-DE" dirty="0"/>
          </a:p>
        </p:txBody>
      </p:sp>
      <p:sp>
        <p:nvSpPr>
          <p:cNvPr id="5" name="Titel 4"/>
          <p:cNvSpPr>
            <a:spLocks noGrp="1"/>
          </p:cNvSpPr>
          <p:nvPr>
            <p:ph type="title"/>
          </p:nvPr>
        </p:nvSpPr>
        <p:spPr/>
        <p:txBody>
          <a:bodyPr/>
          <a:lstStyle/>
          <a:p>
            <a:r>
              <a:rPr lang="de-DE" dirty="0" smtClean="0"/>
              <a:t>Pick &amp; Place- Einheit PPU-E</a:t>
            </a:r>
            <a:endParaRPr lang="de-DE" dirty="0"/>
          </a:p>
        </p:txBody>
      </p:sp>
      <p:sp>
        <p:nvSpPr>
          <p:cNvPr id="6" name="Inhaltsplatzhalter 5"/>
          <p:cNvSpPr>
            <a:spLocks noGrp="1"/>
          </p:cNvSpPr>
          <p:nvPr>
            <p:ph sz="quarter" idx="12"/>
          </p:nvPr>
        </p:nvSpPr>
        <p:spPr>
          <a:xfrm>
            <a:off x="586844" y="1604434"/>
            <a:ext cx="4057164" cy="4237567"/>
          </a:xfrm>
        </p:spPr>
        <p:txBody>
          <a:bodyPr/>
          <a:lstStyle/>
          <a:p>
            <a:r>
              <a:rPr lang="de-DE" b="1" dirty="0" smtClean="0"/>
              <a:t>Ansteuerung</a:t>
            </a:r>
          </a:p>
          <a:p>
            <a:pPr>
              <a:spcBef>
                <a:spcPts val="0"/>
              </a:spcBef>
            </a:pPr>
            <a:r>
              <a:rPr lang="de-DE" dirty="0" smtClean="0"/>
              <a:t>Regler: Bosch-Rexroth, Siemens</a:t>
            </a:r>
          </a:p>
          <a:p>
            <a:pPr>
              <a:spcBef>
                <a:spcPts val="0"/>
              </a:spcBef>
            </a:pPr>
            <a:r>
              <a:rPr lang="de-DE" dirty="0" smtClean="0"/>
              <a:t>Schnittstellen: </a:t>
            </a:r>
            <a:r>
              <a:rPr lang="de-DE" dirty="0" err="1" smtClean="0"/>
              <a:t>Sercos</a:t>
            </a:r>
            <a:r>
              <a:rPr lang="de-DE" dirty="0" smtClean="0"/>
              <a:t> III, Multi-</a:t>
            </a:r>
            <a:r>
              <a:rPr lang="it-IT" dirty="0" smtClean="0"/>
              <a:t>Ethernet </a:t>
            </a:r>
          </a:p>
          <a:p>
            <a:pPr>
              <a:spcBef>
                <a:spcPts val="0"/>
              </a:spcBef>
            </a:pPr>
            <a:r>
              <a:rPr lang="it-IT" dirty="0" smtClean="0"/>
              <a:t>(</a:t>
            </a:r>
            <a:r>
              <a:rPr lang="it-IT" dirty="0" err="1" smtClean="0"/>
              <a:t>Sercos</a:t>
            </a:r>
            <a:r>
              <a:rPr lang="it-IT" dirty="0" smtClean="0"/>
              <a:t> III, </a:t>
            </a:r>
            <a:r>
              <a:rPr lang="it-IT" dirty="0" err="1" smtClean="0"/>
              <a:t>Profi</a:t>
            </a:r>
            <a:r>
              <a:rPr lang="it-IT" dirty="0" smtClean="0"/>
              <a:t> net IO,</a:t>
            </a:r>
            <a:r>
              <a:rPr lang="de-DE" dirty="0" err="1" smtClean="0"/>
              <a:t>EtherNet</a:t>
            </a:r>
            <a:r>
              <a:rPr lang="de-DE" dirty="0" smtClean="0"/>
              <a:t>/IP, </a:t>
            </a:r>
            <a:r>
              <a:rPr lang="de-DE" dirty="0" err="1" smtClean="0"/>
              <a:t>EtherCat</a:t>
            </a:r>
            <a:r>
              <a:rPr lang="de-DE" dirty="0" smtClean="0"/>
              <a:t>), </a:t>
            </a:r>
            <a:r>
              <a:rPr lang="de-DE" dirty="0" err="1" smtClean="0"/>
              <a:t>Profibus</a:t>
            </a:r>
            <a:endParaRPr lang="de-DE" dirty="0" smtClean="0"/>
          </a:p>
          <a:p>
            <a:pPr>
              <a:spcBef>
                <a:spcPts val="0"/>
              </a:spcBef>
            </a:pPr>
            <a:endParaRPr lang="de-DE" dirty="0" smtClean="0"/>
          </a:p>
          <a:p>
            <a:pPr>
              <a:spcBef>
                <a:spcPts val="0"/>
              </a:spcBef>
            </a:pPr>
            <a:r>
              <a:rPr lang="de-DE" b="1" dirty="0" smtClean="0"/>
              <a:t>Einsatzgebiet</a:t>
            </a:r>
          </a:p>
          <a:p>
            <a:pPr>
              <a:spcBef>
                <a:spcPts val="0"/>
              </a:spcBef>
            </a:pPr>
            <a:r>
              <a:rPr lang="de-DE" dirty="0" smtClean="0"/>
              <a:t>Äußerst kompakte 2-Achs-Einheit zum flexiblen Abfahren jeglicher Kurve in der Ebene. Für schnelles und präzises Umsetzen oder zum geregelten Einpressen von</a:t>
            </a:r>
          </a:p>
          <a:p>
            <a:pPr>
              <a:spcBef>
                <a:spcPts val="0"/>
              </a:spcBef>
            </a:pPr>
            <a:r>
              <a:rPr lang="de-DE" dirty="0" smtClean="0"/>
              <a:t>Werkstücken in der High -Speed-Montage.</a:t>
            </a:r>
            <a:endParaRPr lang="de-DE" dirty="0"/>
          </a:p>
        </p:txBody>
      </p:sp>
      <p:pic>
        <p:nvPicPr>
          <p:cNvPr id="8" name="Picture 1"/>
          <p:cNvPicPr>
            <a:picLocks noChangeAspect="1" noChangeArrowheads="1"/>
          </p:cNvPicPr>
          <p:nvPr/>
        </p:nvPicPr>
        <p:blipFill>
          <a:blip r:embed="rId2" cstate="print"/>
          <a:srcRect l="34040" t="33518" r="35411" b="17478"/>
          <a:stretch>
            <a:fillRect/>
          </a:stretch>
        </p:blipFill>
        <p:spPr bwMode="auto">
          <a:xfrm>
            <a:off x="6156176" y="692696"/>
            <a:ext cx="2623353" cy="2371725"/>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1" name="Titel 2"/>
          <p:cNvSpPr>
            <a:spLocks noGrp="1"/>
          </p:cNvSpPr>
          <p:nvPr>
            <p:ph type="title"/>
          </p:nvPr>
        </p:nvSpPr>
        <p:spPr>
          <a:xfrm>
            <a:off x="571472" y="0"/>
            <a:ext cx="8074557" cy="960702"/>
          </a:xfrm>
        </p:spPr>
        <p:txBody>
          <a:bodyPr/>
          <a:lstStyle/>
          <a:p>
            <a:r>
              <a:rPr lang="de-DE" dirty="0" smtClean="0"/>
              <a:t>Linearmodule Übersicht</a:t>
            </a:r>
          </a:p>
        </p:txBody>
      </p:sp>
      <p:graphicFrame>
        <p:nvGraphicFramePr>
          <p:cNvPr id="6" name="Inhaltsplatzhalter 5"/>
          <p:cNvGraphicFramePr>
            <a:graphicFrameLocks noGrp="1"/>
          </p:cNvGraphicFramePr>
          <p:nvPr>
            <p:ph sz="quarter" idx="10"/>
          </p:nvPr>
        </p:nvGraphicFramePr>
        <p:xfrm>
          <a:off x="571472" y="1365984"/>
          <a:ext cx="8066088" cy="4079240"/>
        </p:xfrm>
        <a:graphic>
          <a:graphicData uri="http://schemas.openxmlformats.org/drawingml/2006/table">
            <a:tbl>
              <a:tblPr firstRow="1" bandRow="1">
                <a:tableStyleId>{5C22544A-7EE6-4342-B048-85BDC9FD1C3A}</a:tableStyleId>
              </a:tblPr>
              <a:tblGrid>
                <a:gridCol w="1344348"/>
                <a:gridCol w="1344348"/>
                <a:gridCol w="1344348"/>
                <a:gridCol w="1344348"/>
                <a:gridCol w="1344348"/>
                <a:gridCol w="1344348"/>
              </a:tblGrid>
              <a:tr h="370840">
                <a:tc gridSpan="2">
                  <a:txBody>
                    <a:bodyPr/>
                    <a:lstStyle/>
                    <a:p>
                      <a:r>
                        <a:rPr lang="de-DE" dirty="0" smtClean="0">
                          <a:solidFill>
                            <a:schemeClr val="bg1"/>
                          </a:solidFill>
                        </a:rPr>
                        <a:t>pneumatisch</a:t>
                      </a:r>
                      <a:endParaRPr lang="de-DE" dirty="0">
                        <a:solidFill>
                          <a:schemeClr val="bg1"/>
                        </a:solidFill>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hMerge="1">
                  <a:txBody>
                    <a:bodyPr/>
                    <a:lstStyle/>
                    <a:p>
                      <a:endParaRPr lang="de-DE" dirty="0"/>
                    </a:p>
                  </a:txBody>
                  <a:tcPr/>
                </a:tc>
                <a:tc gridSpan="4">
                  <a:txBody>
                    <a:bodyPr/>
                    <a:lstStyle/>
                    <a:p>
                      <a:r>
                        <a:rPr lang="de-DE" dirty="0" smtClean="0">
                          <a:solidFill>
                            <a:schemeClr val="bg1"/>
                          </a:solidFill>
                        </a:rPr>
                        <a:t>elektrisch</a:t>
                      </a:r>
                      <a:endParaRPr lang="de-DE" dirty="0">
                        <a:solidFill>
                          <a:schemeClr val="bg1"/>
                        </a:solidFill>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r>
              <a:tr h="370840">
                <a:tc>
                  <a:txBody>
                    <a:bodyPr/>
                    <a:lstStyle/>
                    <a:p>
                      <a:endParaRPr lang="de-DE" sz="1600" b="0" kern="1200" dirty="0" smtClean="0">
                        <a:solidFill>
                          <a:schemeClr val="bg1"/>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de-DE" sz="1600" b="0" kern="1200" dirty="0" smtClean="0">
                        <a:solidFill>
                          <a:schemeClr val="bg1"/>
                        </a:solidFill>
                        <a:latin typeface="+mn-lt"/>
                        <a:ea typeface="+mn-ea"/>
                        <a:cs typeface="+mn-cs"/>
                      </a:endParaRPr>
                    </a:p>
                  </a:txBody>
                  <a:tcPr marL="83940" marR="83940" anchor="ctr" anchorCtr="1">
                    <a:lnL w="12700" cmpd="sng">
                      <a:noFill/>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gridSpan="2">
                  <a:txBody>
                    <a:bodyPr/>
                    <a:lstStyle/>
                    <a:p>
                      <a:r>
                        <a:rPr lang="de-DE" sz="1600" b="0" kern="1200" dirty="0" smtClean="0">
                          <a:solidFill>
                            <a:schemeClr val="bg1"/>
                          </a:solidFill>
                          <a:latin typeface="+mn-lt"/>
                          <a:ea typeface="+mn-ea"/>
                          <a:cs typeface="+mn-cs"/>
                        </a:rPr>
                        <a:t>Spindel/Riemen/Zahnstangen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hMerge="1">
                  <a:txBody>
                    <a:bodyPr/>
                    <a:lstStyle/>
                    <a:p>
                      <a:endParaRPr lang="de-DE" dirty="0"/>
                    </a:p>
                  </a:txBody>
                  <a:tcPr/>
                </a:tc>
                <a:tc gridSpan="2">
                  <a:txBody>
                    <a:bodyPr/>
                    <a:lstStyle/>
                    <a:p>
                      <a:r>
                        <a:rPr lang="de-DE" sz="1600" b="0" kern="1200" dirty="0" smtClean="0">
                          <a:solidFill>
                            <a:schemeClr val="bg1"/>
                          </a:solidFill>
                          <a:latin typeface="+mn-lt"/>
                          <a:ea typeface="+mn-ea"/>
                          <a:cs typeface="+mn-cs"/>
                        </a:rPr>
                        <a:t>Lineardirekt</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hMerge="1">
                  <a:txBody>
                    <a:bodyPr/>
                    <a:lstStyle/>
                    <a:p>
                      <a:endParaRPr lang="de-DE" sz="1800" b="0" kern="1200" dirty="0" smtClean="0">
                        <a:solidFill>
                          <a:schemeClr val="lt1"/>
                        </a:solidFill>
                        <a:latin typeface="+mn-lt"/>
                        <a:ea typeface="+mn-ea"/>
                        <a:cs typeface="+mn-cs"/>
                      </a:endParaRPr>
                    </a:p>
                  </a:txBody>
                  <a:tcPr/>
                </a:tc>
              </a:tr>
              <a:tr h="370840">
                <a:tc>
                  <a:txBody>
                    <a:bodyPr/>
                    <a:lstStyle/>
                    <a:p>
                      <a:r>
                        <a:rPr lang="de-DE" sz="1600" b="0" kern="1200" dirty="0" smtClean="0">
                          <a:solidFill>
                            <a:schemeClr val="bg1"/>
                          </a:solidFill>
                          <a:latin typeface="+mn-lt"/>
                          <a:ea typeface="+mn-ea"/>
                          <a:cs typeface="+mn-cs"/>
                        </a:rPr>
                        <a:t>Komponenten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Systeme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Komponenten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Systeme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Komponenten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de-DE" sz="1600" b="0" kern="1200" dirty="0" smtClean="0">
                          <a:solidFill>
                            <a:schemeClr val="bg1"/>
                          </a:solidFill>
                          <a:latin typeface="+mn-lt"/>
                          <a:ea typeface="+mn-ea"/>
                          <a:cs typeface="+mn-cs"/>
                        </a:rPr>
                        <a:t>Systeme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70840">
                <a:tc>
                  <a:txBody>
                    <a:bodyPr/>
                    <a:lstStyle/>
                    <a:p>
                      <a:r>
                        <a:rPr lang="de-DE" sz="1600" b="0" kern="1200" dirty="0" smtClean="0">
                          <a:solidFill>
                            <a:sysClr val="windowText" lastClr="000000"/>
                          </a:solidFill>
                          <a:latin typeface="+mn-lt"/>
                          <a:ea typeface="+mn-ea"/>
                          <a:cs typeface="+mn-cs"/>
                        </a:rPr>
                        <a:t>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PPU-P</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Alpha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LPE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LDK</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PPU-E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r>
                        <a:rPr lang="de-DE" sz="1600" b="0" kern="1200" dirty="0" smtClean="0">
                          <a:solidFill>
                            <a:sysClr val="windowText" lastClr="000000"/>
                          </a:solidFill>
                          <a:latin typeface="+mn-lt"/>
                          <a:ea typeface="+mn-ea"/>
                          <a:cs typeface="+mn-cs"/>
                        </a:rPr>
                        <a:t>CLM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LPP</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Beta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RPE</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LDH</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370840">
                <a:tc>
                  <a:txBody>
                    <a:bodyPr/>
                    <a:lstStyle/>
                    <a:p>
                      <a:r>
                        <a:rPr lang="de-DE" sz="1600" b="0" kern="1200" dirty="0" smtClean="0">
                          <a:solidFill>
                            <a:sysClr val="windowText" lastClr="000000"/>
                          </a:solidFill>
                          <a:latin typeface="+mn-lt"/>
                          <a:ea typeface="+mn-ea"/>
                          <a:cs typeface="+mn-cs"/>
                        </a:rPr>
                        <a:t>KLM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DRL</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Gamma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LDN</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r>
                        <a:rPr lang="de-DE" sz="1600" b="0" kern="1200" dirty="0" smtClean="0">
                          <a:solidFill>
                            <a:sysClr val="windowText" lastClr="000000"/>
                          </a:solidFill>
                          <a:latin typeface="+mn-lt"/>
                          <a:ea typeface="+mn-ea"/>
                          <a:cs typeface="+mn-cs"/>
                        </a:rPr>
                        <a:t>HLM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Delta</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LDM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370840">
                <a:tc>
                  <a:txBody>
                    <a:bodyPr/>
                    <a:lstStyle/>
                    <a:p>
                      <a:r>
                        <a:rPr lang="de-DE" sz="1600" b="0" kern="1200" dirty="0" smtClean="0">
                          <a:solidFill>
                            <a:sysClr val="windowText" lastClr="000000"/>
                          </a:solidFill>
                          <a:latin typeface="+mn-lt"/>
                          <a:ea typeface="+mn-ea"/>
                          <a:cs typeface="+mn-cs"/>
                        </a:rPr>
                        <a:t>PMP</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ELS</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LDT</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LDF</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lang="de-DE" sz="1600" b="0" kern="1200" dirty="0" smtClean="0">
                          <a:solidFill>
                            <a:sysClr val="windowText" lastClr="000000"/>
                          </a:solidFill>
                          <a:latin typeface="+mn-lt"/>
                          <a:ea typeface="+mn-ea"/>
                          <a:cs typeface="+mn-cs"/>
                        </a:rPr>
                        <a:t>ELM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r>
              <a:tr h="370840">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de-DE" sz="1600" b="0" kern="1200" dirty="0" smtClean="0">
                          <a:solidFill>
                            <a:sysClr val="windowText" lastClr="000000"/>
                          </a:solidFill>
                          <a:latin typeface="+mn-lt"/>
                          <a:ea typeface="+mn-ea"/>
                          <a:cs typeface="+mn-cs"/>
                        </a:rPr>
                        <a:t>EPM</a:t>
                      </a: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de-DE" sz="1600" b="0" kern="1200" dirty="0" smtClean="0">
                        <a:solidFill>
                          <a:sysClr val="windowText" lastClr="000000"/>
                        </a:solidFill>
                        <a:latin typeface="+mn-lt"/>
                        <a:ea typeface="+mn-ea"/>
                        <a:cs typeface="+mn-cs"/>
                      </a:endParaRPr>
                    </a:p>
                  </a:txBody>
                  <a:tcPr marL="83940" marR="83940" anchor="ctr" anchorCtr="1">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grpSp>
        <p:nvGrpSpPr>
          <p:cNvPr id="3" name="Gruppieren 28"/>
          <p:cNvGrpSpPr>
            <a:grpSpLocks/>
          </p:cNvGrpSpPr>
          <p:nvPr/>
        </p:nvGrpSpPr>
        <p:grpSpPr bwMode="auto">
          <a:xfrm>
            <a:off x="1995130" y="2492896"/>
            <a:ext cx="3898880" cy="716277"/>
            <a:chOff x="1812957" y="2181185"/>
            <a:chExt cx="3898610" cy="716507"/>
          </a:xfrm>
          <a:noFill/>
        </p:grpSpPr>
        <p:sp>
          <p:nvSpPr>
            <p:cNvPr id="16" name="Abgerundetes Rechteck 15"/>
            <p:cNvSpPr/>
            <p:nvPr/>
          </p:nvSpPr>
          <p:spPr>
            <a:xfrm>
              <a:off x="4487690" y="2181185"/>
              <a:ext cx="1223877" cy="647908"/>
            </a:xfrm>
            <a:prstGeom prst="roundRect">
              <a:avLst/>
            </a:prstGeom>
            <a:grp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de-DE"/>
            </a:p>
          </p:txBody>
        </p:sp>
        <p:sp>
          <p:nvSpPr>
            <p:cNvPr id="17" name="Abgerundetes Rechteck 16"/>
            <p:cNvSpPr/>
            <p:nvPr/>
          </p:nvSpPr>
          <p:spPr>
            <a:xfrm>
              <a:off x="1812957" y="2538802"/>
              <a:ext cx="1223877" cy="358890"/>
            </a:xfrm>
            <a:prstGeom prst="roundRect">
              <a:avLst/>
            </a:prstGeom>
            <a:grp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de-DE"/>
            </a:p>
          </p:txBody>
        </p:sp>
      </p:grpSp>
      <p:sp>
        <p:nvSpPr>
          <p:cNvPr id="33" name="Foliennummernplatzhalter 32"/>
          <p:cNvSpPr>
            <a:spLocks noGrp="1"/>
          </p:cNvSpPr>
          <p:nvPr>
            <p:ph type="sldNum" sz="quarter" idx="4"/>
          </p:nvPr>
        </p:nvSpPr>
        <p:spPr/>
        <p:txBody>
          <a:bodyPr/>
          <a:lstStyle/>
          <a:p>
            <a:fld id="{67E460E2-A79B-FD4C-875F-CB1722C97EA1}" type="slidenum">
              <a:rPr lang="de-DE" smtClean="0"/>
              <a:pPr/>
              <a:t>66</a:t>
            </a:fld>
            <a:endParaRPr lang="de-DE"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67</a:t>
            </a:fld>
            <a:endParaRPr lang="de-DE" dirty="0"/>
          </a:p>
        </p:txBody>
      </p:sp>
      <p:sp>
        <p:nvSpPr>
          <p:cNvPr id="5" name="Titel 4"/>
          <p:cNvSpPr>
            <a:spLocks noGrp="1"/>
          </p:cNvSpPr>
          <p:nvPr>
            <p:ph type="title"/>
          </p:nvPr>
        </p:nvSpPr>
        <p:spPr/>
        <p:txBody>
          <a:bodyPr/>
          <a:lstStyle/>
          <a:p>
            <a:r>
              <a:rPr lang="de-DE" dirty="0" smtClean="0"/>
              <a:t>Linienportale pneumatisch LPP</a:t>
            </a:r>
            <a:endParaRPr lang="de-DE" dirty="0"/>
          </a:p>
        </p:txBody>
      </p:sp>
      <p:sp>
        <p:nvSpPr>
          <p:cNvPr id="6" name="Inhaltsplatzhalter 5"/>
          <p:cNvSpPr>
            <a:spLocks noGrp="1"/>
          </p:cNvSpPr>
          <p:nvPr>
            <p:ph sz="quarter" idx="12"/>
          </p:nvPr>
        </p:nvSpPr>
        <p:spPr>
          <a:xfrm>
            <a:off x="586844" y="1604434"/>
            <a:ext cx="6217404" cy="4237567"/>
          </a:xfrm>
        </p:spPr>
        <p:txBody>
          <a:bodyPr/>
          <a:lstStyle/>
          <a:p>
            <a:r>
              <a:rPr lang="de-DE" sz="1800" b="1" dirty="0" smtClean="0"/>
              <a:t>LPP</a:t>
            </a:r>
          </a:p>
          <a:p>
            <a:endParaRPr lang="de-DE" sz="1800" b="1" dirty="0" smtClean="0"/>
          </a:p>
          <a:p>
            <a:r>
              <a:rPr lang="de-DE" sz="1800" b="1" dirty="0" smtClean="0"/>
              <a:t>Ihr Vorteil:</a:t>
            </a:r>
          </a:p>
          <a:p>
            <a:pPr>
              <a:lnSpc>
                <a:spcPts val="1500"/>
              </a:lnSpc>
            </a:pPr>
            <a:r>
              <a:rPr lang="de-DE" sz="1800" dirty="0" smtClean="0"/>
              <a:t>Die definierten </a:t>
            </a:r>
            <a:r>
              <a:rPr lang="de-DE" sz="1800" dirty="0" err="1" smtClean="0"/>
              <a:t>Verfahrwege</a:t>
            </a:r>
            <a:r>
              <a:rPr lang="de-DE" sz="1800" dirty="0" smtClean="0"/>
              <a:t> sind praxisorientiert abgestuft.</a:t>
            </a:r>
          </a:p>
          <a:p>
            <a:pPr>
              <a:lnSpc>
                <a:spcPts val="1500"/>
              </a:lnSpc>
            </a:pPr>
            <a:endParaRPr lang="de-DE" sz="1800" dirty="0" smtClean="0"/>
          </a:p>
          <a:p>
            <a:pPr>
              <a:lnSpc>
                <a:spcPts val="1500"/>
              </a:lnSpc>
              <a:spcBef>
                <a:spcPts val="0"/>
              </a:spcBef>
            </a:pPr>
            <a:r>
              <a:rPr lang="de-DE" sz="1800" dirty="0" smtClean="0"/>
              <a:t>Sie profitieren von bewährten Linearmodulen von SCHUNK. </a:t>
            </a:r>
          </a:p>
          <a:p>
            <a:pPr>
              <a:spcBef>
                <a:spcPts val="0"/>
              </a:spcBef>
            </a:pPr>
            <a:r>
              <a:rPr lang="de-DE" sz="1800" dirty="0" smtClean="0"/>
              <a:t>Die Einheiten sind mit Sensoren und Stoßdämpfern betriebsbereit vorkonfektioniert. Energieketten sind bei den vertikalen Hüben ab 125 mm programmmäßig integriert. Bei kleineren Hüben ist eine separate Schlauch- bzw. Kabelführung meist nicht zwingend notwendig. </a:t>
            </a:r>
          </a:p>
          <a:p>
            <a:pPr>
              <a:spcBef>
                <a:spcPts val="0"/>
              </a:spcBef>
            </a:pPr>
            <a:r>
              <a:rPr lang="de-DE" sz="1800" dirty="0" smtClean="0"/>
              <a:t>Mit den LPP-Linienportalen können zwei Arbeitspositionen</a:t>
            </a:r>
          </a:p>
          <a:p>
            <a:pPr>
              <a:spcBef>
                <a:spcPts val="0"/>
              </a:spcBef>
            </a:pPr>
            <a:r>
              <a:rPr lang="de-DE" sz="1800" dirty="0" smtClean="0"/>
              <a:t>angefahren werden. Das Säulenaufbausystem ist in zwei Höhen lieferbar.</a:t>
            </a:r>
          </a:p>
        </p:txBody>
      </p:sp>
      <p:pic>
        <p:nvPicPr>
          <p:cNvPr id="50178" name="Picture 2"/>
          <p:cNvPicPr>
            <a:picLocks noGrp="1" noChangeAspect="1" noChangeArrowheads="1"/>
          </p:cNvPicPr>
          <p:nvPr>
            <p:ph sz="quarter" idx="11"/>
          </p:nvPr>
        </p:nvPicPr>
        <p:blipFill>
          <a:blip r:embed="rId2" cstate="print"/>
          <a:srcRect/>
          <a:stretch>
            <a:fillRect/>
          </a:stretch>
        </p:blipFill>
        <p:spPr bwMode="auto">
          <a:xfrm>
            <a:off x="6156176" y="1772816"/>
            <a:ext cx="2740826" cy="21096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68</a:t>
            </a:fld>
            <a:endParaRPr lang="de-DE" dirty="0"/>
          </a:p>
        </p:txBody>
      </p:sp>
      <p:sp>
        <p:nvSpPr>
          <p:cNvPr id="5" name="Titel 4"/>
          <p:cNvSpPr>
            <a:spLocks noGrp="1"/>
          </p:cNvSpPr>
          <p:nvPr>
            <p:ph type="title"/>
          </p:nvPr>
        </p:nvSpPr>
        <p:spPr/>
        <p:txBody>
          <a:bodyPr/>
          <a:lstStyle/>
          <a:p>
            <a:r>
              <a:rPr lang="de-DE" dirty="0" smtClean="0"/>
              <a:t>Linienportale pneumatisch LPP</a:t>
            </a:r>
            <a:endParaRPr lang="de-DE" dirty="0"/>
          </a:p>
        </p:txBody>
      </p:sp>
      <p:sp>
        <p:nvSpPr>
          <p:cNvPr id="6" name="Inhaltsplatzhalter 5"/>
          <p:cNvSpPr>
            <a:spLocks noGrp="1"/>
          </p:cNvSpPr>
          <p:nvPr>
            <p:ph sz="quarter" idx="12"/>
          </p:nvPr>
        </p:nvSpPr>
        <p:spPr>
          <a:xfrm>
            <a:off x="586844" y="1604434"/>
            <a:ext cx="8089612" cy="4237567"/>
          </a:xfrm>
        </p:spPr>
        <p:txBody>
          <a:bodyPr/>
          <a:lstStyle/>
          <a:p>
            <a:r>
              <a:rPr lang="de-DE" sz="1800" b="1" dirty="0" smtClean="0"/>
              <a:t>Ideale Einsatzbeispiele:</a:t>
            </a:r>
          </a:p>
          <a:p>
            <a:pPr>
              <a:spcBef>
                <a:spcPts val="0"/>
              </a:spcBef>
            </a:pPr>
            <a:r>
              <a:rPr lang="de-DE" sz="1800" dirty="0" smtClean="0"/>
              <a:t>Pick &amp; Place-Anwendungen, </a:t>
            </a:r>
            <a:r>
              <a:rPr lang="de-DE" sz="1800" dirty="0" err="1" smtClean="0"/>
              <a:t>Be</a:t>
            </a:r>
            <a:r>
              <a:rPr lang="de-DE" sz="1800" dirty="0" smtClean="0"/>
              <a:t>- und Entladen von Transportbändern,</a:t>
            </a:r>
          </a:p>
          <a:p>
            <a:pPr>
              <a:spcBef>
                <a:spcPts val="0"/>
              </a:spcBef>
            </a:pPr>
            <a:r>
              <a:rPr lang="de-DE" sz="1800" dirty="0" smtClean="0"/>
              <a:t>Paletten und Maschinen, Montageautomation, Kleinteilehandling,</a:t>
            </a:r>
          </a:p>
          <a:p>
            <a:pPr>
              <a:spcBef>
                <a:spcPts val="0"/>
              </a:spcBef>
            </a:pPr>
            <a:r>
              <a:rPr lang="de-DE" sz="1800" dirty="0" smtClean="0"/>
              <a:t>einfache Handhabungsaufgaben usw.</a:t>
            </a:r>
          </a:p>
          <a:p>
            <a:endParaRPr lang="de-DE" sz="1400" dirty="0"/>
          </a:p>
        </p:txBody>
      </p:sp>
      <p:pic>
        <p:nvPicPr>
          <p:cNvPr id="49154" name="Picture 2"/>
          <p:cNvPicPr>
            <a:picLocks noGrp="1" noChangeAspect="1" noChangeArrowheads="1"/>
          </p:cNvPicPr>
          <p:nvPr>
            <p:ph sz="quarter" idx="11"/>
          </p:nvPr>
        </p:nvPicPr>
        <p:blipFill>
          <a:blip r:embed="rId2" cstate="print"/>
          <a:srcRect/>
          <a:stretch>
            <a:fillRect/>
          </a:stretch>
        </p:blipFill>
        <p:spPr bwMode="auto">
          <a:xfrm>
            <a:off x="395536" y="3284984"/>
            <a:ext cx="8583540" cy="17781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69</a:t>
            </a:fld>
            <a:endParaRPr lang="de-DE" dirty="0"/>
          </a:p>
        </p:txBody>
      </p:sp>
      <p:sp>
        <p:nvSpPr>
          <p:cNvPr id="5" name="Titel 4"/>
          <p:cNvSpPr>
            <a:spLocks noGrp="1"/>
          </p:cNvSpPr>
          <p:nvPr>
            <p:ph type="title"/>
          </p:nvPr>
        </p:nvSpPr>
        <p:spPr/>
        <p:txBody>
          <a:bodyPr/>
          <a:lstStyle/>
          <a:p>
            <a:r>
              <a:rPr lang="de-DE" dirty="0" smtClean="0"/>
              <a:t>Linienportale elektrisch LPE</a:t>
            </a:r>
            <a:endParaRPr lang="de-DE" dirty="0"/>
          </a:p>
        </p:txBody>
      </p:sp>
      <p:sp>
        <p:nvSpPr>
          <p:cNvPr id="6" name="Inhaltsplatzhalter 5"/>
          <p:cNvSpPr>
            <a:spLocks noGrp="1"/>
          </p:cNvSpPr>
          <p:nvPr>
            <p:ph sz="quarter" idx="12"/>
          </p:nvPr>
        </p:nvSpPr>
        <p:spPr>
          <a:xfrm>
            <a:off x="586844" y="1604434"/>
            <a:ext cx="5785356" cy="4237567"/>
          </a:xfrm>
        </p:spPr>
        <p:txBody>
          <a:bodyPr/>
          <a:lstStyle/>
          <a:p>
            <a:r>
              <a:rPr lang="de-DE" sz="1800" b="1" dirty="0" smtClean="0"/>
              <a:t>LPE</a:t>
            </a:r>
            <a:endParaRPr lang="de-DE" sz="1800" dirty="0" smtClean="0"/>
          </a:p>
          <a:p>
            <a:pPr>
              <a:lnSpc>
                <a:spcPts val="1500"/>
              </a:lnSpc>
              <a:spcBef>
                <a:spcPts val="0"/>
              </a:spcBef>
            </a:pPr>
            <a:endParaRPr lang="de-DE" sz="1800" b="1" dirty="0" smtClean="0"/>
          </a:p>
          <a:p>
            <a:pPr>
              <a:lnSpc>
                <a:spcPts val="1500"/>
              </a:lnSpc>
              <a:spcBef>
                <a:spcPts val="0"/>
              </a:spcBef>
            </a:pPr>
            <a:r>
              <a:rPr lang="de-DE" sz="1800" b="1" dirty="0" smtClean="0"/>
              <a:t>Ihr Vorteil</a:t>
            </a:r>
          </a:p>
          <a:p>
            <a:pPr>
              <a:spcBef>
                <a:spcPts val="0"/>
              </a:spcBef>
            </a:pPr>
            <a:r>
              <a:rPr lang="de-DE" sz="1800" dirty="0" smtClean="0"/>
              <a:t>Beliebige Positionen können programmiert und angefahren werden.</a:t>
            </a:r>
          </a:p>
          <a:p>
            <a:pPr>
              <a:spcBef>
                <a:spcPts val="0"/>
              </a:spcBef>
            </a:pPr>
            <a:endParaRPr lang="de-DE" sz="1800" dirty="0" smtClean="0"/>
          </a:p>
          <a:p>
            <a:pPr>
              <a:spcBef>
                <a:spcPts val="0"/>
              </a:spcBef>
            </a:pPr>
            <a:r>
              <a:rPr lang="de-DE" sz="1800" dirty="0" smtClean="0"/>
              <a:t>Die elektrischen Linienportale sind in zwei </a:t>
            </a:r>
            <a:r>
              <a:rPr lang="de-DE" sz="1800" dirty="0" err="1" smtClean="0"/>
              <a:t>Zuladegewichtsklassen</a:t>
            </a:r>
            <a:r>
              <a:rPr lang="de-DE" sz="1800" dirty="0" smtClean="0"/>
              <a:t> erhältlich. Sie bestehen aus hochwertigen Linearachsen mit robustem Zahnriemenantrieb und einer präzisen</a:t>
            </a:r>
          </a:p>
          <a:p>
            <a:pPr>
              <a:spcBef>
                <a:spcPts val="0"/>
              </a:spcBef>
            </a:pPr>
            <a:r>
              <a:rPr lang="de-DE" sz="1800" dirty="0" smtClean="0"/>
              <a:t>Profilschienenführung für optimale Laufruhe. Leistungsfähige </a:t>
            </a:r>
            <a:r>
              <a:rPr lang="de-DE" sz="1800" dirty="0" err="1" smtClean="0"/>
              <a:t>Servoantriebe</a:t>
            </a:r>
            <a:r>
              <a:rPr lang="de-DE" sz="1800" dirty="0" smtClean="0"/>
              <a:t> mit </a:t>
            </a:r>
            <a:r>
              <a:rPr lang="de-DE" sz="1800" dirty="0" err="1" smtClean="0"/>
              <a:t>Absolutwertgeber</a:t>
            </a:r>
            <a:r>
              <a:rPr lang="de-DE" sz="1800" dirty="0" smtClean="0"/>
              <a:t> sorgen für eine hohe Wiederholgenauigkeit. Sämtliche Einheiten sind betriebsbereit in einbaufertigen Baugruppen vormontiert.</a:t>
            </a:r>
          </a:p>
        </p:txBody>
      </p:sp>
      <p:pic>
        <p:nvPicPr>
          <p:cNvPr id="51202" name="Picture 2"/>
          <p:cNvPicPr>
            <a:picLocks noGrp="1" noChangeAspect="1" noChangeArrowheads="1"/>
          </p:cNvPicPr>
          <p:nvPr>
            <p:ph sz="quarter" idx="11"/>
          </p:nvPr>
        </p:nvPicPr>
        <p:blipFill>
          <a:blip r:embed="rId2" cstate="print"/>
          <a:srcRect/>
          <a:stretch>
            <a:fillRect/>
          </a:stretch>
        </p:blipFill>
        <p:spPr bwMode="auto">
          <a:xfrm>
            <a:off x="5868144" y="1844824"/>
            <a:ext cx="2692400" cy="28373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2"/>
          <p:cNvSpPr>
            <a:spLocks noGrp="1"/>
          </p:cNvSpPr>
          <p:nvPr>
            <p:ph type="title"/>
          </p:nvPr>
        </p:nvSpPr>
        <p:spPr/>
        <p:txBody>
          <a:bodyPr/>
          <a:lstStyle/>
          <a:p>
            <a:r>
              <a:rPr lang="de-DE" dirty="0" smtClean="0"/>
              <a:t>Pneumatisch Komponenten</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12292" name="Text Box 1029"/>
          <p:cNvSpPr txBox="1">
            <a:spLocks noChangeArrowheads="1"/>
          </p:cNvSpPr>
          <p:nvPr/>
        </p:nvSpPr>
        <p:spPr bwMode="auto">
          <a:xfrm>
            <a:off x="4419600" y="3929066"/>
            <a:ext cx="4367242" cy="525401"/>
          </a:xfrm>
          <a:prstGeom prst="rect">
            <a:avLst/>
          </a:prstGeom>
          <a:noFill/>
          <a:ln w="9525">
            <a:noFill/>
            <a:miter lim="800000"/>
            <a:headEnd/>
            <a:tailEnd/>
          </a:ln>
        </p:spPr>
        <p:txBody>
          <a:bodyPr wrap="square" lIns="90000" tIns="46800" rIns="90000" bIns="46800">
            <a:spAutoFit/>
          </a:bodyPr>
          <a:lstStyle/>
          <a:p>
            <a:pPr>
              <a:spcBef>
                <a:spcPct val="50000"/>
              </a:spcBef>
            </a:pPr>
            <a:r>
              <a:rPr lang="de-DE" sz="2800" dirty="0">
                <a:solidFill>
                  <a:srgbClr val="163967"/>
                </a:solidFill>
                <a:latin typeface="+mn-lt"/>
              </a:rPr>
              <a:t>LMZAW für LM 100/200/300</a:t>
            </a:r>
          </a:p>
        </p:txBody>
      </p:sp>
      <p:sp>
        <p:nvSpPr>
          <p:cNvPr id="12293" name="Text Box 1030"/>
          <p:cNvSpPr txBox="1">
            <a:spLocks noChangeArrowheads="1"/>
          </p:cNvSpPr>
          <p:nvPr/>
        </p:nvSpPr>
        <p:spPr bwMode="auto">
          <a:xfrm>
            <a:off x="4425950" y="4500570"/>
            <a:ext cx="4489450" cy="1126848"/>
          </a:xfrm>
          <a:prstGeom prst="rect">
            <a:avLst/>
          </a:prstGeom>
          <a:noFill/>
          <a:ln w="9525">
            <a:noFill/>
            <a:miter lim="800000"/>
            <a:headEnd/>
            <a:tailEnd/>
          </a:ln>
        </p:spPr>
        <p:txBody>
          <a:bodyPr lIns="90000" tIns="46800" rIns="90000" bIns="46800">
            <a:spAutoFit/>
          </a:bodyPr>
          <a:lstStyle/>
          <a:p>
            <a:pPr>
              <a:lnSpc>
                <a:spcPct val="75000"/>
              </a:lnSpc>
              <a:spcBef>
                <a:spcPts val="600"/>
              </a:spcBef>
              <a:buFontTx/>
              <a:buChar char="•"/>
            </a:pPr>
            <a:r>
              <a:rPr lang="de-DE" dirty="0">
                <a:solidFill>
                  <a:schemeClr val="tx1">
                    <a:lumMod val="75000"/>
                    <a:lumOff val="25000"/>
                  </a:schemeClr>
                </a:solidFill>
                <a:latin typeface="+mn-lt"/>
              </a:rPr>
              <a:t> </a:t>
            </a:r>
            <a:r>
              <a:rPr lang="de-DE" dirty="0" smtClean="0">
                <a:solidFill>
                  <a:schemeClr val="tx1">
                    <a:lumMod val="75000"/>
                    <a:lumOff val="25000"/>
                  </a:schemeClr>
                </a:solidFill>
                <a:latin typeface="+mn-lt"/>
              </a:rPr>
              <a:t>mehrere </a:t>
            </a:r>
            <a:r>
              <a:rPr lang="de-DE" dirty="0">
                <a:solidFill>
                  <a:schemeClr val="tx1">
                    <a:lumMod val="75000"/>
                    <a:lumOff val="25000"/>
                  </a:schemeClr>
                </a:solidFill>
                <a:latin typeface="+mn-lt"/>
              </a:rPr>
              <a:t>Zwischenpositionen möglich</a:t>
            </a:r>
          </a:p>
          <a:p>
            <a:pPr>
              <a:lnSpc>
                <a:spcPct val="75000"/>
              </a:lnSpc>
              <a:spcBef>
                <a:spcPts val="600"/>
              </a:spcBef>
              <a:buFontTx/>
              <a:buChar char="•"/>
            </a:pPr>
            <a:r>
              <a:rPr lang="de-DE" dirty="0">
                <a:solidFill>
                  <a:schemeClr val="tx1">
                    <a:lumMod val="75000"/>
                    <a:lumOff val="25000"/>
                  </a:schemeClr>
                </a:solidFill>
                <a:latin typeface="+mn-lt"/>
              </a:rPr>
              <a:t> Zwischenpositionen stufenlos einstellbar</a:t>
            </a:r>
          </a:p>
          <a:p>
            <a:pPr>
              <a:lnSpc>
                <a:spcPct val="75000"/>
              </a:lnSpc>
              <a:spcBef>
                <a:spcPts val="600"/>
              </a:spcBef>
              <a:buFontTx/>
              <a:buChar char="•"/>
            </a:pPr>
            <a:r>
              <a:rPr lang="de-DE" dirty="0">
                <a:solidFill>
                  <a:schemeClr val="tx1">
                    <a:lumMod val="75000"/>
                    <a:lumOff val="25000"/>
                  </a:schemeClr>
                </a:solidFill>
                <a:latin typeface="+mn-lt"/>
              </a:rPr>
              <a:t> zulässiger Bewegungsablauf aus</a:t>
            </a:r>
          </a:p>
          <a:p>
            <a:pPr>
              <a:lnSpc>
                <a:spcPct val="75000"/>
              </a:lnSpc>
              <a:spcBef>
                <a:spcPts val="300"/>
              </a:spcBef>
            </a:pPr>
            <a:r>
              <a:rPr lang="de-DE" dirty="0">
                <a:solidFill>
                  <a:schemeClr val="tx1">
                    <a:lumMod val="75000"/>
                    <a:lumOff val="25000"/>
                  </a:schemeClr>
                </a:solidFill>
                <a:latin typeface="+mn-lt"/>
              </a:rPr>
              <a:t> </a:t>
            </a:r>
            <a:r>
              <a:rPr lang="de-DE" dirty="0" smtClean="0">
                <a:solidFill>
                  <a:schemeClr val="tx1">
                    <a:lumMod val="75000"/>
                    <a:lumOff val="25000"/>
                  </a:schemeClr>
                </a:solidFill>
                <a:latin typeface="+mn-lt"/>
              </a:rPr>
              <a:t>  </a:t>
            </a:r>
            <a:r>
              <a:rPr lang="de-DE" dirty="0">
                <a:solidFill>
                  <a:schemeClr val="tx1">
                    <a:lumMod val="75000"/>
                    <a:lumOff val="25000"/>
                  </a:schemeClr>
                </a:solidFill>
                <a:latin typeface="+mn-lt"/>
              </a:rPr>
              <a:t>Betriebsanleitung</a:t>
            </a:r>
            <a:endParaRPr lang="en-GB" dirty="0">
              <a:solidFill>
                <a:schemeClr val="tx1">
                  <a:lumMod val="75000"/>
                  <a:lumOff val="25000"/>
                </a:schemeClr>
              </a:solidFill>
              <a:latin typeface="+mn-lt"/>
            </a:endParaRPr>
          </a:p>
        </p:txBody>
      </p:sp>
      <p:sp>
        <p:nvSpPr>
          <p:cNvPr id="12294" name="Text Box 1031"/>
          <p:cNvSpPr txBox="1">
            <a:spLocks noChangeArrowheads="1"/>
          </p:cNvSpPr>
          <p:nvPr/>
        </p:nvSpPr>
        <p:spPr bwMode="auto">
          <a:xfrm>
            <a:off x="533400" y="1471602"/>
            <a:ext cx="4538666" cy="525401"/>
          </a:xfrm>
          <a:prstGeom prst="rect">
            <a:avLst/>
          </a:prstGeom>
          <a:noFill/>
          <a:ln w="9525">
            <a:noFill/>
            <a:miter lim="800000"/>
            <a:headEnd/>
            <a:tailEnd/>
          </a:ln>
        </p:spPr>
        <p:txBody>
          <a:bodyPr wrap="square" lIns="90000" tIns="46800" rIns="90000" bIns="46800">
            <a:spAutoFit/>
          </a:bodyPr>
          <a:lstStyle/>
          <a:p>
            <a:pPr>
              <a:spcBef>
                <a:spcPct val="50000"/>
              </a:spcBef>
            </a:pPr>
            <a:r>
              <a:rPr lang="de-DE" sz="2800" dirty="0">
                <a:solidFill>
                  <a:srgbClr val="163967"/>
                </a:solidFill>
                <a:latin typeface="+mn-lt"/>
              </a:rPr>
              <a:t>ZZA für alle LM/KLM Module</a:t>
            </a:r>
          </a:p>
        </p:txBody>
      </p:sp>
      <p:sp>
        <p:nvSpPr>
          <p:cNvPr id="12295" name="Text Box 1032"/>
          <p:cNvSpPr txBox="1">
            <a:spLocks noChangeArrowheads="1"/>
          </p:cNvSpPr>
          <p:nvPr/>
        </p:nvSpPr>
        <p:spPr bwMode="auto">
          <a:xfrm>
            <a:off x="500034" y="2087562"/>
            <a:ext cx="4489450" cy="1165320"/>
          </a:xfrm>
          <a:prstGeom prst="rect">
            <a:avLst/>
          </a:prstGeom>
          <a:noFill/>
          <a:ln w="9525">
            <a:noFill/>
            <a:miter lim="800000"/>
            <a:headEnd/>
            <a:tailEnd/>
          </a:ln>
        </p:spPr>
        <p:txBody>
          <a:bodyPr lIns="90000" tIns="46800" rIns="90000" bIns="46800">
            <a:spAutoFit/>
          </a:bodyPr>
          <a:lstStyle/>
          <a:p>
            <a:pPr>
              <a:lnSpc>
                <a:spcPct val="75000"/>
              </a:lnSpc>
              <a:spcBef>
                <a:spcPts val="600"/>
              </a:spcBef>
              <a:buFontTx/>
              <a:buChar char="•"/>
            </a:pPr>
            <a:r>
              <a:rPr lang="de-DE" dirty="0">
                <a:solidFill>
                  <a:schemeClr val="tx1">
                    <a:lumMod val="75000"/>
                    <a:lumOff val="25000"/>
                  </a:schemeClr>
                </a:solidFill>
                <a:latin typeface="+mn-lt"/>
              </a:rPr>
              <a:t> </a:t>
            </a:r>
            <a:r>
              <a:rPr lang="de-DE" dirty="0" smtClean="0">
                <a:solidFill>
                  <a:schemeClr val="tx1">
                    <a:lumMod val="75000"/>
                    <a:lumOff val="25000"/>
                  </a:schemeClr>
                </a:solidFill>
                <a:latin typeface="+mn-lt"/>
              </a:rPr>
              <a:t>bis </a:t>
            </a:r>
            <a:r>
              <a:rPr lang="de-DE" dirty="0">
                <a:solidFill>
                  <a:schemeClr val="tx1">
                    <a:lumMod val="75000"/>
                    <a:lumOff val="25000"/>
                  </a:schemeClr>
                </a:solidFill>
                <a:latin typeface="+mn-lt"/>
              </a:rPr>
              <a:t>zu zwei Zwischenpositionen möglich</a:t>
            </a:r>
          </a:p>
          <a:p>
            <a:pPr>
              <a:lnSpc>
                <a:spcPct val="75000"/>
              </a:lnSpc>
              <a:spcBef>
                <a:spcPts val="600"/>
              </a:spcBef>
              <a:buFontTx/>
              <a:buChar char="•"/>
            </a:pPr>
            <a:r>
              <a:rPr lang="de-DE" dirty="0">
                <a:solidFill>
                  <a:schemeClr val="tx1">
                    <a:lumMod val="75000"/>
                    <a:lumOff val="25000"/>
                  </a:schemeClr>
                </a:solidFill>
                <a:latin typeface="+mn-lt"/>
              </a:rPr>
              <a:t> Zwischenstellung mit </a:t>
            </a:r>
            <a:r>
              <a:rPr lang="de-DE" dirty="0" err="1">
                <a:solidFill>
                  <a:schemeClr val="tx1">
                    <a:lumMod val="75000"/>
                    <a:lumOff val="25000"/>
                  </a:schemeClr>
                </a:solidFill>
                <a:latin typeface="+mn-lt"/>
              </a:rPr>
              <a:t>pneum</a:t>
            </a:r>
            <a:r>
              <a:rPr lang="de-DE" dirty="0">
                <a:solidFill>
                  <a:schemeClr val="tx1">
                    <a:lumMod val="75000"/>
                    <a:lumOff val="25000"/>
                  </a:schemeClr>
                </a:solidFill>
                <a:latin typeface="+mn-lt"/>
              </a:rPr>
              <a:t>. Zylinder </a:t>
            </a:r>
          </a:p>
          <a:p>
            <a:pPr>
              <a:lnSpc>
                <a:spcPct val="75000"/>
              </a:lnSpc>
              <a:spcBef>
                <a:spcPts val="600"/>
              </a:spcBef>
              <a:buFontTx/>
              <a:buChar char="•"/>
            </a:pPr>
            <a:r>
              <a:rPr lang="de-DE" dirty="0">
                <a:solidFill>
                  <a:schemeClr val="tx1">
                    <a:lumMod val="75000"/>
                    <a:lumOff val="25000"/>
                  </a:schemeClr>
                </a:solidFill>
                <a:latin typeface="+mn-lt"/>
              </a:rPr>
              <a:t> kein Pendeln in der Zwischenposition </a:t>
            </a:r>
          </a:p>
          <a:p>
            <a:pPr>
              <a:lnSpc>
                <a:spcPct val="75000"/>
              </a:lnSpc>
              <a:spcBef>
                <a:spcPts val="600"/>
              </a:spcBef>
              <a:buFontTx/>
              <a:buChar char="•"/>
            </a:pPr>
            <a:r>
              <a:rPr lang="de-DE" dirty="0">
                <a:solidFill>
                  <a:schemeClr val="tx1">
                    <a:lumMod val="75000"/>
                    <a:lumOff val="25000"/>
                  </a:schemeClr>
                </a:solidFill>
                <a:latin typeface="+mn-lt"/>
              </a:rPr>
              <a:t> alle Bewegungsabläufe zulässig</a:t>
            </a:r>
            <a:endParaRPr lang="en-GB" dirty="0">
              <a:solidFill>
                <a:schemeClr val="tx1">
                  <a:lumMod val="75000"/>
                  <a:lumOff val="25000"/>
                </a:schemeClr>
              </a:solidFill>
              <a:latin typeface="+mn-lt"/>
            </a:endParaRPr>
          </a:p>
        </p:txBody>
      </p:sp>
      <p:pic>
        <p:nvPicPr>
          <p:cNvPr id="12296" name="Grafik 10" descr="LMZAW_neu.jpg"/>
          <p:cNvPicPr>
            <a:picLocks noChangeAspect="1"/>
          </p:cNvPicPr>
          <p:nvPr/>
        </p:nvPicPr>
        <p:blipFill>
          <a:blip r:embed="rId2" cstate="print"/>
          <a:srcRect/>
          <a:stretch>
            <a:fillRect/>
          </a:stretch>
        </p:blipFill>
        <p:spPr bwMode="auto">
          <a:xfrm>
            <a:off x="500065" y="4000504"/>
            <a:ext cx="3857621" cy="1871393"/>
          </a:xfrm>
          <a:prstGeom prst="rect">
            <a:avLst/>
          </a:prstGeom>
          <a:noFill/>
          <a:ln w="9525">
            <a:noFill/>
            <a:miter lim="800000"/>
            <a:headEnd/>
            <a:tailEnd/>
          </a:ln>
        </p:spPr>
      </p:pic>
      <p:pic>
        <p:nvPicPr>
          <p:cNvPr id="12297" name="Grafik 11" descr="LM-100-H-50-75+ZZA_neu.jpg"/>
          <p:cNvPicPr>
            <a:picLocks noChangeAspect="1"/>
          </p:cNvPicPr>
          <p:nvPr/>
        </p:nvPicPr>
        <p:blipFill>
          <a:blip r:embed="rId3" cstate="print"/>
          <a:srcRect/>
          <a:stretch>
            <a:fillRect/>
          </a:stretch>
        </p:blipFill>
        <p:spPr bwMode="auto">
          <a:xfrm>
            <a:off x="4786314" y="2071675"/>
            <a:ext cx="4023182" cy="1357325"/>
          </a:xfrm>
          <a:prstGeom prst="rect">
            <a:avLst/>
          </a:prstGeom>
          <a:noFill/>
          <a:ln w="9525">
            <a:noFill/>
            <a:miter lim="800000"/>
            <a:headEnd/>
            <a:tailEnd/>
          </a:ln>
        </p:spPr>
      </p:pic>
      <p:sp>
        <p:nvSpPr>
          <p:cNvPr id="10" name="Foliennummernplatzhalter 9"/>
          <p:cNvSpPr>
            <a:spLocks noGrp="1"/>
          </p:cNvSpPr>
          <p:nvPr>
            <p:ph type="sldNum" sz="quarter" idx="4"/>
          </p:nvPr>
        </p:nvSpPr>
        <p:spPr/>
        <p:txBody>
          <a:bodyPr/>
          <a:lstStyle/>
          <a:p>
            <a:fld id="{67E460E2-A79B-FD4C-875F-CB1722C97EA1}" type="slidenum">
              <a:rPr lang="de-DE" smtClean="0"/>
              <a:pPr/>
              <a:t>7</a:t>
            </a:fld>
            <a:endParaRPr lang="de-DE"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70</a:t>
            </a:fld>
            <a:endParaRPr lang="de-DE" dirty="0"/>
          </a:p>
        </p:txBody>
      </p:sp>
      <p:sp>
        <p:nvSpPr>
          <p:cNvPr id="5" name="Titel 4"/>
          <p:cNvSpPr>
            <a:spLocks noGrp="1"/>
          </p:cNvSpPr>
          <p:nvPr>
            <p:ph type="title"/>
          </p:nvPr>
        </p:nvSpPr>
        <p:spPr/>
        <p:txBody>
          <a:bodyPr/>
          <a:lstStyle/>
          <a:p>
            <a:r>
              <a:rPr lang="de-DE" dirty="0" smtClean="0"/>
              <a:t>Linienportale elektrisch LPE</a:t>
            </a:r>
            <a:endParaRPr lang="de-DE" dirty="0"/>
          </a:p>
        </p:txBody>
      </p:sp>
      <p:sp>
        <p:nvSpPr>
          <p:cNvPr id="6" name="Inhaltsplatzhalter 5"/>
          <p:cNvSpPr>
            <a:spLocks noGrp="1"/>
          </p:cNvSpPr>
          <p:nvPr>
            <p:ph sz="quarter" idx="12"/>
          </p:nvPr>
        </p:nvSpPr>
        <p:spPr>
          <a:xfrm>
            <a:off x="586844" y="1604434"/>
            <a:ext cx="8161620" cy="4237567"/>
          </a:xfrm>
        </p:spPr>
        <p:txBody>
          <a:bodyPr/>
          <a:lstStyle/>
          <a:p>
            <a:r>
              <a:rPr lang="de-DE" sz="1800" b="1" dirty="0" smtClean="0"/>
              <a:t>Ideale Einsatzbeispiele:</a:t>
            </a:r>
          </a:p>
          <a:p>
            <a:r>
              <a:rPr lang="de-DE" sz="1800" dirty="0" smtClean="0"/>
              <a:t>Handhabungs- und Montagetechnik, </a:t>
            </a:r>
            <a:r>
              <a:rPr lang="de-DE" sz="1800" dirty="0" err="1" smtClean="0"/>
              <a:t>Mess</a:t>
            </a:r>
            <a:r>
              <a:rPr lang="de-DE" sz="1800" dirty="0" smtClean="0"/>
              <a:t>- und Prüftechnik,</a:t>
            </a:r>
          </a:p>
          <a:p>
            <a:r>
              <a:rPr lang="de-DE" sz="1800" dirty="0" smtClean="0"/>
              <a:t>Bauteilmarkierung und -identifikation, Bauteilmontage und</a:t>
            </a:r>
          </a:p>
          <a:p>
            <a:r>
              <a:rPr lang="de-DE" sz="1800" dirty="0" smtClean="0"/>
              <a:t>Endprüfung in der Mikroelektronik, Medizintechnik usw.</a:t>
            </a:r>
            <a:endParaRPr lang="de-DE" sz="1800" dirty="0"/>
          </a:p>
        </p:txBody>
      </p:sp>
      <p:pic>
        <p:nvPicPr>
          <p:cNvPr id="52228" name="Picture 4"/>
          <p:cNvPicPr>
            <a:picLocks noGrp="1" noChangeAspect="1" noChangeArrowheads="1"/>
          </p:cNvPicPr>
          <p:nvPr>
            <p:ph sz="quarter" idx="11"/>
          </p:nvPr>
        </p:nvPicPr>
        <p:blipFill>
          <a:blip r:embed="rId2" cstate="print"/>
          <a:srcRect/>
          <a:stretch>
            <a:fillRect/>
          </a:stretch>
        </p:blipFill>
        <p:spPr bwMode="auto">
          <a:xfrm>
            <a:off x="323528" y="3645024"/>
            <a:ext cx="8540537" cy="190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sz="quarter" idx="11"/>
          </p:nvPr>
        </p:nvPicPr>
        <p:blipFill>
          <a:blip r:embed="rId2" cstate="print"/>
          <a:srcRect/>
          <a:stretch>
            <a:fillRect/>
          </a:stretch>
        </p:blipFill>
        <p:spPr bwMode="auto">
          <a:xfrm>
            <a:off x="6023343" y="1628800"/>
            <a:ext cx="3120657" cy="2069677"/>
          </a:xfrm>
          <a:prstGeom prst="rect">
            <a:avLst/>
          </a:prstGeom>
          <a:noFill/>
          <a:ln w="9525">
            <a:noFill/>
            <a:miter lim="800000"/>
            <a:headEnd/>
            <a:tailEnd/>
          </a:ln>
        </p:spPr>
      </p:pic>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71</a:t>
            </a:fld>
            <a:endParaRPr lang="de-DE" dirty="0"/>
          </a:p>
        </p:txBody>
      </p:sp>
      <p:sp>
        <p:nvSpPr>
          <p:cNvPr id="5" name="Titel 4"/>
          <p:cNvSpPr>
            <a:spLocks noGrp="1"/>
          </p:cNvSpPr>
          <p:nvPr>
            <p:ph type="title"/>
          </p:nvPr>
        </p:nvSpPr>
        <p:spPr/>
        <p:txBody>
          <a:bodyPr/>
          <a:lstStyle/>
          <a:p>
            <a:r>
              <a:rPr lang="de-DE" dirty="0" smtClean="0"/>
              <a:t>Linienportale elektrisch RPE</a:t>
            </a:r>
            <a:endParaRPr lang="de-DE" dirty="0"/>
          </a:p>
        </p:txBody>
      </p:sp>
      <p:sp>
        <p:nvSpPr>
          <p:cNvPr id="6" name="Inhaltsplatzhalter 5"/>
          <p:cNvSpPr>
            <a:spLocks noGrp="1"/>
          </p:cNvSpPr>
          <p:nvPr>
            <p:ph sz="quarter" idx="12"/>
          </p:nvPr>
        </p:nvSpPr>
        <p:spPr>
          <a:xfrm>
            <a:off x="539552" y="1484784"/>
            <a:ext cx="6768752" cy="4237567"/>
          </a:xfrm>
        </p:spPr>
        <p:txBody>
          <a:bodyPr/>
          <a:lstStyle/>
          <a:p>
            <a:r>
              <a:rPr lang="de-DE" sz="1600" b="1" dirty="0" smtClean="0"/>
              <a:t>RPE</a:t>
            </a:r>
          </a:p>
          <a:p>
            <a:r>
              <a:rPr lang="de-DE" sz="1600" b="1" dirty="0" smtClean="0"/>
              <a:t>Ihr Vorteil:</a:t>
            </a:r>
          </a:p>
          <a:p>
            <a:pPr>
              <a:spcBef>
                <a:spcPts val="0"/>
              </a:spcBef>
            </a:pPr>
            <a:r>
              <a:rPr lang="de-DE" sz="1600" dirty="0" smtClean="0"/>
              <a:t>Höchste Flexibilität – beliebige Positionen können im dreidimensionalen</a:t>
            </a:r>
          </a:p>
          <a:p>
            <a:pPr>
              <a:spcBef>
                <a:spcPts val="0"/>
              </a:spcBef>
            </a:pPr>
            <a:r>
              <a:rPr lang="de-DE" sz="1600" dirty="0" smtClean="0"/>
              <a:t>Raum programmiert und angefahren werden.</a:t>
            </a:r>
          </a:p>
          <a:p>
            <a:pPr>
              <a:spcBef>
                <a:spcPts val="0"/>
              </a:spcBef>
            </a:pPr>
            <a:endParaRPr lang="de-DE" sz="1600" dirty="0" smtClean="0"/>
          </a:p>
          <a:p>
            <a:pPr>
              <a:spcBef>
                <a:spcPts val="0"/>
              </a:spcBef>
            </a:pPr>
            <a:r>
              <a:rPr lang="de-DE" sz="1600" dirty="0" smtClean="0"/>
              <a:t>Die elektrischen Linienportale sind in zwei </a:t>
            </a:r>
            <a:r>
              <a:rPr lang="de-DE" sz="1600" dirty="0" err="1" smtClean="0"/>
              <a:t>Zuladegewichtsklassen</a:t>
            </a:r>
            <a:endParaRPr lang="de-DE" sz="1600" dirty="0" smtClean="0"/>
          </a:p>
          <a:p>
            <a:pPr>
              <a:spcBef>
                <a:spcPts val="0"/>
              </a:spcBef>
            </a:pPr>
            <a:r>
              <a:rPr lang="de-DE" sz="1600" dirty="0" smtClean="0"/>
              <a:t>erhältlich. Sie bestehen aus zwei hochwertigen Linearachsen mit robustem Zahnriemenantrieb und einer präzisen Profilschienenführung für optimale Laufruhe. Eine Vertikalachse mit Spindelantrieb wird den hohen Anforderungen</a:t>
            </a:r>
          </a:p>
          <a:p>
            <a:pPr>
              <a:spcBef>
                <a:spcPts val="0"/>
              </a:spcBef>
            </a:pPr>
            <a:r>
              <a:rPr lang="de-DE" sz="1600" dirty="0" smtClean="0"/>
              <a:t>an Präzision und Antriebskraft gerecht. Leistungsfähige </a:t>
            </a:r>
            <a:r>
              <a:rPr lang="de-DE" sz="1600" dirty="0" err="1" smtClean="0"/>
              <a:t>Servoantriebe</a:t>
            </a:r>
            <a:endParaRPr lang="de-DE" sz="1600" dirty="0" smtClean="0"/>
          </a:p>
          <a:p>
            <a:pPr>
              <a:spcBef>
                <a:spcPts val="0"/>
              </a:spcBef>
            </a:pPr>
            <a:r>
              <a:rPr lang="de-DE" sz="1600" dirty="0" smtClean="0"/>
              <a:t>mit direktem </a:t>
            </a:r>
            <a:r>
              <a:rPr lang="de-DE" sz="1600" dirty="0" err="1" smtClean="0"/>
              <a:t>Wegmesssystem</a:t>
            </a:r>
            <a:r>
              <a:rPr lang="de-DE" sz="1600" dirty="0" smtClean="0"/>
              <a:t> sorgen für eine hohe Wiederholgenauigkeit.</a:t>
            </a:r>
          </a:p>
          <a:p>
            <a:pPr>
              <a:spcBef>
                <a:spcPts val="0"/>
              </a:spcBef>
            </a:pPr>
            <a:r>
              <a:rPr lang="de-DE" sz="1600" dirty="0" smtClean="0"/>
              <a:t>Sämtliche Einheiten sind betriebsbereit in einbaufertigen Baugruppen vormontiert.</a:t>
            </a:r>
            <a:endParaRPr lang="de-DE" sz="16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p:txBody>
          <a:bodyPr/>
          <a:lstStyle/>
          <a:p>
            <a:r>
              <a:rPr lang="de-DE" smtClean="0"/>
              <a:t>Linearmodule Grundschulung</a:t>
            </a:r>
            <a:endParaRPr lang="de-DE" dirty="0" smtClean="0"/>
          </a:p>
        </p:txBody>
      </p:sp>
      <p:sp>
        <p:nvSpPr>
          <p:cNvPr id="4" name="Foliennummernplatzhalter 3"/>
          <p:cNvSpPr>
            <a:spLocks noGrp="1"/>
          </p:cNvSpPr>
          <p:nvPr>
            <p:ph type="sldNum" sz="quarter" idx="4"/>
          </p:nvPr>
        </p:nvSpPr>
        <p:spPr/>
        <p:txBody>
          <a:bodyPr/>
          <a:lstStyle/>
          <a:p>
            <a:fld id="{67E460E2-A79B-FD4C-875F-CB1722C97EA1}" type="slidenum">
              <a:rPr lang="de-DE" smtClean="0"/>
              <a:pPr/>
              <a:t>72</a:t>
            </a:fld>
            <a:endParaRPr lang="de-DE" dirty="0"/>
          </a:p>
        </p:txBody>
      </p:sp>
      <p:sp>
        <p:nvSpPr>
          <p:cNvPr id="5" name="Titel 4"/>
          <p:cNvSpPr>
            <a:spLocks noGrp="1"/>
          </p:cNvSpPr>
          <p:nvPr>
            <p:ph type="title"/>
          </p:nvPr>
        </p:nvSpPr>
        <p:spPr/>
        <p:txBody>
          <a:bodyPr/>
          <a:lstStyle/>
          <a:p>
            <a:r>
              <a:rPr lang="de-DE" dirty="0" smtClean="0"/>
              <a:t>Linienportale elektrisch RPE</a:t>
            </a:r>
            <a:endParaRPr lang="de-DE" dirty="0"/>
          </a:p>
        </p:txBody>
      </p:sp>
      <p:sp>
        <p:nvSpPr>
          <p:cNvPr id="6" name="Inhaltsplatzhalter 5"/>
          <p:cNvSpPr>
            <a:spLocks noGrp="1"/>
          </p:cNvSpPr>
          <p:nvPr>
            <p:ph sz="quarter" idx="12"/>
          </p:nvPr>
        </p:nvSpPr>
        <p:spPr>
          <a:xfrm>
            <a:off x="467544" y="1628800"/>
            <a:ext cx="8161620" cy="4237567"/>
          </a:xfrm>
        </p:spPr>
        <p:txBody>
          <a:bodyPr/>
          <a:lstStyle/>
          <a:p>
            <a:r>
              <a:rPr lang="de-DE" sz="1800" b="1" dirty="0" smtClean="0"/>
              <a:t>Ideale Einsatzbeispiele:</a:t>
            </a:r>
          </a:p>
          <a:p>
            <a:r>
              <a:rPr lang="de-DE" sz="1800" dirty="0" smtClean="0"/>
              <a:t>Handhabungs- und Montagetechnik, </a:t>
            </a:r>
            <a:r>
              <a:rPr lang="de-DE" sz="1800" dirty="0" err="1" smtClean="0"/>
              <a:t>Mess</a:t>
            </a:r>
            <a:r>
              <a:rPr lang="de-DE" sz="1800" dirty="0" smtClean="0"/>
              <a:t>- und Prüftechnik,</a:t>
            </a:r>
          </a:p>
          <a:p>
            <a:r>
              <a:rPr lang="de-DE" sz="1800" dirty="0" smtClean="0"/>
              <a:t>Bauteilmarkierung und -identifikation, Bauteilmontage und</a:t>
            </a:r>
          </a:p>
          <a:p>
            <a:r>
              <a:rPr lang="de-DE" sz="1800" dirty="0" smtClean="0"/>
              <a:t>Endprüfung in der Mikroelektronik, Medizintechnik usw.</a:t>
            </a:r>
            <a:endParaRPr lang="de-DE" sz="1800" dirty="0"/>
          </a:p>
        </p:txBody>
      </p:sp>
      <p:pic>
        <p:nvPicPr>
          <p:cNvPr id="54274" name="Picture 2"/>
          <p:cNvPicPr>
            <a:picLocks noGrp="1" noChangeAspect="1" noChangeArrowheads="1"/>
          </p:cNvPicPr>
          <p:nvPr>
            <p:ph sz="quarter" idx="11"/>
          </p:nvPr>
        </p:nvPicPr>
        <p:blipFill>
          <a:blip r:embed="rId2" cstate="print"/>
          <a:srcRect/>
          <a:stretch>
            <a:fillRect/>
          </a:stretch>
        </p:blipFill>
        <p:spPr bwMode="auto">
          <a:xfrm>
            <a:off x="323528" y="3645024"/>
            <a:ext cx="8568952" cy="15200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SCHLUSSCHART_LEHMANN.jpg"/>
          <p:cNvPicPr>
            <a:picLocks noChangeAspect="1"/>
          </p:cNvPicPr>
          <p:nvPr/>
        </p:nvPicPr>
        <p:blipFill>
          <a:blip r:embed="rId3" cstate="print"/>
          <a:stretch>
            <a:fillRect/>
          </a:stretch>
        </p:blipFill>
        <p:spPr>
          <a:xfrm>
            <a:off x="5366" y="0"/>
            <a:ext cx="9133268" cy="6858000"/>
          </a:xfrm>
          <a:prstGeom prst="rect">
            <a:avLst/>
          </a:prstGeom>
        </p:spPr>
      </p:pic>
      <p:sp>
        <p:nvSpPr>
          <p:cNvPr id="3" name="Textfeld 2"/>
          <p:cNvSpPr txBox="1"/>
          <p:nvPr/>
        </p:nvSpPr>
        <p:spPr>
          <a:xfrm>
            <a:off x="6561357" y="6239216"/>
            <a:ext cx="2370973" cy="307777"/>
          </a:xfrm>
          <a:prstGeom prst="rect">
            <a:avLst/>
          </a:prstGeom>
          <a:noFill/>
        </p:spPr>
        <p:txBody>
          <a:bodyPr wrap="square" rtlCol="0">
            <a:spAutoFit/>
          </a:bodyPr>
          <a:lstStyle/>
          <a:p>
            <a:pPr lvl="0" algn="ctr"/>
            <a:r>
              <a:rPr lang="de-DE" sz="1400" dirty="0" err="1" smtClean="0">
                <a:solidFill>
                  <a:srgbClr val="FFFFFF"/>
                </a:solidFill>
                <a:latin typeface="Calibri"/>
                <a:cs typeface="Calibri"/>
              </a:rPr>
              <a:t>www.schunk.com</a:t>
            </a:r>
            <a:endParaRPr lang="de-DE" sz="1400" dirty="0" smtClean="0">
              <a:solidFill>
                <a:srgbClr val="FFFFFF"/>
              </a:solidFill>
              <a:latin typeface="Calibri"/>
              <a:cs typeface="Calibri"/>
            </a:endParaRPr>
          </a:p>
        </p:txBody>
      </p:sp>
      <p:pic>
        <p:nvPicPr>
          <p:cNvPr id="4" name="Bild 3" descr="LOGOBALKEN_NEU.png"/>
          <p:cNvPicPr>
            <a:picLocks noChangeAspect="1"/>
          </p:cNvPicPr>
          <p:nvPr/>
        </p:nvPicPr>
        <p:blipFill>
          <a:blip r:embed="rId4"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0" y="330912"/>
            <a:ext cx="9143391" cy="1584854"/>
          </a:xfrm>
          <a:prstGeom prst="rect">
            <a:avLst/>
          </a:prstGeom>
        </p:spPr>
      </p:pic>
      <p:pic>
        <p:nvPicPr>
          <p:cNvPr id="5" name="Bild 4" descr="TOOLS_RS_NEU.png"/>
          <p:cNvPicPr>
            <a:picLocks noChangeAspect="1"/>
          </p:cNvPicPr>
          <p:nvPr/>
        </p:nvPicPr>
        <p:blipFill>
          <a:blip r:embed="rId5"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579233" y="5223117"/>
            <a:ext cx="1376290" cy="1376290"/>
          </a:xfrm>
          <a:prstGeom prst="rect">
            <a:avLst/>
          </a:prstGeom>
        </p:spPr>
      </p:pic>
      <p:pic>
        <p:nvPicPr>
          <p:cNvPr id="6" name="Bild 5" descr="Lehmann_Unterschrift_ weiß.png"/>
          <p:cNvPicPr>
            <a:picLocks noChangeAspect="1"/>
          </p:cNvPicPr>
          <p:nvPr/>
        </p:nvPicPr>
        <p:blipFill>
          <a:blip r:embed="rId6" cstate="print"/>
          <a:stretch>
            <a:fillRect/>
          </a:stretch>
        </p:blipFill>
        <p:spPr>
          <a:xfrm>
            <a:off x="3559850" y="5686267"/>
            <a:ext cx="1692507" cy="734376"/>
          </a:xfrm>
          <a:prstGeom prst="rect">
            <a:avLst/>
          </a:prstGeom>
        </p:spPr>
      </p:pic>
      <p:sp>
        <p:nvSpPr>
          <p:cNvPr id="8" name="Textfeld 7"/>
          <p:cNvSpPr txBox="1"/>
          <p:nvPr/>
        </p:nvSpPr>
        <p:spPr>
          <a:xfrm>
            <a:off x="3694779" y="6156940"/>
            <a:ext cx="2370973" cy="369332"/>
          </a:xfrm>
          <a:prstGeom prst="rect">
            <a:avLst/>
          </a:prstGeom>
          <a:noFill/>
        </p:spPr>
        <p:txBody>
          <a:bodyPr wrap="square" rtlCol="0">
            <a:spAutoFit/>
          </a:bodyPr>
          <a:lstStyle/>
          <a:p>
            <a:pPr lvl="0"/>
            <a:r>
              <a:rPr lang="en-US" sz="900" b="1" dirty="0" smtClean="0">
                <a:solidFill>
                  <a:srgbClr val="FFFFFF"/>
                </a:solidFill>
                <a:cs typeface="Calibri"/>
              </a:rPr>
              <a:t>Jens Lehmann, </a:t>
            </a:r>
            <a:r>
              <a:rPr lang="en-US" sz="900" dirty="0" smtClean="0">
                <a:solidFill>
                  <a:srgbClr val="FFFFFF"/>
                </a:solidFill>
                <a:cs typeface="Calibri"/>
              </a:rPr>
              <a:t>a German goalkeeper legend,</a:t>
            </a:r>
          </a:p>
          <a:p>
            <a:pPr lvl="0"/>
            <a:r>
              <a:rPr lang="en-US" sz="900" dirty="0" smtClean="0">
                <a:solidFill>
                  <a:srgbClr val="FFFFFF"/>
                </a:solidFill>
                <a:cs typeface="Calibri"/>
              </a:rPr>
              <a:t>brand ambassador for SCHUNK since 2012</a:t>
            </a:r>
            <a:endParaRPr lang="de-DE" sz="900" dirty="0" smtClean="0">
              <a:solidFill>
                <a:srgbClr val="FFFFFF"/>
              </a:solidFill>
              <a:cs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2"/>
          <p:cNvSpPr>
            <a:spLocks noGrp="1"/>
          </p:cNvSpPr>
          <p:nvPr>
            <p:ph type="title"/>
          </p:nvPr>
        </p:nvSpPr>
        <p:spPr/>
        <p:txBody>
          <a:bodyPr/>
          <a:lstStyle/>
          <a:p>
            <a:r>
              <a:rPr lang="de-DE" dirty="0" smtClean="0"/>
              <a:t>Pneumatisch Komponenten</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13316" name="Text Box 3"/>
          <p:cNvSpPr txBox="1">
            <a:spLocks noChangeArrowheads="1"/>
          </p:cNvSpPr>
          <p:nvPr/>
        </p:nvSpPr>
        <p:spPr bwMode="auto">
          <a:xfrm>
            <a:off x="609633" y="2377836"/>
            <a:ext cx="8605837" cy="3480056"/>
          </a:xfrm>
          <a:prstGeom prst="rect">
            <a:avLst/>
          </a:prstGeom>
          <a:noFill/>
          <a:ln w="9525">
            <a:noFill/>
            <a:miter lim="800000"/>
            <a:headEnd/>
            <a:tailEnd/>
          </a:ln>
        </p:spPr>
        <p:txBody>
          <a:bodyPr lIns="90000" tIns="46800" rIns="90000" bIns="46800">
            <a:spAutoFit/>
          </a:bodyPr>
          <a:lstStyle/>
          <a:p>
            <a:pPr>
              <a:spcBef>
                <a:spcPts val="600"/>
              </a:spcBef>
              <a:buFontTx/>
              <a:buChar char="•"/>
            </a:pPr>
            <a:r>
              <a:rPr lang="de-DE" sz="2000" dirty="0">
                <a:solidFill>
                  <a:schemeClr val="tx1">
                    <a:lumMod val="75000"/>
                    <a:lumOff val="25000"/>
                  </a:schemeClr>
                </a:solidFill>
                <a:latin typeface="+mn-lt"/>
              </a:rPr>
              <a:t> </a:t>
            </a:r>
            <a:r>
              <a:rPr lang="de-DE" sz="2000" dirty="0" smtClean="0">
                <a:solidFill>
                  <a:schemeClr val="tx1">
                    <a:lumMod val="75000"/>
                    <a:lumOff val="25000"/>
                  </a:schemeClr>
                </a:solidFill>
                <a:latin typeface="+mn-lt"/>
              </a:rPr>
              <a:t>6 </a:t>
            </a:r>
            <a:r>
              <a:rPr lang="de-DE" sz="2000" dirty="0">
                <a:solidFill>
                  <a:schemeClr val="tx1">
                    <a:lumMod val="75000"/>
                    <a:lumOff val="25000"/>
                  </a:schemeClr>
                </a:solidFill>
                <a:latin typeface="+mn-lt"/>
              </a:rPr>
              <a:t>Größen (30 N - 482 N)</a:t>
            </a:r>
          </a:p>
          <a:p>
            <a:pPr>
              <a:spcBef>
                <a:spcPts val="600"/>
              </a:spcBef>
              <a:buFontTx/>
              <a:buChar char="•"/>
            </a:pPr>
            <a:r>
              <a:rPr lang="de-DE" sz="2000" dirty="0">
                <a:solidFill>
                  <a:schemeClr val="tx1">
                    <a:lumMod val="75000"/>
                    <a:lumOff val="25000"/>
                  </a:schemeClr>
                </a:solidFill>
                <a:latin typeface="+mn-lt"/>
              </a:rPr>
              <a:t> Hübe 14 - 150 mm</a:t>
            </a:r>
          </a:p>
          <a:p>
            <a:pPr>
              <a:spcBef>
                <a:spcPts val="600"/>
              </a:spcBef>
              <a:buFontTx/>
              <a:buChar char="•"/>
            </a:pPr>
            <a:r>
              <a:rPr lang="de-DE" sz="2000" dirty="0">
                <a:solidFill>
                  <a:schemeClr val="tx1">
                    <a:lumMod val="75000"/>
                    <a:lumOff val="25000"/>
                  </a:schemeClr>
                </a:solidFill>
                <a:latin typeface="+mn-lt"/>
              </a:rPr>
              <a:t> Präzisions-Kreuzrollenführung (vorgespannt)  </a:t>
            </a:r>
          </a:p>
          <a:p>
            <a:pPr>
              <a:spcBef>
                <a:spcPts val="600"/>
              </a:spcBef>
              <a:buFontTx/>
              <a:buChar char="•"/>
            </a:pPr>
            <a:r>
              <a:rPr lang="de-DE" sz="2000" dirty="0">
                <a:solidFill>
                  <a:schemeClr val="tx1">
                    <a:lumMod val="75000"/>
                    <a:lumOff val="25000"/>
                  </a:schemeClr>
                </a:solidFill>
                <a:latin typeface="+mn-lt"/>
              </a:rPr>
              <a:t> Kompakte Baulängenoptimierte Konstruktion</a:t>
            </a:r>
          </a:p>
          <a:p>
            <a:pPr>
              <a:spcBef>
                <a:spcPts val="600"/>
              </a:spcBef>
              <a:buFontTx/>
              <a:buChar char="•"/>
            </a:pPr>
            <a:r>
              <a:rPr lang="de-DE" sz="2000" dirty="0">
                <a:solidFill>
                  <a:schemeClr val="tx1">
                    <a:lumMod val="75000"/>
                    <a:lumOff val="25000"/>
                  </a:schemeClr>
                </a:solidFill>
                <a:latin typeface="+mn-lt"/>
              </a:rPr>
              <a:t> Führung durch Abstreifer geschützt  </a:t>
            </a:r>
          </a:p>
          <a:p>
            <a:pPr>
              <a:spcBef>
                <a:spcPts val="600"/>
              </a:spcBef>
              <a:buFontTx/>
              <a:buChar char="•"/>
            </a:pPr>
            <a:r>
              <a:rPr lang="de-DE" sz="2000" dirty="0">
                <a:solidFill>
                  <a:schemeClr val="tx1">
                    <a:lumMod val="75000"/>
                    <a:lumOff val="25000"/>
                  </a:schemeClr>
                </a:solidFill>
                <a:latin typeface="+mn-lt"/>
              </a:rPr>
              <a:t> Universell als Schlitten oder Hubeinheit einsetzbar  </a:t>
            </a:r>
          </a:p>
          <a:p>
            <a:pPr>
              <a:spcBef>
                <a:spcPts val="600"/>
              </a:spcBef>
              <a:buFontTx/>
              <a:buChar char="•"/>
            </a:pPr>
            <a:r>
              <a:rPr lang="de-DE" sz="2000" dirty="0">
                <a:solidFill>
                  <a:schemeClr val="tx1">
                    <a:lumMod val="75000"/>
                    <a:lumOff val="25000"/>
                  </a:schemeClr>
                </a:solidFill>
                <a:latin typeface="+mn-lt"/>
              </a:rPr>
              <a:t> Alle Teile wie Dämpfer und Sensoren innerhalb der Projektionsfläche</a:t>
            </a:r>
          </a:p>
          <a:p>
            <a:pPr>
              <a:spcBef>
                <a:spcPts val="600"/>
              </a:spcBef>
              <a:buFontTx/>
              <a:buChar char="•"/>
            </a:pPr>
            <a:r>
              <a:rPr lang="de-DE" sz="2000" dirty="0">
                <a:solidFill>
                  <a:schemeClr val="tx1">
                    <a:lumMod val="75000"/>
                    <a:lumOff val="25000"/>
                  </a:schemeClr>
                </a:solidFill>
                <a:latin typeface="+mn-lt"/>
              </a:rPr>
              <a:t> Identische Anschlussmaße wie LM- und KLM-Linearmodule (ab Baugröße 25)</a:t>
            </a:r>
          </a:p>
          <a:p>
            <a:pPr>
              <a:spcBef>
                <a:spcPts val="600"/>
              </a:spcBef>
              <a:buFontTx/>
              <a:buChar char="•"/>
            </a:pPr>
            <a:r>
              <a:rPr lang="de-DE" sz="2000" dirty="0">
                <a:solidFill>
                  <a:schemeClr val="tx1">
                    <a:lumMod val="75000"/>
                    <a:lumOff val="25000"/>
                  </a:schemeClr>
                </a:solidFill>
                <a:latin typeface="+mn-lt"/>
              </a:rPr>
              <a:t> Absenksperre möglich erhältlich – auch nachrüstbar (ab Baugröße 50)  </a:t>
            </a:r>
          </a:p>
        </p:txBody>
      </p:sp>
      <p:sp>
        <p:nvSpPr>
          <p:cNvPr id="13317" name="Text Box 4"/>
          <p:cNvSpPr txBox="1">
            <a:spLocks noChangeArrowheads="1"/>
          </p:cNvSpPr>
          <p:nvPr/>
        </p:nvSpPr>
        <p:spPr bwMode="auto">
          <a:xfrm>
            <a:off x="596903" y="1617715"/>
            <a:ext cx="4475163"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CLM 08, 10, 25, 50, 100, 200</a:t>
            </a:r>
          </a:p>
        </p:txBody>
      </p:sp>
      <p:pic>
        <p:nvPicPr>
          <p:cNvPr id="13318" name="Picture 2" descr="_Pic43"/>
          <p:cNvPicPr>
            <a:picLocks noChangeAspect="1" noChangeArrowheads="1"/>
          </p:cNvPicPr>
          <p:nvPr/>
        </p:nvPicPr>
        <p:blipFill>
          <a:blip r:embed="rId2" cstate="print"/>
          <a:srcRect/>
          <a:stretch>
            <a:fillRect/>
          </a:stretch>
        </p:blipFill>
        <p:spPr bwMode="auto">
          <a:xfrm>
            <a:off x="5214938" y="1285875"/>
            <a:ext cx="3600450" cy="1897063"/>
          </a:xfrm>
          <a:prstGeom prst="rect">
            <a:avLst/>
          </a:prstGeom>
          <a:noFill/>
          <a:ln w="9525">
            <a:noFill/>
            <a:miter lim="800000"/>
            <a:headEnd/>
            <a:tailEnd/>
          </a:ln>
        </p:spPr>
      </p:pic>
      <p:sp>
        <p:nvSpPr>
          <p:cNvPr id="13319" name="Textfeld 17"/>
          <p:cNvSpPr txBox="1">
            <a:spLocks noChangeArrowheads="1"/>
          </p:cNvSpPr>
          <p:nvPr/>
        </p:nvSpPr>
        <p:spPr bwMode="auto">
          <a:xfrm>
            <a:off x="7858125" y="3357563"/>
            <a:ext cx="168275" cy="215900"/>
          </a:xfrm>
          <a:prstGeom prst="rect">
            <a:avLst/>
          </a:prstGeom>
          <a:noFill/>
          <a:ln w="9525">
            <a:noFill/>
            <a:miter lim="800000"/>
            <a:headEnd/>
            <a:tailEnd/>
          </a:ln>
        </p:spPr>
        <p:txBody>
          <a:bodyPr>
            <a:spAutoFit/>
          </a:bodyPr>
          <a:lstStyle/>
          <a:p>
            <a:pPr algn="ctr"/>
            <a:r>
              <a:rPr lang="de-DE" sz="800" b="1">
                <a:solidFill>
                  <a:schemeClr val="bg1"/>
                </a:solidFill>
              </a:rPr>
              <a:t>3</a:t>
            </a:r>
          </a:p>
        </p:txBody>
      </p:sp>
      <p:sp>
        <p:nvSpPr>
          <p:cNvPr id="13320" name="Abgerundetes Rechteck 30"/>
          <p:cNvSpPr>
            <a:spLocks noChangeArrowheads="1"/>
          </p:cNvSpPr>
          <p:nvPr/>
        </p:nvSpPr>
        <p:spPr bwMode="auto">
          <a:xfrm>
            <a:off x="6858000" y="3357563"/>
            <a:ext cx="2071688" cy="1285875"/>
          </a:xfrm>
          <a:prstGeom prst="roundRect">
            <a:avLst>
              <a:gd name="adj" fmla="val 16667"/>
            </a:avLst>
          </a:prstGeom>
          <a:noFill/>
          <a:ln w="12700" algn="ctr">
            <a:noFill/>
            <a:round/>
            <a:headEnd/>
            <a:tailEnd/>
          </a:ln>
        </p:spPr>
        <p:txBody>
          <a:bodyPr/>
          <a:lstStyle/>
          <a:p>
            <a:pPr algn="ctr"/>
            <a:endParaRPr lang="de-DE" sz="2000"/>
          </a:p>
        </p:txBody>
      </p:sp>
      <p:grpSp>
        <p:nvGrpSpPr>
          <p:cNvPr id="13321" name="Gruppieren 68"/>
          <p:cNvGrpSpPr>
            <a:grpSpLocks/>
          </p:cNvGrpSpPr>
          <p:nvPr/>
        </p:nvGrpSpPr>
        <p:grpSpPr bwMode="auto">
          <a:xfrm>
            <a:off x="7215172" y="2909729"/>
            <a:ext cx="1597021" cy="889442"/>
            <a:chOff x="7215176" y="2910111"/>
            <a:chExt cx="1596788" cy="889055"/>
          </a:xfrm>
        </p:grpSpPr>
        <p:grpSp>
          <p:nvGrpSpPr>
            <p:cNvPr id="13322" name="Gruppieren 26"/>
            <p:cNvGrpSpPr>
              <a:grpSpLocks/>
            </p:cNvGrpSpPr>
            <p:nvPr/>
          </p:nvGrpSpPr>
          <p:grpSpPr bwMode="auto">
            <a:xfrm>
              <a:off x="7215176" y="3124425"/>
              <a:ext cx="1596774" cy="246114"/>
              <a:chOff x="6500401" y="3450971"/>
              <a:chExt cx="1597173" cy="245982"/>
            </a:xfrm>
          </p:grpSpPr>
          <p:grpSp>
            <p:nvGrpSpPr>
              <p:cNvPr id="13338" name="Gruppieren 12"/>
              <p:cNvGrpSpPr>
                <a:grpSpLocks/>
              </p:cNvGrpSpPr>
              <p:nvPr/>
            </p:nvGrpSpPr>
            <p:grpSpPr bwMode="auto">
              <a:xfrm>
                <a:off x="6500401" y="3457464"/>
                <a:ext cx="180045" cy="179902"/>
                <a:chOff x="7352816" y="3260792"/>
                <a:chExt cx="300671" cy="311536"/>
              </a:xfrm>
            </p:grpSpPr>
            <p:sp>
              <p:nvSpPr>
                <p:cNvPr id="13340"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3341"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a:solidFill>
                        <a:schemeClr val="bg1"/>
                      </a:solidFill>
                    </a:rPr>
                    <a:t>2</a:t>
                  </a:r>
                </a:p>
              </p:txBody>
            </p:sp>
          </p:grpSp>
          <p:sp>
            <p:nvSpPr>
              <p:cNvPr id="13339" name="Textfeld 22"/>
              <p:cNvSpPr txBox="1">
                <a:spLocks noChangeArrowheads="1"/>
              </p:cNvSpPr>
              <p:nvPr/>
            </p:nvSpPr>
            <p:spPr bwMode="auto">
              <a:xfrm>
                <a:off x="6643702" y="3450971"/>
                <a:ext cx="1453872" cy="245982"/>
              </a:xfrm>
              <a:prstGeom prst="rect">
                <a:avLst/>
              </a:prstGeom>
              <a:noFill/>
              <a:ln w="9525">
                <a:noFill/>
                <a:miter lim="800000"/>
                <a:headEnd/>
                <a:tailEnd/>
              </a:ln>
            </p:spPr>
            <p:txBody>
              <a:bodyPr>
                <a:spAutoFit/>
              </a:bodyPr>
              <a:lstStyle/>
              <a:p>
                <a:r>
                  <a:rPr lang="de-DE" sz="1000" b="1" dirty="0">
                    <a:latin typeface="+mn-lt"/>
                  </a:rPr>
                  <a:t>Antrieb</a:t>
                </a:r>
              </a:p>
            </p:txBody>
          </p:sp>
        </p:grpSp>
        <p:grpSp>
          <p:nvGrpSpPr>
            <p:cNvPr id="13323" name="Gruppieren 26"/>
            <p:cNvGrpSpPr>
              <a:grpSpLocks/>
            </p:cNvGrpSpPr>
            <p:nvPr/>
          </p:nvGrpSpPr>
          <p:grpSpPr bwMode="auto">
            <a:xfrm>
              <a:off x="7215190" y="3338738"/>
              <a:ext cx="1596774" cy="246114"/>
              <a:chOff x="6500401" y="3450970"/>
              <a:chExt cx="1597173" cy="245982"/>
            </a:xfrm>
          </p:grpSpPr>
          <p:grpSp>
            <p:nvGrpSpPr>
              <p:cNvPr id="13334" name="Gruppieren 12"/>
              <p:cNvGrpSpPr>
                <a:grpSpLocks/>
              </p:cNvGrpSpPr>
              <p:nvPr/>
            </p:nvGrpSpPr>
            <p:grpSpPr bwMode="auto">
              <a:xfrm>
                <a:off x="6500401" y="3457465"/>
                <a:ext cx="180045" cy="215328"/>
                <a:chOff x="7352816" y="3260792"/>
                <a:chExt cx="300671" cy="372883"/>
              </a:xfrm>
            </p:grpSpPr>
            <p:sp>
              <p:nvSpPr>
                <p:cNvPr id="13336"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3337"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3</a:t>
                  </a:r>
                </a:p>
              </p:txBody>
            </p:sp>
          </p:grpSp>
          <p:sp>
            <p:nvSpPr>
              <p:cNvPr id="13335" name="Textfeld 22"/>
              <p:cNvSpPr txBox="1">
                <a:spLocks noChangeArrowheads="1"/>
              </p:cNvSpPr>
              <p:nvPr/>
            </p:nvSpPr>
            <p:spPr bwMode="auto">
              <a:xfrm>
                <a:off x="6643702" y="3450970"/>
                <a:ext cx="1453872" cy="245982"/>
              </a:xfrm>
              <a:prstGeom prst="rect">
                <a:avLst/>
              </a:prstGeom>
              <a:noFill/>
              <a:ln w="9525">
                <a:noFill/>
                <a:miter lim="800000"/>
                <a:headEnd/>
                <a:tailEnd/>
              </a:ln>
            </p:spPr>
            <p:txBody>
              <a:bodyPr>
                <a:spAutoFit/>
              </a:bodyPr>
              <a:lstStyle/>
              <a:p>
                <a:r>
                  <a:rPr lang="de-DE" sz="1000" b="1" dirty="0">
                    <a:latin typeface="+mn-lt"/>
                  </a:rPr>
                  <a:t>Baukastenlochbild</a:t>
                </a:r>
              </a:p>
            </p:txBody>
          </p:sp>
        </p:grpSp>
        <p:grpSp>
          <p:nvGrpSpPr>
            <p:cNvPr id="13324" name="Gruppieren 26"/>
            <p:cNvGrpSpPr>
              <a:grpSpLocks/>
            </p:cNvGrpSpPr>
            <p:nvPr/>
          </p:nvGrpSpPr>
          <p:grpSpPr bwMode="auto">
            <a:xfrm>
              <a:off x="7215190" y="3553052"/>
              <a:ext cx="1596774" cy="246114"/>
              <a:chOff x="6500401" y="3450971"/>
              <a:chExt cx="1597173" cy="245982"/>
            </a:xfrm>
          </p:grpSpPr>
          <p:grpSp>
            <p:nvGrpSpPr>
              <p:cNvPr id="13330" name="Gruppieren 12"/>
              <p:cNvGrpSpPr>
                <a:grpSpLocks/>
              </p:cNvGrpSpPr>
              <p:nvPr/>
            </p:nvGrpSpPr>
            <p:grpSpPr bwMode="auto">
              <a:xfrm>
                <a:off x="6500401" y="3457465"/>
                <a:ext cx="180045" cy="215328"/>
                <a:chOff x="7352816" y="3260792"/>
                <a:chExt cx="300671" cy="372883"/>
              </a:xfrm>
            </p:grpSpPr>
            <p:sp>
              <p:nvSpPr>
                <p:cNvPr id="13332"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3333"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4</a:t>
                  </a:r>
                </a:p>
              </p:txBody>
            </p:sp>
          </p:grpSp>
          <p:sp>
            <p:nvSpPr>
              <p:cNvPr id="13331" name="Textfeld 22"/>
              <p:cNvSpPr txBox="1">
                <a:spLocks noChangeArrowheads="1"/>
              </p:cNvSpPr>
              <p:nvPr/>
            </p:nvSpPr>
            <p:spPr bwMode="auto">
              <a:xfrm>
                <a:off x="6643702" y="3450971"/>
                <a:ext cx="1453872" cy="245982"/>
              </a:xfrm>
              <a:prstGeom prst="rect">
                <a:avLst/>
              </a:prstGeom>
              <a:noFill/>
              <a:ln w="9525">
                <a:noFill/>
                <a:miter lim="800000"/>
                <a:headEnd/>
                <a:tailEnd/>
              </a:ln>
            </p:spPr>
            <p:txBody>
              <a:bodyPr>
                <a:spAutoFit/>
              </a:bodyPr>
              <a:lstStyle/>
              <a:p>
                <a:r>
                  <a:rPr lang="de-DE" sz="1000" b="1" dirty="0">
                    <a:latin typeface="+mn-lt"/>
                  </a:rPr>
                  <a:t>Dämpfungseinstellung</a:t>
                </a:r>
              </a:p>
            </p:txBody>
          </p:sp>
        </p:grpSp>
        <p:grpSp>
          <p:nvGrpSpPr>
            <p:cNvPr id="13325" name="Gruppieren 26"/>
            <p:cNvGrpSpPr>
              <a:grpSpLocks/>
            </p:cNvGrpSpPr>
            <p:nvPr/>
          </p:nvGrpSpPr>
          <p:grpSpPr bwMode="auto">
            <a:xfrm>
              <a:off x="7215190" y="2910111"/>
              <a:ext cx="1596774" cy="246114"/>
              <a:chOff x="6500401" y="3450972"/>
              <a:chExt cx="1597173" cy="245982"/>
            </a:xfrm>
          </p:grpSpPr>
          <p:grpSp>
            <p:nvGrpSpPr>
              <p:cNvPr id="13326" name="Gruppieren 12"/>
              <p:cNvGrpSpPr>
                <a:grpSpLocks/>
              </p:cNvGrpSpPr>
              <p:nvPr/>
            </p:nvGrpSpPr>
            <p:grpSpPr bwMode="auto">
              <a:xfrm>
                <a:off x="6500401" y="3457478"/>
                <a:ext cx="180045" cy="215329"/>
                <a:chOff x="7352816" y="3260809"/>
                <a:chExt cx="300671" cy="372884"/>
              </a:xfrm>
            </p:grpSpPr>
            <p:sp>
              <p:nvSpPr>
                <p:cNvPr id="13328"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3329"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a:solidFill>
                        <a:schemeClr val="bg1"/>
                      </a:solidFill>
                    </a:rPr>
                    <a:t>1</a:t>
                  </a:r>
                </a:p>
              </p:txBody>
            </p:sp>
          </p:grpSp>
          <p:sp>
            <p:nvSpPr>
              <p:cNvPr id="13327" name="Textfeld 22"/>
              <p:cNvSpPr txBox="1">
                <a:spLocks noChangeArrowheads="1"/>
              </p:cNvSpPr>
              <p:nvPr/>
            </p:nvSpPr>
            <p:spPr bwMode="auto">
              <a:xfrm>
                <a:off x="6643702" y="3450972"/>
                <a:ext cx="1453872" cy="245982"/>
              </a:xfrm>
              <a:prstGeom prst="rect">
                <a:avLst/>
              </a:prstGeom>
              <a:noFill/>
              <a:ln w="9525">
                <a:noFill/>
                <a:miter lim="800000"/>
                <a:headEnd/>
                <a:tailEnd/>
              </a:ln>
            </p:spPr>
            <p:txBody>
              <a:bodyPr>
                <a:spAutoFit/>
              </a:bodyPr>
              <a:lstStyle/>
              <a:p>
                <a:r>
                  <a:rPr lang="de-DE" sz="1000" b="1" dirty="0">
                    <a:latin typeface="+mn-lt"/>
                  </a:rPr>
                  <a:t>Kreuzrollenführung</a:t>
                </a:r>
              </a:p>
            </p:txBody>
          </p:sp>
        </p:grpSp>
      </p:grpSp>
      <p:sp>
        <p:nvSpPr>
          <p:cNvPr id="30" name="Foliennummernplatzhalter 29"/>
          <p:cNvSpPr>
            <a:spLocks noGrp="1"/>
          </p:cNvSpPr>
          <p:nvPr>
            <p:ph type="sldNum" sz="quarter" idx="4"/>
          </p:nvPr>
        </p:nvSpPr>
        <p:spPr/>
        <p:txBody>
          <a:bodyPr/>
          <a:lstStyle/>
          <a:p>
            <a:fld id="{67E460E2-A79B-FD4C-875F-CB1722C97EA1}" type="slidenum">
              <a:rPr lang="de-DE" smtClean="0"/>
              <a:pPr/>
              <a:t>8</a:t>
            </a:fld>
            <a:endParaRPr lang="de-DE"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2"/>
          <p:cNvSpPr>
            <a:spLocks noGrp="1"/>
          </p:cNvSpPr>
          <p:nvPr>
            <p:ph type="title"/>
          </p:nvPr>
        </p:nvSpPr>
        <p:spPr/>
        <p:txBody>
          <a:bodyPr/>
          <a:lstStyle/>
          <a:p>
            <a:r>
              <a:rPr lang="de-DE" smtClean="0"/>
              <a:t>Pneumatisch Komponenten</a:t>
            </a:r>
          </a:p>
        </p:txBody>
      </p:sp>
      <p:sp>
        <p:nvSpPr>
          <p:cNvPr id="5" name="Fußzeilenplatzhalter 4"/>
          <p:cNvSpPr>
            <a:spLocks noGrp="1"/>
          </p:cNvSpPr>
          <p:nvPr>
            <p:ph type="ftr" sz="quarter" idx="3"/>
          </p:nvPr>
        </p:nvSpPr>
        <p:spPr/>
        <p:txBody>
          <a:bodyPr/>
          <a:lstStyle/>
          <a:p>
            <a:pPr>
              <a:defRPr/>
            </a:pPr>
            <a:r>
              <a:rPr lang="de-DE" smtClean="0"/>
              <a:t>Linearmodule Grundschulung</a:t>
            </a:r>
            <a:endParaRPr lang="de-DE" dirty="0"/>
          </a:p>
        </p:txBody>
      </p:sp>
      <p:sp>
        <p:nvSpPr>
          <p:cNvPr id="14340" name="Text Box 3"/>
          <p:cNvSpPr txBox="1">
            <a:spLocks noChangeArrowheads="1"/>
          </p:cNvSpPr>
          <p:nvPr/>
        </p:nvSpPr>
        <p:spPr bwMode="auto">
          <a:xfrm>
            <a:off x="609633" y="2163522"/>
            <a:ext cx="8605837" cy="3480056"/>
          </a:xfrm>
          <a:prstGeom prst="rect">
            <a:avLst/>
          </a:prstGeom>
          <a:noFill/>
          <a:ln w="9525">
            <a:noFill/>
            <a:miter lim="800000"/>
            <a:headEnd/>
            <a:tailEnd/>
          </a:ln>
        </p:spPr>
        <p:txBody>
          <a:bodyPr lIns="90000" tIns="46800" rIns="90000" bIns="46800">
            <a:spAutoFit/>
          </a:bodyPr>
          <a:lstStyle/>
          <a:p>
            <a:pPr>
              <a:spcBef>
                <a:spcPts val="600"/>
              </a:spcBef>
              <a:buFontTx/>
              <a:buChar char="•"/>
            </a:pPr>
            <a:r>
              <a:rPr lang="de-DE" sz="2000" dirty="0" smtClean="0">
                <a:solidFill>
                  <a:schemeClr val="tx1">
                    <a:lumMod val="75000"/>
                    <a:lumOff val="25000"/>
                  </a:schemeClr>
                </a:solidFill>
                <a:latin typeface="+mn-lt"/>
              </a:rPr>
              <a:t> 4 </a:t>
            </a:r>
            <a:r>
              <a:rPr lang="de-DE" sz="2000" dirty="0">
                <a:solidFill>
                  <a:schemeClr val="tx1">
                    <a:lumMod val="75000"/>
                    <a:lumOff val="25000"/>
                  </a:schemeClr>
                </a:solidFill>
                <a:latin typeface="+mn-lt"/>
              </a:rPr>
              <a:t>Größen (30 N - 482 N)</a:t>
            </a:r>
          </a:p>
          <a:p>
            <a:pPr>
              <a:spcBef>
                <a:spcPts val="600"/>
              </a:spcBef>
              <a:buFontTx/>
              <a:buChar char="•"/>
            </a:pPr>
            <a:r>
              <a:rPr lang="de-DE" sz="2000" dirty="0">
                <a:solidFill>
                  <a:schemeClr val="tx1">
                    <a:lumMod val="75000"/>
                    <a:lumOff val="25000"/>
                  </a:schemeClr>
                </a:solidFill>
                <a:latin typeface="+mn-lt"/>
              </a:rPr>
              <a:t> Hübe 25 - 150 mm</a:t>
            </a:r>
          </a:p>
          <a:p>
            <a:pPr>
              <a:spcBef>
                <a:spcPts val="600"/>
              </a:spcBef>
              <a:buFontTx/>
              <a:buChar char="•"/>
            </a:pPr>
            <a:r>
              <a:rPr lang="de-DE" sz="2000" dirty="0">
                <a:solidFill>
                  <a:schemeClr val="tx1">
                    <a:lumMod val="75000"/>
                    <a:lumOff val="25000"/>
                  </a:schemeClr>
                </a:solidFill>
                <a:latin typeface="+mn-lt"/>
              </a:rPr>
              <a:t> Präzisions-Kreuzrollenführung (vorgespannt)  </a:t>
            </a:r>
          </a:p>
          <a:p>
            <a:pPr>
              <a:spcBef>
                <a:spcPts val="600"/>
              </a:spcBef>
              <a:buFontTx/>
              <a:buChar char="•"/>
            </a:pPr>
            <a:r>
              <a:rPr lang="de-DE" sz="2000" dirty="0">
                <a:solidFill>
                  <a:schemeClr val="tx1">
                    <a:lumMod val="75000"/>
                    <a:lumOff val="25000"/>
                  </a:schemeClr>
                </a:solidFill>
                <a:latin typeface="+mn-lt"/>
              </a:rPr>
              <a:t> Kompakte Baulängenoptimierte Konstruktion</a:t>
            </a:r>
          </a:p>
          <a:p>
            <a:pPr>
              <a:spcBef>
                <a:spcPts val="600"/>
              </a:spcBef>
              <a:buFontTx/>
              <a:buChar char="•"/>
            </a:pPr>
            <a:r>
              <a:rPr lang="de-DE" sz="2000" dirty="0">
                <a:solidFill>
                  <a:schemeClr val="tx1">
                    <a:lumMod val="75000"/>
                    <a:lumOff val="25000"/>
                  </a:schemeClr>
                </a:solidFill>
                <a:latin typeface="+mn-lt"/>
              </a:rPr>
              <a:t> Führung durch Abstreifer geschützt  </a:t>
            </a:r>
          </a:p>
          <a:p>
            <a:pPr>
              <a:spcBef>
                <a:spcPts val="600"/>
              </a:spcBef>
              <a:buFontTx/>
              <a:buChar char="•"/>
            </a:pPr>
            <a:r>
              <a:rPr lang="de-DE" sz="2000" dirty="0">
                <a:solidFill>
                  <a:schemeClr val="tx1">
                    <a:lumMod val="75000"/>
                    <a:lumOff val="25000"/>
                  </a:schemeClr>
                </a:solidFill>
                <a:latin typeface="+mn-lt"/>
              </a:rPr>
              <a:t> Alle Teile wie Dämpfer und Sensoren innerhalb der Projektionsfläche</a:t>
            </a:r>
          </a:p>
          <a:p>
            <a:pPr>
              <a:spcBef>
                <a:spcPts val="600"/>
              </a:spcBef>
              <a:buFontTx/>
              <a:buChar char="•"/>
            </a:pPr>
            <a:r>
              <a:rPr lang="de-DE" sz="2000" dirty="0">
                <a:solidFill>
                  <a:schemeClr val="tx1">
                    <a:lumMod val="75000"/>
                    <a:lumOff val="25000"/>
                  </a:schemeClr>
                </a:solidFill>
                <a:latin typeface="+mn-lt"/>
              </a:rPr>
              <a:t> Identische Anschlussmaße wie LM-, CLM- und KLM-Linearmodule</a:t>
            </a:r>
          </a:p>
          <a:p>
            <a:pPr>
              <a:spcBef>
                <a:spcPts val="600"/>
              </a:spcBef>
              <a:buFontTx/>
              <a:buChar char="•"/>
            </a:pPr>
            <a:r>
              <a:rPr lang="de-DE" sz="2000" dirty="0">
                <a:solidFill>
                  <a:schemeClr val="tx1">
                    <a:lumMod val="75000"/>
                    <a:lumOff val="25000"/>
                  </a:schemeClr>
                </a:solidFill>
                <a:latin typeface="+mn-lt"/>
              </a:rPr>
              <a:t> Absenksperre möglich erhältlich – auch nachrüstbar (ab Baugröße 50)</a:t>
            </a:r>
          </a:p>
          <a:p>
            <a:pPr>
              <a:spcBef>
                <a:spcPts val="600"/>
              </a:spcBef>
              <a:buFontTx/>
              <a:buChar char="•"/>
            </a:pPr>
            <a:r>
              <a:rPr lang="de-DE" sz="2000" dirty="0">
                <a:solidFill>
                  <a:schemeClr val="tx1">
                    <a:lumMod val="75000"/>
                    <a:lumOff val="25000"/>
                  </a:schemeClr>
                </a:solidFill>
                <a:latin typeface="+mn-lt"/>
              </a:rPr>
              <a:t> Besteht aus den CLM mit Grundplatte </a:t>
            </a:r>
          </a:p>
        </p:txBody>
      </p:sp>
      <p:sp>
        <p:nvSpPr>
          <p:cNvPr id="14341" name="Text Box 4"/>
          <p:cNvSpPr txBox="1">
            <a:spLocks noChangeArrowheads="1"/>
          </p:cNvSpPr>
          <p:nvPr/>
        </p:nvSpPr>
        <p:spPr bwMode="auto">
          <a:xfrm>
            <a:off x="598489" y="1357298"/>
            <a:ext cx="4259263" cy="525401"/>
          </a:xfrm>
          <a:prstGeom prst="rect">
            <a:avLst/>
          </a:prstGeom>
          <a:noFill/>
          <a:ln w="9525">
            <a:noFill/>
            <a:miter lim="800000"/>
            <a:headEnd/>
            <a:tailEnd/>
          </a:ln>
        </p:spPr>
        <p:txBody>
          <a:bodyPr lIns="90000" tIns="46800" rIns="90000" bIns="46800">
            <a:spAutoFit/>
          </a:bodyPr>
          <a:lstStyle/>
          <a:p>
            <a:pPr>
              <a:spcBef>
                <a:spcPct val="50000"/>
              </a:spcBef>
            </a:pPr>
            <a:r>
              <a:rPr lang="de-DE" sz="2800" dirty="0">
                <a:solidFill>
                  <a:srgbClr val="163967"/>
                </a:solidFill>
                <a:latin typeface="+mn-lt"/>
              </a:rPr>
              <a:t>HLM 25, 50, 100, 200</a:t>
            </a:r>
          </a:p>
        </p:txBody>
      </p:sp>
      <p:sp>
        <p:nvSpPr>
          <p:cNvPr id="14342" name="Textfeld 17"/>
          <p:cNvSpPr txBox="1">
            <a:spLocks noChangeArrowheads="1"/>
          </p:cNvSpPr>
          <p:nvPr/>
        </p:nvSpPr>
        <p:spPr bwMode="auto">
          <a:xfrm>
            <a:off x="7858125" y="3357563"/>
            <a:ext cx="168275" cy="215900"/>
          </a:xfrm>
          <a:prstGeom prst="rect">
            <a:avLst/>
          </a:prstGeom>
          <a:noFill/>
          <a:ln w="9525">
            <a:noFill/>
            <a:miter lim="800000"/>
            <a:headEnd/>
            <a:tailEnd/>
          </a:ln>
        </p:spPr>
        <p:txBody>
          <a:bodyPr>
            <a:spAutoFit/>
          </a:bodyPr>
          <a:lstStyle/>
          <a:p>
            <a:pPr algn="ctr"/>
            <a:r>
              <a:rPr lang="de-DE" sz="800" b="1">
                <a:solidFill>
                  <a:schemeClr val="bg1"/>
                </a:solidFill>
              </a:rPr>
              <a:t>3</a:t>
            </a:r>
          </a:p>
        </p:txBody>
      </p:sp>
      <p:sp>
        <p:nvSpPr>
          <p:cNvPr id="14343" name="Abgerundetes Rechteck 30"/>
          <p:cNvSpPr>
            <a:spLocks noChangeArrowheads="1"/>
          </p:cNvSpPr>
          <p:nvPr/>
        </p:nvSpPr>
        <p:spPr bwMode="auto">
          <a:xfrm>
            <a:off x="6858000" y="3357563"/>
            <a:ext cx="2071688" cy="1285875"/>
          </a:xfrm>
          <a:prstGeom prst="roundRect">
            <a:avLst>
              <a:gd name="adj" fmla="val 16667"/>
            </a:avLst>
          </a:prstGeom>
          <a:noFill/>
          <a:ln w="12700" algn="ctr">
            <a:noFill/>
            <a:round/>
            <a:headEnd/>
            <a:tailEnd/>
          </a:ln>
        </p:spPr>
        <p:txBody>
          <a:bodyPr/>
          <a:lstStyle/>
          <a:p>
            <a:pPr algn="ctr"/>
            <a:endParaRPr lang="de-DE" sz="2000"/>
          </a:p>
        </p:txBody>
      </p:sp>
      <p:pic>
        <p:nvPicPr>
          <p:cNvPr id="14344" name="Picture 1"/>
          <p:cNvPicPr>
            <a:picLocks noChangeAspect="1" noChangeArrowheads="1"/>
          </p:cNvPicPr>
          <p:nvPr/>
        </p:nvPicPr>
        <p:blipFill>
          <a:blip r:embed="rId2" cstate="print"/>
          <a:srcRect l="34383" t="24121" r="40379" b="14648"/>
          <a:stretch>
            <a:fillRect/>
          </a:stretch>
        </p:blipFill>
        <p:spPr bwMode="auto">
          <a:xfrm>
            <a:off x="5556270" y="1142984"/>
            <a:ext cx="1944688" cy="2868612"/>
          </a:xfrm>
          <a:prstGeom prst="rect">
            <a:avLst/>
          </a:prstGeom>
          <a:noFill/>
          <a:ln w="1">
            <a:noFill/>
            <a:miter lim="800000"/>
            <a:headEnd/>
            <a:tailEnd/>
          </a:ln>
        </p:spPr>
      </p:pic>
      <p:grpSp>
        <p:nvGrpSpPr>
          <p:cNvPr id="14345" name="Gruppieren 40"/>
          <p:cNvGrpSpPr>
            <a:grpSpLocks/>
          </p:cNvGrpSpPr>
          <p:nvPr/>
        </p:nvGrpSpPr>
        <p:grpSpPr bwMode="auto">
          <a:xfrm>
            <a:off x="7547007" y="2897024"/>
            <a:ext cx="1597025" cy="1130953"/>
            <a:chOff x="7215176" y="2897421"/>
            <a:chExt cx="1596815" cy="1130706"/>
          </a:xfrm>
        </p:grpSpPr>
        <p:grpSp>
          <p:nvGrpSpPr>
            <p:cNvPr id="14346" name="Gruppieren 26"/>
            <p:cNvGrpSpPr>
              <a:grpSpLocks/>
            </p:cNvGrpSpPr>
            <p:nvPr/>
          </p:nvGrpSpPr>
          <p:grpSpPr bwMode="auto">
            <a:xfrm>
              <a:off x="7215176" y="3126823"/>
              <a:ext cx="1596774" cy="246168"/>
              <a:chOff x="6500401" y="3450972"/>
              <a:chExt cx="1597173" cy="246036"/>
            </a:xfrm>
          </p:grpSpPr>
          <p:grpSp>
            <p:nvGrpSpPr>
              <p:cNvPr id="14367" name="Gruppieren 12"/>
              <p:cNvGrpSpPr>
                <a:grpSpLocks/>
              </p:cNvGrpSpPr>
              <p:nvPr/>
            </p:nvGrpSpPr>
            <p:grpSpPr bwMode="auto">
              <a:xfrm>
                <a:off x="6500401" y="3457464"/>
                <a:ext cx="180045" cy="179902"/>
                <a:chOff x="7352816" y="3260792"/>
                <a:chExt cx="300671" cy="311536"/>
              </a:xfrm>
            </p:grpSpPr>
            <p:sp>
              <p:nvSpPr>
                <p:cNvPr id="14369"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4370" name="Textfeld 14"/>
                <p:cNvSpPr txBox="1">
                  <a:spLocks noChangeArrowheads="1"/>
                </p:cNvSpPr>
                <p:nvPr/>
              </p:nvSpPr>
              <p:spPr bwMode="auto">
                <a:xfrm>
                  <a:off x="7352816" y="3260792"/>
                  <a:ext cx="300671" cy="311536"/>
                </a:xfrm>
                <a:prstGeom prst="rect">
                  <a:avLst/>
                </a:prstGeom>
                <a:noFill/>
                <a:ln w="9525">
                  <a:noFill/>
                  <a:miter lim="800000"/>
                  <a:headEnd/>
                  <a:tailEnd/>
                </a:ln>
              </p:spPr>
              <p:txBody>
                <a:bodyPr>
                  <a:spAutoFit/>
                </a:bodyPr>
                <a:lstStyle/>
                <a:p>
                  <a:pPr algn="ctr"/>
                  <a:r>
                    <a:rPr lang="de-DE" sz="800" b="1">
                      <a:solidFill>
                        <a:schemeClr val="bg1"/>
                      </a:solidFill>
                    </a:rPr>
                    <a:t>2</a:t>
                  </a:r>
                </a:p>
              </p:txBody>
            </p:sp>
          </p:grpSp>
          <p:sp>
            <p:nvSpPr>
              <p:cNvPr id="14368" name="Textfeld 22"/>
              <p:cNvSpPr txBox="1">
                <a:spLocks noChangeArrowheads="1"/>
              </p:cNvSpPr>
              <p:nvPr/>
            </p:nvSpPr>
            <p:spPr bwMode="auto">
              <a:xfrm>
                <a:off x="6643702" y="3450972"/>
                <a:ext cx="1453872" cy="246036"/>
              </a:xfrm>
              <a:prstGeom prst="rect">
                <a:avLst/>
              </a:prstGeom>
              <a:noFill/>
              <a:ln w="9525">
                <a:noFill/>
                <a:miter lim="800000"/>
                <a:headEnd/>
                <a:tailEnd/>
              </a:ln>
            </p:spPr>
            <p:txBody>
              <a:bodyPr>
                <a:spAutoFit/>
              </a:bodyPr>
              <a:lstStyle/>
              <a:p>
                <a:r>
                  <a:rPr lang="de-DE" sz="1000" b="1" dirty="0">
                    <a:latin typeface="+mn-lt"/>
                  </a:rPr>
                  <a:t>Antrieb</a:t>
                </a:r>
              </a:p>
            </p:txBody>
          </p:sp>
        </p:grpSp>
        <p:grpSp>
          <p:nvGrpSpPr>
            <p:cNvPr id="14347" name="Gruppieren 26"/>
            <p:cNvGrpSpPr>
              <a:grpSpLocks/>
            </p:cNvGrpSpPr>
            <p:nvPr/>
          </p:nvGrpSpPr>
          <p:grpSpPr bwMode="auto">
            <a:xfrm>
              <a:off x="7215190" y="3343649"/>
              <a:ext cx="1596774" cy="246168"/>
              <a:chOff x="6500401" y="3450972"/>
              <a:chExt cx="1597173" cy="246036"/>
            </a:xfrm>
          </p:grpSpPr>
          <p:grpSp>
            <p:nvGrpSpPr>
              <p:cNvPr id="14363" name="Gruppieren 12"/>
              <p:cNvGrpSpPr>
                <a:grpSpLocks/>
              </p:cNvGrpSpPr>
              <p:nvPr/>
            </p:nvGrpSpPr>
            <p:grpSpPr bwMode="auto">
              <a:xfrm>
                <a:off x="6500401" y="3457465"/>
                <a:ext cx="180045" cy="215328"/>
                <a:chOff x="7352816" y="3260792"/>
                <a:chExt cx="300671" cy="372883"/>
              </a:xfrm>
            </p:grpSpPr>
            <p:sp>
              <p:nvSpPr>
                <p:cNvPr id="14365"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4366"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3</a:t>
                  </a:r>
                </a:p>
              </p:txBody>
            </p:sp>
          </p:grpSp>
          <p:sp>
            <p:nvSpPr>
              <p:cNvPr id="14364" name="Textfeld 22"/>
              <p:cNvSpPr txBox="1">
                <a:spLocks noChangeArrowheads="1"/>
              </p:cNvSpPr>
              <p:nvPr/>
            </p:nvSpPr>
            <p:spPr bwMode="auto">
              <a:xfrm>
                <a:off x="6643702" y="3450972"/>
                <a:ext cx="1453872" cy="246036"/>
              </a:xfrm>
              <a:prstGeom prst="rect">
                <a:avLst/>
              </a:prstGeom>
              <a:noFill/>
              <a:ln w="9525">
                <a:noFill/>
                <a:miter lim="800000"/>
                <a:headEnd/>
                <a:tailEnd/>
              </a:ln>
            </p:spPr>
            <p:txBody>
              <a:bodyPr>
                <a:spAutoFit/>
              </a:bodyPr>
              <a:lstStyle/>
              <a:p>
                <a:r>
                  <a:rPr lang="de-DE" sz="1000" b="1" dirty="0">
                    <a:latin typeface="+mn-lt"/>
                  </a:rPr>
                  <a:t>Baukastenlochbild</a:t>
                </a:r>
              </a:p>
            </p:txBody>
          </p:sp>
        </p:grpSp>
        <p:grpSp>
          <p:nvGrpSpPr>
            <p:cNvPr id="14348" name="Gruppieren 26"/>
            <p:cNvGrpSpPr>
              <a:grpSpLocks/>
            </p:cNvGrpSpPr>
            <p:nvPr/>
          </p:nvGrpSpPr>
          <p:grpSpPr bwMode="auto">
            <a:xfrm>
              <a:off x="7215190" y="3560475"/>
              <a:ext cx="1596774" cy="246168"/>
              <a:chOff x="6500401" y="3450972"/>
              <a:chExt cx="1597173" cy="246036"/>
            </a:xfrm>
          </p:grpSpPr>
          <p:grpSp>
            <p:nvGrpSpPr>
              <p:cNvPr id="14359" name="Gruppieren 12"/>
              <p:cNvGrpSpPr>
                <a:grpSpLocks/>
              </p:cNvGrpSpPr>
              <p:nvPr/>
            </p:nvGrpSpPr>
            <p:grpSpPr bwMode="auto">
              <a:xfrm>
                <a:off x="6500401" y="3457465"/>
                <a:ext cx="180045" cy="215328"/>
                <a:chOff x="7352816" y="3260792"/>
                <a:chExt cx="300671" cy="372883"/>
              </a:xfrm>
            </p:grpSpPr>
            <p:sp>
              <p:nvSpPr>
                <p:cNvPr id="14361"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4362"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4</a:t>
                  </a:r>
                </a:p>
              </p:txBody>
            </p:sp>
          </p:grpSp>
          <p:sp>
            <p:nvSpPr>
              <p:cNvPr id="14360" name="Textfeld 22"/>
              <p:cNvSpPr txBox="1">
                <a:spLocks noChangeArrowheads="1"/>
              </p:cNvSpPr>
              <p:nvPr/>
            </p:nvSpPr>
            <p:spPr bwMode="auto">
              <a:xfrm>
                <a:off x="6643702" y="3450972"/>
                <a:ext cx="1453872" cy="246036"/>
              </a:xfrm>
              <a:prstGeom prst="rect">
                <a:avLst/>
              </a:prstGeom>
              <a:noFill/>
              <a:ln w="9525">
                <a:noFill/>
                <a:miter lim="800000"/>
                <a:headEnd/>
                <a:tailEnd/>
              </a:ln>
            </p:spPr>
            <p:txBody>
              <a:bodyPr>
                <a:spAutoFit/>
              </a:bodyPr>
              <a:lstStyle/>
              <a:p>
                <a:r>
                  <a:rPr lang="de-DE" sz="1000" b="1" dirty="0">
                    <a:latin typeface="+mn-lt"/>
                  </a:rPr>
                  <a:t>Dämpfungseinstellung</a:t>
                </a:r>
              </a:p>
            </p:txBody>
          </p:sp>
        </p:grpSp>
        <p:grpSp>
          <p:nvGrpSpPr>
            <p:cNvPr id="14349" name="Gruppieren 26"/>
            <p:cNvGrpSpPr>
              <a:grpSpLocks/>
            </p:cNvGrpSpPr>
            <p:nvPr/>
          </p:nvGrpSpPr>
          <p:grpSpPr bwMode="auto">
            <a:xfrm>
              <a:off x="7215190" y="2897421"/>
              <a:ext cx="1596774" cy="246167"/>
              <a:chOff x="6500401" y="3438291"/>
              <a:chExt cx="1597173" cy="246035"/>
            </a:xfrm>
          </p:grpSpPr>
          <p:grpSp>
            <p:nvGrpSpPr>
              <p:cNvPr id="14355" name="Gruppieren 12"/>
              <p:cNvGrpSpPr>
                <a:grpSpLocks/>
              </p:cNvGrpSpPr>
              <p:nvPr/>
            </p:nvGrpSpPr>
            <p:grpSpPr bwMode="auto">
              <a:xfrm>
                <a:off x="6500401" y="3457478"/>
                <a:ext cx="180045" cy="215329"/>
                <a:chOff x="7352816" y="3260809"/>
                <a:chExt cx="300671" cy="372884"/>
              </a:xfrm>
            </p:grpSpPr>
            <p:sp>
              <p:nvSpPr>
                <p:cNvPr id="14357"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4358" name="Textfeld 14"/>
                <p:cNvSpPr txBox="1">
                  <a:spLocks noChangeArrowheads="1"/>
                </p:cNvSpPr>
                <p:nvPr/>
              </p:nvSpPr>
              <p:spPr bwMode="auto">
                <a:xfrm>
                  <a:off x="7352816" y="3260809"/>
                  <a:ext cx="300671" cy="372884"/>
                </a:xfrm>
                <a:prstGeom prst="rect">
                  <a:avLst/>
                </a:prstGeom>
                <a:noFill/>
                <a:ln w="9525">
                  <a:noFill/>
                  <a:miter lim="800000"/>
                  <a:headEnd/>
                  <a:tailEnd/>
                </a:ln>
              </p:spPr>
              <p:txBody>
                <a:bodyPr>
                  <a:spAutoFit/>
                </a:bodyPr>
                <a:lstStyle/>
                <a:p>
                  <a:pPr algn="ctr"/>
                  <a:r>
                    <a:rPr lang="de-DE" sz="800" b="1">
                      <a:solidFill>
                        <a:schemeClr val="bg1"/>
                      </a:solidFill>
                    </a:rPr>
                    <a:t>1</a:t>
                  </a:r>
                </a:p>
              </p:txBody>
            </p:sp>
          </p:grpSp>
          <p:sp>
            <p:nvSpPr>
              <p:cNvPr id="14356" name="Textfeld 22"/>
              <p:cNvSpPr txBox="1">
                <a:spLocks noChangeArrowheads="1"/>
              </p:cNvSpPr>
              <p:nvPr/>
            </p:nvSpPr>
            <p:spPr bwMode="auto">
              <a:xfrm>
                <a:off x="6643702" y="3438291"/>
                <a:ext cx="1453872" cy="246035"/>
              </a:xfrm>
              <a:prstGeom prst="rect">
                <a:avLst/>
              </a:prstGeom>
              <a:noFill/>
              <a:ln w="9525">
                <a:noFill/>
                <a:miter lim="800000"/>
                <a:headEnd/>
                <a:tailEnd/>
              </a:ln>
            </p:spPr>
            <p:txBody>
              <a:bodyPr>
                <a:spAutoFit/>
              </a:bodyPr>
              <a:lstStyle/>
              <a:p>
                <a:r>
                  <a:rPr lang="de-DE" sz="1000" b="1" dirty="0">
                    <a:latin typeface="+mn-lt"/>
                  </a:rPr>
                  <a:t>Kreuzrollenführung</a:t>
                </a:r>
              </a:p>
            </p:txBody>
          </p:sp>
        </p:grpSp>
        <p:grpSp>
          <p:nvGrpSpPr>
            <p:cNvPr id="14350" name="Gruppieren 26"/>
            <p:cNvGrpSpPr>
              <a:grpSpLocks/>
            </p:cNvGrpSpPr>
            <p:nvPr/>
          </p:nvGrpSpPr>
          <p:grpSpPr bwMode="auto">
            <a:xfrm>
              <a:off x="7215210" y="3781960"/>
              <a:ext cx="1596781" cy="246167"/>
              <a:chOff x="6500401" y="3455644"/>
              <a:chExt cx="1597180" cy="246036"/>
            </a:xfrm>
          </p:grpSpPr>
          <p:grpSp>
            <p:nvGrpSpPr>
              <p:cNvPr id="14351" name="Gruppieren 51"/>
              <p:cNvGrpSpPr>
                <a:grpSpLocks/>
              </p:cNvGrpSpPr>
              <p:nvPr/>
            </p:nvGrpSpPr>
            <p:grpSpPr bwMode="auto">
              <a:xfrm>
                <a:off x="6500401" y="3457465"/>
                <a:ext cx="180045" cy="215328"/>
                <a:chOff x="7352816" y="3260792"/>
                <a:chExt cx="300671" cy="372883"/>
              </a:xfrm>
            </p:grpSpPr>
            <p:sp>
              <p:nvSpPr>
                <p:cNvPr id="14353" name="Ellipse 13"/>
                <p:cNvSpPr>
                  <a:spLocks noChangeArrowheads="1"/>
                </p:cNvSpPr>
                <p:nvPr/>
              </p:nvSpPr>
              <p:spPr bwMode="auto">
                <a:xfrm>
                  <a:off x="7392929" y="3344116"/>
                  <a:ext cx="210470" cy="218076"/>
                </a:xfrm>
                <a:prstGeom prst="ellipse">
                  <a:avLst/>
                </a:prstGeom>
                <a:solidFill>
                  <a:schemeClr val="tx1"/>
                </a:solidFill>
                <a:ln w="6350" algn="ctr">
                  <a:solidFill>
                    <a:schemeClr val="tx1"/>
                  </a:solidFill>
                  <a:round/>
                  <a:headEnd/>
                  <a:tailEnd/>
                </a:ln>
              </p:spPr>
              <p:txBody>
                <a:bodyPr/>
                <a:lstStyle/>
                <a:p>
                  <a:pPr algn="ctr"/>
                  <a:endParaRPr lang="de-DE" sz="800" b="1"/>
                </a:p>
              </p:txBody>
            </p:sp>
            <p:sp>
              <p:nvSpPr>
                <p:cNvPr id="14354" name="Textfeld 14"/>
                <p:cNvSpPr txBox="1">
                  <a:spLocks noChangeArrowheads="1"/>
                </p:cNvSpPr>
                <p:nvPr/>
              </p:nvSpPr>
              <p:spPr bwMode="auto">
                <a:xfrm>
                  <a:off x="7352816" y="3260792"/>
                  <a:ext cx="300671" cy="372883"/>
                </a:xfrm>
                <a:prstGeom prst="rect">
                  <a:avLst/>
                </a:prstGeom>
                <a:noFill/>
                <a:ln w="9525">
                  <a:noFill/>
                  <a:miter lim="800000"/>
                  <a:headEnd/>
                  <a:tailEnd/>
                </a:ln>
              </p:spPr>
              <p:txBody>
                <a:bodyPr>
                  <a:spAutoFit/>
                </a:bodyPr>
                <a:lstStyle/>
                <a:p>
                  <a:pPr algn="ctr"/>
                  <a:r>
                    <a:rPr lang="de-DE" sz="800" b="1">
                      <a:solidFill>
                        <a:schemeClr val="bg1"/>
                      </a:solidFill>
                    </a:rPr>
                    <a:t>5</a:t>
                  </a:r>
                </a:p>
              </p:txBody>
            </p:sp>
          </p:grpSp>
          <p:sp>
            <p:nvSpPr>
              <p:cNvPr id="14352" name="Textfeld 22"/>
              <p:cNvSpPr txBox="1">
                <a:spLocks noChangeArrowheads="1"/>
              </p:cNvSpPr>
              <p:nvPr/>
            </p:nvSpPr>
            <p:spPr bwMode="auto">
              <a:xfrm>
                <a:off x="6643707" y="3455644"/>
                <a:ext cx="1453874" cy="246036"/>
              </a:xfrm>
              <a:prstGeom prst="rect">
                <a:avLst/>
              </a:prstGeom>
              <a:noFill/>
              <a:ln w="9525">
                <a:noFill/>
                <a:miter lim="800000"/>
                <a:headEnd/>
                <a:tailEnd/>
              </a:ln>
            </p:spPr>
            <p:txBody>
              <a:bodyPr>
                <a:spAutoFit/>
              </a:bodyPr>
              <a:lstStyle/>
              <a:p>
                <a:r>
                  <a:rPr lang="de-DE" sz="1000" b="1" dirty="0">
                    <a:latin typeface="+mn-lt"/>
                  </a:rPr>
                  <a:t>Bodenplatte</a:t>
                </a:r>
              </a:p>
            </p:txBody>
          </p:sp>
        </p:grpSp>
      </p:grpSp>
      <p:sp>
        <p:nvSpPr>
          <p:cNvPr id="35" name="Foliennummernplatzhalter 34"/>
          <p:cNvSpPr>
            <a:spLocks noGrp="1"/>
          </p:cNvSpPr>
          <p:nvPr>
            <p:ph type="sldNum" sz="quarter" idx="4"/>
          </p:nvPr>
        </p:nvSpPr>
        <p:spPr/>
        <p:txBody>
          <a:bodyPr/>
          <a:lstStyle/>
          <a:p>
            <a:fld id="{67E460E2-A79B-FD4C-875F-CB1722C97EA1}" type="slidenum">
              <a:rPr lang="de-DE" smtClean="0"/>
              <a:pPr/>
              <a:t>9</a:t>
            </a:fld>
            <a:endParaRPr lang="de-DE"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SCHUNK">
  <a:themeElements>
    <a:clrScheme name="Schunk Standard">
      <a:dk1>
        <a:srgbClr val="FFFFFF"/>
      </a:dk1>
      <a:lt1>
        <a:srgbClr val="00446B"/>
      </a:lt1>
      <a:dk2>
        <a:srgbClr val="00446B"/>
      </a:dk2>
      <a:lt2>
        <a:srgbClr val="D8D8D8"/>
      </a:lt2>
      <a:accent1>
        <a:srgbClr val="FFFFFF"/>
      </a:accent1>
      <a:accent2>
        <a:srgbClr val="00A2CF"/>
      </a:accent2>
      <a:accent3>
        <a:srgbClr val="009036"/>
      </a:accent3>
      <a:accent4>
        <a:srgbClr val="FF0000"/>
      </a:accent4>
      <a:accent5>
        <a:srgbClr val="EE7F00"/>
      </a:accent5>
      <a:accent6>
        <a:srgbClr val="FFDD00"/>
      </a:accent6>
      <a:hlink>
        <a:srgbClr val="00446B"/>
      </a:hlink>
      <a:folHlink>
        <a:srgbClr val="00A2CF"/>
      </a:folHlink>
    </a:clrScheme>
    <a:fontScheme name="SCHUNK">
      <a:majorFont>
        <a:latin typeface="Arial"/>
        <a:ea typeface=""/>
        <a:cs typeface=""/>
      </a:majorFont>
      <a:minorFont>
        <a:latin typeface="Arial"/>
        <a:ea typeface=""/>
        <a:cs typeface=""/>
      </a:minorFont>
    </a:fontScheme>
    <a:fmtScheme name="SCHUNK">
      <a:fillStyleLst>
        <a:solidFill>
          <a:schemeClr val="phClr"/>
        </a:solidFill>
        <a:solidFill>
          <a:schemeClr val="phClr"/>
        </a:solidFill>
        <a:solidFill>
          <a:schemeClr val="phClr"/>
        </a:solidFill>
      </a:fillStyleLst>
      <a:lnStyleLst>
        <a:ln w="12700" cap="rnd" cmpd="sng" algn="ctr">
          <a:solidFill>
            <a:schemeClr val="ph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effectStyle>
        <a:effectStyle>
          <a:effectLst/>
        </a:effectStyle>
        <a:effectStyle>
          <a:effectLst/>
        </a:effectStyle>
      </a:effectStyleLst>
      <a:bgFillStyleLst>
        <a:solidFill>
          <a:schemeClr val="dk1"/>
        </a:solidFill>
        <a:solidFill>
          <a:schemeClr val="dk1"/>
        </a:solidFill>
        <a:solidFill>
          <a:schemeClr val="dk1"/>
        </a:solidFill>
      </a:bgFillStyleLst>
    </a:fmtScheme>
  </a:themeElements>
  <a:objectDefaults>
    <a:lnDef>
      <a:spPr>
        <a:ln w="25400">
          <a:solidFill>
            <a:schemeClr val="accent6"/>
          </a:solidFill>
          <a:tailEnd type="triangle" w="med"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20120423_Titel_title_PGN-plus_singleline_head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SCHUNK</Template>
  <TotalTime>0</TotalTime>
  <Words>4260</Words>
  <Application>Microsoft Office PowerPoint</Application>
  <PresentationFormat>Bildschirmpräsentation (4:3)</PresentationFormat>
  <Paragraphs>1340</Paragraphs>
  <Slides>73</Slides>
  <Notes>2</Notes>
  <HiddenSlides>0</HiddenSlides>
  <MMClips>0</MMClips>
  <ScaleCrop>false</ScaleCrop>
  <HeadingPairs>
    <vt:vector size="6" baseType="variant">
      <vt:variant>
        <vt:lpstr>Design</vt:lpstr>
      </vt:variant>
      <vt:variant>
        <vt:i4>2</vt:i4>
      </vt:variant>
      <vt:variant>
        <vt:lpstr>Eingebettete OLE-Server</vt:lpstr>
      </vt:variant>
      <vt:variant>
        <vt:i4>2</vt:i4>
      </vt:variant>
      <vt:variant>
        <vt:lpstr>Folientitel</vt:lpstr>
      </vt:variant>
      <vt:variant>
        <vt:i4>73</vt:i4>
      </vt:variant>
    </vt:vector>
  </HeadingPairs>
  <TitlesOfParts>
    <vt:vector size="77" baseType="lpstr">
      <vt:lpstr>1_SCHUNK</vt:lpstr>
      <vt:lpstr>20120423_Titel_title_PGN-plus_singleline_headline</vt:lpstr>
      <vt:lpstr>Picture</vt:lpstr>
      <vt:lpstr>Dokument</vt:lpstr>
      <vt:lpstr>Folie 1</vt:lpstr>
      <vt:lpstr>Linearmodule Übersicht</vt:lpstr>
      <vt:lpstr>Linearmodule Übersicht</vt:lpstr>
      <vt:lpstr>Pneumatisch Komponenten</vt:lpstr>
      <vt:lpstr>Pneumatisch Komponenten</vt:lpstr>
      <vt:lpstr>Pneumatisch Komponenten</vt:lpstr>
      <vt:lpstr>Pneumatisch Komponenten</vt:lpstr>
      <vt:lpstr>Pneumatisch Komponenten</vt:lpstr>
      <vt:lpstr>Pneumatisch Komponenten</vt:lpstr>
      <vt:lpstr>Pneumatisch Komponenten</vt:lpstr>
      <vt:lpstr>Linearmodule Übersicht</vt:lpstr>
      <vt:lpstr>Elektrisch Komponenten Spindel-/Riemen-/Zahnstangenantriebe</vt:lpstr>
      <vt:lpstr>Funktionsweise Spindelantriebe</vt:lpstr>
      <vt:lpstr>Funktionsweise Spindelantriebe</vt:lpstr>
      <vt:lpstr>Funktionsweise Spindelantriebe</vt:lpstr>
      <vt:lpstr>Folie 16</vt:lpstr>
      <vt:lpstr>Funktionsweise Zahnriemenantriebe</vt:lpstr>
      <vt:lpstr>Funktionsweise Zahnriemenantriebe</vt:lpstr>
      <vt:lpstr>Funktionsweise Zahnstangenantrieb</vt:lpstr>
      <vt:lpstr>Funktionsweise Zahnstangenantrieb</vt:lpstr>
      <vt:lpstr>Eigenschaften Führungen</vt:lpstr>
      <vt:lpstr>Eigenschaften Führungen</vt:lpstr>
      <vt:lpstr>Eigenschaften Führungen</vt:lpstr>
      <vt:lpstr>Elektrisch Komponenten Spindelantriebe</vt:lpstr>
      <vt:lpstr>Elektrisch Komponenten Spindel-/Riemenantriebe</vt:lpstr>
      <vt:lpstr>Elektrisch Komponenten Spindel-/Riemenantriebe</vt:lpstr>
      <vt:lpstr>Elektrisch Komponenten Spindel-/Riemenantriebe</vt:lpstr>
      <vt:lpstr>Elektrisch Komponenten Spindel-/Riemenantriebe</vt:lpstr>
      <vt:lpstr>Elektrisch Komponenten Riemen-/Zahnstangenantriebe</vt:lpstr>
      <vt:lpstr>Elektrisch Komponenten Spindelantriebe</vt:lpstr>
      <vt:lpstr>Zubehör Spindel-/Riemen-/Zahnstangenantriebe</vt:lpstr>
      <vt:lpstr>Linearmodule Übersicht</vt:lpstr>
      <vt:lpstr>Funktionsweise Linearmotor</vt:lpstr>
      <vt:lpstr>Funktionsweise Linearmotor</vt:lpstr>
      <vt:lpstr>Funktionsweise Linearmotor</vt:lpstr>
      <vt:lpstr>Funktionsweise Linearmotor</vt:lpstr>
      <vt:lpstr>Elektrische Komponenten Lineardirektantriebe</vt:lpstr>
      <vt:lpstr>Lineardirektantrieb LDN</vt:lpstr>
      <vt:lpstr>Lineardirektantrieb LDN</vt:lpstr>
      <vt:lpstr>Lineardirektantrieb LDM</vt:lpstr>
      <vt:lpstr>Lineardirektantrieb LDM</vt:lpstr>
      <vt:lpstr>Lineardirektantrieb LDT</vt:lpstr>
      <vt:lpstr>Lineardirektantrieb LDT</vt:lpstr>
      <vt:lpstr>Lineardirektantrieb LDK</vt:lpstr>
      <vt:lpstr>Lineardirektantrieb LDK</vt:lpstr>
      <vt:lpstr>Lineardirektantrieb LDH</vt:lpstr>
      <vt:lpstr>Lineardirektantrieb LDH</vt:lpstr>
      <vt:lpstr>Lineardirektantrieb LDF</vt:lpstr>
      <vt:lpstr>Lineardirektantrieb LDF</vt:lpstr>
      <vt:lpstr>Warum diese Führungen bei den Linearmotoren ?</vt:lpstr>
      <vt:lpstr>Linearmodule Übersicht</vt:lpstr>
      <vt:lpstr>Linearmodule Übersicht</vt:lpstr>
      <vt:lpstr>Linearmodule Übersicht</vt:lpstr>
      <vt:lpstr>Modulare Pick &amp; Place- Einheit</vt:lpstr>
      <vt:lpstr>Modulare Pick &amp; Place- Einheit</vt:lpstr>
      <vt:lpstr>Modulare Pick &amp; Place- Einheit</vt:lpstr>
      <vt:lpstr>Modulare Pick &amp; Place- Einheit</vt:lpstr>
      <vt:lpstr>Modulare Pick &amp; Place- Einheit</vt:lpstr>
      <vt:lpstr>Modulare Pick &amp; Place- Einheit</vt:lpstr>
      <vt:lpstr>Pick &amp; Place-Einheit PPU-P</vt:lpstr>
      <vt:lpstr>Pick &amp; Place-Einheit PPU-P</vt:lpstr>
      <vt:lpstr>Pneumatische Hub-Dreheinheit DRL</vt:lpstr>
      <vt:lpstr>Pneumatische Hub-Dreheinheit DRL</vt:lpstr>
      <vt:lpstr>Pick &amp; Place-Einheit PPU-E</vt:lpstr>
      <vt:lpstr>Pick &amp; Place- Einheit PPU-E</vt:lpstr>
      <vt:lpstr>Linearmodule Übersicht</vt:lpstr>
      <vt:lpstr>Linienportale pneumatisch LPP</vt:lpstr>
      <vt:lpstr>Linienportale pneumatisch LPP</vt:lpstr>
      <vt:lpstr>Linienportale elektrisch LPE</vt:lpstr>
      <vt:lpstr>Linienportale elektrisch LPE</vt:lpstr>
      <vt:lpstr>Linienportale elektrisch RPE</vt:lpstr>
      <vt:lpstr>Linienportale elektrisch RPE</vt:lpstr>
      <vt:lpstr>Folie 73</vt:lpstr>
    </vt:vector>
  </TitlesOfParts>
  <Company>SCHUNK GmbH &amp; Co. KG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SCHUNK GmbH &amp; Co. KG</dc:creator>
  <cp:lastModifiedBy>Jakob Khoury</cp:lastModifiedBy>
  <cp:revision>1084</cp:revision>
  <dcterms:created xsi:type="dcterms:W3CDTF">2009-06-03T13:59:56Z</dcterms:created>
  <dcterms:modified xsi:type="dcterms:W3CDTF">2013-07-22T08:37:45Z</dcterms:modified>
</cp:coreProperties>
</file>