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99" r:id="rId2"/>
    <p:sldId id="684" r:id="rId3"/>
    <p:sldId id="685" r:id="rId4"/>
    <p:sldId id="686" r:id="rId5"/>
    <p:sldId id="687" r:id="rId6"/>
    <p:sldId id="688" r:id="rId7"/>
    <p:sldId id="689" r:id="rId8"/>
    <p:sldId id="690" r:id="rId9"/>
    <p:sldId id="691" r:id="rId10"/>
    <p:sldId id="692" r:id="rId11"/>
    <p:sldId id="693" r:id="rId12"/>
    <p:sldId id="694" r:id="rId13"/>
    <p:sldId id="695" r:id="rId14"/>
    <p:sldId id="696" r:id="rId15"/>
    <p:sldId id="698" r:id="rId16"/>
    <p:sldId id="699" r:id="rId17"/>
    <p:sldId id="700" r:id="rId18"/>
    <p:sldId id="697" r:id="rId19"/>
    <p:sldId id="701" r:id="rId20"/>
    <p:sldId id="702" r:id="rId21"/>
    <p:sldId id="703" r:id="rId22"/>
    <p:sldId id="704" r:id="rId23"/>
    <p:sldId id="705" r:id="rId24"/>
    <p:sldId id="706" r:id="rId25"/>
    <p:sldId id="707" r:id="rId26"/>
    <p:sldId id="708" r:id="rId27"/>
    <p:sldId id="709" r:id="rId28"/>
    <p:sldId id="710" r:id="rId29"/>
    <p:sldId id="711" r:id="rId30"/>
    <p:sldId id="713" r:id="rId31"/>
    <p:sldId id="714" r:id="rId32"/>
    <p:sldId id="715" r:id="rId33"/>
    <p:sldId id="717" r:id="rId34"/>
    <p:sldId id="718" r:id="rId35"/>
    <p:sldId id="719" r:id="rId36"/>
    <p:sldId id="720" r:id="rId37"/>
    <p:sldId id="721" r:id="rId38"/>
    <p:sldId id="722" r:id="rId39"/>
    <p:sldId id="279" r:id="rId40"/>
  </p:sldIdLst>
  <p:sldSz cx="9144000" cy="5143500" type="screen16x9"/>
  <p:notesSz cx="6858000" cy="9144000"/>
  <p:custDataLst>
    <p:tags r:id="rId43"/>
  </p:custDataLst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72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85F"/>
    <a:srgbClr val="003D6A"/>
    <a:srgbClr val="EAF2F9"/>
    <a:srgbClr val="D7E2ED"/>
    <a:srgbClr val="84D0F0"/>
    <a:srgbClr val="00446B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2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522" y="96"/>
      </p:cViewPr>
      <p:guideLst>
        <p:guide orient="horz" pos="2450"/>
        <p:guide orient="horz" pos="356"/>
        <p:guide orient="horz" pos="590"/>
        <p:guide pos="5472"/>
        <p:guide pos="204"/>
        <p:guide pos="2831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Titelplatzhalter 4">
            <a:extLst>
              <a:ext uri="{FF2B5EF4-FFF2-40B4-BE49-F238E27FC236}">
                <a16:creationId xmlns:a16="http://schemas.microsoft.com/office/drawing/2014/main" id="{CF6B2F34-0888-42F9-97D8-A2F1D3E1B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e-DE" dirty="0"/>
              <a:t>Headline – 28/32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DC0C6662-C958-49A3-9C51-F65FC3A1E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550" y="1112838"/>
            <a:ext cx="4374000" cy="28543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– 20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sz="1400" dirty="0"/>
              <a:t>Text – min. 14 </a:t>
            </a:r>
            <a:r>
              <a:rPr lang="de-DE" sz="1400" dirty="0" err="1"/>
              <a:t>pt</a:t>
            </a:r>
            <a:endParaRPr lang="de-DE" sz="1400" dirty="0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C6B6D8F1-92D4-46BC-AD2B-016DD2B29D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Title, Author, Date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Titelplatzhalter 4">
            <a:extLst>
              <a:ext uri="{FF2B5EF4-FFF2-40B4-BE49-F238E27FC236}">
                <a16:creationId xmlns:a16="http://schemas.microsoft.com/office/drawing/2014/main" id="{A92CB0FA-39E8-4C29-9668-15F7C4818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Headline – 28/32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CC9F0E44-91AF-474E-A709-15D62A4ED9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550" y="1112838"/>
            <a:ext cx="7886700" cy="28543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– 20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sz="1400" dirty="0"/>
              <a:t>Text – min. 14 </a:t>
            </a:r>
            <a:r>
              <a:rPr lang="de-DE" sz="1400" dirty="0" err="1"/>
              <a:t>pt</a:t>
            </a:r>
            <a:endParaRPr lang="de-DE" sz="1400" dirty="0"/>
          </a:p>
        </p:txBody>
      </p:sp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B0B6165C-9037-49EB-8898-B49148A339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Title, Author, Date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Titel, Verfasser, Datum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0" r:id="rId3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aushaltsgerät, Computer, Frau, Laptop enthält.&#10;&#10;Automatisch generierte Beschreibung">
            <a:extLst>
              <a:ext uri="{FF2B5EF4-FFF2-40B4-BE49-F238E27FC236}">
                <a16:creationId xmlns:a16="http://schemas.microsoft.com/office/drawing/2014/main" id="{80D225CB-F252-4FB9-A51D-957862A0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2874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8EEE543-6902-48C8-9F62-C2631C0F7CB1}"/>
              </a:ext>
            </a:extLst>
          </p:cNvPr>
          <p:cNvSpPr txBox="1">
            <a:spLocks/>
          </p:cNvSpPr>
          <p:nvPr/>
        </p:nvSpPr>
        <p:spPr>
          <a:xfrm>
            <a:off x="230149" y="34415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t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b="1" dirty="0">
                <a:solidFill>
                  <a:srgbClr val="FFFFFF"/>
                </a:solidFill>
              </a:rPr>
              <a:t>Werkzeughaltersysteme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32ABC11-132B-427A-BA4E-EC4BE33CD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268" y="3903719"/>
            <a:ext cx="1657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4F41D86-89CA-4A46-ABB7-340DDF11CAB4}"/>
              </a:ext>
            </a:extLst>
          </p:cNvPr>
          <p:cNvSpPr txBox="1">
            <a:spLocks/>
          </p:cNvSpPr>
          <p:nvPr/>
        </p:nvSpPr>
        <p:spPr bwMode="auto">
          <a:xfrm>
            <a:off x="2180318" y="3960676"/>
            <a:ext cx="5334000" cy="40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457171" rtl="0" eaLnBrk="1" latinLnBrk="0" hangingPunct="1"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71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1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2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3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4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4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5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6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FFFFFF"/>
                </a:solidFill>
                <a:latin typeface="Calibri"/>
              </a:rPr>
              <a:t>TRIBOS Polygonspanntechnik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215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2126EA-9832-4FDB-802C-7E7C08A2C4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>
            <a:normAutofit/>
          </a:bodyPr>
          <a:lstStyle/>
          <a:p>
            <a:r>
              <a:rPr lang="de-DE" sz="1400" b="1" dirty="0">
                <a:latin typeface="Calibri" pitchFamily="34" charset="0"/>
                <a:cs typeface="Calibri" pitchFamily="34" charset="0"/>
              </a:rPr>
              <a:t>Axiale Längeneinstellung</a:t>
            </a:r>
          </a:p>
          <a:p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cs typeface="Calibri" pitchFamily="34" charset="0"/>
              </a:rPr>
              <a:t>die Längeneinstellung im Bereich von 0.01 mm Genauigkeit </a:t>
            </a:r>
            <a:r>
              <a:rPr lang="de-DE" sz="1400" dirty="0" err="1">
                <a:latin typeface="Calibri" pitchFamily="34" charset="0"/>
                <a:cs typeface="Calibri" pitchFamily="34" charset="0"/>
              </a:rPr>
              <a:t>durchgeführbar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 – ein wesentlicher Vorteil gegenüber thermischen Schrumpffuttern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Calibri" pitchFamily="34" charset="0"/>
                <a:cs typeface="Calibri" pitchFamily="34" charset="0"/>
              </a:rPr>
              <a:t>Verstellweg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 beträgt 10 mm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Funktionen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7EBD3DC-D76B-4973-8E87-1169856F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24339"/>
            <a:ext cx="32385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21102D2B-A733-42A7-BBAE-8600F2A484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215541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2126EA-9832-4FDB-802C-7E7C08A2C4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de-DE" sz="1400" b="1" dirty="0">
                <a:latin typeface="Calibri" pitchFamily="34" charset="0"/>
                <a:cs typeface="Calibri" pitchFamily="34" charset="0"/>
              </a:rPr>
              <a:t>Beste dynamische Rundlaufeigenschaften für hervorragende Oberflächenqualität</a:t>
            </a:r>
          </a:p>
          <a:p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cs typeface="Calibri" pitchFamily="34" charset="0"/>
              </a:rPr>
              <a:t>Hervorragendes dynamisches Rundlaufverhalten </a:t>
            </a:r>
          </a:p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       &lt; 0.003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cs typeface="Calibri" pitchFamily="34" charset="0"/>
              </a:rPr>
              <a:t>Beste Ergebnisse bei:</a:t>
            </a:r>
          </a:p>
          <a:p>
            <a:pPr marL="742920" lvl="1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Calibri" pitchFamily="34" charset="0"/>
                <a:cs typeface="Calibri" pitchFamily="34" charset="0"/>
              </a:rPr>
              <a:t>Formgenauigkeit</a:t>
            </a:r>
          </a:p>
          <a:p>
            <a:pPr marL="742920" lvl="1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Calibri" pitchFamily="34" charset="0"/>
                <a:cs typeface="Calibri" pitchFamily="34" charset="0"/>
              </a:rPr>
              <a:t>Oberflächengüte</a:t>
            </a:r>
          </a:p>
          <a:p>
            <a:pPr marL="742920" lvl="1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Calibri" pitchFamily="34" charset="0"/>
                <a:cs typeface="Calibri" pitchFamily="34" charset="0"/>
              </a:rPr>
              <a:t>Formlagetoleranz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Funktionen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5B7ABD5-30EC-45B5-97AF-1E9D6BD43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457" y="1112839"/>
            <a:ext cx="2926443" cy="300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D08F0F1B-143A-46C1-B511-580DFF610D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216112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TRIBOS-R</a:t>
            </a:r>
            <a:endParaRPr lang="en-US" dirty="0"/>
          </a:p>
        </p:txBody>
      </p:sp>
      <p:pic>
        <p:nvPicPr>
          <p:cNvPr id="7" name="Picture 2" descr="http://www.schunk.int/pimexport/IM0008159.jpg">
            <a:extLst>
              <a:ext uri="{FF2B5EF4-FFF2-40B4-BE49-F238E27FC236}">
                <a16:creationId xmlns:a16="http://schemas.microsoft.com/office/drawing/2014/main" id="{09B98E13-031D-47F4-ADF3-3650EC586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5657" y="160339"/>
            <a:ext cx="1583871" cy="42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EE6D3FC6-2B06-44DA-907A-45535588CF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28638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384868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0AD81-8FE1-4987-B609-7DC842EF1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TRIBOS-R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FD0A1C-CA58-4D42-9366-9CCEBF6AA8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3110819"/>
          </a:xfrm>
        </p:spPr>
        <p:txBody>
          <a:bodyPr>
            <a:normAutofit/>
          </a:bodyPr>
          <a:lstStyle/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r>
              <a:rPr lang="de-DE" sz="1400" b="1" dirty="0"/>
              <a:t>Prozesssicher! Dämpfung und Radialsteifigkeit vereint in einem Werkzeughalter</a:t>
            </a:r>
          </a:p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endParaRPr lang="de-DE" sz="1400" b="1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Bietet durch einzigartige polygonale Wabenstruktur und vergrößerten Außendurchmesser ein optimales Verhältnis zwischen Radialsteifigkeit und Dämpfung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Verfügt über beste dynamische Rundlaufeigenschaften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Höchste Laufruhe und </a:t>
            </a:r>
            <a:r>
              <a:rPr lang="de-DE" sz="1400" dirty="0" err="1"/>
              <a:t>excellente</a:t>
            </a:r>
            <a:r>
              <a:rPr lang="de-DE" sz="1400" dirty="0"/>
              <a:t> Form- und Lagetoleranzen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Für eine prozesssichere Zerspanung auf höchstem Niveau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Höchste Radialsteifigkeit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Sehr gute Schwingungsdämpfung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Rundlauf und Wechselwiederholungsgenauigkeit &lt; 0.003 mm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Bestes dynamisches Rundlaufverhalten</a:t>
            </a:r>
            <a:endParaRPr lang="de-DE" sz="1400" b="1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A569CD-A3CB-4085-B51E-E048261BB8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1326992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2126EA-9832-4FDB-802C-7E7C08A2C4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Einmalig! Wabenstruktur für stabile Verhältnisse</a:t>
            </a:r>
          </a:p>
          <a:p>
            <a:endParaRPr lang="de-DE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Zwei technische Eigenschaften vereint in einem Werkzeughalter: Schwingungsdämpfung und Radialsteifigkeit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Hervorragende Schwingungsdämpfung sorgt für Stabilisierung des Gesamtsystems: Spindel – Werkzeughalter – Schneidwerkzeug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Optimale Radialsteifigkeit durch gleichmäßige Krafteinwirkung der Polygonspannung erreichbar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Steifigkeit verhindert ein seitliches Auslenken während des Zerspanungsprozesses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Gewährleistet stabile und präzise Zerspanung</a:t>
            </a:r>
            <a:endParaRPr lang="de-DE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TRIBOS-R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D529407-18BF-476C-8E96-2BB5D3E50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064" y="1024339"/>
            <a:ext cx="28797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6EC58AE8-742C-4AEA-B5A3-564D2ADC93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3140761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TRIBOS-RM</a:t>
            </a:r>
            <a:endParaRPr lang="en-US" dirty="0"/>
          </a:p>
        </p:txBody>
      </p:sp>
      <p:pic>
        <p:nvPicPr>
          <p:cNvPr id="4" name="Picture 2" descr="http://www.schunk.int/pimexport/IM0008160.jpg">
            <a:extLst>
              <a:ext uri="{FF2B5EF4-FFF2-40B4-BE49-F238E27FC236}">
                <a16:creationId xmlns:a16="http://schemas.microsoft.com/office/drawing/2014/main" id="{4E363440-735A-4830-94E1-7B00F90A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4100" y="406400"/>
            <a:ext cx="1543941" cy="396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44E73DBE-B918-4B02-BF6B-5096335114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2199689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C0F84-70C0-497D-96D1-D6077FFC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TRIBOS-RM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8B431D-FE2F-4E9B-887A-CD9E1DB593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r>
              <a:rPr lang="de-DE" sz="1400" b="1" dirty="0"/>
              <a:t>Der Kleine! Für die kräftige HSC-Bearbeitung in der Mikrozerspanung bis über 80000 min¯¹</a:t>
            </a:r>
          </a:p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endParaRPr lang="de-DE" sz="1400" b="1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Prädestiniert für präzise Zerspanung in hohen Drehzahlbereichen bis über 80000 min¯¹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Sehr gute Rundlaufgenauigkeit von &lt; 0.003 mm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Stabilität durch Wabenstruktur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Extrem kompakte Werkzeugaufnahme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Präzise und prozesssichere Zerspanung gewährleistet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Baugrößen HSK-E 25, 32, 40 und HSK-F 32 sind perfekt für kleine, hochdynamische Bearbeitungszentren geeignet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Kleine und kompakte Bauweise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Hohe Radialsteifigkeit</a:t>
            </a:r>
            <a:endParaRPr lang="en-US" sz="1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356DE5-9A9A-427B-8340-8439279808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268440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C0F84-70C0-497D-96D1-D6077FFC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TRIBOS-RM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8B431D-FE2F-4E9B-887A-CD9E1DB593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sz="1600" b="1" dirty="0"/>
              <a:t>Stabilität durch hohe Radialsteifigkeit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sz="1600" b="1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Durch die Wabenstruktur bleibt TRIBOS-RM bei Belastung durch hohe Schnittkräfte stabil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Spannkräfte reichen aus, um an die Grenzen der Belastung von HSC-Bearbeitungszentren zu gehen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Hohe </a:t>
            </a:r>
            <a:r>
              <a:rPr lang="de-DE" sz="1400" dirty="0" err="1"/>
              <a:t>Zerspanleistungen</a:t>
            </a:r>
            <a:r>
              <a:rPr lang="de-DE" sz="1400" dirty="0"/>
              <a:t> ermöglichen schnellere Bearbeitungszeit und erhöhen die Produktivität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356DE5-9A9A-427B-8340-8439279808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2319524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2126EA-9832-4FDB-802C-7E7C08A2C4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de-DE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Kompakt konzipiert für höchste HSC-Anforderungen</a:t>
            </a:r>
          </a:p>
          <a:p>
            <a:endParaRPr lang="de-DE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Kompakte, kurze Bauweise ermöglicht Drehzahlen von über 80000 min¯¹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Durch Rotationssymmetrie liegt die Restunwucht unter sehr guten 2 </a:t>
            </a:r>
            <a:r>
              <a:rPr lang="de-DE" sz="1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gmm</a:t>
            </a:r>
            <a:endParaRPr lang="de-DE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Antwort auf extreme und vielseitige Anforderungen der HSC-Bearbeitung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z. B. im Werkzeug- und Formenbau für schnelllaufende HSK-E 40-Spindeln</a:t>
            </a:r>
            <a:endParaRPr lang="de-DE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TRIBOS-RM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C02DEF6-E8E8-40A5-99F5-75457DED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63" y="1112838"/>
            <a:ext cx="3779837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ED5B6C17-6137-464F-9CFB-F4EF4B83CE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2415397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TRIBOS-S</a:t>
            </a:r>
            <a:endParaRPr lang="en-US" dirty="0"/>
          </a:p>
        </p:txBody>
      </p:sp>
      <p:pic>
        <p:nvPicPr>
          <p:cNvPr id="5" name="Picture 2" descr="http://www.schunk.int/pimexport/IM0008158.jpg">
            <a:extLst>
              <a:ext uri="{FF2B5EF4-FFF2-40B4-BE49-F238E27FC236}">
                <a16:creationId xmlns:a16="http://schemas.microsoft.com/office/drawing/2014/main" id="{B30B8101-A566-4359-8235-BBF5234B1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825" y="160339"/>
            <a:ext cx="1361979" cy="411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1E3508E9-1BF2-40B6-ACDA-CCCB1953B9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181451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Werkzeughaltersysteme - Produktübersicht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C7F5342-04F8-409C-9598-6EF2BE36E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593" y="814934"/>
            <a:ext cx="6437993" cy="3513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90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BF73C-922A-4EB9-B51B-EE71BE32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TRIBOS-S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40BA90-74DD-4796-92F0-CA740587B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r>
              <a:rPr lang="de-DE" sz="1400" b="1" dirty="0"/>
              <a:t>Schlanker geht‘s nicht! Präzise für engste Bearbeitungsverhältnisse</a:t>
            </a:r>
          </a:p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endParaRPr lang="de-DE" sz="1400" b="1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Extrem schlanke Bauweise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Höchste Dauerrundlauf- und Wiederholgenauigkeit von &lt; 0.003 mm sichert gleichmäßigeren </a:t>
            </a:r>
            <a:r>
              <a:rPr lang="de-DE" sz="1400" dirty="0" err="1"/>
              <a:t>Schneideneingriff</a:t>
            </a:r>
            <a:r>
              <a:rPr lang="de-DE" sz="1400" dirty="0"/>
              <a:t>, verbessert Werkzeugstandzeiten um mehr als das 4-fache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Hoher Vorschub durch leichte Bauweise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Drehzahlbereich bis 85000 min¯¹ (HSC)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F80CEF-3011-4E2A-B300-61F4AB633B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1237340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2126EA-9832-4FDB-802C-7E7C08A2C4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>
            <a:normAutofit/>
          </a:bodyPr>
          <a:lstStyle/>
          <a:p>
            <a:r>
              <a:rPr lang="de-DE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Unübertroffen schlanke Bauweise für enge Störkonturen</a:t>
            </a:r>
          </a:p>
          <a:p>
            <a:endParaRPr lang="de-DE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Bietet durch unübertroffene schlanke Bauweise optimale Voraussetzungen für präzise Zerspanungsaufgaben in oder an schwer zugänglichen Werkstückbereichen</a:t>
            </a:r>
            <a:endParaRPr lang="de-DE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TRIBOS-S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491F6A-1754-4092-A25A-B93621A8B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570" y="1112838"/>
            <a:ext cx="2232905" cy="30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ED3A1D8A-4CCC-4EF7-B409-C8098DC22A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3921881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2126EA-9832-4FDB-802C-7E7C08A2C4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>
            <a:normAutofit/>
          </a:bodyPr>
          <a:lstStyle/>
          <a:p>
            <a:r>
              <a:rPr lang="de-DE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Bis 85000 min</a:t>
            </a: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¯¹</a:t>
            </a:r>
            <a:r>
              <a:rPr lang="de-DE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- für die HSC-Bearbeitung prädestiniert</a:t>
            </a:r>
          </a:p>
          <a:p>
            <a:endParaRPr lang="de-DE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Durch rotationssymmetrische und leichte Bauweise in Drehzahlbereichen bis 85000 min¯¹ einsetzbar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TRIBOS-S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8D04E8-DDE1-4A60-B5DE-F450FE7C6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028" y="1112838"/>
            <a:ext cx="1735818" cy="306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D25CF3EB-036F-429D-9E7B-E2315720DE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199599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TRIBOS SVL</a:t>
            </a:r>
            <a:endParaRPr lang="en-US" dirty="0"/>
          </a:p>
        </p:txBody>
      </p:sp>
      <p:pic>
        <p:nvPicPr>
          <p:cNvPr id="4" name="Picture 2" descr="http://www.schunk.int/pimexport/IM0008166.jpg">
            <a:extLst>
              <a:ext uri="{FF2B5EF4-FFF2-40B4-BE49-F238E27FC236}">
                <a16:creationId xmlns:a16="http://schemas.microsoft.com/office/drawing/2014/main" id="{00E7B2B6-FB64-49CB-85D8-52B18A061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4355" y="0"/>
            <a:ext cx="1067973" cy="433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60C40B38-061A-44DF-9370-C28A69A27A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2983874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F72EA-1DF3-4310-B888-8043570A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TRIBOS SVL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08AB2D-5AA1-4A02-8678-01C5EB6D12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sz="1400" b="1" dirty="0"/>
              <a:t>Universell! Superschlanke Werkzeugverlängerung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Durch Einsatz von TRIBOS SVL Verlängerungen Standard-Zerspanungswerkzeuge statt teurer Sonderwerkzeuge einsetzbar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Verlängerung mit einer Rundlaufgenauigkeit von &lt; 0.003 mm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Absolut schlanke Störkontur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Mit verschiedensten SCHUNK Spannfuttern kombinierbar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de-DE" sz="2000" b="1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de-DE" sz="2000" b="1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de-DE" sz="2000" b="1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2D0EE6-CE6D-439C-A4B2-0D7A9A747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2392085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5B799E-938A-4486-B084-E817E354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TRIBOS SVL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78AE29-320B-4E23-AB2E-1DE4F18E9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46285" y="1112838"/>
            <a:ext cx="4731657" cy="3081791"/>
          </a:xfrm>
        </p:spPr>
        <p:txBody>
          <a:bodyPr>
            <a:normAutofit/>
          </a:bodyPr>
          <a:lstStyle/>
          <a:p>
            <a:r>
              <a:rPr lang="de-DE" sz="14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Schnell kombiniert – Kosten gespart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Mit verschiedenen Werkzeughaltersystemen kombinierbar</a:t>
            </a:r>
          </a:p>
          <a:p>
            <a:endParaRPr lang="de-DE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de-DE" sz="14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Baukasten – der Synergie-Effekt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In idealer Weise ergänzen sich die TRIBOS Verlängerungen in Verbindung mit unseren TENDO Hydro-Dehnspannfuttern oder den TRIBOS-R Polygonspannfuttern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Beide Systeme wirken dämpfend auf das Gesamtsystem und reduzieren Schwingungen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A16C43-9601-4FA1-B069-7FD8304F6F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0540A92-270C-4E15-8459-8B673A879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024339"/>
            <a:ext cx="1307420" cy="18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B486E5F-5905-46D3-85CF-251D3E81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6570" y="1925983"/>
            <a:ext cx="1307420" cy="228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5020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TRIBOS-Mini</a:t>
            </a:r>
            <a:endParaRPr lang="en-US" dirty="0"/>
          </a:p>
        </p:txBody>
      </p:sp>
      <p:pic>
        <p:nvPicPr>
          <p:cNvPr id="6" name="Picture 2" descr="http://www.schunk.int/pimexport/IM0008161.jpg">
            <a:extLst>
              <a:ext uri="{FF2B5EF4-FFF2-40B4-BE49-F238E27FC236}">
                <a16:creationId xmlns:a16="http://schemas.microsoft.com/office/drawing/2014/main" id="{B994059D-E131-4DC6-BF26-02762D13B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6840" y="232229"/>
            <a:ext cx="1433430" cy="40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D75F754A-98AF-4F99-BF5C-3A7810B0A5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1197478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02967-B5C9-4860-B344-6C74945D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TRIBOS-Mini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77E771-204B-47A3-B753-0D8F99612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8056336" cy="3168876"/>
          </a:xfrm>
        </p:spPr>
        <p:txBody>
          <a:bodyPr>
            <a:normAutofit/>
          </a:bodyPr>
          <a:lstStyle/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r>
              <a:rPr lang="de-DE" sz="1400" b="1" dirty="0"/>
              <a:t>Wegbereiter für Mikrobearbeitung! Der Kleinste von SCHUNK ab Schaftdurchmesser 0.3 mm</a:t>
            </a:r>
          </a:p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endParaRPr lang="de-DE" sz="1400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Setzt Maßstäbe in der Mikrozerspanung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Findet Einsatz bei filigransten Bearbeitungen von Gehäusen, Formen, Elektroden und Gravuren in der Medizin- und Elektrotechnik sowie in der Uhrenindustrie oder im präzisen Formenbau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Extrem kleine Schäfte spannbar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Aufwändiges und kostenintensives Herstellen von Sonderwerkzeugen entfällt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Für kleinste Durchmesser ab 0.3 mm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Wirtschaftlich bei filigransten Bearbeitungen ohne Sonderwerkzeuge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Schneller und einfacher Werkzeugwechsel</a:t>
            </a:r>
            <a:endParaRPr lang="de-DE" sz="1400" b="1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de-DE" sz="2000" b="1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de-DE" sz="2000" b="1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6FCA47-99E2-4109-B6CC-233C3AE638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TRIBOS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805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2126EA-9832-4FDB-802C-7E7C08A2C4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>
            <a:normAutofit/>
          </a:bodyPr>
          <a:lstStyle/>
          <a:p>
            <a:r>
              <a:rPr lang="de-DE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Spitzenleistung bei kleinstem Durchmesser</a:t>
            </a:r>
          </a:p>
          <a:p>
            <a:endParaRPr lang="de-DE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Alle Werkzeugschäfte mit h6-Toleranz können ab Ø 0.3 mm gespannt werden</a:t>
            </a:r>
          </a:p>
          <a:p>
            <a:endParaRPr lang="de-DE" sz="1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de-DE" sz="1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TRIBOS-Mini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9D5960-F71F-491B-83E6-FD67D20A0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6" y="1024339"/>
            <a:ext cx="3598862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179F2585-711C-4C8C-B5BA-650B9A1E61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2550338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E385C-D45C-449B-A301-C30483888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TRIBOS SVP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878FD9-E1B0-4E8D-B182-08C286D0FF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r>
              <a:rPr lang="de-DE" sz="1400" b="1" dirty="0"/>
              <a:t>Spannvorrichtung zum sicheren und schnellen Werkzeugwechsel</a:t>
            </a:r>
          </a:p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endParaRPr lang="de-DE" sz="1400" b="1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Werkzeuge rasant schnell und gleichmäßig spannbar</a:t>
            </a:r>
            <a:endParaRPr lang="de-DE" sz="1400" b="1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E654CA-55FE-4902-8768-305422CF0F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189629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E42F8-34AA-46E1-B589-8349FDBDD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TRIBOS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70AE90-E402-46D9-9561-9186DA8FE0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59B6020-0B73-46B9-8B7C-9610FA6E5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96" y="3299251"/>
            <a:ext cx="1331904" cy="101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schunk.int/pimexport/IM0008159.jpg">
            <a:extLst>
              <a:ext uri="{FF2B5EF4-FFF2-40B4-BE49-F238E27FC236}">
                <a16:creationId xmlns:a16="http://schemas.microsoft.com/office/drawing/2014/main" id="{63C42E80-17D7-429D-8D92-E8928A6EE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762" y="194959"/>
            <a:ext cx="1265898" cy="335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schunk.int/pimexport/IM0008160.jpg">
            <a:extLst>
              <a:ext uri="{FF2B5EF4-FFF2-40B4-BE49-F238E27FC236}">
                <a16:creationId xmlns:a16="http://schemas.microsoft.com/office/drawing/2014/main" id="{8C35DFDA-0D44-4C6A-A2AA-83F96F9C2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371" y="194959"/>
            <a:ext cx="1081442" cy="277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schunk.int/pimexport/IM0008158.jpg">
            <a:extLst>
              <a:ext uri="{FF2B5EF4-FFF2-40B4-BE49-F238E27FC236}">
                <a16:creationId xmlns:a16="http://schemas.microsoft.com/office/drawing/2014/main" id="{03FAAC15-CB11-4700-9FF0-F0144443F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2180" y="953380"/>
            <a:ext cx="1110720" cy="335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schunk.int/pimexport/IM0008166.jpg">
            <a:extLst>
              <a:ext uri="{FF2B5EF4-FFF2-40B4-BE49-F238E27FC236}">
                <a16:creationId xmlns:a16="http://schemas.microsoft.com/office/drawing/2014/main" id="{41D9F253-1035-4C7E-827C-2D6A7A183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1668" y="58982"/>
            <a:ext cx="1045190" cy="425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schunk.int/pimexport/IM0008161.jpg">
            <a:extLst>
              <a:ext uri="{FF2B5EF4-FFF2-40B4-BE49-F238E27FC236}">
                <a16:creationId xmlns:a16="http://schemas.microsoft.com/office/drawing/2014/main" id="{DCDE0D62-9D44-494F-A262-8B0CDBD46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6953" y="194959"/>
            <a:ext cx="1110721" cy="316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338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2126EA-9832-4FDB-802C-7E7C08A2C4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>
            <a:normAutofit/>
          </a:bodyPr>
          <a:lstStyle/>
          <a:p>
            <a:r>
              <a:rPr lang="de-DE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Die Spannvorrichtung mit Handpumpe</a:t>
            </a:r>
          </a:p>
          <a:p>
            <a:endParaRPr lang="de-DE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Bietet sich zur schnellen Betätigung für häufige Werkzeugwechsel 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Mit der Handpumpe und dem serienmäßigen Manometer lässt sich der gewünschte Spanndruck schnell und exakt aufbauen</a:t>
            </a:r>
            <a:endParaRPr lang="de-DE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de-DE" sz="1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de-DE" sz="1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TRIBOS SVP-2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CC6D84C-3FF0-49AA-9A1F-20C8F968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6" y="1112838"/>
            <a:ext cx="3598862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245EEBB5-B012-4B4B-BAB0-1BF7E7892A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1607469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2126EA-9832-4FDB-802C-7E7C08A2C4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73600" y="1439433"/>
            <a:ext cx="4171950" cy="2527300"/>
          </a:xfrm>
        </p:spPr>
        <p:txBody>
          <a:bodyPr anchor="ctr">
            <a:normAutofit fontScale="92500"/>
          </a:bodyPr>
          <a:lstStyle/>
          <a:p>
            <a:r>
              <a:rPr lang="de-DE" sz="15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Die automatische Spannvorrichtung</a:t>
            </a:r>
          </a:p>
          <a:p>
            <a:endParaRPr lang="de-DE" sz="15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500" dirty="0">
                <a:latin typeface="Calibri" pitchFamily="34" charset="0"/>
                <a:ea typeface="Calibri" pitchFamily="34" charset="0"/>
                <a:cs typeface="Calibri" pitchFamily="34" charset="0"/>
              </a:rPr>
              <a:t>Bietet höchsten Bedienkomfort und Prozesssicherheit durch integriertes Hydraulikaggregat zur Druckbeaufschlagung, eine Aufnahme für ein Längenmesssystem zur Werkzeugvoreinstellung sowie ein Bediendisplay*</a:t>
            </a:r>
          </a:p>
          <a:p>
            <a:endParaRPr lang="de-DE" sz="1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de-DE" sz="1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de-DE" sz="1300" dirty="0">
                <a:latin typeface="Calibri" pitchFamily="34" charset="0"/>
                <a:ea typeface="Calibri" pitchFamily="34" charset="0"/>
                <a:cs typeface="Calibri" pitchFamily="34" charset="0"/>
              </a:rPr>
              <a:t>* Durch ein </a:t>
            </a:r>
            <a:r>
              <a:rPr lang="de-DE" sz="13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opt</a:t>
            </a:r>
            <a:r>
              <a:rPr lang="de-DE" sz="1300" dirty="0">
                <a:latin typeface="Calibri" pitchFamily="34" charset="0"/>
                <a:ea typeface="Calibri" pitchFamily="34" charset="0"/>
                <a:cs typeface="Calibri" pitchFamily="34" charset="0"/>
              </a:rPr>
              <a:t>. Data-Matrix-Code-Lesegerät kann der Spanndruck fehlerfrei voreingestellt werden</a:t>
            </a:r>
            <a:endParaRPr lang="de-DE" sz="1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de-DE" sz="1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TRIBOS SVP-3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439935-F149-4A42-982C-ED0DF31DB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" y="1173617"/>
            <a:ext cx="3598862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E0CDBD7B-D102-4467-B2A9-2EA0747D7F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3144502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2126EA-9832-4FDB-802C-7E7C08A2C4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73600" y="1439433"/>
            <a:ext cx="4171950" cy="2527300"/>
          </a:xfrm>
        </p:spPr>
        <p:txBody>
          <a:bodyPr anchor="ctr">
            <a:normAutofit fontScale="85000" lnSpcReduction="10000"/>
          </a:bodyPr>
          <a:lstStyle/>
          <a:p>
            <a:r>
              <a:rPr lang="de-DE" sz="1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Schneller und einfacher Werkzeugwechsel reduziert Rüstzeiten im Handumdrehen</a:t>
            </a:r>
          </a:p>
          <a:p>
            <a:endParaRPr lang="de-DE" sz="1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In Sekundenschnelle Werkzeuge wechseln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Spannvorrichtung auf aufsetzten, Werkzeug einfügen, auf Anschlag spannen – fertig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Durch voreingestellten Druck ist das Werkzeug schnell und prozesssicher gespannt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Das spart Zeit und reduziert die Rüstkosten deutlich</a:t>
            </a:r>
            <a:endParaRPr lang="de-DE" sz="1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de-DE" sz="1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TRIBOS SVP-Mini und TRIBOS SVP-RM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53023A2-73CF-41BB-9BC9-302FE9B33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019089"/>
            <a:ext cx="2830287" cy="294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92401B4D-F23D-45F9-965A-EDA3EFA443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2687328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2126EA-9832-4FDB-802C-7E7C08A2C4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73600" y="1439433"/>
            <a:ext cx="4171950" cy="2527300"/>
          </a:xfrm>
        </p:spPr>
        <p:txBody>
          <a:bodyPr anchor="ctr">
            <a:normAutofit/>
          </a:bodyPr>
          <a:lstStyle/>
          <a:p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Fräsen in der Automobilindustrie mit TRIBOS-R</a:t>
            </a:r>
          </a:p>
          <a:p>
            <a:endParaRPr lang="de-DE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Anwendungsbeispiele</a:t>
            </a:r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9585B6B-F0B1-4289-BBBA-B7CFB4822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4887"/>
            <a:ext cx="2781300" cy="315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98D42527-D6F9-4167-B865-7E09030B8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2281740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Anwendungsbeispiele</a:t>
            </a:r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DDA22251-B5EB-4F7D-B472-FA7E1C62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153" y="1024339"/>
            <a:ext cx="2544989" cy="255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1BA2336-1910-4607-8B4F-714E7ECB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4060" y="1024339"/>
            <a:ext cx="2544989" cy="25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0089389-37D2-446F-93A6-CEBC9659F3BF}"/>
              </a:ext>
            </a:extLst>
          </p:cNvPr>
          <p:cNvSpPr txBox="1"/>
          <p:nvPr/>
        </p:nvSpPr>
        <p:spPr>
          <a:xfrm>
            <a:off x="1103086" y="3704549"/>
            <a:ext cx="2656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446B"/>
                </a:solidFill>
                <a:latin typeface="Calibri" pitchFamily="34" charset="0"/>
                <a:cs typeface="Calibri" pitchFamily="34" charset="0"/>
              </a:rPr>
              <a:t>Gewindefräsen für Ventilgehäuse von Mobilhydraulik mit TRIBOS-R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0B5704-8283-42B1-A4CA-4F919A95CF6F}"/>
              </a:ext>
            </a:extLst>
          </p:cNvPr>
          <p:cNvSpPr txBox="1"/>
          <p:nvPr/>
        </p:nvSpPr>
        <p:spPr>
          <a:xfrm>
            <a:off x="5021943" y="3642993"/>
            <a:ext cx="2617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446B"/>
                </a:solidFill>
                <a:latin typeface="Calibri" pitchFamily="34" charset="0"/>
                <a:cs typeface="Calibri" pitchFamily="34" charset="0"/>
              </a:rPr>
              <a:t>Fräsbearbeitung beim Schruppen von Gehäuseteilen mit TRIBOS-R</a:t>
            </a: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82629037-57A8-4A13-AC0C-F7091CE5A6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3663273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Anwendungsbeispiele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0089389-37D2-446F-93A6-CEBC9659F3BF}"/>
              </a:ext>
            </a:extLst>
          </p:cNvPr>
          <p:cNvSpPr txBox="1"/>
          <p:nvPr/>
        </p:nvSpPr>
        <p:spPr>
          <a:xfrm>
            <a:off x="1103085" y="3642993"/>
            <a:ext cx="2837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446B"/>
                </a:solidFill>
                <a:latin typeface="Calibri" pitchFamily="34" charset="0"/>
                <a:cs typeface="Calibri" pitchFamily="34" charset="0"/>
              </a:rPr>
              <a:t>HSC-Zirkularfräsen von Kreistaschen im Formenbau mit TRIBOS-RM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0B5704-8283-42B1-A4CA-4F919A95CF6F}"/>
              </a:ext>
            </a:extLst>
          </p:cNvPr>
          <p:cNvSpPr txBox="1"/>
          <p:nvPr/>
        </p:nvSpPr>
        <p:spPr>
          <a:xfrm>
            <a:off x="4854033" y="3642993"/>
            <a:ext cx="30189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446B"/>
                </a:solidFill>
                <a:latin typeface="Calibri" pitchFamily="34" charset="0"/>
                <a:cs typeface="Calibri" pitchFamily="34" charset="0"/>
              </a:rPr>
              <a:t>Bohren im Werkzeugbau mit TRIBOS-S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4FFD3E7-2DB6-482B-8916-86170224F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211" y="1024339"/>
            <a:ext cx="2544989" cy="255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6B40ED9-8894-4608-8689-28FA19D7D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350" y="1024339"/>
            <a:ext cx="2554339" cy="255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63BC6D6A-6FA0-4390-A02D-6052F96D3D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3280466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Anwendungsbeispiele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0089389-37D2-446F-93A6-CEBC9659F3BF}"/>
              </a:ext>
            </a:extLst>
          </p:cNvPr>
          <p:cNvSpPr txBox="1"/>
          <p:nvPr/>
        </p:nvSpPr>
        <p:spPr>
          <a:xfrm>
            <a:off x="936171" y="3642993"/>
            <a:ext cx="32729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446B"/>
                </a:solidFill>
                <a:latin typeface="Calibri" pitchFamily="34" charset="0"/>
                <a:cs typeface="Calibri" pitchFamily="34" charset="0"/>
              </a:rPr>
              <a:t>Mantelfräsen von Küchenarbeitsplatten mit TRIBOS-S (Holzbearbeitung)</a:t>
            </a:r>
          </a:p>
          <a:p>
            <a:endParaRPr lang="de-DE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0B5704-8283-42B1-A4CA-4F919A95CF6F}"/>
              </a:ext>
            </a:extLst>
          </p:cNvPr>
          <p:cNvSpPr txBox="1"/>
          <p:nvPr/>
        </p:nvSpPr>
        <p:spPr>
          <a:xfrm>
            <a:off x="4854033" y="3642993"/>
            <a:ext cx="3018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446B"/>
                </a:solidFill>
                <a:latin typeface="Calibri" pitchFamily="34" charset="0"/>
                <a:cs typeface="Calibri" pitchFamily="34" charset="0"/>
              </a:rPr>
              <a:t>Formfräsen in der Schlichtbearbeitung bei gehärtetem Stahl mit TRIBOS SVL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C35A5BE-8275-4690-A5E3-7CBA4E9C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667" y="1040932"/>
            <a:ext cx="2544989" cy="255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463CF2AB-5711-4B17-8B1B-C117D713D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1023" y="1040932"/>
            <a:ext cx="2544989" cy="2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6589AB3C-0CA0-456E-9B50-AEAF5D788C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180531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Anwendungsbeispiele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0089389-37D2-446F-93A6-CEBC9659F3BF}"/>
              </a:ext>
            </a:extLst>
          </p:cNvPr>
          <p:cNvSpPr txBox="1"/>
          <p:nvPr/>
        </p:nvSpPr>
        <p:spPr>
          <a:xfrm>
            <a:off x="1313543" y="3642993"/>
            <a:ext cx="2641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446B"/>
                </a:solidFill>
                <a:latin typeface="Calibri" pitchFamily="34" charset="0"/>
                <a:cs typeface="Calibri" pitchFamily="34" charset="0"/>
              </a:rPr>
              <a:t>Bohren der Aluminiumträger an Hydraulik-Bremseinheiten für Fahrräder mit TRIBOS SVL</a:t>
            </a:r>
            <a:endParaRPr lang="de-DE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0B5704-8283-42B1-A4CA-4F919A95CF6F}"/>
              </a:ext>
            </a:extLst>
          </p:cNvPr>
          <p:cNvSpPr txBox="1"/>
          <p:nvPr/>
        </p:nvSpPr>
        <p:spPr>
          <a:xfrm>
            <a:off x="5188858" y="3642993"/>
            <a:ext cx="3018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446B"/>
                </a:solidFill>
                <a:latin typeface="Calibri" pitchFamily="34" charset="0"/>
                <a:cs typeface="Calibri" pitchFamily="34" charset="0"/>
              </a:rPr>
              <a:t>Elektrodenfräsen mit kleinen Durchmessern mit TRIBOS-Mini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CBC408F-C325-4103-88A7-124E1F49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543" y="1079013"/>
            <a:ext cx="2498283" cy="250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9805409-73F0-4534-9A9C-611E80A16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8858" y="1079013"/>
            <a:ext cx="2496456" cy="250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2C5D93FB-B65B-40DE-A4E3-3BC5F9F106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1267068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AD8AA-863E-4C87-B5D0-959F2924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SCHUNK weltweit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B6EB44-CF8B-45FA-BACF-71BDE3060A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21E7541-7681-4850-8945-796695CF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943567"/>
            <a:ext cx="8724900" cy="325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556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C1D62-13A7-474B-B6A5-5792A07CA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TRIBOS Polygonspanntechnik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AADBFF-A82B-41EF-B58E-5F50A09324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sz="1400" b="1" dirty="0"/>
              <a:t>Beste Oberflächen! Durch </a:t>
            </a:r>
            <a:r>
              <a:rPr lang="de-DE" sz="1400" b="1" dirty="0" err="1"/>
              <a:t>excellente</a:t>
            </a:r>
            <a:r>
              <a:rPr lang="de-DE" sz="1400" b="1" dirty="0"/>
              <a:t> dynamische Rundlaufeigenschaften &lt; 0.003 mm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sz="1400" b="1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Permanent weiterentwickeltes patentiertes TRIBOS Polygonspanntechnik-Programm mit flexiblem und umfassendem Einsatzspektrum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Von der präzisesten Mikrozerspanung bis zur kraftvollen Volumenzerspanung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Hervorragende Rundlaufeigenschaften von &lt; 0.003 mm resultieren in längeren Standzeiten und besten Oberflächen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HSC-tauglich</a:t>
            </a:r>
            <a:endParaRPr lang="de-DE" sz="1400" b="1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C15F7E-E55B-41F5-9C73-94AF765D1B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11048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6CD24-34F0-4D39-AE21-9BCD1ED7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33F643-FA87-4EC2-A325-23CC39683C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Bestes Rundlaufverhalten &lt; 0.003 mm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Rotationssymmetrischer Aufbau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Keine beweglichen Teile, daher absolut wartungsfrei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Flexibler Spannbereich durch Zwischenbüchsen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Umfangreiches Komplettprogramm – von der Mikro- bis zur Volumenzerspanung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Beste Schwingungsdämpfung durch </a:t>
            </a:r>
            <a:r>
              <a:rPr lang="de-DE" sz="1400" dirty="0" err="1"/>
              <a:t>polygone</a:t>
            </a:r>
            <a:r>
              <a:rPr lang="de-DE" sz="1400" dirty="0"/>
              <a:t> Wabenstruktur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4E398A-57D3-45A7-B8FA-80506223D3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145500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6CD24-34F0-4D39-AE21-9BCD1ED7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Technische Highlights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33F643-FA87-4EC2-A325-23CC39683C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>
            <a:normAutofit lnSpcReduction="10000"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Seit über 10 Jahren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Überzeugt durch dauerhafte Rundlaufgenauigkeit und einer überragenden Schwingungsdämpfung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Durch TRIBOS SVP Spannvorrichtungen wird der polygonförmige Spanndurchmesser des Werkzeughalters rund, und der </a:t>
            </a:r>
            <a:r>
              <a:rPr lang="de-DE" sz="1400" dirty="0" err="1"/>
              <a:t>Werkzeugschaft</a:t>
            </a:r>
            <a:r>
              <a:rPr lang="de-DE" sz="1400" dirty="0"/>
              <a:t> lässt sich leicht einfügen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Lässt der Druck auf den Spanndurchmesser nach, nimmt er wieder seine </a:t>
            </a:r>
            <a:r>
              <a:rPr lang="de-DE" sz="1400" dirty="0" err="1"/>
              <a:t>polygone</a:t>
            </a:r>
            <a:r>
              <a:rPr lang="de-DE" sz="1400" dirty="0"/>
              <a:t> Form an und spannt den eingefügten </a:t>
            </a:r>
            <a:r>
              <a:rPr lang="de-DE" sz="1400" dirty="0" err="1"/>
              <a:t>Werkzeugschaft</a:t>
            </a:r>
            <a:r>
              <a:rPr lang="de-DE" sz="1400" dirty="0"/>
              <a:t> prozesssicher und wiederholgenau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Die polygonale Spannform, sowie speziell bei TRIBOS-R zusätzliche schwingungsdämpfende Einsätze in den Hohlkammern, führen zu einer optimierten Laufruhe des Werkzeuges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Dämpfende Eigenschaft der Polygonspanntechnik vermeidet Mikroausbrüche an der Werkzeugschneide, erhöht so die Werkzeugstandzeiten und schont die Maschinenspindel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Dämpfung verbessert Bearbeitung, deutlich im Ergebnis der hervorragenden Werkstückoberflächen erkennbar</a:t>
            </a:r>
            <a:endParaRPr lang="de-DE" sz="1400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4E398A-57D3-45A7-B8FA-80506223D3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415979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2126EA-9832-4FDB-802C-7E7C08A2C4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>
            <a:normAutofit/>
          </a:bodyPr>
          <a:lstStyle/>
          <a:p>
            <a:r>
              <a:rPr lang="de-DE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Mehr Effizienz durch Schwingungsdämpfung</a:t>
            </a:r>
          </a:p>
          <a:p>
            <a:endParaRPr lang="de-DE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Hervorragende Schwingungsdämpfung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Garantiert beste Schneideingriffe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Vermeidet Mikroausbrüche an der Werkzeugschneide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Erhöht Werkzeugstandzeiten deutlich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Führt zur Kostenreduktion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Funktionen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7AC2881-3EAF-4D3F-9DB8-291811BC9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12838"/>
            <a:ext cx="32385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1D7663A0-3FA7-41B0-8FAC-431E1F508D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79519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2126EA-9832-4FDB-802C-7E7C08A2C4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>
            <a:normAutofit/>
          </a:bodyPr>
          <a:lstStyle/>
          <a:p>
            <a:r>
              <a:rPr lang="de-DE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Flexibilität durch Spannbereich von 0.3 – 32 mm</a:t>
            </a:r>
          </a:p>
          <a:p>
            <a:endParaRPr lang="de-DE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Alle Werkzeuge mit handelsüblichen Schafttypen im Durchmesserbereich von 0.3 – 32 mm spannbar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Flexibilität in der Fertigung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Deutliche Reduzierung von Werkzeuganschaffungskosten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Funktionen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EE086C1-2CB1-47C4-8674-182E16DB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12838"/>
            <a:ext cx="32385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1BC737BD-0DEF-449B-AAB1-0ABC57B8E5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413157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2126EA-9832-4FDB-802C-7E7C08A2C4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>
            <a:normAutofit/>
          </a:bodyPr>
          <a:lstStyle/>
          <a:p>
            <a:r>
              <a:rPr lang="de-DE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Alle handelsüblichen Schafttypen spannbar</a:t>
            </a:r>
          </a:p>
          <a:p>
            <a:endParaRPr lang="de-DE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Sowohl Werkzeuge mit glatten Zylinderschäften nach DIN 6535 Form HA bis Ø 32 mm als auch mit Ausnehmungen nach:                            </a:t>
            </a:r>
          </a:p>
          <a:p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DIN 1835 Form B, E                                  </a:t>
            </a:r>
          </a:p>
          <a:p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DIN 6535 Form HA, HB, HE               </a:t>
            </a:r>
          </a:p>
          <a:p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direkt und ohne Zwischenbüchse spannbar</a:t>
            </a:r>
            <a:endParaRPr lang="de-DE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7492F8-0875-4AD9-9EB4-9AFA3AF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Funktionen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0BE8F07-2898-4668-BDCA-3B68B8110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24339"/>
            <a:ext cx="32385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3C8252C8-2F28-44CD-AD04-7C55F19A1E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TRIBOS</a:t>
            </a:r>
          </a:p>
        </p:txBody>
      </p:sp>
    </p:spTree>
    <p:extLst>
      <p:ext uri="{BB962C8B-B14F-4D97-AF65-F5344CB8AC3E}">
        <p14:creationId xmlns:p14="http://schemas.microsoft.com/office/powerpoint/2010/main" val="36501799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SCH_PPT_VORLAGE_16-9_230112" val="Yc1SrUJ7"/>
  <p:tag name="ARTICULATE_SLIDE_COUNT" val="1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1107</Words>
  <Application>Microsoft Office PowerPoint</Application>
  <PresentationFormat>Bildschirmpräsentation (16:9)</PresentationFormat>
  <Paragraphs>232</Paragraphs>
  <Slides>39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4" baseType="lpstr">
      <vt:lpstr>Arial</vt:lpstr>
      <vt:lpstr>Calibri</vt:lpstr>
      <vt:lpstr>Symbol</vt:lpstr>
      <vt:lpstr>Wingdings</vt:lpstr>
      <vt:lpstr>SCH_PPT_Vorlage_16-9_230112</vt:lpstr>
      <vt:lpstr>PowerPoint-Präsentation</vt:lpstr>
      <vt:lpstr>Werkzeughaltersysteme - Produktübersicht</vt:lpstr>
      <vt:lpstr>TRIBOS</vt:lpstr>
      <vt:lpstr>TRIBOS Polygonspanntechnik</vt:lpstr>
      <vt:lpstr>Vorteile</vt:lpstr>
      <vt:lpstr>Technische Highlights</vt:lpstr>
      <vt:lpstr>Funktionen</vt:lpstr>
      <vt:lpstr>Funktionen</vt:lpstr>
      <vt:lpstr>Funktionen</vt:lpstr>
      <vt:lpstr>Funktionen</vt:lpstr>
      <vt:lpstr>Funktionen</vt:lpstr>
      <vt:lpstr>TRIBOS-R</vt:lpstr>
      <vt:lpstr>TRIBOS-R</vt:lpstr>
      <vt:lpstr>TRIBOS-R</vt:lpstr>
      <vt:lpstr>TRIBOS-RM</vt:lpstr>
      <vt:lpstr>TRIBOS-RM</vt:lpstr>
      <vt:lpstr>TRIBOS-RM</vt:lpstr>
      <vt:lpstr>TRIBOS-RM</vt:lpstr>
      <vt:lpstr>TRIBOS-S</vt:lpstr>
      <vt:lpstr>TRIBOS-S</vt:lpstr>
      <vt:lpstr>TRIBOS-S</vt:lpstr>
      <vt:lpstr>TRIBOS-S</vt:lpstr>
      <vt:lpstr>TRIBOS SVL</vt:lpstr>
      <vt:lpstr>TRIBOS SVL</vt:lpstr>
      <vt:lpstr>TRIBOS SVL</vt:lpstr>
      <vt:lpstr>TRIBOS-Mini</vt:lpstr>
      <vt:lpstr>TRIBOS-Mini</vt:lpstr>
      <vt:lpstr>TRIBOS-Mini</vt:lpstr>
      <vt:lpstr>TRIBOS SVP</vt:lpstr>
      <vt:lpstr>TRIBOS SVP-2</vt:lpstr>
      <vt:lpstr>TRIBOS SVP-3</vt:lpstr>
      <vt:lpstr>TRIBOS SVP-Mini und TRIBOS SVP-RM</vt:lpstr>
      <vt:lpstr>Anwendungsbeispiele</vt:lpstr>
      <vt:lpstr>Anwendungsbeispiele</vt:lpstr>
      <vt:lpstr>Anwendungsbeispiele</vt:lpstr>
      <vt:lpstr>Anwendungsbeispiele</vt:lpstr>
      <vt:lpstr>Anwendungsbeispiele</vt:lpstr>
      <vt:lpstr>SCHUNK weltweit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Schneider, Lara</cp:lastModifiedBy>
  <cp:revision>167</cp:revision>
  <cp:lastPrinted>2014-06-25T16:59:27Z</cp:lastPrinted>
  <dcterms:created xsi:type="dcterms:W3CDTF">2012-06-26T15:13:48Z</dcterms:created>
  <dcterms:modified xsi:type="dcterms:W3CDTF">2021-05-04T11:25:09Z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BB168B60-77D4-4875-BE5F-2ECECB6BC60E</vt:lpwstr>
  </property>
  <property fmtid="{D5CDD505-2E9C-101B-9397-08002B2CF9AE}" pid="3" name="ArticulatePath">
    <vt:lpwstr>SCHUNK_PPT-Vorlage_16_9_0321_DE_inArbeit</vt:lpwstr>
  </property>
</Properties>
</file>