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2"/>
  </p:notesMasterIdLst>
  <p:handoutMasterIdLst>
    <p:handoutMasterId r:id="rId13"/>
  </p:handoutMasterIdLst>
  <p:sldIdLst>
    <p:sldId id="270" r:id="rId3"/>
    <p:sldId id="339" r:id="rId4"/>
    <p:sldId id="340" r:id="rId5"/>
    <p:sldId id="335" r:id="rId6"/>
    <p:sldId id="342" r:id="rId7"/>
    <p:sldId id="343" r:id="rId8"/>
    <p:sldId id="344" r:id="rId9"/>
    <p:sldId id="345" r:id="rId10"/>
    <p:sldId id="334" r:id="rId11"/>
  </p:sldIdLst>
  <p:sldSz cx="9144000" cy="6858000" type="screen4x3"/>
  <p:notesSz cx="6645275" cy="97774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07" autoAdjust="0"/>
  </p:normalViewPr>
  <p:slideViewPr>
    <p:cSldViewPr snapToGrid="0" snapToObjects="1">
      <p:cViewPr varScale="1">
        <p:scale>
          <a:sx n="103" d="100"/>
          <a:sy n="103" d="100"/>
        </p:scale>
        <p:origin x="-1134" y="-10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4119" y="0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03.08.2012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6845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4119" y="9286845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03.08.2012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528" y="4644271"/>
            <a:ext cx="5316220" cy="4399836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4119" y="9286845"/>
            <a:ext cx="2879619" cy="488871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WSG, T.Sibold, 03.08.2012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529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60" r:id="rId3"/>
    <p:sldLayoutId id="2147483657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261100"/>
            <a:ext cx="9143696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118"/>
            <a:ext cx="9144000" cy="615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echatronik_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6436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Clamping and Gripping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Elektrischer Parallelgreifer WSG 50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fld id="{94990DBF-178B-49A8-ABDF-D2CA9FBA7667}" type="datetime2">
              <a:rPr lang="de-DE" sz="1500" smtClean="0">
                <a:solidFill>
                  <a:srgbClr val="FFFFFF"/>
                </a:solidFill>
              </a:rPr>
              <a:pPr marL="84138" lvl="0">
                <a:spcBef>
                  <a:spcPct val="0"/>
                </a:spcBef>
                <a:spcAft>
                  <a:spcPts val="1200"/>
                </a:spcAft>
                <a:defRPr/>
              </a:pPr>
              <a:t>Freitag, 3. August 2012</a:t>
            </a:fld>
            <a:endParaRPr lang="de-DE" sz="1500" dirty="0" smtClean="0">
              <a:solidFill>
                <a:srgbClr val="FFFFFF"/>
              </a:solidFill>
            </a:endParaRPr>
          </a:p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Tim Sibold, Produktmanagement Mechatronik</a:t>
            </a:r>
          </a:p>
        </p:txBody>
      </p:sp>
    </p:spTree>
    <p:extLst>
      <p:ext uri="{BB962C8B-B14F-4D97-AF65-F5344CB8AC3E}">
        <p14:creationId xmlns="" xmlns:p14="http://schemas.microsoft.com/office/powerpoint/2010/main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400" dirty="0" smtClean="0"/>
              <a:t>Mechatronik^3 - Strategie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dirty="0" smtClean="0"/>
              <a:t>Übersicht</a:t>
            </a:r>
            <a:endParaRPr lang="de-DE" sz="36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97" y="1579417"/>
            <a:ext cx="3026983" cy="36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</p:spPr>
        <p:txBody>
          <a:bodyPr/>
          <a:lstStyle/>
          <a:p>
            <a:pPr marL="514350" indent="-514350"/>
            <a:r>
              <a:rPr lang="de-DE" sz="2400" b="1" dirty="0" smtClean="0">
                <a:solidFill>
                  <a:schemeClr val="tx2"/>
                </a:solidFill>
              </a:rPr>
              <a:t>Alternativ:</a:t>
            </a:r>
          </a:p>
          <a:p>
            <a:pPr marL="514350" indent="-514350"/>
            <a:r>
              <a:rPr lang="de-DE" sz="1400" b="1" dirty="0" smtClean="0">
                <a:solidFill>
                  <a:schemeClr val="tx2"/>
                </a:solidFill>
              </a:rPr>
              <a:t>Einfach, Leistungsstark, Schnell.</a:t>
            </a:r>
          </a:p>
          <a:p>
            <a:pPr marL="514350" indent="-514350"/>
            <a:endParaRPr lang="de-DE" sz="2400" b="1" dirty="0" smtClean="0">
              <a:solidFill>
                <a:schemeClr val="tx2"/>
              </a:solidFill>
            </a:endParaRPr>
          </a:p>
          <a:p>
            <a:pPr marL="514350" indent="-514350"/>
            <a:r>
              <a:rPr lang="de-DE" sz="2400" b="1" dirty="0" smtClean="0">
                <a:solidFill>
                  <a:schemeClr val="tx2"/>
                </a:solidFill>
              </a:rPr>
              <a:t>Intelligent:</a:t>
            </a:r>
          </a:p>
          <a:p>
            <a:pPr marL="514350" indent="-514350"/>
            <a:r>
              <a:rPr lang="de-DE" sz="1400" b="1" dirty="0" smtClean="0">
                <a:solidFill>
                  <a:schemeClr val="tx2"/>
                </a:solidFill>
              </a:rPr>
              <a:t>Flexibel, Energieeffizient, Integrierte Intelligenz.</a:t>
            </a:r>
          </a:p>
          <a:p>
            <a:pPr marL="514350" indent="-514350"/>
            <a:endParaRPr lang="de-DE" sz="1400" b="1" dirty="0" smtClean="0">
              <a:solidFill>
                <a:schemeClr val="tx2"/>
              </a:solidFill>
            </a:endParaRPr>
          </a:p>
          <a:p>
            <a:pPr marL="514350" indent="-514350"/>
            <a:r>
              <a:rPr lang="de-DE" sz="2400" b="1" dirty="0" smtClean="0">
                <a:solidFill>
                  <a:schemeClr val="tx2"/>
                </a:solidFill>
              </a:rPr>
              <a:t>Adaptierbar:</a:t>
            </a:r>
          </a:p>
          <a:p>
            <a:pPr marL="514350" indent="-514350"/>
            <a:r>
              <a:rPr lang="de-DE" sz="1400" b="1" dirty="0" smtClean="0">
                <a:solidFill>
                  <a:schemeClr val="tx2"/>
                </a:solidFill>
              </a:rPr>
              <a:t>Einfache Anlagenintegration, Erfahren, Flexibel.</a:t>
            </a:r>
          </a:p>
          <a:p>
            <a:pPr marL="514350" indent="-514350"/>
            <a:endParaRPr lang="de-DE" sz="1400" b="1" dirty="0" smtClean="0"/>
          </a:p>
          <a:p>
            <a:pPr marL="514350" indent="-514350"/>
            <a:endParaRPr lang="de-DE" sz="1400" b="1" dirty="0" smtClean="0"/>
          </a:p>
          <a:p>
            <a:pPr marL="514350" indent="-514350"/>
            <a:endParaRPr lang="de-DE" sz="1400" b="1" dirty="0" smtClean="0"/>
          </a:p>
        </p:txBody>
      </p:sp>
      <p:pic>
        <p:nvPicPr>
          <p:cNvPr id="1026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505" y="1579417"/>
            <a:ext cx="354083" cy="853210"/>
          </a:xfrm>
          <a:prstGeom prst="rect">
            <a:avLst/>
          </a:prstGeom>
          <a:noFill/>
        </p:spPr>
      </p:pic>
      <p:pic>
        <p:nvPicPr>
          <p:cNvPr id="1028" name="Picture 4" descr="http://www.schunk.int/pimexport/IM0010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7284" y="2608982"/>
            <a:ext cx="833575" cy="879763"/>
          </a:xfrm>
          <a:prstGeom prst="rect">
            <a:avLst/>
          </a:prstGeom>
          <a:noFill/>
        </p:spPr>
      </p:pic>
      <p:pic>
        <p:nvPicPr>
          <p:cNvPr id="1030" name="Picture 6" descr="http://www.schunk.int/pimexport/IM00099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7284" y="3738034"/>
            <a:ext cx="916650" cy="100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294967295"/>
          </p:nvPr>
        </p:nvSpPr>
        <p:spPr>
          <a:xfrm>
            <a:off x="4042981" y="1440711"/>
            <a:ext cx="5769014" cy="377455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     </a:t>
            </a:r>
            <a:r>
              <a:rPr lang="de-DE" sz="1400" dirty="0" smtClean="0"/>
              <a:t>* Identisch mit pneumatischer Baureihe MPG+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sz="1600" dirty="0" smtClean="0">
              <a:cs typeface="Times New Roman" pitchFamily="18" charset="0"/>
            </a:endParaRPr>
          </a:p>
          <a:p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4156364" y="1859871"/>
          <a:ext cx="468283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491"/>
                <a:gridCol w="785090"/>
                <a:gridCol w="1690256"/>
              </a:tblGrid>
              <a:tr h="2772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WSG 50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Hub pro Finger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55</a:t>
                      </a:r>
                      <a:endParaRPr lang="de-DE" sz="1600" dirty="0"/>
                    </a:p>
                  </a:txBody>
                  <a:tcPr/>
                </a:tc>
              </a:tr>
              <a:tr h="32093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Greifkraft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[N]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 – 80</a:t>
                      </a:r>
                      <a:endParaRPr lang="de-DE" sz="1600" dirty="0"/>
                    </a:p>
                  </a:txBody>
                  <a:tcPr/>
                </a:tc>
              </a:tr>
              <a:tr h="29399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Werkstückgewicht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0,8</a:t>
                      </a:r>
                      <a:endParaRPr lang="de-DE" sz="1600" dirty="0"/>
                    </a:p>
                  </a:txBody>
                  <a:tcPr/>
                </a:tc>
              </a:tr>
              <a:tr h="33085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Betriebsspannung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[V DC]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</a:tr>
              <a:tr h="33085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Leistungsaufnahme</a:t>
                      </a:r>
                      <a:r>
                        <a:rPr lang="de-DE" sz="1600" baseline="0" dirty="0" smtClean="0"/>
                        <a:t> (Ruhe/Halten bei F</a:t>
                      </a:r>
                      <a:r>
                        <a:rPr lang="de-DE" sz="1000" baseline="0" dirty="0" smtClean="0"/>
                        <a:t>nenn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[W]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2/15</a:t>
                      </a:r>
                      <a:endParaRPr lang="de-DE" sz="1600" dirty="0"/>
                    </a:p>
                  </a:txBody>
                  <a:tcPr/>
                </a:tc>
              </a:tr>
              <a:tr h="30391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Eigenmasse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1,2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Schließgeschwindigkeit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[mm/s]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420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Wiederholgenauigkeit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0,013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Messsystemauflösung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[10</a:t>
                      </a:r>
                      <a:r>
                        <a:rPr lang="de-DE" sz="1600" baseline="30000" dirty="0" smtClean="0"/>
                        <a:t>-6</a:t>
                      </a:r>
                      <a:r>
                        <a:rPr lang="de-DE" sz="1600" dirty="0" smtClean="0"/>
                        <a:t>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1,09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Abmessungen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146x50x97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1" y="1877794"/>
            <a:ext cx="2968241" cy="326983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Inhaltsplatzhalter 6"/>
          <p:cNvSpPr txBox="1">
            <a:spLocks noChangeArrowheads="1"/>
          </p:cNvSpPr>
          <p:nvPr/>
        </p:nvSpPr>
        <p:spPr bwMode="auto">
          <a:xfrm>
            <a:off x="4583370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Inhaltsplatzhalter 6"/>
          <p:cNvSpPr txBox="1">
            <a:spLocks noChangeArrowheads="1"/>
          </p:cNvSpPr>
          <p:nvPr/>
        </p:nvSpPr>
        <p:spPr bwMode="auto">
          <a:xfrm>
            <a:off x="591658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Inhaltsplatzhalter 6"/>
          <p:cNvSpPr>
            <a:spLocks noGrp="1" noChangeArrowheads="1"/>
          </p:cNvSpPr>
          <p:nvPr>
            <p:ph sz="quarter" idx="10"/>
          </p:nvPr>
        </p:nvSpPr>
        <p:spPr>
          <a:xfrm>
            <a:off x="591658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Funktionsschnittbild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1352718" y="2180926"/>
          <a:ext cx="2419048" cy="2991565"/>
        </p:xfrm>
        <a:graphic>
          <a:graphicData uri="http://schemas.openxmlformats.org/drawingml/2006/table">
            <a:tbl>
              <a:tblPr/>
              <a:tblGrid>
                <a:gridCol w="2419048"/>
              </a:tblGrid>
              <a:tr h="52911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     Grundbacke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zur Adaption der werkstückspezifischen Greiferfinger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931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Kreuzrollenführung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präzises Greifen durch spielarme Grundbackenführung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116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Getriebe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Ritzel-Zahnstangen-Prinzip für zentrisches Spannen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642">
                <a:tc>
                  <a:txBody>
                    <a:bodyPr/>
                    <a:lstStyle/>
                    <a:p>
                      <a:r>
                        <a:rPr lang="de-DE" sz="1200" b="1" baseline="0" dirty="0" smtClean="0"/>
                        <a:t>    </a:t>
                      </a:r>
                      <a:r>
                        <a:rPr lang="de-DE" sz="1200" b="1" dirty="0" smtClean="0"/>
                        <a:t>Antrieb</a:t>
                      </a:r>
                      <a:r>
                        <a:rPr lang="de-DE" sz="1200" dirty="0"/>
                        <a:t/>
                      </a:r>
                      <a:br>
                        <a:rPr lang="de-DE" sz="1200" dirty="0"/>
                      </a:br>
                      <a:r>
                        <a:rPr lang="de-DE" sz="1200" dirty="0"/>
                        <a:t>bürstenloser DC-Servomotor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59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Inhaltsplatzhalter 6"/>
          <p:cNvSpPr txBox="1">
            <a:spLocks noChangeArrowheads="1"/>
          </p:cNvSpPr>
          <p:nvPr/>
        </p:nvSpPr>
        <p:spPr>
          <a:xfrm>
            <a:off x="4583369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Funktion</a:t>
            </a:r>
          </a:p>
        </p:txBody>
      </p:sp>
      <p:sp>
        <p:nvSpPr>
          <p:cNvPr id="24" name="Inhaltsplatzhalter 6"/>
          <p:cNvSpPr txBox="1">
            <a:spLocks noChangeArrowheads="1"/>
          </p:cNvSpPr>
          <p:nvPr/>
        </p:nvSpPr>
        <p:spPr>
          <a:xfrm>
            <a:off x="582422" y="5333497"/>
            <a:ext cx="7937808" cy="461665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r>
              <a:rPr lang="de-DE" sz="1200" b="1" dirty="0" smtClean="0">
                <a:solidFill>
                  <a:prstClr val="black"/>
                </a:solidFill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</a:rPr>
              <a:t>Steuerelektronik</a:t>
            </a: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Integrierte Regelungs- und Leistungselektronik zur Ansteuerung des Servomotors.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61975" y="0"/>
            <a:ext cx="8074025" cy="960438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7170" name="Picture 2" descr="http://www.schunk.int/pimexport/IM0003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224" y="2211819"/>
            <a:ext cx="2949430" cy="2378573"/>
          </a:xfrm>
          <a:prstGeom prst="rect">
            <a:avLst/>
          </a:prstGeom>
          <a:noFill/>
        </p:spPr>
      </p:pic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4722977" y="1676766"/>
          <a:ext cx="3429536" cy="3432896"/>
        </p:xfrm>
        <a:graphic>
          <a:graphicData uri="http://schemas.openxmlformats.org/drawingml/2006/table">
            <a:tbl>
              <a:tblPr/>
              <a:tblGrid>
                <a:gridCol w="809605"/>
                <a:gridCol w="2619931"/>
              </a:tblGrid>
              <a:tr h="51484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Steuerelektronik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integrierte Regelungs- und Leistungselektronik zur Ansteuerung des Servomotors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399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Encoder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zur Positionsauswertung und Positionierung des Greifers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364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Antrieb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DC-Servomotor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84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Zahnriemenantrieb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Kraftübertragung vom Servomotor auf den Zahnriemen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84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Mikro-SD-Karte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zur Ablage von Dokumentationen und Parametern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7399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Sensorelektronik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zum Anschluss von Fingern mit integrierter Elektronik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841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 marL="51443" marR="51443" marT="25722" marB="257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dirty="0"/>
                        <a:t>Elektrischer Anschluss</a:t>
                      </a:r>
                      <a:r>
                        <a:rPr lang="de-DE" sz="1000" dirty="0"/>
                        <a:t/>
                      </a:r>
                      <a:br>
                        <a:rPr lang="de-DE" sz="1000" dirty="0"/>
                      </a:br>
                      <a:r>
                        <a:rPr lang="de-DE" sz="1000" dirty="0"/>
                        <a:t>zum Anschluss von Spannungsversorgung und Kommunikation</a:t>
                      </a:r>
                    </a:p>
                  </a:txBody>
                  <a:tcPr marL="51443" marR="51443" marT="25722" marB="2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1" name="Picture 3" descr="http://www.schunk.int/pimexport/2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678" y="2322945"/>
            <a:ext cx="142875" cy="152400"/>
          </a:xfrm>
          <a:prstGeom prst="rect">
            <a:avLst/>
          </a:prstGeom>
          <a:noFill/>
        </p:spPr>
      </p:pic>
      <p:pic>
        <p:nvPicPr>
          <p:cNvPr id="7172" name="Picture 4" descr="http://www.schunk.int/pimexport/3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678" y="2738582"/>
            <a:ext cx="142875" cy="152400"/>
          </a:xfrm>
          <a:prstGeom prst="rect">
            <a:avLst/>
          </a:prstGeom>
          <a:noFill/>
        </p:spPr>
      </p:pic>
      <p:pic>
        <p:nvPicPr>
          <p:cNvPr id="7173" name="Picture 5" descr="http://www.schunk.int/pimexport/4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678" y="3117273"/>
            <a:ext cx="142875" cy="152400"/>
          </a:xfrm>
          <a:prstGeom prst="rect">
            <a:avLst/>
          </a:prstGeom>
          <a:noFill/>
        </p:spPr>
      </p:pic>
      <p:pic>
        <p:nvPicPr>
          <p:cNvPr id="7174" name="Picture 6" descr="http://www.schunk.int/pimexport/5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3678" y="3671455"/>
            <a:ext cx="142875" cy="152400"/>
          </a:xfrm>
          <a:prstGeom prst="rect">
            <a:avLst/>
          </a:prstGeom>
          <a:noFill/>
        </p:spPr>
      </p:pic>
      <p:pic>
        <p:nvPicPr>
          <p:cNvPr id="7175" name="Picture 7" descr="http://www.schunk.int/pimexport/6_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3678" y="4174836"/>
            <a:ext cx="142875" cy="152400"/>
          </a:xfrm>
          <a:prstGeom prst="rect">
            <a:avLst/>
          </a:prstGeom>
          <a:noFill/>
        </p:spPr>
      </p:pic>
      <p:pic>
        <p:nvPicPr>
          <p:cNvPr id="7176" name="Picture 8" descr="http://www.schunk.int/pimexport/7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3678" y="4705927"/>
            <a:ext cx="142875" cy="152400"/>
          </a:xfrm>
          <a:prstGeom prst="rect">
            <a:avLst/>
          </a:prstGeom>
          <a:noFill/>
        </p:spPr>
      </p:pic>
      <p:pic>
        <p:nvPicPr>
          <p:cNvPr id="7183" name="Picture 15" descr="http://www.schunk.int/pimexport/1_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3678" y="1814945"/>
            <a:ext cx="142875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917001"/>
            <a:ext cx="8702083" cy="52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385402" y="1357745"/>
          <a:ext cx="83183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166"/>
                <a:gridCol w="4159166"/>
              </a:tblGrid>
              <a:tr h="2254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Besondere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 M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erkmale: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Kundennutzen: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9591">
                <a:tc>
                  <a:txBody>
                    <a:bodyPr/>
                    <a:lstStyle/>
                    <a:p>
                      <a:pPr marL="92075" lvl="1" indent="0"/>
                      <a:r>
                        <a:rPr lang="de-DE" sz="1400" dirty="0" smtClean="0"/>
                        <a:t>Flexible</a:t>
                      </a:r>
                      <a:r>
                        <a:rPr lang="de-DE" sz="1400" baseline="0" dirty="0" smtClean="0"/>
                        <a:t> Regelung der Position, Greifkraft und Geschwindigkeit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Greifen</a:t>
                      </a:r>
                      <a:r>
                        <a:rPr lang="de-DE" sz="1400" baseline="0" dirty="0" smtClean="0"/>
                        <a:t> unterschiedlich großer und sensibler Teile ohne Greiferwechsel</a:t>
                      </a:r>
                      <a:endParaRPr lang="de-DE" sz="1400" dirty="0" smtClean="0"/>
                    </a:p>
                  </a:txBody>
                  <a:tcPr/>
                </a:tc>
              </a:tr>
              <a:tr h="209591">
                <a:tc>
                  <a:txBody>
                    <a:bodyPr/>
                    <a:lstStyle/>
                    <a:p>
                      <a:pPr marL="920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Integrierte Sensorik in den Greiffingern bietet die Möglichkeit der direkten Auswertung der</a:t>
                      </a:r>
                      <a:r>
                        <a:rPr lang="de-DE" sz="1400" b="0" baseline="0" dirty="0" smtClean="0"/>
                        <a:t> </a:t>
                      </a:r>
                      <a:r>
                        <a:rPr lang="de-DE" sz="1400" b="0" dirty="0" smtClean="0"/>
                        <a:t>Kraftmessung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Für wirklich sensibles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sicheres Greifen  unterschiedlicher Teile</a:t>
                      </a:r>
                      <a:endParaRPr lang="de-DE" sz="1400" dirty="0" smtClean="0"/>
                    </a:p>
                  </a:txBody>
                  <a:tcPr/>
                </a:tc>
              </a:tr>
              <a:tr h="209591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dirty="0" smtClean="0"/>
                        <a:t>Hohe</a:t>
                      </a:r>
                      <a:r>
                        <a:rPr lang="de-DE" sz="1400" baseline="0" dirty="0" smtClean="0"/>
                        <a:t> Messsystemauflösung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de-DE" sz="1400" dirty="0" smtClean="0"/>
                        <a:t>Vermessen</a:t>
                      </a:r>
                      <a:r>
                        <a:rPr lang="de-DE" sz="1400" baseline="0" dirty="0" smtClean="0"/>
                        <a:t> und </a:t>
                      </a:r>
                      <a:r>
                        <a:rPr lang="de-DE" sz="1400" dirty="0" smtClean="0"/>
                        <a:t>Identifizieren</a:t>
                      </a:r>
                      <a:r>
                        <a:rPr lang="de-DE" sz="1400" baseline="0" dirty="0" smtClean="0"/>
                        <a:t> unterschiedlicher großer Werkstücke </a:t>
                      </a:r>
                      <a:endParaRPr lang="de-DE" sz="1400" dirty="0" smtClean="0"/>
                    </a:p>
                  </a:txBody>
                  <a:tcPr/>
                </a:tc>
              </a:tr>
              <a:tr h="245032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dirty="0" smtClean="0"/>
                        <a:t>Integrierter Webserver für Konfiguration und Diagnose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Besonders einfache Programmierung und intuitive Inbetriebnahme ohne Softwareinstallation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b="0" dirty="0" smtClean="0"/>
                        <a:t>Anschluss über Profibus DP, Ethernet TCP/IP, CAN, RS232 oder digitale E/A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Hoch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flexibel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bei der Integration in das Gesamtsystem </a:t>
                      </a: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b="0" dirty="0" smtClean="0"/>
                        <a:t>MicroSD-Karte zur Ablage von Daten und Parametern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Firmwareupdate über Austausch der Karte, Vervielfältigung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der Parameter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dirty="0" smtClean="0"/>
                        <a:t>Hohe Verfahrgeschwindigkeiten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Geringe Taktzeiten</a:t>
                      </a: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dirty="0" smtClean="0"/>
                        <a:t>Integrierte Greifersteuerung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 zusätzlicher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Regler notwendig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96838" lvl="1" indent="0"/>
                      <a:r>
                        <a:rPr lang="de-DE" sz="1400" dirty="0" smtClean="0"/>
                        <a:t>Geringer</a:t>
                      </a:r>
                      <a:r>
                        <a:rPr lang="de-DE" sz="1400" baseline="0" dirty="0" smtClean="0"/>
                        <a:t> Energieverbrauch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Energieeffizient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www.schunk.int/pimexport/IM001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154" y="0"/>
            <a:ext cx="2358317" cy="132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917001"/>
            <a:ext cx="8702083" cy="52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Inhaltsplatzhalter 1"/>
          <p:cNvSpPr>
            <a:spLocks noGrp="1"/>
          </p:cNvSpPr>
          <p:nvPr>
            <p:ph idx="4294967295"/>
          </p:nvPr>
        </p:nvSpPr>
        <p:spPr>
          <a:xfrm>
            <a:off x="61913" y="1122518"/>
            <a:ext cx="6553200" cy="5072062"/>
          </a:xfrm>
          <a:prstGeom prst="rect">
            <a:avLst/>
          </a:prstGeom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e-DE" sz="2000" b="1" dirty="0" smtClean="0">
                <a:solidFill>
                  <a:schemeClr val="tx2"/>
                </a:solidFill>
                <a:latin typeface="Calibri"/>
                <a:cs typeface="Calibri"/>
              </a:rPr>
              <a:t>Anschlüsse, Anzeige und Befestigung: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Anschluss über M8-Steckverbinder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Klemmleiste mit Kabeldurchführung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Montagebohrungen liegen auf Bohrbild eines</a:t>
            </a:r>
            <a:b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ISO-Normflanschs (50mm)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Eine mehrfarbige LED zur Anzeige aller Betriebszustände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1400" b="1" dirty="0" smtClean="0">
                <a:solidFill>
                  <a:schemeClr val="tx2"/>
                </a:solidFill>
                <a:latin typeface="Calibri"/>
                <a:cs typeface="Calibri"/>
              </a:rPr>
              <a:t>SD-Karte und weitere Diagnose-LEDs unter Abdeckung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741953"/>
            <a:ext cx="25400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5113" y="5093290"/>
            <a:ext cx="25288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ieren 29"/>
          <p:cNvGrpSpPr>
            <a:grpSpLocks/>
          </p:cNvGrpSpPr>
          <p:nvPr/>
        </p:nvGrpSpPr>
        <p:grpSpPr bwMode="auto">
          <a:xfrm>
            <a:off x="609600" y="3861390"/>
            <a:ext cx="4986338" cy="2101850"/>
            <a:chOff x="757265" y="4254500"/>
            <a:chExt cx="4793831" cy="1949450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961780" y="4254500"/>
              <a:ext cx="4462711" cy="194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uppieren 28"/>
            <p:cNvGrpSpPr>
              <a:grpSpLocks/>
            </p:cNvGrpSpPr>
            <p:nvPr/>
          </p:nvGrpSpPr>
          <p:grpSpPr bwMode="auto">
            <a:xfrm>
              <a:off x="757265" y="4348733"/>
              <a:ext cx="4793831" cy="1741843"/>
              <a:chOff x="757265" y="4348733"/>
              <a:chExt cx="4793831" cy="1741843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388786" y="4504807"/>
                <a:ext cx="1460584" cy="1460615"/>
              </a:xfrm>
              <a:prstGeom prst="ellipse">
                <a:avLst/>
              </a:prstGeom>
              <a:noFill/>
              <a:ln w="12700" cap="rnd" cmpd="sng" algn="ctr">
                <a:solidFill>
                  <a:srgbClr val="009EE0"/>
                </a:solidFill>
                <a:prstDash val="lgDashDot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446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6" name="Gerade Verbindung 35"/>
              <p:cNvCxnSpPr/>
              <p:nvPr/>
            </p:nvCxnSpPr>
            <p:spPr>
              <a:xfrm rot="10800000">
                <a:off x="757265" y="5235115"/>
                <a:ext cx="4793831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009EE0"/>
                </a:solidFill>
                <a:prstDash val="lgDashDot"/>
              </a:ln>
              <a:effectLst/>
            </p:spPr>
          </p:cxnSp>
          <p:cxnSp>
            <p:nvCxnSpPr>
              <p:cNvPr id="37" name="Gerade Verbindung 36"/>
              <p:cNvCxnSpPr/>
              <p:nvPr/>
            </p:nvCxnSpPr>
            <p:spPr>
              <a:xfrm rot="5400000" flipH="1" flipV="1">
                <a:off x="2248920" y="5218129"/>
                <a:ext cx="1741843" cy="3052"/>
              </a:xfrm>
              <a:prstGeom prst="line">
                <a:avLst/>
              </a:prstGeom>
              <a:noFill/>
              <a:ln w="12700" cap="rnd" cmpd="sng" algn="ctr">
                <a:solidFill>
                  <a:srgbClr val="009EE0"/>
                </a:solidFill>
                <a:prstDash val="lgDashDot"/>
              </a:ln>
              <a:effectLst/>
            </p:spPr>
          </p:cxnSp>
          <p:cxnSp>
            <p:nvCxnSpPr>
              <p:cNvPr id="38" name="Gerade Verbindung 37"/>
              <p:cNvCxnSpPr/>
              <p:nvPr/>
            </p:nvCxnSpPr>
            <p:spPr>
              <a:xfrm rot="16200000" flipV="1">
                <a:off x="2504606" y="4621406"/>
                <a:ext cx="616933" cy="610485"/>
              </a:xfrm>
              <a:prstGeom prst="line">
                <a:avLst/>
              </a:prstGeom>
              <a:noFill/>
              <a:ln w="12700" cap="rnd" cmpd="sng" algn="ctr">
                <a:solidFill>
                  <a:srgbClr val="009EE0"/>
                </a:solidFill>
                <a:prstDash val="lgDashDot"/>
              </a:ln>
              <a:effectLst/>
            </p:spPr>
          </p:cxnSp>
          <p:sp>
            <p:nvSpPr>
              <p:cNvPr id="39" name="Textfeld 22"/>
              <p:cNvSpPr txBox="1">
                <a:spLocks noChangeArrowheads="1"/>
              </p:cNvSpPr>
              <p:nvPr/>
            </p:nvSpPr>
            <p:spPr bwMode="auto">
              <a:xfrm>
                <a:off x="2063750" y="4946650"/>
                <a:ext cx="3978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M6</a:t>
                </a:r>
              </a:p>
            </p:txBody>
          </p:sp>
          <p:sp>
            <p:nvSpPr>
              <p:cNvPr id="40" name="Textfeld 23"/>
              <p:cNvSpPr txBox="1">
                <a:spLocks noChangeArrowheads="1"/>
              </p:cNvSpPr>
              <p:nvPr/>
            </p:nvSpPr>
            <p:spPr bwMode="auto">
              <a:xfrm>
                <a:off x="3473450" y="4959350"/>
                <a:ext cx="39786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M6</a:t>
                </a:r>
              </a:p>
            </p:txBody>
          </p:sp>
          <p:sp>
            <p:nvSpPr>
              <p:cNvPr id="41" name="Textfeld 24"/>
              <p:cNvSpPr txBox="1">
                <a:spLocks noChangeArrowheads="1"/>
              </p:cNvSpPr>
              <p:nvPr/>
            </p:nvSpPr>
            <p:spPr bwMode="auto">
              <a:xfrm>
                <a:off x="2667000" y="4591050"/>
                <a:ext cx="4651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6H7</a:t>
                </a:r>
              </a:p>
            </p:txBody>
          </p:sp>
          <p:sp>
            <p:nvSpPr>
              <p:cNvPr id="42" name="Textfeld 25"/>
              <p:cNvSpPr txBox="1">
                <a:spLocks noChangeArrowheads="1"/>
              </p:cNvSpPr>
              <p:nvPr/>
            </p:nvSpPr>
            <p:spPr bwMode="auto">
              <a:xfrm>
                <a:off x="3092450" y="5264150"/>
                <a:ext cx="4651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6H7</a:t>
                </a:r>
              </a:p>
            </p:txBody>
          </p:sp>
          <p:sp>
            <p:nvSpPr>
              <p:cNvPr id="43" name="Textfeld 26"/>
              <p:cNvSpPr txBox="1">
                <a:spLocks noChangeArrowheads="1"/>
              </p:cNvSpPr>
              <p:nvPr/>
            </p:nvSpPr>
            <p:spPr bwMode="auto">
              <a:xfrm>
                <a:off x="1860550" y="5302250"/>
                <a:ext cx="46519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6H7</a:t>
                </a:r>
              </a:p>
            </p:txBody>
          </p:sp>
          <p:sp>
            <p:nvSpPr>
              <p:cNvPr id="44" name="Textfeld 27"/>
              <p:cNvSpPr txBox="1">
                <a:spLocks noChangeArrowheads="1"/>
              </p:cNvSpPr>
              <p:nvPr/>
            </p:nvSpPr>
            <p:spPr bwMode="auto">
              <a:xfrm>
                <a:off x="1441450" y="4616450"/>
                <a:ext cx="6030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4x M3</a:t>
                </a:r>
              </a:p>
            </p:txBody>
          </p:sp>
        </p:grpSp>
      </p:grp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5113" y="2869203"/>
            <a:ext cx="252888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27" name="Grafik 5" descr="DSC005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512" y="761857"/>
            <a:ext cx="32766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Inhaltsplatzhalter 1"/>
          <p:cNvSpPr>
            <a:spLocks noGrp="1"/>
          </p:cNvSpPr>
          <p:nvPr>
            <p:ph idx="4294967295"/>
          </p:nvPr>
        </p:nvSpPr>
        <p:spPr>
          <a:xfrm>
            <a:off x="295275" y="1366838"/>
            <a:ext cx="5686425" cy="50720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tx2"/>
                </a:solidFill>
                <a:latin typeface="Calibri"/>
                <a:cs typeface="Calibri"/>
              </a:rPr>
              <a:t>Vorteile: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Einfache Anbindung externer Sensoren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Keine zusätzliche Steuerung notwendig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Direkte Unterstützung von vordefinierten Fingertypen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Dokumentiert: Kunde kann auch eigene Finger fertigen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Skriptanbindung</a:t>
            </a:r>
          </a:p>
          <a:p>
            <a:pPr marL="442913" lvl="1" indent="-442913" defTabSz="914400">
              <a:spcBef>
                <a:spcPts val="0"/>
              </a:spcBef>
              <a:buNone/>
            </a:pPr>
            <a:endParaRPr lang="de-DE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tx2"/>
                </a:solidFill>
                <a:latin typeface="Calibri"/>
                <a:cs typeface="Calibri"/>
              </a:rPr>
              <a:t>Eigenschaften: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Verfügbare Schnittstellen je Finger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UART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SPI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Analog (0…2,5V)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Konfigurationsspeicher im Finger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Fingerkonfiguration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Kalibrierdaten</a:t>
            </a:r>
          </a:p>
          <a:p>
            <a:pPr marL="442913" lvl="2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Kundenspezifische Parameter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Zustandsüberwacht und kurzschlußfest</a:t>
            </a:r>
          </a:p>
          <a:p>
            <a:pPr marL="442913" lvl="1" indent="-442913" defTabSz="914400">
              <a:spcBef>
                <a:spcPts val="0"/>
              </a:spcBef>
              <a:buFont typeface="Wingdings" pitchFamily="2" charset="2"/>
              <a:buChar char="§"/>
            </a:pPr>
            <a:r>
              <a:rPr lang="de-DE" sz="1600" dirty="0" smtClean="0">
                <a:solidFill>
                  <a:schemeClr val="tx2"/>
                </a:solidFill>
                <a:latin typeface="Calibri"/>
                <a:cs typeface="Calibri"/>
              </a:rPr>
              <a:t>Automatische Identifikation der angeschlossenen Finger („Plug-and-Work“)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793905"/>
            <a:ext cx="89836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WSG, T.Sibold, 03.08.2012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60327" y="231831"/>
            <a:ext cx="8074557" cy="685170"/>
          </a:xfrm>
        </p:spPr>
        <p:txBody>
          <a:bodyPr/>
          <a:lstStyle/>
          <a:p>
            <a:r>
              <a:rPr lang="de-DE" sz="2800" dirty="0" smtClean="0"/>
              <a:t>Elektrischer Parallelgreifer WSG 50</a:t>
            </a:r>
            <a:endParaRPr lang="de-DE" sz="28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2">
            <a:lum bright="62000" contrast="-80000"/>
          </a:blip>
          <a:srcRect/>
          <a:stretch>
            <a:fillRect/>
          </a:stretch>
        </p:blipFill>
        <p:spPr bwMode="auto">
          <a:xfrm>
            <a:off x="52388" y="917001"/>
            <a:ext cx="8702083" cy="52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60326" y="1320800"/>
            <a:ext cx="4477929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fontAlgn="base" hangingPunct="0">
              <a:spcBef>
                <a:spcPts val="1800"/>
              </a:spcBef>
              <a:spcAft>
                <a:spcPts val="500"/>
              </a:spcAft>
            </a:pPr>
            <a:r>
              <a:rPr lang="de-DE" sz="1600" b="1" dirty="0" smtClean="0">
                <a:solidFill>
                  <a:srgbClr val="00446B"/>
                </a:solidFill>
                <a:latin typeface="Arial"/>
              </a:rPr>
              <a:t>Der WSG überzeugt in diesen Branchen besonders:</a:t>
            </a:r>
            <a:r>
              <a:rPr lang="de-DE" b="1" dirty="0" smtClean="0">
                <a:solidFill>
                  <a:srgbClr val="00446B"/>
                </a:solidFill>
                <a:latin typeface="Arial"/>
              </a:rPr>
              <a:t/>
            </a:r>
            <a:br>
              <a:rPr lang="de-DE" b="1" dirty="0" smtClean="0">
                <a:solidFill>
                  <a:srgbClr val="00446B"/>
                </a:solidFill>
                <a:latin typeface="Arial"/>
              </a:rPr>
            </a:br>
            <a:r>
              <a:rPr lang="de-DE" sz="800" b="1" dirty="0" smtClean="0">
                <a:solidFill>
                  <a:srgbClr val="00446B"/>
                </a:solidFill>
                <a:latin typeface="Arial"/>
              </a:rPr>
              <a:t/>
            </a:r>
            <a:br>
              <a:rPr lang="de-DE" sz="800" b="1" dirty="0" smtClean="0">
                <a:solidFill>
                  <a:srgbClr val="00446B"/>
                </a:solidFill>
                <a:latin typeface="Arial"/>
              </a:rPr>
            </a:b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Branchenübergreifend, für anspruchsvolle Automationslösungen, bei denen hohe Flexibilität und/oder Sensitivität des Greifprozesses notwendig ist.</a:t>
            </a: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</a:pPr>
            <a:endParaRPr lang="de-DE" sz="1600" dirty="0" smtClean="0">
              <a:solidFill>
                <a:srgbClr val="00446B"/>
              </a:solidFill>
              <a:latin typeface="Arial"/>
            </a:endParaRP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Medizintechnik</a:t>
            </a: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Biotechnologie</a:t>
            </a: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Automobilindustrie</a:t>
            </a: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600" dirty="0" err="1" smtClean="0">
                <a:solidFill>
                  <a:srgbClr val="00446B"/>
                </a:solidFill>
                <a:latin typeface="Arial"/>
              </a:rPr>
              <a:t>Mess</a:t>
            </a: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- &amp; Prüftechnik</a:t>
            </a:r>
          </a:p>
          <a:p>
            <a:pPr marL="447675" lvl="1" indent="-266700" defTabSz="914400" eaLnBrk="0" fontAlgn="base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de-DE" sz="1600" dirty="0" smtClean="0">
                <a:solidFill>
                  <a:srgbClr val="00446B"/>
                </a:solidFill>
                <a:latin typeface="Arial"/>
              </a:rPr>
              <a:t>Mensch-Maschine-Kooperation, Servicerobotik</a:t>
            </a:r>
            <a:endParaRPr lang="de-DE" sz="1600" dirty="0">
              <a:solidFill>
                <a:srgbClr val="00446B"/>
              </a:solidFill>
              <a:latin typeface="Arial"/>
            </a:endParaRPr>
          </a:p>
        </p:txBody>
      </p:sp>
      <p:pic>
        <p:nvPicPr>
          <p:cNvPr id="19458" name="Picture 2" descr="http://www.schunk.int/pimexport/IM00056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025" y="1884570"/>
            <a:ext cx="4320217" cy="3119290"/>
          </a:xfrm>
          <a:prstGeom prst="rect">
            <a:avLst/>
          </a:prstGeom>
          <a:noFill/>
        </p:spPr>
      </p:pic>
      <p:pic>
        <p:nvPicPr>
          <p:cNvPr id="19459" name="Picture 3" descr="http://www.schunk.int/pimexport/1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015" y="5344832"/>
            <a:ext cx="142875" cy="152400"/>
          </a:xfrm>
          <a:prstGeom prst="rect">
            <a:avLst/>
          </a:prstGeom>
          <a:noFill/>
        </p:spPr>
      </p:pic>
      <p:pic>
        <p:nvPicPr>
          <p:cNvPr id="19460" name="Picture 4" descr="http://www.schunk.int/pimexport/2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015" y="5620325"/>
            <a:ext cx="142875" cy="152400"/>
          </a:xfrm>
          <a:prstGeom prst="rect">
            <a:avLst/>
          </a:prstGeom>
          <a:noFill/>
        </p:spPr>
      </p:pic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5179890" y="5280180"/>
          <a:ext cx="3574581" cy="548640"/>
        </p:xfrm>
        <a:graphic>
          <a:graphicData uri="http://schemas.openxmlformats.org/drawingml/2006/table">
            <a:tbl>
              <a:tblPr/>
              <a:tblGrid>
                <a:gridCol w="3574581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rgbClr val="00446B"/>
                          </a:solidFill>
                          <a:latin typeface="Arial"/>
                          <a:ea typeface="+mn-ea"/>
                          <a:cs typeface="+mn-cs"/>
                        </a:rPr>
                        <a:t>Servoelektrischer</a:t>
                      </a:r>
                      <a:r>
                        <a:rPr lang="de-DE" sz="1200" kern="1200" dirty="0">
                          <a:solidFill>
                            <a:srgbClr val="00446B"/>
                          </a:solidFill>
                          <a:latin typeface="Arial"/>
                          <a:ea typeface="+mn-ea"/>
                          <a:cs typeface="+mn-cs"/>
                        </a:rPr>
                        <a:t> 2-Finger-Parallelgreifer WSG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rgbClr val="00446B"/>
                          </a:solidFill>
                          <a:latin typeface="Arial"/>
                          <a:ea typeface="+mn-ea"/>
                          <a:cs typeface="+mn-cs"/>
                        </a:rPr>
                        <a:t>Finger mit integrierter Sensorelektronik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4563025" y="162296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>
                <a:solidFill>
                  <a:srgbClr val="00446B"/>
                </a:solidFill>
                <a:latin typeface="Arial"/>
              </a:rPr>
              <a:t>Roboter zur flexiblen </a:t>
            </a:r>
            <a:r>
              <a:rPr lang="de-DE" sz="1100" dirty="0" err="1" smtClean="0">
                <a:solidFill>
                  <a:srgbClr val="00446B"/>
                </a:solidFill>
                <a:latin typeface="Arial"/>
              </a:rPr>
              <a:t>Be</a:t>
            </a:r>
            <a:r>
              <a:rPr lang="de-DE" sz="1100" dirty="0" smtClean="0">
                <a:solidFill>
                  <a:srgbClr val="00446B"/>
                </a:solidFill>
                <a:latin typeface="Arial"/>
              </a:rPr>
              <a:t>- und Entladung von sensiblen Werkstücken: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01207_Titel_title_Mechatronics_two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SCH_PPT_Vorlage_4-3_080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201207_Titel_title_Mechatronics_twoline_headline</Template>
  <TotalTime>0</TotalTime>
  <Words>421</Words>
  <Application>Microsoft Office PowerPoint</Application>
  <PresentationFormat>Bildschirmpräsentation (4:3)</PresentationFormat>
  <Paragraphs>167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201207_Titel_title_Mechatronics_twoline_headline</vt:lpstr>
      <vt:lpstr> SCH_PPT_Vorlage_4-3_080212</vt:lpstr>
      <vt:lpstr>Folie 1</vt:lpstr>
      <vt:lpstr>Mechatronik^3 - Strategie Übersicht</vt:lpstr>
      <vt:lpstr>Elektrischer Parallelgreifer WSG 50</vt:lpstr>
      <vt:lpstr>Elektrischer Parallelgreifer WSG 50</vt:lpstr>
      <vt:lpstr>Elektrischer Parallelgreifer WSG 50</vt:lpstr>
      <vt:lpstr>Elektrischer Parallelgreifer WSG 50</vt:lpstr>
      <vt:lpstr>Elektrischer Parallelgreifer WSG 50</vt:lpstr>
      <vt:lpstr>Elektrischer Parallelgreifer WSG 50</vt:lpstr>
      <vt:lpstr>Folie 9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Tim Sibold</dc:creator>
  <cp:lastModifiedBy>Tim Sibold</cp:lastModifiedBy>
  <cp:revision>25</cp:revision>
  <dcterms:created xsi:type="dcterms:W3CDTF">2012-07-17T15:07:31Z</dcterms:created>
  <dcterms:modified xsi:type="dcterms:W3CDTF">2012-08-03T16:05:35Z</dcterms:modified>
</cp:coreProperties>
</file>