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689" r:id="rId2"/>
    <p:sldId id="684" r:id="rId3"/>
    <p:sldId id="688" r:id="rId4"/>
    <p:sldId id="690" r:id="rId5"/>
    <p:sldId id="691" r:id="rId6"/>
    <p:sldId id="692" r:id="rId7"/>
    <p:sldId id="693" r:id="rId8"/>
    <p:sldId id="694" r:id="rId9"/>
    <p:sldId id="695" r:id="rId10"/>
    <p:sldId id="696" r:id="rId11"/>
    <p:sldId id="697" r:id="rId12"/>
    <p:sldId id="698" r:id="rId13"/>
    <p:sldId id="700" r:id="rId14"/>
    <p:sldId id="701" r:id="rId15"/>
    <p:sldId id="702" r:id="rId16"/>
    <p:sldId id="703" r:id="rId17"/>
    <p:sldId id="705" r:id="rId18"/>
    <p:sldId id="704" r:id="rId19"/>
    <p:sldId id="706" r:id="rId20"/>
    <p:sldId id="707" r:id="rId21"/>
    <p:sldId id="719" r:id="rId22"/>
    <p:sldId id="720" r:id="rId23"/>
    <p:sldId id="721" r:id="rId24"/>
    <p:sldId id="722" r:id="rId25"/>
    <p:sldId id="723" r:id="rId26"/>
    <p:sldId id="724" r:id="rId27"/>
    <p:sldId id="725" r:id="rId28"/>
    <p:sldId id="726" r:id="rId29"/>
    <p:sldId id="727" r:id="rId30"/>
    <p:sldId id="728" r:id="rId31"/>
    <p:sldId id="729" r:id="rId32"/>
    <p:sldId id="730" r:id="rId33"/>
    <p:sldId id="731" r:id="rId34"/>
    <p:sldId id="732" r:id="rId35"/>
    <p:sldId id="733" r:id="rId36"/>
    <p:sldId id="734" r:id="rId37"/>
    <p:sldId id="735" r:id="rId38"/>
    <p:sldId id="736" r:id="rId39"/>
    <p:sldId id="737" r:id="rId40"/>
    <p:sldId id="738" r:id="rId41"/>
    <p:sldId id="739" r:id="rId42"/>
    <p:sldId id="747" r:id="rId43"/>
    <p:sldId id="740" r:id="rId44"/>
    <p:sldId id="744" r:id="rId45"/>
    <p:sldId id="745" r:id="rId46"/>
    <p:sldId id="746" r:id="rId47"/>
    <p:sldId id="279" r:id="rId48"/>
  </p:sldIdLst>
  <p:sldSz cx="9144000" cy="5143500" type="screen16x9"/>
  <p:notesSz cx="6858000" cy="9144000"/>
  <p:custDataLst>
    <p:tags r:id="rId51"/>
  </p:custDataLst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0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90">
          <p15:clr>
            <a:srgbClr val="A4A3A4"/>
          </p15:clr>
        </p15:guide>
        <p15:guide id="4" pos="5472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31">
          <p15:clr>
            <a:srgbClr val="A4A3A4"/>
          </p15:clr>
        </p15:guide>
        <p15:guide id="7" pos="1610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A"/>
    <a:srgbClr val="EAF2F9"/>
    <a:srgbClr val="D7E2ED"/>
    <a:srgbClr val="84D0F0"/>
    <a:srgbClr val="00446B"/>
    <a:srgbClr val="17385F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2" autoAdjust="0"/>
    <p:restoredTop sz="94591" autoAdjust="0"/>
  </p:normalViewPr>
  <p:slideViewPr>
    <p:cSldViewPr snapToGrid="0" snapToObjects="1">
      <p:cViewPr varScale="1">
        <p:scale>
          <a:sx n="132" d="100"/>
          <a:sy n="132" d="100"/>
        </p:scale>
        <p:origin x="522" y="96"/>
      </p:cViewPr>
      <p:guideLst>
        <p:guide orient="horz" pos="2450"/>
        <p:guide orient="horz" pos="356"/>
        <p:guide orient="horz" pos="590"/>
        <p:guide pos="5472"/>
        <p:guide pos="204"/>
        <p:guide pos="2831"/>
        <p:guide pos="1610"/>
        <p:guide pos="288"/>
        <p:guide pos="9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05.05.2021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05.05.2021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99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40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Titel, Verfasser, Datum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Titel, Verfasser, Datum</a:t>
            </a:r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0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Titel, Verfasser, Datum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  <p:sldLayoutId id="2147483660" r:id="rId3"/>
  </p:sldLayoutIdLst>
  <p:hf sldNum="0" hd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aushaltsgerät, Computer, Frau, Laptop enthält.&#10;&#10;Automatisch generierte Beschreibung">
            <a:extLst>
              <a:ext uri="{FF2B5EF4-FFF2-40B4-BE49-F238E27FC236}">
                <a16:creationId xmlns:a16="http://schemas.microsoft.com/office/drawing/2014/main" id="{80D225CB-F252-4FB9-A51D-957862A03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428744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0" y="3346073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471268" y="4714856"/>
            <a:ext cx="207512" cy="222904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58EEE543-6902-48C8-9F62-C2631C0F7CB1}"/>
              </a:ext>
            </a:extLst>
          </p:cNvPr>
          <p:cNvSpPr txBox="1">
            <a:spLocks/>
          </p:cNvSpPr>
          <p:nvPr/>
        </p:nvSpPr>
        <p:spPr>
          <a:xfrm>
            <a:off x="230149" y="3441577"/>
            <a:ext cx="8858637" cy="839334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t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200" b="1" dirty="0">
                <a:solidFill>
                  <a:srgbClr val="FFFFFF"/>
                </a:solidFill>
              </a:rPr>
              <a:t>Toolholding </a:t>
            </a:r>
            <a:r>
              <a:rPr lang="de-DE" sz="3200" b="1" dirty="0" err="1">
                <a:solidFill>
                  <a:srgbClr val="FFFFFF"/>
                </a:solidFill>
              </a:rPr>
              <a:t>systems</a:t>
            </a:r>
            <a:endParaRPr lang="de-DE" sz="3200" b="1" dirty="0">
              <a:solidFill>
                <a:srgbClr val="FFFFFF"/>
              </a:solidFill>
            </a:endParaRP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84F41D86-89CA-4A46-ABB7-340DDF11CAB4}"/>
              </a:ext>
            </a:extLst>
          </p:cNvPr>
          <p:cNvSpPr txBox="1">
            <a:spLocks/>
          </p:cNvSpPr>
          <p:nvPr/>
        </p:nvSpPr>
        <p:spPr bwMode="auto">
          <a:xfrm>
            <a:off x="1928593" y="3946520"/>
            <a:ext cx="5334000" cy="406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457171" rtl="0" eaLnBrk="1" latinLnBrk="0" hangingPunct="1"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71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1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12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83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54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24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95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66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rgbClr val="FFFFFF"/>
                </a:solidFill>
                <a:latin typeface="Calibri"/>
              </a:rPr>
              <a:t>TENDO </a:t>
            </a:r>
            <a:r>
              <a:rPr lang="de-DE" sz="1800" dirty="0" err="1">
                <a:solidFill>
                  <a:srgbClr val="FFFFFF"/>
                </a:solidFill>
                <a:latin typeface="Calibri"/>
              </a:rPr>
              <a:t>Hydraulic</a:t>
            </a:r>
            <a:r>
              <a:rPr lang="de-DE" sz="1800" dirty="0">
                <a:solidFill>
                  <a:srgbClr val="FFFFFF"/>
                </a:solidFill>
                <a:latin typeface="Calibri"/>
              </a:rPr>
              <a:t> Expansion Toolholders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6106A959-A1D1-475F-8439-A1E35571B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268" y="3901816"/>
            <a:ext cx="1457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695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Features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de-DE" sz="1400" b="1" dirty="0" err="1"/>
              <a:t>Excellent</a:t>
            </a:r>
            <a:r>
              <a:rPr lang="de-DE" sz="1400" b="1" dirty="0"/>
              <a:t> </a:t>
            </a:r>
            <a:r>
              <a:rPr lang="de-DE" sz="1400" b="1" dirty="0" err="1"/>
              <a:t>vibration</a:t>
            </a:r>
            <a:r>
              <a:rPr lang="de-DE" sz="1400" b="1" dirty="0"/>
              <a:t> </a:t>
            </a:r>
            <a:r>
              <a:rPr lang="de-DE" sz="1400" b="1" dirty="0" err="1"/>
              <a:t>damping</a:t>
            </a:r>
            <a:r>
              <a:rPr lang="de-DE" sz="1400" b="1" dirty="0"/>
              <a:t> </a:t>
            </a:r>
            <a:r>
              <a:rPr lang="de-DE" sz="1400" b="1" dirty="0" err="1"/>
              <a:t>for</a:t>
            </a:r>
            <a:r>
              <a:rPr lang="de-DE" sz="1400" b="1" dirty="0"/>
              <a:t> </a:t>
            </a:r>
            <a:r>
              <a:rPr lang="de-DE" sz="1400" b="1" dirty="0" err="1"/>
              <a:t>perfect</a:t>
            </a:r>
            <a:r>
              <a:rPr lang="de-DE" sz="1400" b="1" dirty="0"/>
              <a:t> </a:t>
            </a:r>
            <a:r>
              <a:rPr lang="de-DE" sz="1400" b="1" dirty="0" err="1"/>
              <a:t>surfaces</a:t>
            </a:r>
            <a:endParaRPr lang="de-DE" sz="1400" b="1" dirty="0"/>
          </a:p>
          <a:p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The </a:t>
            </a:r>
            <a:r>
              <a:rPr lang="de-DE" sz="1400" dirty="0" err="1"/>
              <a:t>hydraulic</a:t>
            </a:r>
            <a:r>
              <a:rPr lang="de-DE" sz="1400" dirty="0"/>
              <a:t> </a:t>
            </a:r>
            <a:r>
              <a:rPr lang="de-DE" sz="1400" dirty="0" err="1"/>
              <a:t>sytem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synonymous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excellent</a:t>
            </a:r>
            <a:r>
              <a:rPr lang="de-DE" sz="1400" dirty="0"/>
              <a:t> </a:t>
            </a:r>
            <a:r>
              <a:rPr lang="de-DE" sz="1400" dirty="0" err="1"/>
              <a:t>vibration</a:t>
            </a:r>
            <a:r>
              <a:rPr lang="de-DE" sz="1400" dirty="0"/>
              <a:t> </a:t>
            </a:r>
            <a:r>
              <a:rPr lang="de-DE" sz="1400" dirty="0" err="1"/>
              <a:t>damping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Micro-blowouts on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cutting</a:t>
            </a:r>
            <a:r>
              <a:rPr lang="de-DE" sz="1400" dirty="0"/>
              <a:t> </a:t>
            </a:r>
            <a:r>
              <a:rPr lang="en-US" sz="1400" dirty="0"/>
              <a:t>edge of the tool are prevented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Achieves optimum workpiece surfaces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spindle performance will be enhanced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tool service life is considerably </a:t>
            </a:r>
            <a:r>
              <a:rPr lang="de-DE" sz="1400" dirty="0" err="1"/>
              <a:t>increased</a:t>
            </a:r>
            <a:r>
              <a:rPr lang="de-DE" sz="1400" dirty="0"/>
              <a:t> and </a:t>
            </a:r>
            <a:r>
              <a:rPr lang="de-DE" sz="1400" dirty="0" err="1"/>
              <a:t>costs</a:t>
            </a:r>
            <a:r>
              <a:rPr lang="de-DE" sz="1400" dirty="0"/>
              <a:t> </a:t>
            </a:r>
            <a:r>
              <a:rPr lang="de-DE" sz="1400" dirty="0" err="1"/>
              <a:t>reduced</a:t>
            </a:r>
            <a:endParaRPr lang="de-DE" sz="1400" dirty="0"/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85001F3-5585-449A-979F-0D8C91830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1024339"/>
            <a:ext cx="3184273" cy="289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2726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Features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1500" b="1" dirty="0"/>
              <a:t>High flexibility through the use of </a:t>
            </a:r>
            <a:r>
              <a:rPr lang="de-DE" sz="1500" b="1" dirty="0"/>
              <a:t>intermediate </a:t>
            </a:r>
            <a:r>
              <a:rPr lang="de-DE" sz="1500" b="1" dirty="0" err="1"/>
              <a:t>sleeves</a:t>
            </a:r>
            <a:endParaRPr lang="de-DE" sz="1500" b="1" dirty="0"/>
          </a:p>
          <a:p>
            <a:endParaRPr lang="de-DE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/>
              <a:t>A</a:t>
            </a:r>
            <a:r>
              <a:rPr lang="en-US" sz="1500" dirty="0" err="1"/>
              <a:t>pplication</a:t>
            </a:r>
            <a:r>
              <a:rPr lang="en-US" sz="1500" dirty="0"/>
              <a:t> of slotted or coolant-proof intermediate sleeves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Different tool diameters ranging from                       0.8 – 25 mm tensible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Can be used flexibly within the clamping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The run-out accuracy of the sleeve is                   &lt; 0.003 mm</a:t>
            </a:r>
            <a:endParaRPr lang="de-DE" sz="1500" b="1" dirty="0"/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E0AB834-1083-42BD-8D66-5A6851312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999" y="1112838"/>
            <a:ext cx="3262427" cy="292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2930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Features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4470400" y="1112838"/>
            <a:ext cx="4375150" cy="2853895"/>
          </a:xfrm>
        </p:spPr>
        <p:txBody>
          <a:bodyPr>
            <a:normAutofit/>
          </a:bodyPr>
          <a:lstStyle/>
          <a:p>
            <a:r>
              <a:rPr lang="de-DE" sz="1400" b="1" dirty="0" err="1"/>
              <a:t>Dirt</a:t>
            </a:r>
            <a:r>
              <a:rPr lang="de-DE" sz="1400" b="1" dirty="0"/>
              <a:t> </a:t>
            </a:r>
            <a:r>
              <a:rPr lang="de-DE" sz="1400" b="1" dirty="0" err="1"/>
              <a:t>resistance</a:t>
            </a:r>
            <a:r>
              <a:rPr lang="de-DE" sz="1400" b="1" dirty="0"/>
              <a:t> </a:t>
            </a:r>
            <a:r>
              <a:rPr lang="de-DE" sz="1400" b="1" dirty="0" err="1"/>
              <a:t>for</a:t>
            </a:r>
            <a:r>
              <a:rPr lang="de-DE" sz="1400" b="1" dirty="0"/>
              <a:t> </a:t>
            </a:r>
            <a:r>
              <a:rPr lang="de-DE" sz="1400" b="1" dirty="0" err="1"/>
              <a:t>long</a:t>
            </a:r>
            <a:r>
              <a:rPr lang="de-DE" sz="1400" b="1" dirty="0"/>
              <a:t> </a:t>
            </a:r>
            <a:r>
              <a:rPr lang="de-DE" sz="1400" b="1" dirty="0" err="1"/>
              <a:t>lasting</a:t>
            </a:r>
            <a:r>
              <a:rPr lang="de-DE" sz="1400" b="1" dirty="0"/>
              <a:t> </a:t>
            </a:r>
            <a:r>
              <a:rPr lang="de-DE" sz="1400" b="1" dirty="0" err="1"/>
              <a:t>functional</a:t>
            </a:r>
            <a:r>
              <a:rPr lang="de-DE" sz="1400" b="1" dirty="0"/>
              <a:t> </a:t>
            </a:r>
            <a:r>
              <a:rPr lang="de-DE" sz="1400" b="1" dirty="0" err="1"/>
              <a:t>reliability</a:t>
            </a:r>
            <a:r>
              <a:rPr lang="de-DE" sz="1400" b="1" dirty="0"/>
              <a:t> </a:t>
            </a:r>
          </a:p>
          <a:p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Completely</a:t>
            </a:r>
            <a:r>
              <a:rPr lang="de-DE" sz="1400" dirty="0"/>
              <a:t> </a:t>
            </a:r>
            <a:r>
              <a:rPr lang="de-DE" sz="1400" dirty="0" err="1"/>
              <a:t>closed</a:t>
            </a:r>
            <a:r>
              <a:rPr lang="de-DE" sz="1400" dirty="0"/>
              <a:t> TENDO </a:t>
            </a:r>
            <a:r>
              <a:rPr lang="de-DE" sz="1400" dirty="0" err="1"/>
              <a:t>system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Prevents</a:t>
            </a:r>
            <a:r>
              <a:rPr lang="de-DE" sz="1400" dirty="0"/>
              <a:t> </a:t>
            </a:r>
            <a:r>
              <a:rPr lang="en-US" sz="1400" dirty="0"/>
              <a:t>the penetration of dirt, chips, coolants, and grease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Clamping range is not damaged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Functionality</a:t>
            </a:r>
            <a:r>
              <a:rPr lang="de-DE" sz="1400" dirty="0"/>
              <a:t> </a:t>
            </a:r>
            <a:r>
              <a:rPr lang="en-US" sz="1400" dirty="0"/>
              <a:t>and perfect tool clamping system remain </a:t>
            </a:r>
            <a:r>
              <a:rPr lang="de-DE" sz="1400" dirty="0"/>
              <a:t>fully </a:t>
            </a:r>
            <a:r>
              <a:rPr lang="de-DE" sz="1400" dirty="0" err="1"/>
              <a:t>preserved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Freedom 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en-US" sz="1400" dirty="0"/>
              <a:t>maintenance and a long service life for the TENDO </a:t>
            </a:r>
            <a:r>
              <a:rPr lang="de-DE" sz="1400" dirty="0" err="1"/>
              <a:t>clamping</a:t>
            </a:r>
            <a:r>
              <a:rPr lang="de-DE" sz="1400" dirty="0"/>
              <a:t> </a:t>
            </a:r>
            <a:r>
              <a:rPr lang="de-DE" sz="1400" dirty="0" err="1"/>
              <a:t>system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guaranteed</a:t>
            </a:r>
            <a:endParaRPr lang="de-DE" sz="1400" b="1" dirty="0"/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C6F813F-965C-4E6C-B482-214DFA894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979627"/>
            <a:ext cx="2876062" cy="287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2929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Features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4470400" y="1112838"/>
            <a:ext cx="4375150" cy="2853895"/>
          </a:xfrm>
        </p:spPr>
        <p:txBody>
          <a:bodyPr>
            <a:normAutofit/>
          </a:bodyPr>
          <a:lstStyle/>
          <a:p>
            <a:r>
              <a:rPr lang="de-DE" sz="1400" b="1" dirty="0"/>
              <a:t>All </a:t>
            </a:r>
            <a:r>
              <a:rPr lang="de-DE" sz="1400" b="1" dirty="0" err="1"/>
              <a:t>commercially</a:t>
            </a:r>
            <a:r>
              <a:rPr lang="de-DE" sz="1400" b="1" dirty="0"/>
              <a:t> </a:t>
            </a:r>
            <a:r>
              <a:rPr lang="de-DE" sz="1400" b="1" dirty="0" err="1"/>
              <a:t>available</a:t>
            </a:r>
            <a:r>
              <a:rPr lang="de-DE" sz="1400" b="1" dirty="0"/>
              <a:t> </a:t>
            </a:r>
            <a:r>
              <a:rPr lang="de-DE" sz="1400" b="1" dirty="0" err="1"/>
              <a:t>shank</a:t>
            </a:r>
            <a:r>
              <a:rPr lang="de-DE" sz="1400" b="1" dirty="0"/>
              <a:t> </a:t>
            </a:r>
            <a:r>
              <a:rPr lang="de-DE" sz="1400" b="1" dirty="0" err="1"/>
              <a:t>types</a:t>
            </a:r>
            <a:r>
              <a:rPr lang="de-DE" sz="1400" b="1" dirty="0"/>
              <a:t> </a:t>
            </a:r>
            <a:r>
              <a:rPr lang="de-DE" sz="1400" b="1" dirty="0" err="1"/>
              <a:t>can</a:t>
            </a:r>
            <a:r>
              <a:rPr lang="de-DE" sz="1400" b="1" dirty="0"/>
              <a:t> </a:t>
            </a:r>
            <a:r>
              <a:rPr lang="de-DE" sz="1400" b="1" dirty="0" err="1"/>
              <a:t>be</a:t>
            </a:r>
            <a:r>
              <a:rPr lang="de-DE" sz="1400" b="1" dirty="0"/>
              <a:t> </a:t>
            </a:r>
            <a:r>
              <a:rPr lang="de-DE" sz="1400" b="1" dirty="0" err="1"/>
              <a:t>clamped</a:t>
            </a:r>
            <a:r>
              <a:rPr lang="de-DE" sz="1400" b="1" dirty="0"/>
              <a:t> </a:t>
            </a:r>
            <a:r>
              <a:rPr lang="de-DE" sz="1400" b="1" dirty="0" err="1"/>
              <a:t>for</a:t>
            </a:r>
            <a:r>
              <a:rPr lang="de-DE" sz="1400" b="1" dirty="0"/>
              <a:t> </a:t>
            </a:r>
            <a:r>
              <a:rPr lang="de-DE" sz="1400" b="1" dirty="0" err="1"/>
              <a:t>process</a:t>
            </a:r>
            <a:r>
              <a:rPr lang="de-DE" sz="1400" b="1" dirty="0"/>
              <a:t> reliable </a:t>
            </a:r>
            <a:r>
              <a:rPr lang="de-DE" sz="1400" b="1" dirty="0" err="1"/>
              <a:t>clamping</a:t>
            </a:r>
            <a:endParaRPr lang="de-DE" sz="1400" b="1" dirty="0"/>
          </a:p>
          <a:p>
            <a:endParaRPr lang="de-DE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Tools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both</a:t>
            </a:r>
            <a:r>
              <a:rPr lang="de-DE" sz="1400" dirty="0"/>
              <a:t> smooth </a:t>
            </a:r>
            <a:r>
              <a:rPr lang="de-DE" sz="1400" dirty="0" err="1"/>
              <a:t>cylindrical</a:t>
            </a:r>
            <a:r>
              <a:rPr lang="de-DE" sz="1400" dirty="0"/>
              <a:t> </a:t>
            </a:r>
            <a:r>
              <a:rPr lang="de-DE" sz="1400" dirty="0" err="1"/>
              <a:t>shanks</a:t>
            </a:r>
            <a:r>
              <a:rPr lang="de-DE" sz="1400" dirty="0"/>
              <a:t> in </a:t>
            </a:r>
            <a:r>
              <a:rPr lang="de-DE" sz="1400" dirty="0" err="1"/>
              <a:t>accordance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DIN 6535, Type HA </a:t>
            </a:r>
            <a:r>
              <a:rPr lang="de-DE" sz="1400" dirty="0" err="1"/>
              <a:t>up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Ø 32 mm and also </a:t>
            </a:r>
            <a:r>
              <a:rPr lang="de-DE" sz="1400" dirty="0" err="1"/>
              <a:t>those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recesses</a:t>
            </a:r>
            <a:r>
              <a:rPr lang="de-DE" sz="1400" dirty="0"/>
              <a:t> in </a:t>
            </a:r>
            <a:r>
              <a:rPr lang="de-DE" sz="1400" dirty="0" err="1"/>
              <a:t>accordance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:                  </a:t>
            </a:r>
          </a:p>
          <a:p>
            <a:pPr marL="268288" indent="-268288"/>
            <a:r>
              <a:rPr lang="de-DE" sz="1400" dirty="0"/>
              <a:t>       DIN 1835 </a:t>
            </a:r>
            <a:r>
              <a:rPr lang="de-DE" sz="1400" dirty="0" err="1"/>
              <a:t>Types</a:t>
            </a:r>
            <a:r>
              <a:rPr lang="de-DE" sz="1400" dirty="0"/>
              <a:t> B, E                                                                 DIN 6535 </a:t>
            </a:r>
            <a:r>
              <a:rPr lang="de-DE" sz="1400" dirty="0" err="1"/>
              <a:t>Types</a:t>
            </a:r>
            <a:r>
              <a:rPr lang="de-DE" sz="1400" dirty="0"/>
              <a:t> HA, HB, HE                                              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clamped</a:t>
            </a:r>
            <a:r>
              <a:rPr lang="de-DE" sz="1400" dirty="0"/>
              <a:t> </a:t>
            </a:r>
            <a:r>
              <a:rPr lang="de-DE" sz="1400" dirty="0" err="1"/>
              <a:t>directly</a:t>
            </a:r>
            <a:r>
              <a:rPr lang="de-DE" sz="1400" dirty="0"/>
              <a:t> and </a:t>
            </a:r>
            <a:r>
              <a:rPr lang="de-DE" sz="1400" dirty="0" err="1"/>
              <a:t>without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use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an intermediate </a:t>
            </a:r>
            <a:r>
              <a:rPr lang="de-DE" sz="1400" dirty="0" err="1"/>
              <a:t>sleeve</a:t>
            </a:r>
            <a:endParaRPr lang="de-DE" sz="1400" b="1" dirty="0"/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39CB87A-C33D-4094-938E-2AAE02CA4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173" y="1112838"/>
            <a:ext cx="3515549" cy="251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1457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Features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4470400" y="1112838"/>
            <a:ext cx="4375150" cy="2853895"/>
          </a:xfrm>
        </p:spPr>
        <p:txBody>
          <a:bodyPr>
            <a:normAutofit/>
          </a:bodyPr>
          <a:lstStyle/>
          <a:p>
            <a:r>
              <a:rPr lang="de-DE" sz="1400" b="1" dirty="0" err="1"/>
              <a:t>Dirt</a:t>
            </a:r>
            <a:r>
              <a:rPr lang="de-DE" sz="1400" b="1" dirty="0"/>
              <a:t> </a:t>
            </a:r>
            <a:r>
              <a:rPr lang="de-DE" sz="1400" b="1" dirty="0" err="1"/>
              <a:t>grooves</a:t>
            </a:r>
            <a:r>
              <a:rPr lang="de-DE" sz="1400" b="1" dirty="0"/>
              <a:t> </a:t>
            </a:r>
            <a:r>
              <a:rPr lang="de-DE" sz="1400" b="1" dirty="0" err="1"/>
              <a:t>for</a:t>
            </a:r>
            <a:r>
              <a:rPr lang="de-DE" sz="1400" b="1" dirty="0"/>
              <a:t> reliable </a:t>
            </a:r>
            <a:r>
              <a:rPr lang="de-DE" sz="1400" b="1" dirty="0" err="1"/>
              <a:t>torque</a:t>
            </a:r>
            <a:r>
              <a:rPr lang="de-DE" sz="1400" b="1" dirty="0"/>
              <a:t> </a:t>
            </a:r>
            <a:r>
              <a:rPr lang="de-DE" sz="1400" b="1" dirty="0" err="1"/>
              <a:t>transmission</a:t>
            </a:r>
            <a:endParaRPr lang="de-DE" sz="1400" b="1" dirty="0"/>
          </a:p>
          <a:p>
            <a:endParaRPr lang="de-DE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Enormous</a:t>
            </a:r>
            <a:r>
              <a:rPr lang="de-DE" sz="1400" dirty="0"/>
              <a:t> </a:t>
            </a:r>
            <a:r>
              <a:rPr lang="de-DE" sz="1400" dirty="0" err="1"/>
              <a:t>clmaping</a:t>
            </a:r>
            <a:r>
              <a:rPr lang="de-DE" sz="1400" dirty="0"/>
              <a:t> </a:t>
            </a:r>
            <a:r>
              <a:rPr lang="de-DE" sz="1400" dirty="0" err="1"/>
              <a:t>pressure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Displacement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oil</a:t>
            </a:r>
            <a:r>
              <a:rPr lang="de-DE" sz="1400" dirty="0"/>
              <a:t>, </a:t>
            </a:r>
            <a:r>
              <a:rPr lang="de-DE" sz="1400" dirty="0" err="1"/>
              <a:t>grease</a:t>
            </a:r>
            <a:r>
              <a:rPr lang="de-DE" sz="1400" dirty="0"/>
              <a:t>, </a:t>
            </a:r>
            <a:r>
              <a:rPr lang="de-DE" sz="1400" dirty="0" err="1"/>
              <a:t>or</a:t>
            </a:r>
            <a:r>
              <a:rPr lang="de-DE" sz="1400" dirty="0"/>
              <a:t> </a:t>
            </a:r>
            <a:r>
              <a:rPr lang="de-DE" sz="1400" dirty="0" err="1"/>
              <a:t>grease</a:t>
            </a:r>
            <a:r>
              <a:rPr lang="de-DE" sz="1400" dirty="0"/>
              <a:t> </a:t>
            </a:r>
            <a:r>
              <a:rPr lang="de-DE" sz="1400" dirty="0" err="1"/>
              <a:t>residue</a:t>
            </a:r>
            <a:r>
              <a:rPr lang="de-DE" sz="1400" dirty="0"/>
              <a:t> </a:t>
            </a:r>
            <a:r>
              <a:rPr lang="de-DE" sz="1400" dirty="0" err="1"/>
              <a:t>into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dirt</a:t>
            </a:r>
            <a:r>
              <a:rPr lang="de-DE" sz="1400" dirty="0"/>
              <a:t> groove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The </a:t>
            </a:r>
            <a:r>
              <a:rPr lang="de-DE" sz="1400" dirty="0" err="1"/>
              <a:t>clamping</a:t>
            </a:r>
            <a:r>
              <a:rPr lang="de-DE" sz="1400" dirty="0"/>
              <a:t> </a:t>
            </a:r>
            <a:r>
              <a:rPr lang="de-DE" sz="1400" dirty="0" err="1"/>
              <a:t>face</a:t>
            </a:r>
            <a:r>
              <a:rPr lang="de-DE" sz="1400" dirty="0"/>
              <a:t> </a:t>
            </a:r>
            <a:r>
              <a:rPr lang="de-DE" sz="1400" dirty="0" err="1"/>
              <a:t>remains</a:t>
            </a:r>
            <a:r>
              <a:rPr lang="de-DE" sz="1400" dirty="0"/>
              <a:t> dry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Reliable </a:t>
            </a:r>
            <a:r>
              <a:rPr lang="de-DE" sz="1400" dirty="0" err="1"/>
              <a:t>torque</a:t>
            </a:r>
            <a:r>
              <a:rPr lang="de-DE" sz="1400" dirty="0"/>
              <a:t> </a:t>
            </a:r>
            <a:r>
              <a:rPr lang="de-DE" sz="1400" dirty="0" err="1"/>
              <a:t>transmission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guaranteed</a:t>
            </a:r>
            <a:endParaRPr lang="de-DE" sz="1400" dirty="0"/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9FE15A2-1129-4C0A-8A8C-E9DCD9E14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12838"/>
            <a:ext cx="32385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8500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Features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4470399" y="1112838"/>
            <a:ext cx="4426857" cy="2853895"/>
          </a:xfrm>
        </p:spPr>
        <p:txBody>
          <a:bodyPr>
            <a:normAutofit/>
          </a:bodyPr>
          <a:lstStyle/>
          <a:p>
            <a:r>
              <a:rPr lang="de-DE" sz="1400" b="1" dirty="0"/>
              <a:t>Fine-</a:t>
            </a:r>
            <a:r>
              <a:rPr lang="de-DE" sz="1400" b="1" dirty="0" err="1"/>
              <a:t>balanced</a:t>
            </a:r>
            <a:r>
              <a:rPr lang="de-DE" sz="1400" b="1" dirty="0"/>
              <a:t> </a:t>
            </a:r>
            <a:r>
              <a:rPr lang="de-DE" sz="1400" b="1" dirty="0" err="1"/>
              <a:t>for</a:t>
            </a:r>
            <a:r>
              <a:rPr lang="de-DE" sz="1400" b="1" dirty="0"/>
              <a:t> maximum </a:t>
            </a:r>
            <a:r>
              <a:rPr lang="de-DE" sz="1400" b="1" dirty="0" err="1"/>
              <a:t>running</a:t>
            </a:r>
            <a:r>
              <a:rPr lang="de-DE" sz="1400" b="1" dirty="0"/>
              <a:t> </a:t>
            </a:r>
            <a:r>
              <a:rPr lang="de-DE" sz="1400" b="1" dirty="0" err="1"/>
              <a:t>smoothness</a:t>
            </a:r>
            <a:endParaRPr lang="de-DE" sz="1400" b="1" dirty="0"/>
          </a:p>
          <a:p>
            <a:endParaRPr lang="de-DE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As a </a:t>
            </a:r>
            <a:r>
              <a:rPr lang="de-DE" sz="1400" dirty="0" err="1"/>
              <a:t>standard</a:t>
            </a:r>
            <a:r>
              <a:rPr lang="de-DE" sz="1400" dirty="0"/>
              <a:t> </a:t>
            </a:r>
            <a:r>
              <a:rPr lang="de-DE" sz="1400" dirty="0" err="1"/>
              <a:t>requirement</a:t>
            </a:r>
            <a:r>
              <a:rPr lang="de-DE" sz="1400" dirty="0"/>
              <a:t> </a:t>
            </a:r>
            <a:r>
              <a:rPr lang="de-DE" sz="1400" dirty="0" err="1"/>
              <a:t>fine-balanced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use</a:t>
            </a:r>
            <a:r>
              <a:rPr lang="de-DE" sz="1400" dirty="0"/>
              <a:t> on HSC </a:t>
            </a:r>
            <a:r>
              <a:rPr lang="de-DE" sz="1400" dirty="0" err="1"/>
              <a:t>machines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The </a:t>
            </a:r>
            <a:r>
              <a:rPr lang="de-DE" sz="1400" dirty="0" err="1"/>
              <a:t>fine-balancing</a:t>
            </a:r>
            <a:r>
              <a:rPr lang="de-DE" sz="1400" dirty="0"/>
              <a:t> </a:t>
            </a:r>
            <a:r>
              <a:rPr lang="de-DE" sz="1400" dirty="0" err="1"/>
              <a:t>contributes</a:t>
            </a:r>
            <a:r>
              <a:rPr lang="de-DE" sz="1400" dirty="0"/>
              <a:t> </a:t>
            </a:r>
            <a:r>
              <a:rPr lang="de-DE" sz="1400" dirty="0" err="1"/>
              <a:t>significantly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:</a:t>
            </a:r>
          </a:p>
          <a:p>
            <a:pPr marL="742920" lvl="1" indent="-285750">
              <a:buFont typeface="Symbol" panose="05050102010706020507" pitchFamily="18" charset="2"/>
              <a:buChar char="-"/>
            </a:pPr>
            <a:r>
              <a:rPr lang="de-DE" sz="1400" dirty="0"/>
              <a:t>Maximum </a:t>
            </a:r>
            <a:r>
              <a:rPr lang="de-DE" sz="1400" dirty="0" err="1"/>
              <a:t>running</a:t>
            </a:r>
            <a:r>
              <a:rPr lang="de-DE" sz="1400" dirty="0"/>
              <a:t> </a:t>
            </a:r>
            <a:r>
              <a:rPr lang="de-DE" sz="1400" dirty="0" err="1"/>
              <a:t>smoothness</a:t>
            </a:r>
            <a:endParaRPr lang="de-DE" sz="1400" dirty="0"/>
          </a:p>
          <a:p>
            <a:pPr marL="742920" lvl="1" indent="-285750">
              <a:buFont typeface="Symbol" panose="05050102010706020507" pitchFamily="18" charset="2"/>
              <a:buChar char="-"/>
            </a:pPr>
            <a:r>
              <a:rPr lang="de-DE" sz="1400" dirty="0" err="1"/>
              <a:t>Enhancing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performance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                      </a:t>
            </a:r>
            <a:r>
              <a:rPr lang="de-DE" sz="1400" dirty="0" err="1"/>
              <a:t>machine</a:t>
            </a:r>
            <a:r>
              <a:rPr lang="de-DE" sz="1400" dirty="0"/>
              <a:t> spindle</a:t>
            </a:r>
          </a:p>
          <a:p>
            <a:pPr marL="742920" lvl="1" indent="-285750">
              <a:buFont typeface="Symbol" panose="05050102010706020507" pitchFamily="18" charset="2"/>
              <a:buChar char="-"/>
            </a:pPr>
            <a:r>
              <a:rPr lang="de-DE" sz="1400" dirty="0" err="1"/>
              <a:t>Reducing</a:t>
            </a:r>
            <a:r>
              <a:rPr lang="de-DE" sz="1400" dirty="0"/>
              <a:t> </a:t>
            </a:r>
            <a:r>
              <a:rPr lang="de-DE" sz="1400" dirty="0" err="1"/>
              <a:t>vibrations</a:t>
            </a:r>
            <a:endParaRPr lang="de-DE" sz="1400" dirty="0"/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6DF4982-B908-4F79-B5CA-D8481E291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72" y="1112838"/>
            <a:ext cx="323850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2584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A39633-6BB9-4043-99A1-D72F6BE0D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E </a:t>
            </a:r>
            <a:r>
              <a:rPr lang="de-DE" dirty="0" err="1"/>
              <a:t>compact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CDF319-804C-47EE-A7E6-74C0BBAABE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5" name="Picture 2" descr="C:\Users\Daniel\Desktop\DMG\WZH_Bilder\TENDO_EC_SCHNITT.png">
            <a:extLst>
              <a:ext uri="{FF2B5EF4-FFF2-40B4-BE49-F238E27FC236}">
                <a16:creationId xmlns:a16="http://schemas.microsoft.com/office/drawing/2014/main" id="{384EDBA5-F6A2-4D4B-8AB2-7DAB0C84D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27" y="1156135"/>
            <a:ext cx="4292559" cy="283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chunk.int/pimexport/IM0004268.jpg">
            <a:extLst>
              <a:ext uri="{FF2B5EF4-FFF2-40B4-BE49-F238E27FC236}">
                <a16:creationId xmlns:a16="http://schemas.microsoft.com/office/drawing/2014/main" id="{EEE06C50-D111-46AD-9F82-540B6EEA5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262" y="0"/>
            <a:ext cx="2206124" cy="443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9708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A527B9-BC3B-4415-BDFB-7ACE22AE8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E </a:t>
            </a:r>
            <a:r>
              <a:rPr lang="de-DE" dirty="0" err="1"/>
              <a:t>compact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E7B0EE-8E65-4240-BB08-26CDB06B70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3183391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1400" b="1" dirty="0"/>
              <a:t>More robust! With a torque up to 900 Nm (Ø 20 mm) for volume machining, boring, reaming, and thread-milling.</a:t>
            </a:r>
            <a:endParaRPr lang="de-DE" sz="1400" b="1" dirty="0"/>
          </a:p>
          <a:p>
            <a:pPr marL="0">
              <a:buNone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Tighter tolerances, huge cost pressure, better quality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Highest torques, now up to 900 Nm wit h Ø 20 mm under dry clamping conditions, 520 Nm with oily tool shanks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Constant run-out and repeat accuracy &lt; 0.003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For universal use in milling, </a:t>
            </a:r>
            <a:r>
              <a:rPr lang="en-US" sz="1400" dirty="0" err="1"/>
              <a:t>bor</a:t>
            </a:r>
            <a:r>
              <a:rPr lang="en-US" sz="1400" dirty="0"/>
              <a:t> </a:t>
            </a:r>
            <a:r>
              <a:rPr lang="en-US" sz="1400" dirty="0" err="1"/>
              <a:t>ing</a:t>
            </a:r>
            <a:r>
              <a:rPr lang="en-US" sz="1400" dirty="0"/>
              <a:t>, reaming, and thread-milling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Increased service tool life up to 40% </a:t>
            </a:r>
            <a:r>
              <a:rPr lang="de-DE" sz="1400" dirty="0" err="1"/>
              <a:t>leads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cost</a:t>
            </a:r>
            <a:r>
              <a:rPr lang="de-DE" sz="1400" dirty="0"/>
              <a:t> </a:t>
            </a:r>
            <a:r>
              <a:rPr lang="de-DE" sz="1400" dirty="0" err="1"/>
              <a:t>savings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Tool changes in seconds with no peripheral equipment – clamping to a </a:t>
            </a:r>
            <a:r>
              <a:rPr lang="de-DE" sz="1400" dirty="0" err="1"/>
              <a:t>dead</a:t>
            </a:r>
            <a:r>
              <a:rPr lang="de-DE" sz="1400" dirty="0"/>
              <a:t> </a:t>
            </a:r>
            <a:r>
              <a:rPr lang="de-DE" sz="1400" dirty="0" err="1"/>
              <a:t>stop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Excellent</a:t>
            </a:r>
            <a:r>
              <a:rPr lang="de-DE" sz="1400" dirty="0"/>
              <a:t> </a:t>
            </a:r>
            <a:r>
              <a:rPr lang="de-DE" sz="1400" dirty="0" err="1"/>
              <a:t>price</a:t>
            </a:r>
            <a:r>
              <a:rPr lang="de-DE" sz="1400" dirty="0"/>
              <a:t>/</a:t>
            </a:r>
            <a:r>
              <a:rPr lang="de-DE" sz="1400" dirty="0" err="1"/>
              <a:t>performance</a:t>
            </a:r>
            <a:r>
              <a:rPr lang="de-DE" sz="1400" dirty="0"/>
              <a:t> </a:t>
            </a:r>
            <a:r>
              <a:rPr lang="de-DE" sz="1400" dirty="0" err="1"/>
              <a:t>ratio</a:t>
            </a:r>
            <a:endParaRPr lang="en-US" sz="1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3A49AD3-56A9-40EC-8DD0-67D2777376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</p:spTree>
    <p:extLst>
      <p:ext uri="{BB962C8B-B14F-4D97-AF65-F5344CB8AC3E}">
        <p14:creationId xmlns:p14="http://schemas.microsoft.com/office/powerpoint/2010/main" val="2920867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A214FF-6B7D-402F-8721-F6550968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/>
              <a:t>TENDO E </a:t>
            </a:r>
            <a:r>
              <a:rPr lang="de-DE" sz="2500" dirty="0" err="1"/>
              <a:t>compact</a:t>
            </a:r>
            <a:endParaRPr lang="en-US" sz="25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607877-B61F-4A5A-9CE7-E2C4189E4A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2792" y="1199073"/>
            <a:ext cx="7886700" cy="3166970"/>
          </a:xfrm>
        </p:spPr>
        <p:txBody>
          <a:bodyPr>
            <a:noAutofit/>
          </a:bodyPr>
          <a:lstStyle/>
          <a:p>
            <a:r>
              <a:rPr lang="de-DE" sz="1400" u="sng" dirty="0"/>
              <a:t>High radial </a:t>
            </a:r>
            <a:r>
              <a:rPr lang="de-DE" sz="1400" u="sng" dirty="0" err="1"/>
              <a:t>rigidity</a:t>
            </a:r>
            <a:r>
              <a:rPr lang="de-DE" sz="1400" u="sng" dirty="0"/>
              <a:t> </a:t>
            </a:r>
            <a:r>
              <a:rPr lang="de-DE" sz="1400" u="sng" dirty="0" err="1"/>
              <a:t>for</a:t>
            </a:r>
            <a:r>
              <a:rPr lang="de-DE" sz="1400" u="sng" dirty="0"/>
              <a:t> </a:t>
            </a:r>
            <a:r>
              <a:rPr lang="de-DE" sz="1400" u="sng" dirty="0" err="1"/>
              <a:t>the</a:t>
            </a:r>
            <a:r>
              <a:rPr lang="de-DE" sz="1400" u="sng" dirty="0"/>
              <a:t> </a:t>
            </a:r>
            <a:r>
              <a:rPr lang="de-DE" sz="1400" u="sng" dirty="0" err="1"/>
              <a:t>best</a:t>
            </a:r>
            <a:r>
              <a:rPr lang="de-DE" sz="1400" u="sng" dirty="0"/>
              <a:t> </a:t>
            </a:r>
            <a:r>
              <a:rPr lang="de-DE" sz="1400" u="sng" dirty="0" err="1"/>
              <a:t>shape</a:t>
            </a:r>
            <a:r>
              <a:rPr lang="de-DE" sz="1400" u="sng" dirty="0"/>
              <a:t> </a:t>
            </a:r>
            <a:r>
              <a:rPr lang="de-DE" sz="1400" u="sng" dirty="0" err="1"/>
              <a:t>accuracy</a:t>
            </a:r>
            <a:endParaRPr lang="de-DE" sz="14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Optimal radial </a:t>
            </a:r>
            <a:r>
              <a:rPr lang="de-DE" sz="1400" dirty="0" err="1"/>
              <a:t>rigidity</a:t>
            </a:r>
            <a:r>
              <a:rPr lang="de-DE" sz="1400" dirty="0"/>
              <a:t> </a:t>
            </a:r>
            <a:r>
              <a:rPr lang="de-DE" sz="1400" dirty="0" err="1"/>
              <a:t>through</a:t>
            </a:r>
            <a:r>
              <a:rPr lang="de-DE" sz="1400" dirty="0"/>
              <a:t> a </a:t>
            </a:r>
            <a:r>
              <a:rPr lang="de-DE" sz="1400" dirty="0" err="1"/>
              <a:t>sturdy</a:t>
            </a:r>
            <a:r>
              <a:rPr lang="de-DE" sz="1400" dirty="0"/>
              <a:t> </a:t>
            </a:r>
            <a:r>
              <a:rPr lang="de-DE" sz="1400" dirty="0" err="1"/>
              <a:t>base</a:t>
            </a:r>
            <a:r>
              <a:rPr lang="de-DE" sz="1400" dirty="0"/>
              <a:t> </a:t>
            </a:r>
            <a:r>
              <a:rPr lang="de-DE" sz="1400" dirty="0" err="1"/>
              <a:t>body</a:t>
            </a:r>
            <a:r>
              <a:rPr lang="de-DE" sz="1400" dirty="0"/>
              <a:t> </a:t>
            </a:r>
            <a:r>
              <a:rPr lang="de-DE" sz="1400" dirty="0" err="1"/>
              <a:t>prevents</a:t>
            </a:r>
            <a:r>
              <a:rPr lang="de-DE" sz="1400" dirty="0"/>
              <a:t> lateral </a:t>
            </a:r>
            <a:r>
              <a:rPr lang="de-DE" sz="1400" dirty="0" err="1"/>
              <a:t>deflection</a:t>
            </a:r>
            <a:r>
              <a:rPr lang="de-DE" sz="1400" dirty="0"/>
              <a:t> </a:t>
            </a:r>
            <a:r>
              <a:rPr lang="de-DE" sz="1400" dirty="0" err="1"/>
              <a:t>during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cutting</a:t>
            </a:r>
            <a:r>
              <a:rPr lang="de-DE" sz="1400" dirty="0"/>
              <a:t> </a:t>
            </a:r>
            <a:r>
              <a:rPr lang="de-DE" sz="1400" dirty="0" err="1"/>
              <a:t>process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Your</a:t>
            </a:r>
            <a:r>
              <a:rPr lang="de-DE" sz="1400" dirty="0"/>
              <a:t> </a:t>
            </a:r>
            <a:r>
              <a:rPr lang="de-DE" sz="1400" dirty="0" err="1"/>
              <a:t>benefit</a:t>
            </a:r>
            <a:r>
              <a:rPr lang="de-DE" sz="1400" dirty="0"/>
              <a:t>: high </a:t>
            </a:r>
            <a:r>
              <a:rPr lang="de-DE" sz="1400" dirty="0" err="1"/>
              <a:t>part</a:t>
            </a:r>
            <a:r>
              <a:rPr lang="de-DE" sz="1400" dirty="0"/>
              <a:t> </a:t>
            </a:r>
            <a:r>
              <a:rPr lang="de-DE" sz="1400" dirty="0" err="1"/>
              <a:t>accuracy</a:t>
            </a:r>
            <a:r>
              <a:rPr lang="de-DE" sz="1400" dirty="0"/>
              <a:t> </a:t>
            </a:r>
            <a:r>
              <a:rPr lang="de-DE" sz="1400" dirty="0" err="1"/>
              <a:t>geometry</a:t>
            </a:r>
            <a:r>
              <a:rPr lang="de-DE" sz="1400" dirty="0"/>
              <a:t> at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workpiece</a:t>
            </a:r>
            <a:r>
              <a:rPr lang="de-DE" sz="1400" dirty="0"/>
              <a:t> </a:t>
            </a:r>
            <a:r>
              <a:rPr lang="de-DE" sz="1400" dirty="0" err="1"/>
              <a:t>combined</a:t>
            </a:r>
            <a:r>
              <a:rPr lang="de-DE" sz="1400" dirty="0"/>
              <a:t> </a:t>
            </a:r>
            <a:r>
              <a:rPr lang="de-DE" sz="1400" dirty="0" err="1"/>
              <a:t>eith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highest</a:t>
            </a:r>
            <a:r>
              <a:rPr lang="de-DE" sz="1400" dirty="0"/>
              <a:t>                            </a:t>
            </a:r>
            <a:r>
              <a:rPr lang="de-DE" sz="1400" dirty="0" err="1"/>
              <a:t>removal</a:t>
            </a:r>
            <a:r>
              <a:rPr lang="de-DE" sz="1400" dirty="0"/>
              <a:t> </a:t>
            </a:r>
            <a:r>
              <a:rPr lang="de-DE" sz="1400" dirty="0" err="1"/>
              <a:t>rates</a:t>
            </a:r>
            <a:r>
              <a:rPr lang="de-DE" sz="1400" dirty="0"/>
              <a:t> (e. g. 400 cm³/min </a:t>
            </a:r>
            <a:r>
              <a:rPr lang="de-DE" sz="1400" dirty="0" err="1"/>
              <a:t>for</a:t>
            </a:r>
            <a:r>
              <a:rPr lang="de-DE" sz="1400" dirty="0"/>
              <a:t> 42CrMo4*)</a:t>
            </a:r>
          </a:p>
          <a:p>
            <a:endParaRPr lang="de-DE" sz="1400" u="sng" dirty="0"/>
          </a:p>
          <a:p>
            <a:r>
              <a:rPr lang="de-DE" sz="1400" u="sng" dirty="0"/>
              <a:t>High </a:t>
            </a:r>
            <a:r>
              <a:rPr lang="de-DE" sz="1400" u="sng" dirty="0" err="1"/>
              <a:t>torque</a:t>
            </a:r>
            <a:r>
              <a:rPr lang="de-DE" sz="1400" u="sng" dirty="0"/>
              <a:t> </a:t>
            </a:r>
            <a:r>
              <a:rPr lang="de-DE" sz="1400" u="sng" dirty="0" err="1"/>
              <a:t>up</a:t>
            </a:r>
            <a:r>
              <a:rPr lang="de-DE" sz="1400" u="sng" dirty="0"/>
              <a:t> </a:t>
            </a:r>
            <a:r>
              <a:rPr lang="de-DE" sz="1400" u="sng" dirty="0" err="1"/>
              <a:t>to</a:t>
            </a:r>
            <a:r>
              <a:rPr lang="de-DE" sz="1400" u="sng" dirty="0"/>
              <a:t> 900 </a:t>
            </a:r>
            <a:r>
              <a:rPr lang="de-DE" sz="1400" u="sng" dirty="0" err="1"/>
              <a:t>Nm</a:t>
            </a:r>
            <a:r>
              <a:rPr lang="de-DE" sz="1400" u="sng" dirty="0"/>
              <a:t> (Ø 20) </a:t>
            </a:r>
            <a:r>
              <a:rPr lang="de-DE" sz="1400" u="sng" dirty="0" err="1"/>
              <a:t>for</a:t>
            </a:r>
            <a:r>
              <a:rPr lang="de-DE" sz="1400" u="sng" dirty="0"/>
              <a:t> maximum </a:t>
            </a:r>
            <a:r>
              <a:rPr lang="de-DE" sz="1400" u="sng" dirty="0" err="1"/>
              <a:t>volume</a:t>
            </a:r>
            <a:r>
              <a:rPr lang="de-DE" sz="1400" u="sng" dirty="0"/>
              <a:t> </a:t>
            </a:r>
            <a:r>
              <a:rPr lang="de-DE" sz="1400" u="sng" dirty="0" err="1"/>
              <a:t>machining</a:t>
            </a:r>
            <a:endParaRPr lang="de-DE" sz="14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Compact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Strong </a:t>
            </a:r>
            <a:r>
              <a:rPr lang="de-DE" sz="1400" dirty="0" err="1"/>
              <a:t>holding</a:t>
            </a:r>
            <a:r>
              <a:rPr lang="de-DE" sz="1400" dirty="0"/>
              <a:t> </a:t>
            </a:r>
            <a:r>
              <a:rPr lang="de-DE" sz="1400" dirty="0" err="1"/>
              <a:t>forces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Thus high </a:t>
            </a:r>
            <a:r>
              <a:rPr lang="de-DE" sz="1400" dirty="0" err="1"/>
              <a:t>torque</a:t>
            </a:r>
            <a:r>
              <a:rPr lang="de-DE" sz="1400" dirty="0"/>
              <a:t> </a:t>
            </a:r>
            <a:r>
              <a:rPr lang="de-DE" sz="1400" dirty="0" err="1"/>
              <a:t>transmission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Your</a:t>
            </a:r>
            <a:r>
              <a:rPr lang="de-DE" sz="1400" dirty="0"/>
              <a:t> </a:t>
            </a:r>
            <a:r>
              <a:rPr lang="de-DE" sz="1400" dirty="0" err="1"/>
              <a:t>benefit</a:t>
            </a:r>
            <a:r>
              <a:rPr lang="de-DE" sz="1400" dirty="0"/>
              <a:t>: a </a:t>
            </a:r>
            <a:r>
              <a:rPr lang="de-DE" sz="1400" dirty="0" err="1"/>
              <a:t>significantly</a:t>
            </a:r>
            <a:r>
              <a:rPr lang="de-DE" sz="1400" dirty="0"/>
              <a:t> </a:t>
            </a:r>
            <a:r>
              <a:rPr lang="de-DE" sz="1400" dirty="0" err="1"/>
              <a:t>higher</a:t>
            </a:r>
            <a:r>
              <a:rPr lang="de-DE" sz="1400" dirty="0"/>
              <a:t> </a:t>
            </a:r>
            <a:r>
              <a:rPr lang="de-DE" sz="1400" dirty="0" err="1"/>
              <a:t>metal</a:t>
            </a:r>
            <a:r>
              <a:rPr lang="de-DE" sz="1400" dirty="0"/>
              <a:t> </a:t>
            </a:r>
            <a:r>
              <a:rPr lang="de-DE" sz="1400" dirty="0" err="1"/>
              <a:t>cutting</a:t>
            </a:r>
            <a:r>
              <a:rPr lang="de-DE" sz="1400" dirty="0"/>
              <a:t> </a:t>
            </a:r>
            <a:r>
              <a:rPr lang="de-DE" sz="1400" dirty="0" err="1"/>
              <a:t>volume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r>
              <a:rPr lang="de-DE" sz="1050" dirty="0"/>
              <a:t>*abhängig von Werkzeugmaschine und Werkzeug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1D8B396-0634-46CD-B022-68CAEA1E93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CD6293A-A2AA-4F93-95E7-00A6EC169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803" y="160338"/>
            <a:ext cx="1244197" cy="200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9CC5C4E7-2527-42F3-99F5-25C52939E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9803" y="2255484"/>
            <a:ext cx="1244197" cy="19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2455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E01C98-965E-4000-BAF1-799D5545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TENDOzero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F9A75AB-41CD-4FCD-ADE7-F176210D1F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5" name="Picture 2" descr="http://www.schunk.int/pimexport/IM0005459.jpg">
            <a:extLst>
              <a:ext uri="{FF2B5EF4-FFF2-40B4-BE49-F238E27FC236}">
                <a16:creationId xmlns:a16="http://schemas.microsoft.com/office/drawing/2014/main" id="{E5982C85-ECBB-4CE5-8B03-BC8C435C6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7257" y="900621"/>
            <a:ext cx="2502127" cy="334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schunk.int/pimexport/IM0004404.jpg">
            <a:extLst>
              <a:ext uri="{FF2B5EF4-FFF2-40B4-BE49-F238E27FC236}">
                <a16:creationId xmlns:a16="http://schemas.microsoft.com/office/drawing/2014/main" id="{FBB27420-0E14-4A17-98D4-C1B9A575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828" y="1303339"/>
            <a:ext cx="4132263" cy="205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116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/>
              <a:t>Product</a:t>
            </a:r>
            <a:r>
              <a:rPr lang="de-DE" sz="2800" dirty="0"/>
              <a:t> </a:t>
            </a:r>
            <a:r>
              <a:rPr lang="de-DE" sz="2800" dirty="0" err="1"/>
              <a:t>overview</a:t>
            </a:r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8272D4D-79DA-4E61-A322-002E11740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171" y="635094"/>
            <a:ext cx="6906079" cy="37584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990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6DBC654-F0AF-42AF-BC93-77A9F926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64000"/>
          </a:xfrm>
        </p:spPr>
        <p:txBody>
          <a:bodyPr>
            <a:normAutofit/>
          </a:bodyPr>
          <a:lstStyle/>
          <a:p>
            <a:r>
              <a:rPr lang="de-DE" dirty="0" err="1"/>
              <a:t>TENDOzero</a:t>
            </a:r>
            <a:endParaRPr lang="de-DE" dirty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4F2FAF6B-9F77-43A2-B02D-62100DFD89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1400" b="1" dirty="0"/>
              <a:t>Micron </a:t>
            </a:r>
            <a:r>
              <a:rPr lang="de-DE" sz="1400" b="1" dirty="0" err="1"/>
              <a:t>precise</a:t>
            </a:r>
            <a:r>
              <a:rPr lang="de-DE" sz="1400" b="1" dirty="0"/>
              <a:t>! </a:t>
            </a:r>
            <a:r>
              <a:rPr lang="de-DE" sz="1400" b="1" dirty="0" err="1"/>
              <a:t>To</a:t>
            </a:r>
            <a:r>
              <a:rPr lang="de-DE" sz="1400" b="1" dirty="0"/>
              <a:t> 0.000 mm in </a:t>
            </a:r>
            <a:r>
              <a:rPr lang="de-DE" sz="1400" b="1" dirty="0" err="1"/>
              <a:t>next</a:t>
            </a:r>
            <a:r>
              <a:rPr lang="de-DE" sz="1400" b="1" dirty="0"/>
              <a:t> </a:t>
            </a:r>
            <a:r>
              <a:rPr lang="de-DE" sz="1400" b="1" dirty="0" err="1"/>
              <a:t>to</a:t>
            </a:r>
            <a:r>
              <a:rPr lang="de-DE" sz="1400" b="1" dirty="0"/>
              <a:t> </a:t>
            </a:r>
            <a:r>
              <a:rPr lang="de-DE" sz="1400" b="1" dirty="0" err="1"/>
              <a:t>no</a:t>
            </a:r>
            <a:r>
              <a:rPr lang="de-DE" sz="1400" b="1" dirty="0"/>
              <a:t> time</a:t>
            </a:r>
          </a:p>
          <a:p>
            <a:pPr marL="0">
              <a:buNone/>
            </a:pPr>
            <a:endParaRPr lang="de-DE" sz="1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dirty="0"/>
              <a:t>Professional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tight</a:t>
            </a:r>
            <a:r>
              <a:rPr lang="de-DE" sz="1400" dirty="0"/>
              <a:t> </a:t>
            </a:r>
            <a:r>
              <a:rPr lang="de-DE" sz="1400" dirty="0" err="1"/>
              <a:t>tolerances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boring</a:t>
            </a:r>
            <a:r>
              <a:rPr lang="de-DE" sz="1400" dirty="0"/>
              <a:t>, </a:t>
            </a:r>
            <a:r>
              <a:rPr lang="de-DE" sz="1400" dirty="0" err="1"/>
              <a:t>reaming</a:t>
            </a:r>
            <a:r>
              <a:rPr lang="de-DE" sz="1400" dirty="0"/>
              <a:t>, drill-</a:t>
            </a:r>
            <a:r>
              <a:rPr lang="de-DE" sz="1400" dirty="0" err="1"/>
              <a:t>finishing</a:t>
            </a:r>
            <a:r>
              <a:rPr lang="de-DE" sz="1400" dirty="0"/>
              <a:t>, </a:t>
            </a:r>
            <a:r>
              <a:rPr lang="de-DE" sz="1400" dirty="0" err="1"/>
              <a:t>or</a:t>
            </a:r>
            <a:r>
              <a:rPr lang="de-DE" sz="1400" dirty="0"/>
              <a:t> </a:t>
            </a:r>
            <a:r>
              <a:rPr lang="de-DE" sz="1400" dirty="0" err="1"/>
              <a:t>wherever</a:t>
            </a:r>
            <a:r>
              <a:rPr lang="de-DE" sz="1400" dirty="0"/>
              <a:t> </a:t>
            </a:r>
            <a:r>
              <a:rPr lang="de-DE" sz="1400" dirty="0" err="1"/>
              <a:t>perfect</a:t>
            </a:r>
            <a:r>
              <a:rPr lang="de-DE" sz="1400" dirty="0"/>
              <a:t> </a:t>
            </a:r>
            <a:r>
              <a:rPr lang="de-DE" sz="1400" dirty="0" err="1"/>
              <a:t>run</a:t>
            </a:r>
            <a:r>
              <a:rPr lang="de-DE" sz="1400" dirty="0"/>
              <a:t>-out </a:t>
            </a:r>
            <a:r>
              <a:rPr lang="de-DE" sz="1400" dirty="0" err="1"/>
              <a:t>accuracy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a </a:t>
            </a:r>
            <a:r>
              <a:rPr lang="de-DE" sz="1400" dirty="0" err="1"/>
              <a:t>must</a:t>
            </a:r>
            <a:endParaRPr lang="de-DE" sz="1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dirty="0"/>
              <a:t>Even minimal </a:t>
            </a:r>
            <a:r>
              <a:rPr lang="de-DE" sz="1400" dirty="0" err="1"/>
              <a:t>concentricity</a:t>
            </a:r>
            <a:r>
              <a:rPr lang="de-DE" sz="1400" dirty="0"/>
              <a:t> </a:t>
            </a:r>
            <a:r>
              <a:rPr lang="de-DE" sz="1400" dirty="0" err="1"/>
              <a:t>errors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tools</a:t>
            </a:r>
            <a:r>
              <a:rPr lang="de-DE" sz="1400" dirty="0"/>
              <a:t>, spindle </a:t>
            </a:r>
            <a:r>
              <a:rPr lang="de-DE" sz="1400" dirty="0" err="1"/>
              <a:t>mounts</a:t>
            </a:r>
            <a:r>
              <a:rPr lang="de-DE" sz="1400" dirty="0"/>
              <a:t>, and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spindles</a:t>
            </a:r>
            <a:r>
              <a:rPr lang="de-DE" sz="1400" dirty="0"/>
              <a:t>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individually</a:t>
            </a:r>
            <a:r>
              <a:rPr lang="de-DE" sz="1400" dirty="0"/>
              <a:t> </a:t>
            </a:r>
            <a:r>
              <a:rPr lang="de-DE" sz="1400" dirty="0" err="1"/>
              <a:t>compensated</a:t>
            </a:r>
            <a:endParaRPr lang="de-DE" sz="1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400" dirty="0"/>
              <a:t>Constant run-out accuracy can be adjusted to 0.000 mm for optimum shape </a:t>
            </a:r>
            <a:r>
              <a:rPr lang="de-DE" sz="1400" dirty="0"/>
              <a:t>and </a:t>
            </a:r>
            <a:r>
              <a:rPr lang="de-DE" sz="1400" dirty="0" err="1"/>
              <a:t>positional</a:t>
            </a:r>
            <a:r>
              <a:rPr lang="de-DE" sz="1400" dirty="0"/>
              <a:t> </a:t>
            </a:r>
            <a:r>
              <a:rPr lang="de-DE" sz="1400" dirty="0" err="1"/>
              <a:t>tolerances</a:t>
            </a:r>
            <a:endParaRPr lang="de-DE" sz="1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400" dirty="0"/>
              <a:t>Perfect vibration damping for up to 50% long er tool lives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400" dirty="0"/>
              <a:t>Easy handling for precise setting of high-quality precision tools</a:t>
            </a:r>
            <a:endParaRPr lang="de-DE" sz="1400" dirty="0"/>
          </a:p>
          <a:p>
            <a:endParaRPr lang="de-DE" dirty="0"/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9E567F49-C06A-41DB-93EE-7E04F60103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8173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6DBC654-F0AF-42AF-BC93-77A9F926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64000"/>
          </a:xfrm>
        </p:spPr>
        <p:txBody>
          <a:bodyPr>
            <a:normAutofit/>
          </a:bodyPr>
          <a:lstStyle/>
          <a:p>
            <a:r>
              <a:rPr lang="de-DE" dirty="0" err="1"/>
              <a:t>TENDOzero</a:t>
            </a:r>
            <a:endParaRPr lang="de-DE" dirty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4F2FAF6B-9F77-43A2-B02D-62100DFD89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38954" y="1112838"/>
            <a:ext cx="4157296" cy="2854325"/>
          </a:xfrm>
        </p:spPr>
        <p:txBody>
          <a:bodyPr>
            <a:norm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A TORX PLUS® </a:t>
            </a:r>
            <a:r>
              <a:rPr lang="de-DE" sz="1400" dirty="0" err="1"/>
              <a:t>key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used</a:t>
            </a:r>
            <a:r>
              <a:rPr lang="de-DE" sz="1400" dirty="0"/>
              <a:t> on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four</a:t>
            </a:r>
            <a:r>
              <a:rPr lang="de-DE" sz="1400" dirty="0"/>
              <a:t> </a:t>
            </a:r>
            <a:r>
              <a:rPr lang="de-DE" sz="1400" dirty="0" err="1"/>
              <a:t>set-screws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correct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angular </a:t>
            </a:r>
            <a:r>
              <a:rPr lang="de-DE" sz="1400" dirty="0" err="1"/>
              <a:t>position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clamped</a:t>
            </a:r>
            <a:r>
              <a:rPr lang="de-DE" sz="1400" dirty="0"/>
              <a:t> </a:t>
            </a:r>
            <a:r>
              <a:rPr lang="de-DE" sz="1400" dirty="0" err="1"/>
              <a:t>precision</a:t>
            </a:r>
            <a:r>
              <a:rPr lang="de-DE" sz="1400" dirty="0"/>
              <a:t> </a:t>
            </a:r>
            <a:r>
              <a:rPr lang="de-DE" sz="1400" dirty="0" err="1"/>
              <a:t>tool</a:t>
            </a:r>
            <a:r>
              <a:rPr lang="de-DE" sz="1400" dirty="0"/>
              <a:t>, and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run</a:t>
            </a:r>
            <a:r>
              <a:rPr lang="de-DE" sz="1400" dirty="0"/>
              <a:t>-out </a:t>
            </a:r>
            <a:r>
              <a:rPr lang="de-DE" sz="1400" dirty="0" err="1"/>
              <a:t>accuracy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set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0.000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It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even</a:t>
            </a:r>
            <a:r>
              <a:rPr lang="de-DE" sz="1400" dirty="0"/>
              <a:t> possible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set</a:t>
            </a:r>
            <a:r>
              <a:rPr lang="de-DE" sz="1400" dirty="0"/>
              <a:t> a </a:t>
            </a:r>
            <a:r>
              <a:rPr lang="de-DE" sz="1400" dirty="0" err="1"/>
              <a:t>run</a:t>
            </a:r>
            <a:r>
              <a:rPr lang="de-DE" sz="1400" dirty="0"/>
              <a:t>-out </a:t>
            </a:r>
            <a:r>
              <a:rPr lang="de-DE" sz="1400" dirty="0" err="1"/>
              <a:t>accuracy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0.000 mm </a:t>
            </a:r>
            <a:r>
              <a:rPr lang="de-DE" sz="1400" dirty="0" err="1"/>
              <a:t>with</a:t>
            </a:r>
            <a:r>
              <a:rPr lang="de-DE" sz="1400" dirty="0"/>
              <a:t> intermediate </a:t>
            </a:r>
            <a:r>
              <a:rPr lang="de-DE" sz="1400" dirty="0" err="1"/>
              <a:t>sleeves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endParaRPr lang="de-DE" dirty="0"/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9E567F49-C06A-41DB-93EE-7E04F60103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7A2CA-3EDB-43C2-BFB5-5BBECA072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839" y="1006449"/>
            <a:ext cx="2796221" cy="17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83435B-6A68-44E6-B4A3-BF1E270A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r="3551" b="2313"/>
          <a:stretch>
            <a:fillRect/>
          </a:stretch>
        </p:blipFill>
        <p:spPr bwMode="auto">
          <a:xfrm>
            <a:off x="1047750" y="2503714"/>
            <a:ext cx="1663998" cy="184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4406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6DBC654-F0AF-42AF-BC93-77A9F926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64000"/>
          </a:xfrm>
        </p:spPr>
        <p:txBody>
          <a:bodyPr>
            <a:normAutofit/>
          </a:bodyPr>
          <a:lstStyle/>
          <a:p>
            <a:r>
              <a:rPr lang="de-DE" dirty="0"/>
              <a:t>TENDO ES</a:t>
            </a:r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9E567F49-C06A-41DB-93EE-7E04F60103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9" name="Picture 2" descr="http://www.schunk.int/pimexport/IM0002546.jpg">
            <a:extLst>
              <a:ext uri="{FF2B5EF4-FFF2-40B4-BE49-F238E27FC236}">
                <a16:creationId xmlns:a16="http://schemas.microsoft.com/office/drawing/2014/main" id="{E6576271-DB8B-43D9-A97D-5015DD031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32922" y="912995"/>
            <a:ext cx="4878155" cy="310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5175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F8EB3-83EA-4D51-B00A-A2EB8CD8B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ES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569336-F927-4EFA-AE78-6007D95C55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31465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1400" b="1" dirty="0"/>
              <a:t>Space-</a:t>
            </a:r>
            <a:r>
              <a:rPr lang="de-DE" sz="1400" b="1" dirty="0" err="1"/>
              <a:t>saving</a:t>
            </a:r>
            <a:r>
              <a:rPr lang="de-DE" sz="1400" b="1" dirty="0"/>
              <a:t>! Precision in </a:t>
            </a:r>
            <a:r>
              <a:rPr lang="de-DE" sz="1400" b="1" dirty="0" err="1"/>
              <a:t>tight</a:t>
            </a:r>
            <a:r>
              <a:rPr lang="de-DE" sz="1400" b="1" dirty="0"/>
              <a:t> </a:t>
            </a:r>
            <a:r>
              <a:rPr lang="de-DE" sz="1400" b="1" dirty="0" err="1"/>
              <a:t>machine</a:t>
            </a:r>
            <a:r>
              <a:rPr lang="de-DE" sz="1400" b="1" dirty="0"/>
              <a:t> </a:t>
            </a:r>
            <a:r>
              <a:rPr lang="de-DE" sz="1400" b="1" dirty="0" err="1"/>
              <a:t>rooms</a:t>
            </a:r>
            <a:endParaRPr lang="de-DE" sz="1400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With zero interfering contour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Is used when every centimeter in the machine room 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Extremely short hydraulic expansion toolholder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Perfectly suited for machining large workpieces – even when space in the machine room is tight – and for deep-hole drilling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Tools are mounted directly in the mounting taper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mounting taper is supported in the spindle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Result: Maximum radial rigidity at high torques and plenty of additional space in the machine room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50FF39-7806-4D7B-96DC-C91636AA3F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</p:spTree>
    <p:extLst>
      <p:ext uri="{BB962C8B-B14F-4D97-AF65-F5344CB8AC3E}">
        <p14:creationId xmlns:p14="http://schemas.microsoft.com/office/powerpoint/2010/main" val="1078463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F8EB3-83EA-4D51-B00A-A2EB8CD8B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ES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569336-F927-4EFA-AE78-6007D95C55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31465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b="1" dirty="0"/>
              <a:t>Extremely short, extremely powerful, extremely cost-effective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 interfering contour – optimal freedom of movement where working </a:t>
            </a:r>
            <a:r>
              <a:rPr lang="de-DE" sz="1400" dirty="0" err="1"/>
              <a:t>space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limited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Excellent vibration damping guarantees optimum workpiece surfaces and </a:t>
            </a:r>
            <a:r>
              <a:rPr lang="de-DE" sz="1400" dirty="0" err="1"/>
              <a:t>long</a:t>
            </a:r>
            <a:r>
              <a:rPr lang="de-DE" sz="1400" dirty="0"/>
              <a:t> </a:t>
            </a:r>
            <a:r>
              <a:rPr lang="de-DE" sz="1400" dirty="0" err="1"/>
              <a:t>tool</a:t>
            </a:r>
            <a:r>
              <a:rPr lang="de-DE" sz="1400" dirty="0"/>
              <a:t> </a:t>
            </a:r>
            <a:r>
              <a:rPr lang="de-DE" sz="1400" dirty="0" err="1"/>
              <a:t>life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Perfectly suited for large volume cutting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Easy and quick handling, micron precise tool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Can be ideally combined with TENDO SVL and TRIBOS SVL extensions</a:t>
            </a:r>
            <a:endParaRPr lang="de-DE" sz="1400" b="1" dirty="0"/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50FF39-7806-4D7B-96DC-C91636AA3F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 </a:t>
            </a:r>
          </a:p>
        </p:txBody>
      </p:sp>
    </p:spTree>
    <p:extLst>
      <p:ext uri="{BB962C8B-B14F-4D97-AF65-F5344CB8AC3E}">
        <p14:creationId xmlns:p14="http://schemas.microsoft.com/office/powerpoint/2010/main" val="1105786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80B35-145A-4E32-88AD-DDA984B87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TENDO ES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ACC82C-5EA1-4C16-9339-B2E97E8D46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96824" y="962699"/>
            <a:ext cx="4133850" cy="2854325"/>
          </a:xfrm>
        </p:spPr>
        <p:txBody>
          <a:bodyPr>
            <a:normAutofit/>
          </a:bodyPr>
          <a:lstStyle/>
          <a:p>
            <a:r>
              <a:rPr lang="de-DE" sz="1400" b="1" dirty="0"/>
              <a:t>Ideal </a:t>
            </a:r>
            <a:r>
              <a:rPr lang="de-DE" sz="1400" b="1" dirty="0" err="1"/>
              <a:t>for</a:t>
            </a:r>
            <a:r>
              <a:rPr lang="de-DE" sz="1400" b="1" dirty="0"/>
              <a:t> </a:t>
            </a:r>
            <a:r>
              <a:rPr lang="de-DE" sz="1400" b="1" dirty="0" err="1"/>
              <a:t>deep</a:t>
            </a:r>
            <a:r>
              <a:rPr lang="de-DE" sz="1400" b="1" dirty="0"/>
              <a:t>-hole </a:t>
            </a:r>
            <a:r>
              <a:rPr lang="de-DE" sz="1400" b="1" dirty="0" err="1"/>
              <a:t>drilling</a:t>
            </a:r>
            <a:r>
              <a:rPr lang="de-DE" sz="1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Extremely</a:t>
            </a:r>
            <a:r>
              <a:rPr lang="de-DE" sz="1400" dirty="0"/>
              <a:t> </a:t>
            </a:r>
            <a:r>
              <a:rPr lang="de-DE" sz="1400" dirty="0" err="1"/>
              <a:t>short</a:t>
            </a:r>
            <a:r>
              <a:rPr lang="de-DE" sz="1400" dirty="0"/>
              <a:t>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Frees</a:t>
            </a:r>
            <a:r>
              <a:rPr lang="de-DE" sz="1400" dirty="0"/>
              <a:t> </a:t>
            </a:r>
            <a:r>
              <a:rPr lang="de-DE" sz="1400" dirty="0" err="1"/>
              <a:t>up</a:t>
            </a:r>
            <a:r>
              <a:rPr lang="de-DE" sz="1400" dirty="0"/>
              <a:t> </a:t>
            </a:r>
            <a:r>
              <a:rPr lang="de-DE" sz="1400" dirty="0" err="1"/>
              <a:t>plenty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machine</a:t>
            </a:r>
            <a:r>
              <a:rPr lang="de-DE" sz="1400" dirty="0"/>
              <a:t> </a:t>
            </a:r>
            <a:r>
              <a:rPr lang="de-DE" sz="1400" dirty="0" err="1"/>
              <a:t>room</a:t>
            </a:r>
            <a:r>
              <a:rPr lang="de-DE" sz="1400" dirty="0"/>
              <a:t> </a:t>
            </a:r>
            <a:r>
              <a:rPr lang="de-DE" sz="1400" dirty="0" err="1"/>
              <a:t>space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Guarantees</a:t>
            </a:r>
            <a:r>
              <a:rPr lang="de-DE" sz="1400" dirty="0"/>
              <a:t> </a:t>
            </a:r>
            <a:r>
              <a:rPr lang="de-DE" sz="1400" dirty="0" err="1"/>
              <a:t>that</a:t>
            </a:r>
            <a:r>
              <a:rPr lang="de-DE" sz="1400" dirty="0"/>
              <a:t> </a:t>
            </a:r>
            <a:r>
              <a:rPr lang="de-DE" sz="1400" dirty="0" err="1"/>
              <a:t>there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sufficient</a:t>
            </a:r>
            <a:r>
              <a:rPr lang="de-DE" sz="1400" dirty="0"/>
              <a:t> </a:t>
            </a:r>
            <a:r>
              <a:rPr lang="de-DE" sz="1400" dirty="0" err="1"/>
              <a:t>freedom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movement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axes</a:t>
            </a:r>
            <a:r>
              <a:rPr lang="de-DE" sz="1400" dirty="0"/>
              <a:t> </a:t>
            </a:r>
            <a:r>
              <a:rPr lang="de-DE" sz="1400" dirty="0" err="1"/>
              <a:t>before</a:t>
            </a:r>
            <a:r>
              <a:rPr lang="de-DE" sz="1400" dirty="0"/>
              <a:t> </a:t>
            </a:r>
            <a:r>
              <a:rPr lang="de-DE" sz="1400" dirty="0" err="1"/>
              <a:t>tool</a:t>
            </a:r>
            <a:r>
              <a:rPr lang="de-DE" sz="1400" dirty="0"/>
              <a:t> </a:t>
            </a:r>
            <a:r>
              <a:rPr lang="de-DE" sz="1400" dirty="0" err="1"/>
              <a:t>immersion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Collisions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eliminated</a:t>
            </a:r>
            <a:endParaRPr lang="de-DE" sz="1400" b="1" dirty="0"/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C6C9CCA-83E3-486A-9396-88D76C5678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ADCDE87-2C07-40C4-A761-98A86D2F6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538" y="1024339"/>
            <a:ext cx="1471613" cy="210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042CA2D-FDA3-46CB-A6F3-67339FCCE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5701" y="2050045"/>
            <a:ext cx="1603354" cy="215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50146B9-DFE7-440C-86F2-A47F43810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6824" y="2571750"/>
            <a:ext cx="3818659" cy="175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7079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919A1-BC8A-46F4-9C37-213B2CC9C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TENDO LSS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9495D10-46BF-44F4-AE4B-CD99BCE635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5" name="Picture 2" descr="http://www.schunk.int/pimexport/IM0008162.jpg">
            <a:extLst>
              <a:ext uri="{FF2B5EF4-FFF2-40B4-BE49-F238E27FC236}">
                <a16:creationId xmlns:a16="http://schemas.microsoft.com/office/drawing/2014/main" id="{0DC99CCD-D654-42A1-B94E-3B926B4CD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8018" y="290968"/>
            <a:ext cx="989764" cy="405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2628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77FA54-D80D-4AB8-A6E9-9036ADE9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LSS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EC11AE-3B55-43E9-8094-75A1B9CDFA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3212419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1400" b="1" dirty="0"/>
              <a:t>No competition! Super-slim and offering high precision – with a run-out accuracy &lt; 0.006 mm (when L1 = 200 mm and with an </a:t>
            </a:r>
            <a:r>
              <a:rPr lang="de-DE" sz="1400" b="1" dirty="0" err="1"/>
              <a:t>unclamping</a:t>
            </a:r>
            <a:r>
              <a:rPr lang="de-DE" sz="1400" b="1" dirty="0"/>
              <a:t> </a:t>
            </a:r>
            <a:r>
              <a:rPr lang="de-DE" sz="1400" b="1" dirty="0" err="1"/>
              <a:t>length</a:t>
            </a:r>
            <a:r>
              <a:rPr lang="de-DE" sz="1400" b="1" dirty="0"/>
              <a:t> </a:t>
            </a:r>
            <a:r>
              <a:rPr lang="de-DE" sz="1400" b="1" dirty="0" err="1"/>
              <a:t>of</a:t>
            </a:r>
            <a:r>
              <a:rPr lang="de-DE" sz="1400" b="1" dirty="0"/>
              <a:t> 2.5xD)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de-DE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Optimized</a:t>
            </a:r>
            <a:r>
              <a:rPr lang="de-DE" sz="1400" dirty="0"/>
              <a:t> </a:t>
            </a:r>
            <a:r>
              <a:rPr lang="de-DE" sz="1400" dirty="0" err="1"/>
              <a:t>interfering</a:t>
            </a:r>
            <a:r>
              <a:rPr lang="de-DE" sz="1400" dirty="0"/>
              <a:t> </a:t>
            </a:r>
            <a:r>
              <a:rPr lang="de-DE" sz="1400" dirty="0" err="1"/>
              <a:t>contours</a:t>
            </a:r>
            <a:r>
              <a:rPr lang="de-DE" sz="1400" dirty="0"/>
              <a:t>, </a:t>
            </a:r>
            <a:r>
              <a:rPr lang="de-DE" sz="1400" dirty="0" err="1"/>
              <a:t>which</a:t>
            </a:r>
            <a:r>
              <a:rPr lang="de-DE" sz="1400" dirty="0"/>
              <a:t> </a:t>
            </a:r>
            <a:r>
              <a:rPr lang="de-DE" sz="1400" dirty="0" err="1"/>
              <a:t>results</a:t>
            </a:r>
            <a:r>
              <a:rPr lang="de-DE" sz="1400" dirty="0"/>
              <a:t> in </a:t>
            </a:r>
            <a:r>
              <a:rPr lang="de-DE" sz="1400" dirty="0" err="1"/>
              <a:t>excellent</a:t>
            </a:r>
            <a:r>
              <a:rPr lang="de-DE" sz="1400" dirty="0"/>
              <a:t> </a:t>
            </a:r>
            <a:r>
              <a:rPr lang="de-DE" sz="1400" dirty="0" err="1"/>
              <a:t>workpiece</a:t>
            </a:r>
            <a:r>
              <a:rPr lang="de-DE" sz="1400" dirty="0"/>
              <a:t> </a:t>
            </a:r>
            <a:r>
              <a:rPr lang="de-DE" sz="1400" dirty="0" err="1"/>
              <a:t>accessibility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Sets </a:t>
            </a:r>
            <a:r>
              <a:rPr lang="de-DE" sz="1400" dirty="0" err="1"/>
              <a:t>standards</a:t>
            </a:r>
            <a:r>
              <a:rPr lang="de-DE" sz="1400" dirty="0"/>
              <a:t>, </a:t>
            </a:r>
            <a:r>
              <a:rPr lang="de-DE" sz="1400" dirty="0" err="1"/>
              <a:t>therefore</a:t>
            </a:r>
            <a:r>
              <a:rPr lang="de-DE" sz="1400" dirty="0"/>
              <a:t> </a:t>
            </a:r>
            <a:r>
              <a:rPr lang="de-DE" sz="1400" dirty="0" err="1"/>
              <a:t>saves</a:t>
            </a:r>
            <a:r>
              <a:rPr lang="de-DE" sz="1400" dirty="0"/>
              <a:t> </a:t>
            </a:r>
            <a:r>
              <a:rPr lang="de-DE" sz="1400" dirty="0" err="1"/>
              <a:t>costs</a:t>
            </a:r>
            <a:r>
              <a:rPr lang="de-DE" sz="1400" dirty="0"/>
              <a:t> in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fabrication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expensive </a:t>
            </a:r>
            <a:r>
              <a:rPr lang="de-DE" sz="1400" dirty="0" err="1"/>
              <a:t>special</a:t>
            </a:r>
            <a:r>
              <a:rPr lang="de-DE" sz="1400" dirty="0"/>
              <a:t> </a:t>
            </a:r>
            <a:r>
              <a:rPr lang="de-DE" sz="1400" dirty="0" err="1"/>
              <a:t>tools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Negotiates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obstacles</a:t>
            </a:r>
            <a:r>
              <a:rPr lang="de-DE" sz="1400" dirty="0"/>
              <a:t> </a:t>
            </a:r>
            <a:r>
              <a:rPr lang="de-DE" sz="1400" dirty="0" err="1"/>
              <a:t>posed</a:t>
            </a:r>
            <a:r>
              <a:rPr lang="de-DE" sz="1400" dirty="0"/>
              <a:t> </a:t>
            </a:r>
            <a:r>
              <a:rPr lang="de-DE" sz="1400" dirty="0" err="1"/>
              <a:t>even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trichiest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tasks</a:t>
            </a:r>
            <a:r>
              <a:rPr lang="de-DE" sz="1400" dirty="0"/>
              <a:t>, </a:t>
            </a:r>
            <a:r>
              <a:rPr lang="de-DE" sz="1400" dirty="0" err="1"/>
              <a:t>when</a:t>
            </a:r>
            <a:r>
              <a:rPr lang="de-DE" sz="1400" dirty="0"/>
              <a:t> </a:t>
            </a:r>
            <a:r>
              <a:rPr lang="en-US" sz="1400" dirty="0"/>
              <a:t>machining at   the narrowest of angles and where workpieces are difficult to access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High stability and high radial rigidity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super-</a:t>
            </a:r>
            <a:r>
              <a:rPr lang="de-DE" sz="1400" dirty="0" err="1"/>
              <a:t>slim</a:t>
            </a:r>
            <a:r>
              <a:rPr lang="de-DE" sz="1400" dirty="0"/>
              <a:t> toolholder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ideally</a:t>
            </a:r>
            <a:r>
              <a:rPr lang="de-DE" sz="1400" dirty="0"/>
              <a:t> </a:t>
            </a:r>
            <a:r>
              <a:rPr lang="en-US" sz="1400" dirty="0"/>
              <a:t>suited to boring, reaming, and for finish milling machining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Maximum run-out and repeat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Excellent</a:t>
            </a:r>
            <a:r>
              <a:rPr lang="de-DE" sz="1400" dirty="0"/>
              <a:t> </a:t>
            </a:r>
            <a:r>
              <a:rPr lang="de-DE" sz="1400" dirty="0" err="1"/>
              <a:t>vibration</a:t>
            </a:r>
            <a:r>
              <a:rPr lang="de-DE" sz="1400" dirty="0"/>
              <a:t> </a:t>
            </a:r>
            <a:r>
              <a:rPr lang="de-DE" sz="1400" dirty="0" err="1"/>
              <a:t>damping</a:t>
            </a:r>
            <a:endParaRPr lang="de-DE" sz="1400" b="1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1B096ED-7E92-4AD3-9028-E742FB52CD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TENDO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9912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7D0A1-9301-47EC-B3D7-A575C9387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TENDO LSS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B06927-477B-4CE7-9538-2CD862FE55E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marL="742920" lvl="1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Ideally</a:t>
            </a:r>
            <a:r>
              <a:rPr lang="de-DE" sz="1400" dirty="0"/>
              <a:t> </a:t>
            </a:r>
            <a:r>
              <a:rPr lang="de-DE" sz="1400" dirty="0" err="1"/>
              <a:t>suited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precision</a:t>
            </a:r>
            <a:r>
              <a:rPr lang="de-DE" sz="1400" dirty="0"/>
              <a:t> </a:t>
            </a:r>
            <a:r>
              <a:rPr lang="de-DE" sz="1400" dirty="0" err="1"/>
              <a:t>machining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hard-to-reach</a:t>
            </a:r>
            <a:r>
              <a:rPr lang="de-DE" sz="1400" dirty="0"/>
              <a:t> </a:t>
            </a:r>
            <a:r>
              <a:rPr lang="de-DE" sz="1400" dirty="0" err="1"/>
              <a:t>areas</a:t>
            </a:r>
            <a:endParaRPr lang="de-DE" sz="1400" dirty="0"/>
          </a:p>
          <a:p>
            <a:pPr marL="742920" lvl="1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example</a:t>
            </a:r>
            <a:r>
              <a:rPr lang="de-DE" sz="1400" dirty="0"/>
              <a:t>, </a:t>
            </a:r>
            <a:r>
              <a:rPr lang="de-DE" sz="1400" dirty="0" err="1"/>
              <a:t>when</a:t>
            </a:r>
            <a:r>
              <a:rPr lang="de-DE" sz="1400" dirty="0"/>
              <a:t> </a:t>
            </a:r>
            <a:r>
              <a:rPr lang="de-DE" sz="1400" dirty="0" err="1"/>
              <a:t>milling</a:t>
            </a:r>
            <a:r>
              <a:rPr lang="de-DE" sz="1400" dirty="0"/>
              <a:t> </a:t>
            </a:r>
            <a:r>
              <a:rPr lang="de-DE" sz="1400" dirty="0" err="1"/>
              <a:t>difficult</a:t>
            </a:r>
            <a:r>
              <a:rPr lang="de-DE" sz="1400" dirty="0"/>
              <a:t>, </a:t>
            </a:r>
            <a:r>
              <a:rPr lang="de-DE" sz="1400" dirty="0" err="1"/>
              <a:t>deep</a:t>
            </a:r>
            <a:r>
              <a:rPr lang="de-DE" sz="1400" dirty="0"/>
              <a:t> </a:t>
            </a:r>
            <a:r>
              <a:rPr lang="de-DE" sz="1400" dirty="0" err="1"/>
              <a:t>contours</a:t>
            </a:r>
            <a:r>
              <a:rPr lang="de-DE" sz="1400" dirty="0"/>
              <a:t> in die </a:t>
            </a:r>
            <a:r>
              <a:rPr lang="de-DE" sz="1400" dirty="0" err="1"/>
              <a:t>construction</a:t>
            </a:r>
            <a:endParaRPr lang="de-DE" sz="1400" dirty="0"/>
          </a:p>
          <a:p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BFAB6F9-7373-4858-A946-7F918CE84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34CFEC9-86C6-4CAD-A71F-D2F1E1774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1" y="1115559"/>
            <a:ext cx="4357356" cy="263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F50313C9-5E2F-4ACE-8206-73F31C9FC7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</p:spTree>
    <p:extLst>
      <p:ext uri="{BB962C8B-B14F-4D97-AF65-F5344CB8AC3E}">
        <p14:creationId xmlns:p14="http://schemas.microsoft.com/office/powerpoint/2010/main" val="859837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506D4D-4443-41A4-864E-DE2787F7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TENDO SDF-KSR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BCC1FD-95C4-4C13-B160-19E4DB2BFA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5" name="Picture 2" descr="http://www.schunk.int/pimexport/IM0008163.jpg">
            <a:extLst>
              <a:ext uri="{FF2B5EF4-FFF2-40B4-BE49-F238E27FC236}">
                <a16:creationId xmlns:a16="http://schemas.microsoft.com/office/drawing/2014/main" id="{A386E766-0FFA-433A-951F-B9155FEE9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9991"/>
            <a:ext cx="1670627" cy="373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2304293-1C3A-4036-BBC9-4B9DA366A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476" y="957521"/>
            <a:ext cx="2322512" cy="173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355F4A1-EFCA-4D3C-819F-C4755DF3C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7944" y="2889250"/>
            <a:ext cx="19335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389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75CB9-8DD6-4FDD-A820-278317236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TENDO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205EBA-F2DE-41F9-A6A2-B48C683CA6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46B1ED0-8A35-42BE-8585-D4D2FA31C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895579"/>
            <a:ext cx="5414099" cy="296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DB12E54-5220-4886-A448-E1B63E328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6258" y="2532729"/>
            <a:ext cx="1749992" cy="132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2073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9EB317-B867-4053-A2EC-8A210F959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SDF-KSR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AFFDAD-21B4-49CA-B37B-8FEA5194FA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1800" b="1" dirty="0"/>
              <a:t>More precise! Radial length adjustment for micron precise positioning</a:t>
            </a:r>
          </a:p>
          <a:p>
            <a:pPr>
              <a:buNone/>
            </a:pPr>
            <a:endParaRPr lang="de-DE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When the sensitive adjusting mechanism is oriented, this set-up time minimizer gives you micron precise positioning for the tool length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/>
              <a:t>Length</a:t>
            </a:r>
            <a:r>
              <a:rPr lang="de-DE" sz="1800" dirty="0"/>
              <a:t>-setting </a:t>
            </a:r>
            <a:r>
              <a:rPr lang="en-US" sz="1800" dirty="0"/>
              <a:t>screw equipped with a front and back stop, self-locking, 10 mm adjustment travel for all clamping diameters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/>
              <a:t>Position </a:t>
            </a:r>
            <a:r>
              <a:rPr lang="en-US" sz="1800" dirty="0"/>
              <a:t>of the tool can′t be changed by its own weight or through axial pressure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The balancing grade is not affected</a:t>
            </a:r>
            <a:endParaRPr lang="de-D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/>
              <a:t>Radial </a:t>
            </a:r>
            <a:r>
              <a:rPr lang="de-DE" sz="1800" dirty="0" err="1"/>
              <a:t>length</a:t>
            </a:r>
            <a:r>
              <a:rPr lang="de-DE" sz="1800" dirty="0"/>
              <a:t> </a:t>
            </a:r>
            <a:r>
              <a:rPr lang="de-DE" sz="1800" dirty="0" err="1"/>
              <a:t>adjustment</a:t>
            </a:r>
            <a:r>
              <a:rPr lang="de-DE" sz="1800" dirty="0"/>
              <a:t> </a:t>
            </a:r>
            <a:r>
              <a:rPr lang="de-DE" sz="1800" dirty="0" err="1"/>
              <a:t>can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actuated</a:t>
            </a:r>
            <a:r>
              <a:rPr lang="de-DE" sz="1800" dirty="0"/>
              <a:t> </a:t>
            </a:r>
            <a:r>
              <a:rPr lang="de-DE" sz="1800" dirty="0" err="1"/>
              <a:t>easily</a:t>
            </a:r>
            <a:r>
              <a:rPr lang="de-DE" sz="1800" dirty="0"/>
              <a:t> and </a:t>
            </a:r>
            <a:r>
              <a:rPr lang="de-DE" sz="1800" dirty="0" err="1"/>
              <a:t>process</a:t>
            </a:r>
            <a:r>
              <a:rPr lang="de-DE" sz="1800" dirty="0"/>
              <a:t> </a:t>
            </a:r>
            <a:r>
              <a:rPr lang="de-DE" sz="1800" dirty="0" err="1"/>
              <a:t>reliably</a:t>
            </a:r>
            <a:r>
              <a:rPr lang="de-DE" sz="1800" dirty="0"/>
              <a:t> </a:t>
            </a:r>
            <a:r>
              <a:rPr lang="de-DE" sz="1800" dirty="0" err="1"/>
              <a:t>using</a:t>
            </a:r>
            <a:r>
              <a:rPr lang="de-DE" sz="1800" dirty="0"/>
              <a:t> a </a:t>
            </a:r>
            <a:r>
              <a:rPr lang="de-DE" sz="1800" dirty="0" err="1"/>
              <a:t>set</a:t>
            </a:r>
            <a:r>
              <a:rPr lang="de-DE" sz="1800" dirty="0"/>
              <a:t> </a:t>
            </a:r>
            <a:r>
              <a:rPr lang="de-DE" sz="1800" dirty="0" err="1"/>
              <a:t>screw</a:t>
            </a:r>
            <a:r>
              <a:rPr lang="de-DE" sz="1800" dirty="0"/>
              <a:t> and an Allen </a:t>
            </a:r>
            <a:r>
              <a:rPr lang="de-DE" sz="1800" dirty="0" err="1"/>
              <a:t>key</a:t>
            </a:r>
            <a:endParaRPr lang="de-D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Micron precise length adjustment of the machining tools using the compact </a:t>
            </a:r>
            <a:r>
              <a:rPr lang="de-DE" sz="1800" dirty="0" err="1"/>
              <a:t>adjusting</a:t>
            </a:r>
            <a:r>
              <a:rPr lang="de-DE" sz="1800" dirty="0"/>
              <a:t> </a:t>
            </a:r>
            <a:r>
              <a:rPr lang="de-DE" sz="1800" dirty="0" err="1"/>
              <a:t>mechanism</a:t>
            </a:r>
            <a:endParaRPr lang="de-DE" sz="1800" dirty="0"/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339D9E6-AE2E-4206-8ABF-F8A443DF28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</p:spTree>
    <p:extLst>
      <p:ext uri="{BB962C8B-B14F-4D97-AF65-F5344CB8AC3E}">
        <p14:creationId xmlns:p14="http://schemas.microsoft.com/office/powerpoint/2010/main" val="411733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A8C8C7-BDF9-495B-9343-BED45FF4C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TENDO SDF-KSR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05BA6D-AE1F-4478-A16B-844EF640CC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38273" y="3390674"/>
            <a:ext cx="3011714" cy="815545"/>
          </a:xfrm>
        </p:spPr>
        <p:txBody>
          <a:bodyPr/>
          <a:lstStyle/>
          <a:p>
            <a:pPr lvl="1"/>
            <a:r>
              <a:rPr lang="de-DE" sz="1400" dirty="0"/>
              <a:t>Possible </a:t>
            </a:r>
            <a:r>
              <a:rPr lang="de-DE" sz="1400" dirty="0" err="1"/>
              <a:t>applications</a:t>
            </a:r>
            <a:r>
              <a:rPr lang="de-DE" sz="1400" dirty="0"/>
              <a:t>, e. g. on multi-spindle </a:t>
            </a:r>
            <a:r>
              <a:rPr lang="de-DE" sz="1400" dirty="0" err="1"/>
              <a:t>machines</a:t>
            </a:r>
            <a:endParaRPr lang="de-DE" sz="1400" dirty="0"/>
          </a:p>
          <a:p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AC533D-FDFC-4A5C-8492-81D9929139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390244"/>
            <a:ext cx="4656819" cy="815975"/>
          </a:xfrm>
        </p:spPr>
        <p:txBody>
          <a:bodyPr>
            <a:normAutofit/>
          </a:bodyPr>
          <a:lstStyle/>
          <a:p>
            <a:pPr lvl="1"/>
            <a:r>
              <a:rPr lang="de-DE" sz="1400" dirty="0" err="1"/>
              <a:t>Radially</a:t>
            </a:r>
            <a:r>
              <a:rPr lang="de-DE" sz="1400" dirty="0"/>
              <a:t> </a:t>
            </a:r>
            <a:r>
              <a:rPr lang="de-DE" sz="1400" dirty="0" err="1"/>
              <a:t>operated</a:t>
            </a:r>
            <a:r>
              <a:rPr lang="de-DE" sz="1400" dirty="0"/>
              <a:t> </a:t>
            </a:r>
            <a:r>
              <a:rPr lang="de-DE" sz="1400" dirty="0" err="1"/>
              <a:t>adjustment</a:t>
            </a:r>
            <a:r>
              <a:rPr lang="de-DE" sz="1400" dirty="0"/>
              <a:t> </a:t>
            </a:r>
            <a:r>
              <a:rPr lang="de-DE" sz="1400" dirty="0" err="1"/>
              <a:t>mechanism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pre</a:t>
            </a:r>
            <a:r>
              <a:rPr lang="de-DE" sz="1400" dirty="0"/>
              <a:t>-setting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tool</a:t>
            </a:r>
            <a:r>
              <a:rPr lang="de-DE" sz="1400" dirty="0"/>
              <a:t> </a:t>
            </a:r>
            <a:r>
              <a:rPr lang="de-DE" sz="1400" dirty="0" err="1"/>
              <a:t>length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micron</a:t>
            </a:r>
            <a:r>
              <a:rPr lang="de-DE" sz="1400" dirty="0"/>
              <a:t> </a:t>
            </a:r>
            <a:r>
              <a:rPr lang="de-DE" sz="1400" dirty="0" err="1"/>
              <a:t>accuracy</a:t>
            </a:r>
            <a:r>
              <a:rPr lang="de-DE" sz="1400" dirty="0"/>
              <a:t> in </a:t>
            </a:r>
            <a:r>
              <a:rPr lang="de-DE" sz="1400" dirty="0" err="1"/>
              <a:t>seconds</a:t>
            </a:r>
            <a:endParaRPr lang="de-DE" sz="1400" dirty="0"/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EB7DDD6-1946-4E17-AF57-104C1AA7E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037" y="1238123"/>
            <a:ext cx="35988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D94D457-72DF-4E94-A4C2-CC9662779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374" y="1188116"/>
            <a:ext cx="21145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0F56562D-482C-4D1C-BC9D-721433B95A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</p:spTree>
    <p:extLst>
      <p:ext uri="{BB962C8B-B14F-4D97-AF65-F5344CB8AC3E}">
        <p14:creationId xmlns:p14="http://schemas.microsoft.com/office/powerpoint/2010/main" val="324291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D99842-7BE0-40E6-AC5B-0259686DE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TENDOturn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CA0D3B-15E8-4300-B2BA-6655A3E5D9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3124F64-C698-4D67-ABE9-A80617551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348" y="435805"/>
            <a:ext cx="2254666" cy="394324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05E8905-5A62-4E60-A82D-6AD36458B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4351" y="1816878"/>
            <a:ext cx="15525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7789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57259C-49B9-4BCF-8D77-48F931621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TENDOturn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C6168A-2135-48A4-BCA8-6AC057A400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400" b="1" dirty="0"/>
              <a:t>Low-vibration! Improvement of surface finish by up to 300%</a:t>
            </a:r>
          </a:p>
          <a:p>
            <a:pPr>
              <a:buNone/>
            </a:pPr>
            <a:endParaRPr lang="de-DE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Applications</a:t>
            </a:r>
            <a:r>
              <a:rPr lang="de-DE" sz="1400" dirty="0"/>
              <a:t> on </a:t>
            </a:r>
            <a:r>
              <a:rPr lang="de-DE" sz="1400" dirty="0" err="1"/>
              <a:t>lathes</a:t>
            </a:r>
            <a:r>
              <a:rPr lang="de-DE" sz="1400" dirty="0"/>
              <a:t>/</a:t>
            </a:r>
            <a:r>
              <a:rPr lang="de-DE" sz="1400" dirty="0" err="1"/>
              <a:t>milling</a:t>
            </a:r>
            <a:r>
              <a:rPr lang="de-DE" sz="1400" dirty="0"/>
              <a:t> </a:t>
            </a:r>
            <a:r>
              <a:rPr lang="de-DE" sz="1400" dirty="0" err="1"/>
              <a:t>centers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Versatile </a:t>
            </a:r>
            <a:r>
              <a:rPr lang="de-DE" sz="1400" dirty="0" err="1"/>
              <a:t>clamping</a:t>
            </a:r>
            <a:r>
              <a:rPr lang="de-DE" sz="1400" dirty="0"/>
              <a:t> </a:t>
            </a:r>
            <a:r>
              <a:rPr lang="de-DE" sz="1400" dirty="0" err="1"/>
              <a:t>range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virtue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intermediate </a:t>
            </a:r>
            <a:r>
              <a:rPr lang="de-DE" sz="1400" dirty="0" err="1"/>
              <a:t>sleeves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Run-out and repeat accuracy of &lt; 0.003 mm </a:t>
            </a:r>
            <a:r>
              <a:rPr lang="de-DE" sz="1400" dirty="0"/>
              <a:t>(DSE double </a:t>
            </a:r>
            <a:r>
              <a:rPr lang="de-DE" sz="1400" dirty="0" err="1"/>
              <a:t>clamping</a:t>
            </a:r>
            <a:r>
              <a:rPr lang="de-DE" sz="1400" dirty="0"/>
              <a:t> </a:t>
            </a:r>
            <a:r>
              <a:rPr lang="de-DE" sz="1400" dirty="0" err="1"/>
              <a:t>insert</a:t>
            </a:r>
            <a:r>
              <a:rPr lang="de-DE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Easy </a:t>
            </a:r>
            <a:r>
              <a:rPr lang="de-DE" sz="1400" dirty="0" err="1"/>
              <a:t>handling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Unique </a:t>
            </a:r>
            <a:r>
              <a:rPr lang="de-DE" sz="1400" dirty="0" err="1"/>
              <a:t>vibration</a:t>
            </a:r>
            <a:r>
              <a:rPr lang="de-DE" sz="1400" dirty="0"/>
              <a:t> </a:t>
            </a:r>
            <a:r>
              <a:rPr lang="de-DE" sz="1400" dirty="0" err="1"/>
              <a:t>damping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This helps to realize </a:t>
            </a:r>
            <a:r>
              <a:rPr lang="de-DE" sz="1400" dirty="0" err="1"/>
              <a:t>excellent</a:t>
            </a:r>
            <a:r>
              <a:rPr lang="de-DE" sz="1400" dirty="0"/>
              <a:t> </a:t>
            </a:r>
            <a:r>
              <a:rPr lang="de-DE" sz="1400" dirty="0" err="1"/>
              <a:t>workpiece</a:t>
            </a:r>
            <a:r>
              <a:rPr lang="de-DE" sz="1400" dirty="0"/>
              <a:t> </a:t>
            </a:r>
            <a:r>
              <a:rPr lang="de-DE" sz="1400" dirty="0" err="1"/>
              <a:t>surfaces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Axial </a:t>
            </a:r>
            <a:r>
              <a:rPr lang="de-DE" sz="1400" dirty="0" err="1"/>
              <a:t>length</a:t>
            </a:r>
            <a:r>
              <a:rPr lang="de-DE" sz="1400" dirty="0"/>
              <a:t>-setting </a:t>
            </a:r>
            <a:r>
              <a:rPr lang="de-DE" sz="1400" dirty="0" err="1"/>
              <a:t>screw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All shank types can be clamped, including Weldon and Whistle Notch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Improvement of vibration damping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Visible improvement in the surface quality by up to 300%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36D617-8EA8-414F-95AF-07EF98234C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</p:spTree>
    <p:extLst>
      <p:ext uri="{BB962C8B-B14F-4D97-AF65-F5344CB8AC3E}">
        <p14:creationId xmlns:p14="http://schemas.microsoft.com/office/powerpoint/2010/main" val="3393283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4CFB93-ADA1-42D4-80FC-49ED3AA5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TENDOturn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2D860F-5F85-4AF9-9164-C342D7741A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2676" y="1112838"/>
            <a:ext cx="6408127" cy="3138731"/>
          </a:xfrm>
        </p:spPr>
        <p:txBody>
          <a:bodyPr>
            <a:normAutofit fontScale="92500" lnSpcReduction="10000"/>
          </a:bodyPr>
          <a:lstStyle/>
          <a:p>
            <a:r>
              <a:rPr lang="de-DE" sz="1600" u="sng" dirty="0" err="1"/>
              <a:t>TENDOturn</a:t>
            </a:r>
            <a:r>
              <a:rPr lang="de-DE" sz="1600" u="sng" dirty="0"/>
              <a:t> </a:t>
            </a:r>
            <a:r>
              <a:rPr lang="de-DE" sz="1600" u="sng" dirty="0" err="1"/>
              <a:t>lathe</a:t>
            </a:r>
            <a:r>
              <a:rPr lang="de-DE" sz="1600" u="sng" dirty="0"/>
              <a:t> </a:t>
            </a:r>
            <a:r>
              <a:rPr lang="de-DE" sz="1600" u="sng" dirty="0" err="1"/>
              <a:t>clamping</a:t>
            </a:r>
            <a:r>
              <a:rPr lang="de-DE" sz="1600" u="sng" dirty="0"/>
              <a:t> </a:t>
            </a:r>
            <a:r>
              <a:rPr lang="de-DE" sz="1600" u="sng" dirty="0" err="1"/>
              <a:t>insert</a:t>
            </a:r>
            <a:r>
              <a:rPr lang="de-DE" sz="1600" u="sng" dirty="0"/>
              <a:t> DKE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Increase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productivity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</a:t>
            </a:r>
            <a:r>
              <a:rPr lang="de-DE" sz="1600" dirty="0" err="1"/>
              <a:t>using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lathe</a:t>
            </a:r>
            <a:r>
              <a:rPr lang="de-DE" sz="1600" dirty="0"/>
              <a:t> </a:t>
            </a:r>
            <a:r>
              <a:rPr lang="de-DE" sz="1600" dirty="0" err="1"/>
              <a:t>clamping</a:t>
            </a:r>
            <a:r>
              <a:rPr lang="de-DE" sz="1600" dirty="0"/>
              <a:t> </a:t>
            </a:r>
            <a:r>
              <a:rPr lang="de-DE" sz="1600" dirty="0" err="1"/>
              <a:t>insert</a:t>
            </a:r>
            <a:r>
              <a:rPr lang="de-DE" sz="1600" dirty="0"/>
              <a:t> DKE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Does</a:t>
            </a:r>
            <a:r>
              <a:rPr lang="de-DE" sz="1600" dirty="0"/>
              <a:t> not </a:t>
            </a:r>
            <a:r>
              <a:rPr lang="de-DE" sz="1600" dirty="0" err="1"/>
              <a:t>require</a:t>
            </a:r>
            <a:r>
              <a:rPr lang="de-DE" sz="1600" dirty="0"/>
              <a:t> </a:t>
            </a:r>
            <a:r>
              <a:rPr lang="de-DE" sz="1600" dirty="0" err="1"/>
              <a:t>any</a:t>
            </a:r>
            <a:r>
              <a:rPr lang="de-DE" sz="1600" dirty="0"/>
              <a:t> </a:t>
            </a:r>
            <a:r>
              <a:rPr lang="de-DE" sz="1600" dirty="0" err="1"/>
              <a:t>specific</a:t>
            </a:r>
            <a:r>
              <a:rPr lang="de-DE" sz="1600" dirty="0"/>
              <a:t>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Can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held</a:t>
            </a:r>
            <a:r>
              <a:rPr lang="de-DE" sz="1600" dirty="0"/>
              <a:t> in </a:t>
            </a:r>
            <a:r>
              <a:rPr lang="de-DE" sz="1600" dirty="0" err="1"/>
              <a:t>any</a:t>
            </a:r>
            <a:r>
              <a:rPr lang="de-DE" sz="1600" dirty="0"/>
              <a:t> </a:t>
            </a:r>
            <a:r>
              <a:rPr lang="de-DE" sz="1600" dirty="0" err="1"/>
              <a:t>customary</a:t>
            </a:r>
            <a:r>
              <a:rPr lang="de-DE" sz="1600" dirty="0"/>
              <a:t> VDI </a:t>
            </a:r>
            <a:r>
              <a:rPr lang="de-DE" sz="1600" dirty="0" err="1"/>
              <a:t>bore</a:t>
            </a:r>
            <a:r>
              <a:rPr lang="de-DE" sz="1600" dirty="0"/>
              <a:t> </a:t>
            </a:r>
            <a:r>
              <a:rPr lang="de-DE" sz="1600" dirty="0" err="1"/>
              <a:t>rod</a:t>
            </a:r>
            <a:r>
              <a:rPr lang="de-DE" sz="1600" dirty="0"/>
              <a:t> </a:t>
            </a:r>
            <a:r>
              <a:rPr lang="de-DE" sz="1600" dirty="0" err="1"/>
              <a:t>holders</a:t>
            </a:r>
            <a:r>
              <a:rPr lang="de-DE" sz="1600" dirty="0"/>
              <a:t> in </a:t>
            </a:r>
            <a:r>
              <a:rPr lang="de-DE" sz="1600" dirty="0" err="1"/>
              <a:t>order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absorb</a:t>
            </a:r>
            <a:r>
              <a:rPr lang="de-DE" sz="1600" dirty="0"/>
              <a:t> </a:t>
            </a:r>
            <a:r>
              <a:rPr lang="de-DE" sz="1600" dirty="0" err="1"/>
              <a:t>vibrations</a:t>
            </a:r>
            <a:endParaRPr lang="de-DE" sz="1600" dirty="0"/>
          </a:p>
          <a:p>
            <a:endParaRPr lang="de-DE" sz="1600" dirty="0"/>
          </a:p>
          <a:p>
            <a:r>
              <a:rPr lang="de-DE" sz="1600" u="sng" dirty="0" err="1"/>
              <a:t>TENDOturn</a:t>
            </a:r>
            <a:r>
              <a:rPr lang="de-DE" sz="1600" u="sng" dirty="0"/>
              <a:t> double </a:t>
            </a:r>
            <a:r>
              <a:rPr lang="de-DE" sz="1600" u="sng" dirty="0" err="1"/>
              <a:t>clamping</a:t>
            </a:r>
            <a:r>
              <a:rPr lang="de-DE" sz="1600" u="sng" dirty="0"/>
              <a:t> </a:t>
            </a:r>
            <a:r>
              <a:rPr lang="de-DE" sz="1600" u="sng" dirty="0" err="1"/>
              <a:t>insert</a:t>
            </a:r>
            <a:r>
              <a:rPr lang="de-DE" sz="1600" u="sng" dirty="0"/>
              <a:t> DSE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Modular </a:t>
            </a:r>
            <a:r>
              <a:rPr lang="de-DE" sz="1600" dirty="0" err="1"/>
              <a:t>insert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driven</a:t>
            </a:r>
            <a:r>
              <a:rPr lang="de-DE" sz="1600" dirty="0"/>
              <a:t> </a:t>
            </a:r>
            <a:r>
              <a:rPr lang="de-DE" sz="1600" dirty="0" err="1"/>
              <a:t>tools</a:t>
            </a:r>
            <a:r>
              <a:rPr lang="de-DE" sz="1600" dirty="0"/>
              <a:t>,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perfect</a:t>
            </a:r>
            <a:r>
              <a:rPr lang="de-DE" sz="1600" dirty="0"/>
              <a:t> </a:t>
            </a:r>
            <a:r>
              <a:rPr lang="de-DE" sz="1600" dirty="0" err="1"/>
              <a:t>performance</a:t>
            </a:r>
            <a:r>
              <a:rPr lang="de-DE" sz="1600" dirty="0"/>
              <a:t> on </a:t>
            </a:r>
            <a:r>
              <a:rPr lang="de-DE" sz="1600" dirty="0" err="1"/>
              <a:t>existing</a:t>
            </a:r>
            <a:r>
              <a:rPr lang="de-DE" sz="1600" dirty="0"/>
              <a:t> </a:t>
            </a:r>
            <a:r>
              <a:rPr lang="de-DE" sz="1600" dirty="0" err="1"/>
              <a:t>equipment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Maximum </a:t>
            </a:r>
            <a:r>
              <a:rPr lang="de-DE" sz="1600" dirty="0" err="1"/>
              <a:t>run</a:t>
            </a:r>
            <a:r>
              <a:rPr lang="de-DE" sz="1600" dirty="0"/>
              <a:t>-out </a:t>
            </a:r>
            <a:r>
              <a:rPr lang="de-DE" sz="1600" dirty="0" err="1"/>
              <a:t>quality</a:t>
            </a:r>
            <a:r>
              <a:rPr lang="de-DE" sz="1600" dirty="0"/>
              <a:t> and </a:t>
            </a:r>
            <a:r>
              <a:rPr lang="de-DE" sz="1600" dirty="0" err="1"/>
              <a:t>great</a:t>
            </a:r>
            <a:r>
              <a:rPr lang="de-DE" sz="1600" dirty="0"/>
              <a:t> </a:t>
            </a:r>
            <a:r>
              <a:rPr lang="de-DE" sz="1600" dirty="0" err="1"/>
              <a:t>vibration</a:t>
            </a:r>
            <a:r>
              <a:rPr lang="de-DE" sz="1600" dirty="0"/>
              <a:t> </a:t>
            </a:r>
            <a:r>
              <a:rPr lang="de-DE" sz="1600" dirty="0" err="1"/>
              <a:t>damping</a:t>
            </a:r>
            <a:r>
              <a:rPr lang="de-DE" sz="1600" dirty="0"/>
              <a:t> </a:t>
            </a:r>
            <a:r>
              <a:rPr lang="de-DE" sz="1600" dirty="0" err="1"/>
              <a:t>ensure</a:t>
            </a:r>
            <a:r>
              <a:rPr lang="de-DE" sz="1600" dirty="0"/>
              <a:t> </a:t>
            </a:r>
            <a:r>
              <a:rPr lang="de-DE" sz="1600" dirty="0" err="1"/>
              <a:t>optimum</a:t>
            </a:r>
            <a:r>
              <a:rPr lang="de-DE" sz="1600" dirty="0"/>
              <a:t> </a:t>
            </a:r>
            <a:r>
              <a:rPr lang="de-DE" sz="1600" dirty="0" err="1"/>
              <a:t>results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Uniform internal/external </a:t>
            </a:r>
            <a:r>
              <a:rPr lang="de-DE" sz="1600" dirty="0" err="1"/>
              <a:t>clamping</a:t>
            </a:r>
            <a:r>
              <a:rPr lang="de-DE" sz="1600" dirty="0"/>
              <a:t> </a:t>
            </a:r>
            <a:r>
              <a:rPr lang="de-DE" sz="1600" dirty="0" err="1"/>
              <a:t>force</a:t>
            </a:r>
            <a:r>
              <a:rPr lang="de-DE" sz="1600" dirty="0"/>
              <a:t> </a:t>
            </a:r>
            <a:r>
              <a:rPr lang="de-DE" sz="1600" dirty="0" err="1"/>
              <a:t>centers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insert</a:t>
            </a:r>
            <a:r>
              <a:rPr lang="de-DE" sz="1600" dirty="0"/>
              <a:t> </a:t>
            </a:r>
            <a:r>
              <a:rPr lang="de-DE" sz="1600" dirty="0" err="1"/>
              <a:t>providing</a:t>
            </a:r>
            <a:r>
              <a:rPr lang="de-DE" sz="1600" dirty="0"/>
              <a:t> maximum </a:t>
            </a:r>
            <a:r>
              <a:rPr lang="de-DE" sz="1600" dirty="0" err="1"/>
              <a:t>holding</a:t>
            </a:r>
            <a:r>
              <a:rPr lang="de-DE" sz="1600" dirty="0"/>
              <a:t> </a:t>
            </a:r>
            <a:r>
              <a:rPr lang="de-DE" sz="1600" dirty="0" err="1"/>
              <a:t>forces</a:t>
            </a:r>
            <a:r>
              <a:rPr lang="de-DE" sz="1600" dirty="0"/>
              <a:t> </a:t>
            </a:r>
            <a:r>
              <a:rPr lang="de-DE" sz="1600" dirty="0" err="1"/>
              <a:t>correct</a:t>
            </a:r>
            <a:r>
              <a:rPr lang="de-DE" sz="1600" dirty="0"/>
              <a:t> and </a:t>
            </a:r>
            <a:r>
              <a:rPr lang="de-DE" sz="1600" dirty="0" err="1"/>
              <a:t>precise</a:t>
            </a:r>
            <a:r>
              <a:rPr lang="de-DE" sz="1600" dirty="0"/>
              <a:t> </a:t>
            </a:r>
            <a:r>
              <a:rPr lang="de-DE" sz="1600" dirty="0" err="1"/>
              <a:t>clamping</a:t>
            </a:r>
            <a:r>
              <a:rPr lang="de-DE" sz="1600" dirty="0"/>
              <a:t> 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your</a:t>
            </a:r>
            <a:r>
              <a:rPr lang="de-DE" sz="1600" dirty="0"/>
              <a:t> </a:t>
            </a:r>
            <a:r>
              <a:rPr lang="de-DE" sz="1600" dirty="0" err="1"/>
              <a:t>tool</a:t>
            </a:r>
            <a:endParaRPr lang="de-DE" sz="1600" dirty="0"/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AE997B4-BE49-4030-B89F-37E96337A8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5" name="Picture 2" descr="C:\Users\Daniel\Desktop\DMG\WZH_Bilder\TENDO_Turn_voll.png">
            <a:extLst>
              <a:ext uri="{FF2B5EF4-FFF2-40B4-BE49-F238E27FC236}">
                <a16:creationId xmlns:a16="http://schemas.microsoft.com/office/drawing/2014/main" id="{638A02F9-AA29-4C44-B0DF-1CB2298CD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112838"/>
            <a:ext cx="1844146" cy="133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aniel\Desktop\DMG\WZH_Bilder\TENDO_Turn_voll2.png">
            <a:extLst>
              <a:ext uri="{FF2B5EF4-FFF2-40B4-BE49-F238E27FC236}">
                <a16:creationId xmlns:a16="http://schemas.microsoft.com/office/drawing/2014/main" id="{1EBB8738-5A60-4D50-A6D7-B7F268392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781219"/>
            <a:ext cx="1877057" cy="14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929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6EEFC9-3C3D-4137-A107-F3E73B0BD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WZS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tool</a:t>
            </a:r>
            <a:r>
              <a:rPr lang="de-DE" dirty="0"/>
              <a:t> </a:t>
            </a:r>
            <a:r>
              <a:rPr lang="de-DE" dirty="0" err="1"/>
              <a:t>grinding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EAA9A0-DD64-459C-BF6C-55A633F884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5" name="Picture 2" descr="http://www.schunk.int/pimexport/IM0008164.jpg">
            <a:extLst>
              <a:ext uri="{FF2B5EF4-FFF2-40B4-BE49-F238E27FC236}">
                <a16:creationId xmlns:a16="http://schemas.microsoft.com/office/drawing/2014/main" id="{7201505F-AEB8-487F-B83F-FC98B141C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41969" y="1084818"/>
            <a:ext cx="1444104" cy="314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110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4CFB93-ADA1-42D4-80FC-49ED3AA5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WZS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tool</a:t>
            </a:r>
            <a:r>
              <a:rPr lang="de-DE" dirty="0"/>
              <a:t> </a:t>
            </a:r>
            <a:r>
              <a:rPr lang="de-DE" dirty="0" err="1"/>
              <a:t>grinding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2D860F-5F85-4AF9-9164-C342D7741A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1600" b="1" dirty="0"/>
              <a:t>Process reliable! Through maximum run-out accuracy &lt; 0.003 mm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Uncompromisingly meets the high demands in tool sharpening</a:t>
            </a:r>
            <a:endParaRPr lang="de-D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High run-out and repeat accuracy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Material is removed evenly </a:t>
            </a:r>
            <a:r>
              <a:rPr lang="de-DE" sz="1600" dirty="0" err="1"/>
              <a:t>during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grinding</a:t>
            </a:r>
            <a:r>
              <a:rPr lang="de-DE" sz="1600" dirty="0"/>
              <a:t> </a:t>
            </a:r>
            <a:r>
              <a:rPr lang="de-DE" sz="1600" dirty="0" err="1"/>
              <a:t>procedure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Increases the process reliability for grinding </a:t>
            </a:r>
            <a:r>
              <a:rPr lang="de-DE" sz="1600" dirty="0"/>
              <a:t>and </a:t>
            </a:r>
            <a:r>
              <a:rPr lang="de-DE" sz="1600" dirty="0" err="1"/>
              <a:t>sharpening</a:t>
            </a:r>
            <a:r>
              <a:rPr lang="de-DE" sz="1600" dirty="0"/>
              <a:t> </a:t>
            </a:r>
            <a:r>
              <a:rPr lang="de-DE" sz="1600" dirty="0" err="1"/>
              <a:t>operations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Enables you to clamp shank tools up to 32 mm in diameter as well as special tools with large shank lengths of up to 95 mm depth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Intermediate </a:t>
            </a:r>
            <a:r>
              <a:rPr lang="en-US" sz="1600" dirty="0"/>
              <a:t>sleeves enhance the clamping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Especially slim interfering contour for improved interference between </a:t>
            </a:r>
            <a:r>
              <a:rPr lang="de-DE" sz="1600" dirty="0" err="1"/>
              <a:t>grinding</a:t>
            </a:r>
            <a:r>
              <a:rPr lang="de-DE" sz="1600" dirty="0"/>
              <a:t>  </a:t>
            </a:r>
            <a:r>
              <a:rPr lang="de-DE" sz="1600" dirty="0" err="1"/>
              <a:t>wheel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Optimal shape accuracy, surface quality, and run-out accuracy of the cutting edges   of the tool ensures better chip flow and a more even cutting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Versatile clamping range due to intermediate sleeves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AE997B4-BE49-4030-B89F-37E96337A8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</p:spTree>
    <p:extLst>
      <p:ext uri="{BB962C8B-B14F-4D97-AF65-F5344CB8AC3E}">
        <p14:creationId xmlns:p14="http://schemas.microsoft.com/office/powerpoint/2010/main" val="4155613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4CFB93-ADA1-42D4-80FC-49ED3AA5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WZS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tool</a:t>
            </a:r>
            <a:r>
              <a:rPr lang="de-DE" dirty="0"/>
              <a:t> </a:t>
            </a:r>
            <a:r>
              <a:rPr lang="de-DE" dirty="0" err="1"/>
              <a:t>grinding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AE997B4-BE49-4030-B89F-37E96337A8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EAAF520-86EE-4D3E-AC1E-50C8DCB371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01661" y="1112838"/>
            <a:ext cx="3952909" cy="2854325"/>
          </a:xfrm>
        </p:spPr>
        <p:txBody>
          <a:bodyPr anchor="ctr"/>
          <a:lstStyle/>
          <a:p>
            <a:pPr lvl="1"/>
            <a:r>
              <a:rPr lang="de-DE" sz="1400" dirty="0" err="1"/>
              <a:t>With</a:t>
            </a:r>
            <a:r>
              <a:rPr lang="de-DE" sz="1400" dirty="0"/>
              <a:t> ist 25° </a:t>
            </a:r>
            <a:r>
              <a:rPr lang="de-DE" sz="1400" dirty="0" err="1"/>
              <a:t>chuck</a:t>
            </a:r>
            <a:r>
              <a:rPr lang="de-DE" sz="1400" dirty="0"/>
              <a:t> </a:t>
            </a:r>
            <a:r>
              <a:rPr lang="de-DE" sz="1400" dirty="0" err="1"/>
              <a:t>chamfer</a:t>
            </a:r>
            <a:r>
              <a:rPr lang="de-DE" sz="1400" dirty="0"/>
              <a:t>, TENDO WZS </a:t>
            </a:r>
            <a:r>
              <a:rPr lang="de-DE" sz="1400" dirty="0" err="1"/>
              <a:t>has</a:t>
            </a:r>
            <a:r>
              <a:rPr lang="de-DE" sz="1400" dirty="0"/>
              <a:t> an </a:t>
            </a:r>
            <a:r>
              <a:rPr lang="de-DE" sz="1400" dirty="0" err="1"/>
              <a:t>optimally</a:t>
            </a:r>
            <a:r>
              <a:rPr lang="de-DE" sz="1400" dirty="0"/>
              <a:t> </a:t>
            </a:r>
            <a:r>
              <a:rPr lang="de-DE" sz="1400" dirty="0" err="1"/>
              <a:t>adapted</a:t>
            </a:r>
            <a:r>
              <a:rPr lang="de-DE" sz="1400" dirty="0"/>
              <a:t> </a:t>
            </a:r>
            <a:r>
              <a:rPr lang="de-DE" sz="1400" dirty="0" err="1"/>
              <a:t>interfering</a:t>
            </a:r>
            <a:r>
              <a:rPr lang="de-DE" sz="1400" dirty="0"/>
              <a:t> </a:t>
            </a:r>
            <a:r>
              <a:rPr lang="de-DE" sz="1400" dirty="0" err="1"/>
              <a:t>contour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tool</a:t>
            </a:r>
            <a:r>
              <a:rPr lang="de-DE" sz="1400" dirty="0"/>
              <a:t> </a:t>
            </a:r>
            <a:r>
              <a:rPr lang="de-DE" sz="1400" dirty="0" err="1"/>
              <a:t>grinding</a:t>
            </a:r>
            <a:r>
              <a:rPr lang="de-DE" sz="1400" dirty="0"/>
              <a:t> </a:t>
            </a:r>
            <a:r>
              <a:rPr lang="de-DE" sz="1400" dirty="0" err="1"/>
              <a:t>process</a:t>
            </a:r>
            <a:r>
              <a:rPr lang="de-DE" sz="1400" dirty="0"/>
              <a:t> in </a:t>
            </a:r>
            <a:r>
              <a:rPr lang="de-DE" sz="1400" dirty="0" err="1"/>
              <a:t>comparison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other</a:t>
            </a:r>
            <a:r>
              <a:rPr lang="de-DE" sz="1400" dirty="0"/>
              <a:t> </a:t>
            </a:r>
            <a:r>
              <a:rPr lang="de-DE" sz="1400" dirty="0" err="1"/>
              <a:t>hydraulic</a:t>
            </a:r>
            <a:r>
              <a:rPr lang="de-DE" sz="1400" dirty="0"/>
              <a:t> </a:t>
            </a:r>
            <a:r>
              <a:rPr lang="de-DE" sz="1400" dirty="0" err="1"/>
              <a:t>toolholders</a:t>
            </a:r>
            <a:endParaRPr lang="de-DE" sz="1400" b="1" dirty="0"/>
          </a:p>
          <a:p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4C73E27-5B05-47DC-8D58-BA218F7AD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1206623"/>
            <a:ext cx="3162698" cy="245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52850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6EEFC9-3C3D-4137-A107-F3E73B0BD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SVL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EAA9A0-DD64-459C-BF6C-55A633F884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6" name="Picture 2" descr="http://www.schunk.int/pimexport/IM0008165.jpg">
            <a:extLst>
              <a:ext uri="{FF2B5EF4-FFF2-40B4-BE49-F238E27FC236}">
                <a16:creationId xmlns:a16="http://schemas.microsoft.com/office/drawing/2014/main" id="{C887B78A-31E2-4364-8E66-805ED14EE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89619" y="1024339"/>
            <a:ext cx="513925" cy="321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05457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4CFB93-ADA1-42D4-80FC-49ED3AA5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SVL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2D860F-5F85-4AF9-9164-C342D7741A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400" b="1" dirty="0"/>
              <a:t>Superior! Long, slim design, and optimized interfering contours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Predestined and designed for the precise machining of hard-to-reach areas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Is setting the standards in regard to set-up time and costs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extension can be quickly clamped in every type of </a:t>
            </a:r>
            <a:r>
              <a:rPr lang="de-DE" sz="1400" dirty="0" err="1"/>
              <a:t>precision</a:t>
            </a:r>
            <a:r>
              <a:rPr lang="de-DE" sz="1400" dirty="0"/>
              <a:t> tool-holder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Huge advantage: a single TENDO extension can be fitted with a variety of standard tools, dispensing with the need for expensive special tools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Clamping in seconds without peripheral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Proven</a:t>
            </a:r>
            <a:r>
              <a:rPr lang="de-DE" sz="1400" dirty="0"/>
              <a:t> </a:t>
            </a:r>
            <a:r>
              <a:rPr lang="de-DE" sz="1400" dirty="0" err="1"/>
              <a:t>hydraulic</a:t>
            </a:r>
            <a:r>
              <a:rPr lang="de-DE" sz="1400" dirty="0"/>
              <a:t> </a:t>
            </a:r>
            <a:r>
              <a:rPr lang="de-DE" sz="1400" dirty="0" err="1"/>
              <a:t>expansion</a:t>
            </a:r>
            <a:r>
              <a:rPr lang="de-DE" sz="1400" dirty="0"/>
              <a:t> </a:t>
            </a:r>
            <a:r>
              <a:rPr lang="de-DE" sz="1400" dirty="0" err="1"/>
              <a:t>technology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Excellent</a:t>
            </a:r>
            <a:r>
              <a:rPr lang="de-DE" sz="1400" dirty="0"/>
              <a:t> </a:t>
            </a:r>
            <a:r>
              <a:rPr lang="de-DE" sz="1400" dirty="0" err="1"/>
              <a:t>vibration</a:t>
            </a:r>
            <a:r>
              <a:rPr lang="de-DE" sz="1400" dirty="0"/>
              <a:t> </a:t>
            </a:r>
            <a:r>
              <a:rPr lang="de-DE" sz="1400" dirty="0" err="1"/>
              <a:t>damping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Suitable for nearly every precision toolholder, commercially available shank types can be clamped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Option to use intermediate sleeves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AE997B4-BE49-4030-B89F-37E96337A8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</p:spTree>
    <p:extLst>
      <p:ext uri="{BB962C8B-B14F-4D97-AF65-F5344CB8AC3E}">
        <p14:creationId xmlns:p14="http://schemas.microsoft.com/office/powerpoint/2010/main" val="4247788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F8F21-B3B1-4D47-9FAD-854F49058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</a:t>
            </a:r>
            <a:r>
              <a:rPr lang="de-DE" dirty="0" err="1"/>
              <a:t>hydraulic</a:t>
            </a:r>
            <a:r>
              <a:rPr lang="de-DE" dirty="0"/>
              <a:t> </a:t>
            </a:r>
            <a:r>
              <a:rPr lang="de-DE" dirty="0" err="1"/>
              <a:t>expansion</a:t>
            </a:r>
            <a:r>
              <a:rPr lang="de-DE" dirty="0"/>
              <a:t> </a:t>
            </a:r>
            <a:r>
              <a:rPr lang="de-DE" dirty="0" err="1"/>
              <a:t>toolholders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59F6EE-AB79-4051-978B-31AEEA6148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49" y="1112838"/>
            <a:ext cx="7294337" cy="31108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1400" b="1" dirty="0"/>
              <a:t>A </a:t>
            </a:r>
            <a:r>
              <a:rPr lang="de-DE" sz="1400" b="1" dirty="0" err="1"/>
              <a:t>success</a:t>
            </a:r>
            <a:r>
              <a:rPr lang="de-DE" sz="1400" b="1" dirty="0"/>
              <a:t> </a:t>
            </a:r>
            <a:r>
              <a:rPr lang="de-DE" sz="1400" b="1" dirty="0" err="1"/>
              <a:t>story</a:t>
            </a:r>
            <a:r>
              <a:rPr lang="de-DE" sz="1400" b="1" dirty="0"/>
              <a:t> in </a:t>
            </a:r>
            <a:r>
              <a:rPr lang="de-DE" sz="1400" b="1" dirty="0" err="1"/>
              <a:t>innovation</a:t>
            </a:r>
            <a:endParaRPr lang="de-DE" sz="1400" b="1" dirty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de-DE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Keeps redefining technological progress in the premier class, for more than 30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Stands for efficiency in production and continuity in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TENDO – the epitome of the best that SCHUNK offers in toolholders, perfectly combined in a multifaceted product range that is second to none in the market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Select the right TENDO model that you need to meet your requirements: </a:t>
            </a:r>
          </a:p>
          <a:p>
            <a:pPr marL="800070" lvl="1" indent="-342900">
              <a:buFont typeface="Symbol" panose="05050102010706020507" pitchFamily="18" charset="2"/>
              <a:buChar char="-"/>
            </a:pPr>
            <a:r>
              <a:rPr lang="en-US" sz="1400" dirty="0"/>
              <a:t>short and strong</a:t>
            </a:r>
          </a:p>
          <a:p>
            <a:pPr marL="800070" lvl="1" indent="-342900">
              <a:buFont typeface="Symbol" panose="05050102010706020507" pitchFamily="18" charset="2"/>
              <a:buChar char="-"/>
            </a:pPr>
            <a:r>
              <a:rPr lang="en-US" sz="1400" dirty="0"/>
              <a:t>in a slim or super-slim design</a:t>
            </a:r>
          </a:p>
          <a:p>
            <a:pPr marL="800070" lvl="1" indent="-342900">
              <a:buFont typeface="Symbol" panose="05050102010706020507" pitchFamily="18" charset="2"/>
              <a:buChar char="-"/>
            </a:pPr>
            <a:r>
              <a:rPr lang="en-US" sz="1400" dirty="0"/>
              <a:t>with extensions or with intermediate </a:t>
            </a:r>
            <a:r>
              <a:rPr lang="de-DE" sz="1400" dirty="0" err="1"/>
              <a:t>sleeves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flexible </a:t>
            </a:r>
            <a:r>
              <a:rPr lang="de-DE" sz="1400" dirty="0" err="1"/>
              <a:t>clamping</a:t>
            </a:r>
            <a:r>
              <a:rPr lang="de-DE" sz="1400" dirty="0"/>
              <a:t> </a:t>
            </a:r>
            <a:r>
              <a:rPr lang="de-DE" sz="1400" dirty="0" err="1"/>
              <a:t>ranges</a:t>
            </a:r>
            <a:endParaRPr lang="de-DE" sz="1400" b="1" dirty="0"/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3F38DF-2241-432F-AB69-2A07DC2E1F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</p:spTree>
    <p:extLst>
      <p:ext uri="{BB962C8B-B14F-4D97-AF65-F5344CB8AC3E}">
        <p14:creationId xmlns:p14="http://schemas.microsoft.com/office/powerpoint/2010/main" val="10001933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541A4A5-AD31-4BC9-BD95-89F82888F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03" y="313242"/>
            <a:ext cx="3025397" cy="39936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4CFB93-ADA1-42D4-80FC-49ED3AA5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SVL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2D860F-5F85-4AF9-9164-C342D7741A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75200" y="1112838"/>
            <a:ext cx="3321050" cy="2854325"/>
          </a:xfrm>
        </p:spPr>
        <p:txBody>
          <a:bodyPr>
            <a:normAutofit/>
          </a:bodyPr>
          <a:lstStyle/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r>
              <a:rPr lang="de-DE" sz="1400" dirty="0"/>
              <a:t>TENDO SVL </a:t>
            </a:r>
            <a:r>
              <a:rPr lang="de-DE" sz="1400" dirty="0" err="1"/>
              <a:t>extensions</a:t>
            </a:r>
            <a:r>
              <a:rPr lang="de-DE" sz="1400" dirty="0"/>
              <a:t> fit in </a:t>
            </a:r>
            <a:r>
              <a:rPr lang="de-DE" sz="1400" dirty="0" err="1"/>
              <a:t>almost</a:t>
            </a:r>
            <a:r>
              <a:rPr lang="de-DE" sz="1400" dirty="0"/>
              <a:t> all toolholding </a:t>
            </a:r>
            <a:r>
              <a:rPr lang="de-DE" sz="1400" dirty="0" err="1"/>
              <a:t>systems</a:t>
            </a:r>
            <a:endParaRPr lang="de-DE" sz="1400" b="1" dirty="0"/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AE997B4-BE49-4030-B89F-37E96337A8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B95D50B-15FB-4342-8B2C-67F31D890C01}"/>
              </a:ext>
            </a:extLst>
          </p:cNvPr>
          <p:cNvSpPr/>
          <p:nvPr/>
        </p:nvSpPr>
        <p:spPr>
          <a:xfrm>
            <a:off x="1424885" y="1270000"/>
            <a:ext cx="2327057" cy="23585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2867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4CFB93-ADA1-42D4-80FC-49ED3AA5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SVL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2D860F-5F85-4AF9-9164-C342D7741A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0571" y="1112838"/>
            <a:ext cx="4453879" cy="2854325"/>
          </a:xfrm>
        </p:spPr>
        <p:txBody>
          <a:bodyPr>
            <a:normAutofit/>
          </a:bodyPr>
          <a:lstStyle/>
          <a:p>
            <a:pPr marL="742920" lvl="1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Optimized</a:t>
            </a:r>
            <a:r>
              <a:rPr lang="de-DE" sz="1400" dirty="0"/>
              <a:t> </a:t>
            </a:r>
            <a:r>
              <a:rPr lang="de-DE" sz="1400" dirty="0" err="1"/>
              <a:t>interfering</a:t>
            </a:r>
            <a:r>
              <a:rPr lang="de-DE" sz="1400" dirty="0"/>
              <a:t> </a:t>
            </a:r>
            <a:r>
              <a:rPr lang="de-DE" sz="1400" dirty="0" err="1"/>
              <a:t>contour</a:t>
            </a:r>
            <a:endParaRPr lang="de-DE" sz="1400" dirty="0"/>
          </a:p>
          <a:p>
            <a:pPr marL="742920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Ideal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bores</a:t>
            </a:r>
            <a:r>
              <a:rPr lang="de-DE" sz="1400" dirty="0"/>
              <a:t> on </a:t>
            </a:r>
            <a:r>
              <a:rPr lang="de-DE" sz="1400" dirty="0" err="1"/>
              <a:t>deep</a:t>
            </a:r>
            <a:r>
              <a:rPr lang="de-DE" sz="1400" dirty="0"/>
              <a:t> </a:t>
            </a:r>
            <a:r>
              <a:rPr lang="de-DE" sz="1400" dirty="0" err="1"/>
              <a:t>parts</a:t>
            </a:r>
            <a:r>
              <a:rPr lang="de-DE" sz="1400" dirty="0"/>
              <a:t> in </a:t>
            </a:r>
            <a:r>
              <a:rPr lang="de-DE" sz="1400" dirty="0" err="1"/>
              <a:t>fixture</a:t>
            </a:r>
            <a:r>
              <a:rPr lang="de-DE" sz="1400" dirty="0"/>
              <a:t> </a:t>
            </a:r>
            <a:r>
              <a:rPr lang="de-DE" sz="1400" dirty="0" err="1"/>
              <a:t>cosntruction</a:t>
            </a:r>
            <a:endParaRPr lang="de-DE" sz="1400" dirty="0"/>
          </a:p>
          <a:p>
            <a:pPr marL="742920" lvl="1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742920" lvl="1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742920" lvl="1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742920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Micron </a:t>
            </a:r>
            <a:r>
              <a:rPr lang="de-DE" sz="1400" dirty="0" err="1"/>
              <a:t>precise</a:t>
            </a:r>
            <a:r>
              <a:rPr lang="de-DE" sz="1400" dirty="0"/>
              <a:t> </a:t>
            </a:r>
            <a:r>
              <a:rPr lang="de-DE" sz="1400" dirty="0" err="1"/>
              <a:t>tool</a:t>
            </a:r>
            <a:r>
              <a:rPr lang="de-DE" sz="1400" dirty="0"/>
              <a:t> </a:t>
            </a:r>
            <a:r>
              <a:rPr lang="de-DE" sz="1400" dirty="0" err="1"/>
              <a:t>changes</a:t>
            </a:r>
            <a:r>
              <a:rPr lang="de-DE" sz="1400" dirty="0"/>
              <a:t> in </a:t>
            </a:r>
            <a:r>
              <a:rPr lang="de-DE" sz="1400" dirty="0" err="1"/>
              <a:t>seconds</a:t>
            </a:r>
            <a:r>
              <a:rPr lang="de-DE" sz="1400" dirty="0"/>
              <a:t> </a:t>
            </a:r>
            <a:r>
              <a:rPr lang="de-DE" sz="1400" dirty="0" err="1"/>
              <a:t>guaranteed</a:t>
            </a:r>
            <a:r>
              <a:rPr lang="de-DE" sz="1400" dirty="0"/>
              <a:t> – </a:t>
            </a:r>
            <a:r>
              <a:rPr lang="de-DE" sz="1400" dirty="0" err="1"/>
              <a:t>even</a:t>
            </a:r>
            <a:r>
              <a:rPr lang="de-DE" sz="1400" dirty="0"/>
              <a:t> in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machine</a:t>
            </a:r>
            <a:endParaRPr lang="de-DE" sz="1400" dirty="0"/>
          </a:p>
          <a:p>
            <a:pPr marL="742920" lvl="1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Clamping</a:t>
            </a:r>
            <a:r>
              <a:rPr lang="de-DE" sz="1400" dirty="0"/>
              <a:t> </a:t>
            </a:r>
            <a:r>
              <a:rPr lang="de-DE" sz="1400" dirty="0" err="1"/>
              <a:t>screw</a:t>
            </a:r>
            <a:r>
              <a:rPr lang="de-DE" sz="1400" dirty="0"/>
              <a:t> </a:t>
            </a:r>
            <a:r>
              <a:rPr lang="de-DE" sz="1400" dirty="0" err="1"/>
              <a:t>actuated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a </a:t>
            </a:r>
            <a:r>
              <a:rPr lang="de-DE" sz="1400" dirty="0" err="1"/>
              <a:t>dead</a:t>
            </a:r>
            <a:r>
              <a:rPr lang="de-DE" sz="1400" dirty="0"/>
              <a:t> </a:t>
            </a:r>
            <a:r>
              <a:rPr lang="de-DE" sz="1400" dirty="0" err="1"/>
              <a:t>stop</a:t>
            </a:r>
            <a:r>
              <a:rPr lang="de-DE" sz="1400" dirty="0"/>
              <a:t> </a:t>
            </a:r>
            <a:r>
              <a:rPr lang="de-DE" sz="1400" dirty="0" err="1"/>
              <a:t>using</a:t>
            </a:r>
            <a:r>
              <a:rPr lang="de-DE" sz="1400" dirty="0"/>
              <a:t> an Allen </a:t>
            </a:r>
            <a:r>
              <a:rPr lang="de-DE" sz="1400" dirty="0" err="1"/>
              <a:t>key</a:t>
            </a:r>
            <a:r>
              <a:rPr lang="de-DE" sz="1400" dirty="0"/>
              <a:t>, and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tool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clamped</a:t>
            </a:r>
            <a:endParaRPr lang="de-DE" sz="1400" b="1" dirty="0"/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AE997B4-BE49-4030-B89F-37E96337A8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E44E14E-2B0F-4ECB-AE5B-3662BDB4F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550" y="992901"/>
            <a:ext cx="1889499" cy="227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B5B7A780-A4AC-4817-BA14-56E2B5AB9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049" y="1827015"/>
            <a:ext cx="1961287" cy="227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65498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37055-3505-43D9-A562-7115526C5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9B28F0-6196-4245-BE69-6A43C86C6ED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r>
              <a:rPr lang="de-DE" sz="2000" dirty="0"/>
              <a:t>Precision </a:t>
            </a:r>
            <a:r>
              <a:rPr lang="de-DE" sz="2000" dirty="0" err="1"/>
              <a:t>drilling</a:t>
            </a:r>
            <a:r>
              <a:rPr lang="de-DE" sz="2000" dirty="0"/>
              <a:t> in </a:t>
            </a:r>
            <a:r>
              <a:rPr lang="de-DE" sz="2000" dirty="0" err="1"/>
              <a:t>tool</a:t>
            </a:r>
            <a:r>
              <a:rPr lang="de-DE" sz="2000" dirty="0"/>
              <a:t> </a:t>
            </a:r>
            <a:r>
              <a:rPr lang="de-DE" sz="2000" dirty="0" err="1"/>
              <a:t>making</a:t>
            </a:r>
            <a:endParaRPr lang="de-DE" sz="2000" dirty="0"/>
          </a:p>
          <a:p>
            <a:endParaRPr lang="de-DE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de-DE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A6EE2B3-FCBA-4AB3-885B-BBF168B8B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010" y="1024339"/>
            <a:ext cx="247708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040720B8-91E7-4925-8D4A-D8E6417278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</p:spTree>
    <p:extLst>
      <p:ext uri="{BB962C8B-B14F-4D97-AF65-F5344CB8AC3E}">
        <p14:creationId xmlns:p14="http://schemas.microsoft.com/office/powerpoint/2010/main" val="26901290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6DBC654-F0AF-42AF-BC93-77A9F926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64000"/>
          </a:xfrm>
        </p:spPr>
        <p:txBody>
          <a:bodyPr>
            <a:normAutofit/>
          </a:bodyPr>
          <a:lstStyle/>
          <a:p>
            <a:r>
              <a:rPr lang="de-DE" dirty="0" err="1"/>
              <a:t>Applications</a:t>
            </a:r>
            <a:endParaRPr lang="de-DE" dirty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4F2FAF6B-9F77-43A2-B02D-62100DFD89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2933" y="3790598"/>
            <a:ext cx="7886700" cy="434608"/>
          </a:xfrm>
        </p:spPr>
        <p:txBody>
          <a:bodyPr>
            <a:normAutofit/>
          </a:bodyPr>
          <a:lstStyle/>
          <a:p>
            <a:r>
              <a:rPr lang="en-US" sz="1400" dirty="0"/>
              <a:t>Milling operation in tool making						</a:t>
            </a:r>
            <a:r>
              <a:rPr lang="de-DE" sz="1400" dirty="0" err="1"/>
              <a:t>Milling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die </a:t>
            </a:r>
            <a:r>
              <a:rPr lang="de-DE" sz="1400" dirty="0" err="1"/>
              <a:t>inserts</a:t>
            </a:r>
            <a:endParaRPr lang="de-DE" sz="1400" dirty="0"/>
          </a:p>
          <a:p>
            <a:endParaRPr lang="de-DE" sz="20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de-DE" dirty="0"/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9E567F49-C06A-41DB-93EE-7E04F60103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5311AC2-10B5-4934-B998-6085852B9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544" y="824280"/>
            <a:ext cx="2736567" cy="275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843C1BE-FEFC-457B-8150-83E5BA9D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149" y="824280"/>
            <a:ext cx="2736567" cy="27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75731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6DBC654-F0AF-42AF-BC93-77A9F926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64000"/>
          </a:xfrm>
        </p:spPr>
        <p:txBody>
          <a:bodyPr>
            <a:normAutofit/>
          </a:bodyPr>
          <a:lstStyle/>
          <a:p>
            <a:r>
              <a:rPr lang="de-DE" dirty="0" err="1"/>
              <a:t>Applications</a:t>
            </a:r>
            <a:endParaRPr lang="de-DE" dirty="0"/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9E567F49-C06A-41DB-93EE-7E04F60103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A71D6DF-9777-4DB9-BB6D-FECE9FDA2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959067"/>
            <a:ext cx="2736567" cy="273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1E1E3355-82B6-46AD-95D6-9F4B1E1BC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3695" y="959067"/>
            <a:ext cx="2722555" cy="273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4049819E-6470-4F29-A49E-335100CBC07A}"/>
              </a:ext>
            </a:extLst>
          </p:cNvPr>
          <p:cNvSpPr txBox="1">
            <a:spLocks/>
          </p:cNvSpPr>
          <p:nvPr/>
        </p:nvSpPr>
        <p:spPr>
          <a:xfrm>
            <a:off x="819148" y="3802253"/>
            <a:ext cx="7886700" cy="43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1pPr>
            <a:lvl2pPr marL="45717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2pPr>
            <a:lvl3pPr marL="114292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3pPr>
            <a:lvl4pPr marL="1600098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4pPr>
            <a:lvl5pPr marL="2057268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5pPr>
            <a:lvl6pPr marL="251443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High-speed milling of a copper </a:t>
            </a:r>
            <a:r>
              <a:rPr lang="en-US" sz="1400" dirty="0" err="1"/>
              <a:t>electr</a:t>
            </a:r>
            <a:r>
              <a:rPr lang="en-US" sz="1400" dirty="0"/>
              <a:t> ode</a:t>
            </a:r>
            <a:r>
              <a:rPr lang="de-DE" sz="1400" dirty="0"/>
              <a:t>				</a:t>
            </a:r>
            <a:r>
              <a:rPr lang="en-US" sz="1400" dirty="0"/>
              <a:t>HSC hard milling of a for </a:t>
            </a:r>
            <a:r>
              <a:rPr lang="en-US" sz="1400" dirty="0" err="1"/>
              <a:t>ging</a:t>
            </a:r>
            <a:r>
              <a:rPr lang="en-US" sz="1400" dirty="0"/>
              <a:t> die</a:t>
            </a:r>
            <a:endParaRPr lang="de-DE" sz="1400" b="1" dirty="0"/>
          </a:p>
          <a:p>
            <a:endParaRPr lang="de-DE" sz="1400" dirty="0"/>
          </a:p>
          <a:p>
            <a:endParaRPr lang="de-DE" sz="1600" dirty="0"/>
          </a:p>
          <a:p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32848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6DBC654-F0AF-42AF-BC93-77A9F926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64000"/>
          </a:xfrm>
        </p:spPr>
        <p:txBody>
          <a:bodyPr>
            <a:normAutofit/>
          </a:bodyPr>
          <a:lstStyle/>
          <a:p>
            <a:r>
              <a:rPr lang="de-DE" dirty="0" err="1"/>
              <a:t>Applications</a:t>
            </a:r>
            <a:endParaRPr lang="de-DE" dirty="0"/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9E567F49-C06A-41DB-93EE-7E04F60103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4049819E-6470-4F29-A49E-335100CBC07A}"/>
              </a:ext>
            </a:extLst>
          </p:cNvPr>
          <p:cNvSpPr txBox="1">
            <a:spLocks/>
          </p:cNvSpPr>
          <p:nvPr/>
        </p:nvSpPr>
        <p:spPr>
          <a:xfrm>
            <a:off x="209550" y="3758905"/>
            <a:ext cx="4983180" cy="700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1pPr>
            <a:lvl2pPr marL="45717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2pPr>
            <a:lvl3pPr marL="114292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3pPr>
            <a:lvl4pPr marL="1600098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4pPr>
            <a:lvl5pPr marL="2057268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5pPr>
            <a:lvl6pPr marL="251443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de-DE" sz="1400" dirty="0"/>
              <a:t> </a:t>
            </a:r>
            <a:r>
              <a:rPr lang="de-DE" sz="1400" dirty="0" err="1"/>
              <a:t>Prefinishing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base</a:t>
            </a:r>
            <a:r>
              <a:rPr lang="de-DE" sz="1400" dirty="0"/>
              <a:t> </a:t>
            </a:r>
            <a:r>
              <a:rPr lang="de-DE" sz="1400" dirty="0" err="1"/>
              <a:t>jaws</a:t>
            </a:r>
            <a:endParaRPr lang="de-DE" sz="1400" dirty="0"/>
          </a:p>
          <a:p>
            <a:pPr lvl="1">
              <a:buFont typeface="Arial" pitchFamily="34" charset="0"/>
              <a:buChar char="•"/>
            </a:pPr>
            <a:r>
              <a:rPr lang="de-DE" sz="1400" dirty="0"/>
              <a:t> TENDO </a:t>
            </a:r>
            <a:r>
              <a:rPr lang="de-DE" sz="1400" dirty="0" err="1"/>
              <a:t>with</a:t>
            </a:r>
            <a:r>
              <a:rPr lang="de-DE" sz="1400" dirty="0"/>
              <a:t> radial </a:t>
            </a:r>
            <a:r>
              <a:rPr lang="de-DE" sz="1400" dirty="0" err="1"/>
              <a:t>length</a:t>
            </a:r>
            <a:r>
              <a:rPr lang="de-DE" sz="1400" dirty="0"/>
              <a:t> </a:t>
            </a:r>
            <a:r>
              <a:rPr lang="de-DE" sz="1400" dirty="0" err="1"/>
              <a:t>adjustment</a:t>
            </a:r>
            <a:r>
              <a:rPr lang="de-DE" sz="1400" dirty="0"/>
              <a:t> on double spindle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20B8177-4602-4094-A82B-5AD0F5823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4747" y="812023"/>
            <a:ext cx="2802794" cy="281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43925A5-3145-45D9-9D4A-D93EE2B37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49" y="920877"/>
            <a:ext cx="2620705" cy="259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5D48FFE-DE2C-48B1-98A1-69E68DE0E0F2}"/>
              </a:ext>
            </a:extLst>
          </p:cNvPr>
          <p:cNvSpPr txBox="1"/>
          <p:nvPr/>
        </p:nvSpPr>
        <p:spPr>
          <a:xfrm>
            <a:off x="4731658" y="3758905"/>
            <a:ext cx="4717142" cy="84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70" lvl="1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Machining</a:t>
            </a:r>
            <a:r>
              <a:rPr lang="de-DE" sz="1400" dirty="0">
                <a:solidFill>
                  <a:srgbClr val="00446B"/>
                </a:solidFill>
              </a:rPr>
              <a:t> a </a:t>
            </a:r>
            <a:r>
              <a:rPr lang="de-DE" sz="1400" dirty="0" err="1">
                <a:solidFill>
                  <a:srgbClr val="00446B"/>
                </a:solidFill>
              </a:rPr>
              <a:t>piston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bore</a:t>
            </a: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with</a:t>
            </a:r>
            <a:r>
              <a:rPr lang="de-DE" sz="1400" dirty="0">
                <a:solidFill>
                  <a:srgbClr val="00446B"/>
                </a:solidFill>
              </a:rPr>
              <a:t> PKD </a:t>
            </a:r>
            <a:r>
              <a:rPr lang="de-DE" sz="1400" dirty="0" err="1">
                <a:solidFill>
                  <a:srgbClr val="00446B"/>
                </a:solidFill>
              </a:rPr>
              <a:t>reamer</a:t>
            </a:r>
            <a:endParaRPr lang="de-DE" sz="1400" dirty="0">
              <a:solidFill>
                <a:srgbClr val="00446B"/>
              </a:solidFill>
            </a:endParaRPr>
          </a:p>
          <a:p>
            <a:pPr marL="457170" lvl="1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1400" dirty="0">
                <a:solidFill>
                  <a:srgbClr val="00446B"/>
                </a:solidFill>
              </a:rPr>
              <a:t> </a:t>
            </a:r>
            <a:r>
              <a:rPr lang="de-DE" sz="1400" dirty="0" err="1">
                <a:solidFill>
                  <a:srgbClr val="00446B"/>
                </a:solidFill>
              </a:rPr>
              <a:t>Combination</a:t>
            </a:r>
            <a:r>
              <a:rPr lang="de-DE" sz="1400" dirty="0">
                <a:solidFill>
                  <a:srgbClr val="00446B"/>
                </a:solidFill>
              </a:rPr>
              <a:t> TENDO + TRIBOS SVL </a:t>
            </a:r>
            <a:r>
              <a:rPr lang="de-DE" sz="1400" dirty="0" err="1">
                <a:solidFill>
                  <a:srgbClr val="00446B"/>
                </a:solidFill>
              </a:rPr>
              <a:t>extension</a:t>
            </a:r>
            <a:endParaRPr lang="de-DE" sz="1400" dirty="0">
              <a:solidFill>
                <a:srgbClr val="00446B"/>
              </a:solidFill>
            </a:endParaRPr>
          </a:p>
          <a:p>
            <a:endParaRPr lang="de-DE" sz="1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27899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6DBC654-F0AF-42AF-BC93-77A9F926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64000"/>
          </a:xfrm>
        </p:spPr>
        <p:txBody>
          <a:bodyPr>
            <a:normAutofit/>
          </a:bodyPr>
          <a:lstStyle/>
          <a:p>
            <a:r>
              <a:rPr lang="de-DE" dirty="0" err="1"/>
              <a:t>Applications</a:t>
            </a:r>
            <a:endParaRPr lang="de-DE" dirty="0"/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9E567F49-C06A-41DB-93EE-7E04F60103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4049819E-6470-4F29-A49E-335100CBC07A}"/>
              </a:ext>
            </a:extLst>
          </p:cNvPr>
          <p:cNvSpPr txBox="1">
            <a:spLocks/>
          </p:cNvSpPr>
          <p:nvPr/>
        </p:nvSpPr>
        <p:spPr>
          <a:xfrm>
            <a:off x="938893" y="3802253"/>
            <a:ext cx="7658098" cy="43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1pPr>
            <a:lvl2pPr marL="45717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2pPr>
            <a:lvl3pPr marL="114292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3pPr>
            <a:lvl4pPr marL="1600098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4pPr>
            <a:lvl5pPr marL="2057268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5pPr>
            <a:lvl6pPr marL="251443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High-performance drilling in machine building		</a:t>
            </a:r>
            <a:r>
              <a:rPr lang="de-DE" sz="1400" dirty="0"/>
              <a:t>	</a:t>
            </a:r>
            <a:r>
              <a:rPr lang="en-US" sz="1400" dirty="0"/>
              <a:t>Profile cutting in </a:t>
            </a:r>
            <a:r>
              <a:rPr lang="en-US" sz="1400" dirty="0" err="1"/>
              <a:t>mould</a:t>
            </a:r>
            <a:r>
              <a:rPr lang="en-US" sz="1400" dirty="0"/>
              <a:t> making</a:t>
            </a:r>
            <a:endParaRPr lang="de-DE" sz="1400" b="1" dirty="0"/>
          </a:p>
          <a:p>
            <a:endParaRPr lang="de-DE" sz="1400" dirty="0"/>
          </a:p>
          <a:p>
            <a:endParaRPr lang="de-DE" sz="1600" dirty="0"/>
          </a:p>
          <a:p>
            <a:endParaRPr lang="de-DE" sz="1600" dirty="0"/>
          </a:p>
          <a:p>
            <a:endParaRPr lang="de-DE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D7D2A8C-E43E-43E2-A6A5-AD619B0FF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5492" y="910615"/>
            <a:ext cx="2770758" cy="2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CB26270-3AE5-46F8-818B-7B2C18A93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50" y="959067"/>
            <a:ext cx="2724873" cy="273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23817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F8F21-B3B1-4D47-9FAD-854F49058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TENDO </a:t>
            </a:r>
            <a:r>
              <a:rPr lang="de-DE" dirty="0" err="1"/>
              <a:t>hydraulic</a:t>
            </a:r>
            <a:r>
              <a:rPr lang="de-DE" dirty="0"/>
              <a:t> </a:t>
            </a:r>
            <a:r>
              <a:rPr lang="de-DE" dirty="0" err="1"/>
              <a:t>expansion</a:t>
            </a:r>
            <a:r>
              <a:rPr lang="de-DE" dirty="0"/>
              <a:t> toolholder –              </a:t>
            </a:r>
            <a:br>
              <a:rPr lang="de-DE" dirty="0"/>
            </a:br>
            <a:r>
              <a:rPr lang="de-DE" dirty="0"/>
              <a:t>The original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59F6EE-AB79-4051-978B-31AEEA6148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49" y="1112838"/>
            <a:ext cx="7294337" cy="311081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1400" b="1" dirty="0" err="1"/>
              <a:t>Precise</a:t>
            </a:r>
            <a:r>
              <a:rPr lang="de-DE" sz="1400" b="1" dirty="0"/>
              <a:t>! Multi-</a:t>
            </a:r>
            <a:r>
              <a:rPr lang="de-DE" sz="1400" b="1" dirty="0" err="1"/>
              <a:t>functional</a:t>
            </a:r>
            <a:r>
              <a:rPr lang="de-DE" sz="1400" b="1" dirty="0"/>
              <a:t> in 29 </a:t>
            </a:r>
            <a:r>
              <a:rPr lang="de-DE" sz="1400" b="1" dirty="0" err="1"/>
              <a:t>interfaces</a:t>
            </a:r>
            <a:endParaRPr lang="de-DE" sz="1400" b="1" dirty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de-DE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hydraulic expansion toolholder from SCHUNK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Extensive range of 29 interfaces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All-rounder in precision and compatible for use in all machine tool spindles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technologically advanced hydraulic expansion toolholder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Universally applicable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Cost-effective in its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Micron-accurate in its precision.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3F38DF-2241-432F-AB69-2A07DC2E1F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</p:spTree>
    <p:extLst>
      <p:ext uri="{BB962C8B-B14F-4D97-AF65-F5344CB8AC3E}">
        <p14:creationId xmlns:p14="http://schemas.microsoft.com/office/powerpoint/2010/main" val="198290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F8F21-B3B1-4D47-9FAD-854F49058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TENDO </a:t>
            </a:r>
            <a:r>
              <a:rPr lang="de-DE" dirty="0" err="1"/>
              <a:t>hydraulic</a:t>
            </a:r>
            <a:r>
              <a:rPr lang="de-DE" dirty="0"/>
              <a:t> </a:t>
            </a:r>
            <a:r>
              <a:rPr lang="de-DE" dirty="0" err="1"/>
              <a:t>expansion</a:t>
            </a:r>
            <a:r>
              <a:rPr lang="de-DE" dirty="0"/>
              <a:t> toolholder –         </a:t>
            </a:r>
            <a:br>
              <a:rPr lang="de-DE" dirty="0"/>
            </a:br>
            <a:r>
              <a:rPr lang="de-DE" dirty="0"/>
              <a:t>The original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59F6EE-AB79-4051-978B-31AEEA6148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49" y="1112838"/>
            <a:ext cx="7294337" cy="311081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sz="1600" b="1" dirty="0"/>
              <a:t>Advantages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de-DE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100% clamping, 100% reliability, 100% universal in its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Milling, reaming, boring, chamfering, thread milling, tapping, or high-speed machining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Precision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guaranteed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Tool changes in seconds without peripheral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29 </a:t>
            </a:r>
            <a:r>
              <a:rPr lang="de-DE" sz="1400" dirty="0" err="1"/>
              <a:t>interfaces</a:t>
            </a:r>
            <a:r>
              <a:rPr lang="de-DE" sz="1400" dirty="0"/>
              <a:t> </a:t>
            </a:r>
            <a:r>
              <a:rPr lang="de-DE" sz="1400" dirty="0" err="1"/>
              <a:t>available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Run-out and repeat accuracy &lt; 0.003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Excellent</a:t>
            </a:r>
            <a:r>
              <a:rPr lang="de-DE" sz="1400" dirty="0"/>
              <a:t> </a:t>
            </a:r>
            <a:r>
              <a:rPr lang="de-DE" sz="1400" dirty="0" err="1"/>
              <a:t>vibration</a:t>
            </a:r>
            <a:r>
              <a:rPr lang="de-DE" sz="1400" dirty="0"/>
              <a:t> </a:t>
            </a:r>
            <a:r>
              <a:rPr lang="de-DE" sz="1400" dirty="0" err="1"/>
              <a:t>damping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Versatile clamping range due to intermediate sleeves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Exact</a:t>
            </a:r>
            <a:r>
              <a:rPr lang="de-DE" sz="1400" dirty="0"/>
              <a:t> axial </a:t>
            </a:r>
            <a:r>
              <a:rPr lang="de-DE" sz="1400" dirty="0" err="1"/>
              <a:t>length</a:t>
            </a:r>
            <a:r>
              <a:rPr lang="de-DE" sz="1400" dirty="0"/>
              <a:t> </a:t>
            </a:r>
            <a:r>
              <a:rPr lang="de-DE" sz="1400" dirty="0" err="1"/>
              <a:t>preadjustment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Fine-</a:t>
            </a:r>
            <a:r>
              <a:rPr lang="de-DE" sz="1400" dirty="0" err="1"/>
              <a:t>balanced</a:t>
            </a:r>
            <a:endParaRPr lang="de-DE" sz="1400" b="1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3F38DF-2241-432F-AB69-2A07DC2E1F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</p:spTree>
    <p:extLst>
      <p:ext uri="{BB962C8B-B14F-4D97-AF65-F5344CB8AC3E}">
        <p14:creationId xmlns:p14="http://schemas.microsoft.com/office/powerpoint/2010/main" val="16089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91638-5AC6-4704-B0D1-C18B82182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in </a:t>
            </a:r>
            <a:r>
              <a:rPr lang="de-DE" dirty="0" err="1"/>
              <a:t>detail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FA5322-67C5-40CC-A4DC-80E7851098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CA4AE13-06A5-46E7-918B-C1971C6A0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2063"/>
            <a:ext cx="5462587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404DD10-D714-406C-AA79-E854FA301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3942" y="167724"/>
            <a:ext cx="2739703" cy="73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7ED22C09-43E1-43F4-88D1-0C57F3FCF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3942" y="1013155"/>
            <a:ext cx="2872627" cy="37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E03A03CE-5E45-4448-A60B-36B3549A9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3727" y="363504"/>
            <a:ext cx="1691744" cy="39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0414C8DB-7E73-47C9-A2B1-884C01D2D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3727" y="830421"/>
            <a:ext cx="2985890" cy="7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9A619A17-0C26-45ED-A3AE-53E87E5C9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3728" y="1666104"/>
            <a:ext cx="3009276" cy="63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F99C8A99-D7DB-4518-9888-6D5E2374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3726" y="2380770"/>
            <a:ext cx="2393387" cy="4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2116F759-03D6-4374-80AF-7BA6BC675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3726" y="2876324"/>
            <a:ext cx="2923523" cy="43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8D29497A-E99B-4C96-A4A3-4DC915016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3727" y="3383907"/>
            <a:ext cx="2681843" cy="6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6929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F8F21-B3B1-4D47-9FAD-854F49058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Technical </a:t>
            </a:r>
            <a:r>
              <a:rPr lang="de-DE" dirty="0" err="1"/>
              <a:t>highlights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59F6EE-AB79-4051-978B-31AEEA6148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49" y="1112838"/>
            <a:ext cx="7294337" cy="3110819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de-DE" sz="1400" b="1" dirty="0"/>
              <a:t>Set-</a:t>
            </a:r>
            <a:r>
              <a:rPr lang="de-DE" sz="1400" b="1" dirty="0" err="1"/>
              <a:t>up</a:t>
            </a:r>
            <a:r>
              <a:rPr lang="de-DE" sz="1400" b="1" dirty="0"/>
              <a:t> time </a:t>
            </a:r>
            <a:r>
              <a:rPr lang="de-DE" sz="1400" b="1" dirty="0" err="1"/>
              <a:t>minimizer</a:t>
            </a:r>
            <a:r>
              <a:rPr lang="de-DE" sz="1400" b="1" dirty="0"/>
              <a:t>! Precision </a:t>
            </a:r>
            <a:r>
              <a:rPr lang="de-DE" sz="1400" b="1" dirty="0" err="1"/>
              <a:t>tool</a:t>
            </a:r>
            <a:r>
              <a:rPr lang="de-DE" sz="1400" b="1" dirty="0"/>
              <a:t> </a:t>
            </a:r>
            <a:r>
              <a:rPr lang="de-DE" sz="1400" b="1" dirty="0" err="1"/>
              <a:t>change</a:t>
            </a:r>
            <a:r>
              <a:rPr lang="de-DE" sz="1400" b="1" dirty="0"/>
              <a:t> </a:t>
            </a:r>
            <a:r>
              <a:rPr lang="de-DE" sz="1400" b="1" dirty="0" err="1"/>
              <a:t>without</a:t>
            </a:r>
            <a:r>
              <a:rPr lang="de-DE" sz="1400" b="1" dirty="0"/>
              <a:t> </a:t>
            </a:r>
            <a:r>
              <a:rPr lang="de-DE" sz="1400" b="1" dirty="0" err="1"/>
              <a:t>peripheral</a:t>
            </a:r>
            <a:r>
              <a:rPr lang="de-DE" sz="1400" b="1" dirty="0"/>
              <a:t> </a:t>
            </a:r>
            <a:r>
              <a:rPr lang="de-DE" sz="1400" b="1" dirty="0" err="1"/>
              <a:t>equipment</a:t>
            </a:r>
            <a:endParaRPr lang="de-DE" sz="1400" b="1" dirty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de-DE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Micron-accurate tool change in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With a few simple actions, the tool can be changed </a:t>
            </a:r>
            <a:r>
              <a:rPr lang="de-DE" sz="1400" dirty="0" err="1"/>
              <a:t>quickly</a:t>
            </a:r>
            <a:r>
              <a:rPr lang="de-DE" sz="1400" dirty="0"/>
              <a:t> and </a:t>
            </a:r>
            <a:r>
              <a:rPr lang="de-DE" sz="1400" dirty="0" err="1"/>
              <a:t>process</a:t>
            </a:r>
            <a:r>
              <a:rPr lang="de-DE" sz="1400" dirty="0"/>
              <a:t> </a:t>
            </a:r>
            <a:r>
              <a:rPr lang="de-DE" sz="1400" dirty="0" err="1"/>
              <a:t>reliably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Insert the tool into the hydraulic expansion toolholder, screw in the clamping screw to dead stop using an Allen key – finished!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Clamping result: maximum run-out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Convincingly simple handling using an Allen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 additional investment costs for peripheral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Manufacturing down-times and set-up times are reduced at the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Maintenance costs or failure of external </a:t>
            </a:r>
            <a:r>
              <a:rPr lang="de-DE" sz="1400" dirty="0" err="1"/>
              <a:t>clamping</a:t>
            </a:r>
            <a:r>
              <a:rPr lang="de-DE" sz="1400" dirty="0"/>
              <a:t> </a:t>
            </a:r>
            <a:r>
              <a:rPr lang="de-DE" sz="1400" dirty="0" err="1"/>
              <a:t>devices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no</a:t>
            </a:r>
            <a:r>
              <a:rPr lang="de-DE" sz="1400" dirty="0"/>
              <a:t> </a:t>
            </a:r>
            <a:r>
              <a:rPr lang="de-DE" sz="1400" dirty="0" err="1"/>
              <a:t>longer</a:t>
            </a:r>
            <a:r>
              <a:rPr lang="de-DE" sz="1400" dirty="0"/>
              <a:t> </a:t>
            </a:r>
            <a:r>
              <a:rPr lang="de-DE" sz="1400" dirty="0" err="1"/>
              <a:t>applicable</a:t>
            </a:r>
            <a:endParaRPr lang="de-DE" sz="1400" b="1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3F38DF-2241-432F-AB69-2A07DC2E1F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</p:spTree>
    <p:extLst>
      <p:ext uri="{BB962C8B-B14F-4D97-AF65-F5344CB8AC3E}">
        <p14:creationId xmlns:p14="http://schemas.microsoft.com/office/powerpoint/2010/main" val="884333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Features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de-DE" sz="1400" b="1" dirty="0"/>
              <a:t>Run-out and </a:t>
            </a:r>
            <a:r>
              <a:rPr lang="de-DE" sz="1400" b="1" dirty="0" err="1"/>
              <a:t>repeat</a:t>
            </a:r>
            <a:r>
              <a:rPr lang="de-DE" sz="1400" b="1" dirty="0"/>
              <a:t> </a:t>
            </a:r>
            <a:r>
              <a:rPr lang="de-DE" sz="1400" b="1" dirty="0" err="1"/>
              <a:t>accuracy</a:t>
            </a:r>
            <a:endParaRPr lang="de-DE" sz="1400" b="1" dirty="0"/>
          </a:p>
          <a:p>
            <a:endParaRPr lang="de-DE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Optimal </a:t>
            </a:r>
            <a:r>
              <a:rPr lang="de-DE" sz="1400" dirty="0" err="1"/>
              <a:t>continous</a:t>
            </a:r>
            <a:r>
              <a:rPr lang="de-DE" sz="1400" dirty="0"/>
              <a:t> </a:t>
            </a:r>
            <a:r>
              <a:rPr lang="de-DE" sz="1400" dirty="0" err="1"/>
              <a:t>run</a:t>
            </a:r>
            <a:r>
              <a:rPr lang="de-DE" sz="1400" dirty="0"/>
              <a:t>-out and </a:t>
            </a:r>
            <a:r>
              <a:rPr lang="de-DE" sz="1400" dirty="0" err="1"/>
              <a:t>repeat</a:t>
            </a:r>
            <a:r>
              <a:rPr lang="de-DE" sz="1400" dirty="0"/>
              <a:t> </a:t>
            </a:r>
            <a:r>
              <a:rPr lang="de-DE" sz="1400" dirty="0" err="1"/>
              <a:t>accuracy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&lt; 0.003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Even </a:t>
            </a:r>
            <a:r>
              <a:rPr lang="de-DE" sz="1400" dirty="0" err="1"/>
              <a:t>cutting</a:t>
            </a:r>
            <a:r>
              <a:rPr lang="de-DE" sz="1400" dirty="0"/>
              <a:t> </a:t>
            </a:r>
            <a:r>
              <a:rPr lang="de-DE" sz="1400" dirty="0" err="1"/>
              <a:t>actions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Minimizes</a:t>
            </a:r>
            <a:r>
              <a:rPr lang="de-DE" sz="1400" dirty="0"/>
              <a:t> </a:t>
            </a:r>
            <a:r>
              <a:rPr lang="de-DE" sz="1400" dirty="0" err="1"/>
              <a:t>wear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cutting</a:t>
            </a:r>
            <a:r>
              <a:rPr lang="de-DE" sz="1400" dirty="0"/>
              <a:t> </a:t>
            </a:r>
            <a:r>
              <a:rPr lang="de-DE" sz="1400" dirty="0" err="1"/>
              <a:t>edges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tool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Increases</a:t>
            </a:r>
            <a:r>
              <a:rPr lang="de-DE" sz="1400" dirty="0"/>
              <a:t> </a:t>
            </a:r>
            <a:r>
              <a:rPr lang="de-DE" sz="1400" dirty="0" err="1"/>
              <a:t>tool</a:t>
            </a:r>
            <a:r>
              <a:rPr lang="de-DE" sz="1400" dirty="0"/>
              <a:t> </a:t>
            </a:r>
            <a:r>
              <a:rPr lang="de-DE" sz="1400" dirty="0" err="1"/>
              <a:t>service</a:t>
            </a:r>
            <a:r>
              <a:rPr lang="de-DE" sz="1400" dirty="0"/>
              <a:t> </a:t>
            </a:r>
            <a:r>
              <a:rPr lang="de-DE" sz="1400" dirty="0" err="1"/>
              <a:t>life</a:t>
            </a:r>
            <a:r>
              <a:rPr lang="de-DE" sz="1400" dirty="0"/>
              <a:t> </a:t>
            </a:r>
            <a:r>
              <a:rPr lang="de-DE" sz="1400" dirty="0" err="1"/>
              <a:t>considerably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Reduces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costs</a:t>
            </a:r>
            <a:r>
              <a:rPr lang="de-DE" sz="1400" dirty="0"/>
              <a:t> </a:t>
            </a:r>
            <a:r>
              <a:rPr lang="de-DE" sz="1400" dirty="0" err="1"/>
              <a:t>incurred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regrinding</a:t>
            </a:r>
            <a:r>
              <a:rPr lang="de-DE" sz="1400" dirty="0"/>
              <a:t> </a:t>
            </a:r>
            <a:r>
              <a:rPr lang="de-DE" sz="1400" dirty="0" err="1"/>
              <a:t>or</a:t>
            </a:r>
            <a:r>
              <a:rPr lang="de-DE" sz="1400" dirty="0"/>
              <a:t> </a:t>
            </a:r>
            <a:r>
              <a:rPr lang="de-DE" sz="1400" dirty="0" err="1"/>
              <a:t>buying</a:t>
            </a:r>
            <a:r>
              <a:rPr lang="de-DE" sz="1400" dirty="0"/>
              <a:t> </a:t>
            </a:r>
            <a:r>
              <a:rPr lang="de-DE" sz="1400" dirty="0" err="1"/>
              <a:t>new</a:t>
            </a:r>
            <a:r>
              <a:rPr lang="de-DE" sz="1400" dirty="0"/>
              <a:t> </a:t>
            </a:r>
            <a:r>
              <a:rPr lang="de-DE" sz="1400" dirty="0" err="1"/>
              <a:t>tools</a:t>
            </a:r>
            <a:endParaRPr lang="de-DE" sz="1400" dirty="0"/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6B4797D-DEC2-4338-8649-B9F5ECFBF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066" y="1206054"/>
            <a:ext cx="3608834" cy="273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34421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0"/>
  <p:tag name="ARTICULATE_DESIGN_ID_SCH_PPT_VORLAGE_16-9_230112" val="Yc1SrUJ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2058</Words>
  <Application>Microsoft Office PowerPoint</Application>
  <PresentationFormat>Bildschirmpräsentation (16:9)</PresentationFormat>
  <Paragraphs>321</Paragraphs>
  <Slides>47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2" baseType="lpstr">
      <vt:lpstr>Arial</vt:lpstr>
      <vt:lpstr>Calibri</vt:lpstr>
      <vt:lpstr>Symbol</vt:lpstr>
      <vt:lpstr>Wingdings</vt:lpstr>
      <vt:lpstr>SCH_PPT_Vorlage_16-9_230112</vt:lpstr>
      <vt:lpstr>PowerPoint-Präsentation</vt:lpstr>
      <vt:lpstr>Product overview</vt:lpstr>
      <vt:lpstr>TENDO</vt:lpstr>
      <vt:lpstr>TENDO hydraulic expansion toolholders</vt:lpstr>
      <vt:lpstr>TENDO hydraulic expansion toolholder –               The original</vt:lpstr>
      <vt:lpstr>TENDO hydraulic expansion toolholder –          The original</vt:lpstr>
      <vt:lpstr>TENDO in detail</vt:lpstr>
      <vt:lpstr>Technical highlights</vt:lpstr>
      <vt:lpstr>Features</vt:lpstr>
      <vt:lpstr>Features</vt:lpstr>
      <vt:lpstr>Features</vt:lpstr>
      <vt:lpstr>Features</vt:lpstr>
      <vt:lpstr>Features</vt:lpstr>
      <vt:lpstr>Features</vt:lpstr>
      <vt:lpstr>Features</vt:lpstr>
      <vt:lpstr>TENDO E compact</vt:lpstr>
      <vt:lpstr>TENDO E compact</vt:lpstr>
      <vt:lpstr>TENDO E compact</vt:lpstr>
      <vt:lpstr>TENDOzero</vt:lpstr>
      <vt:lpstr>TENDOzero</vt:lpstr>
      <vt:lpstr>TENDOzero</vt:lpstr>
      <vt:lpstr>TENDO ES</vt:lpstr>
      <vt:lpstr>TENDO ES</vt:lpstr>
      <vt:lpstr>TENDO ES</vt:lpstr>
      <vt:lpstr>TENDO ES</vt:lpstr>
      <vt:lpstr>TENDO LSS</vt:lpstr>
      <vt:lpstr>TENDO LSS</vt:lpstr>
      <vt:lpstr>TENDO LSS</vt:lpstr>
      <vt:lpstr>TENDO SDF-KSR</vt:lpstr>
      <vt:lpstr>TENDO SDF-KSR</vt:lpstr>
      <vt:lpstr>TENDO SDF-KSR</vt:lpstr>
      <vt:lpstr>TENDOturn</vt:lpstr>
      <vt:lpstr>TENDOturn</vt:lpstr>
      <vt:lpstr>TENDOturn</vt:lpstr>
      <vt:lpstr>TENDO WZS for tool grinding</vt:lpstr>
      <vt:lpstr>TENDO WZS for tool grinding</vt:lpstr>
      <vt:lpstr>TENDO WZS for tool grinding</vt:lpstr>
      <vt:lpstr>TENDO SVL</vt:lpstr>
      <vt:lpstr>TENDO SVL</vt:lpstr>
      <vt:lpstr>TENDO SVL</vt:lpstr>
      <vt:lpstr>TENDO SVL</vt:lpstr>
      <vt:lpstr>Applications</vt:lpstr>
      <vt:lpstr>Applications</vt:lpstr>
      <vt:lpstr>Applications</vt:lpstr>
      <vt:lpstr>Applications</vt:lpstr>
      <vt:lpstr>Applications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Schneider, Lara</cp:lastModifiedBy>
  <cp:revision>164</cp:revision>
  <cp:lastPrinted>2014-06-25T16:59:27Z</cp:lastPrinted>
  <dcterms:created xsi:type="dcterms:W3CDTF">2012-06-26T15:13:48Z</dcterms:created>
  <dcterms:modified xsi:type="dcterms:W3CDTF">2021-05-05T06:40:50Z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BB168B60-77D4-4875-BE5F-2ECECB6BC60E</vt:lpwstr>
  </property>
  <property fmtid="{D5CDD505-2E9C-101B-9397-08002B2CF9AE}" pid="3" name="ArticulatePath">
    <vt:lpwstr>SCHUNK_PPT-Vorlage_16_9_0321_DE_inArbeit</vt:lpwstr>
  </property>
</Properties>
</file>