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689" r:id="rId2"/>
    <p:sldId id="684" r:id="rId3"/>
    <p:sldId id="688" r:id="rId4"/>
    <p:sldId id="690" r:id="rId5"/>
    <p:sldId id="691" r:id="rId6"/>
    <p:sldId id="692" r:id="rId7"/>
    <p:sldId id="693" r:id="rId8"/>
    <p:sldId id="694" r:id="rId9"/>
    <p:sldId id="695" r:id="rId10"/>
    <p:sldId id="696" r:id="rId11"/>
    <p:sldId id="697" r:id="rId12"/>
    <p:sldId id="698" r:id="rId13"/>
    <p:sldId id="700" r:id="rId14"/>
    <p:sldId id="701" r:id="rId15"/>
    <p:sldId id="702" r:id="rId16"/>
    <p:sldId id="703" r:id="rId17"/>
    <p:sldId id="705" r:id="rId18"/>
    <p:sldId id="704" r:id="rId19"/>
    <p:sldId id="706" r:id="rId20"/>
    <p:sldId id="707" r:id="rId21"/>
    <p:sldId id="719" r:id="rId22"/>
    <p:sldId id="720" r:id="rId23"/>
    <p:sldId id="721" r:id="rId24"/>
    <p:sldId id="722" r:id="rId25"/>
    <p:sldId id="723" r:id="rId26"/>
    <p:sldId id="724" r:id="rId27"/>
    <p:sldId id="725" r:id="rId28"/>
    <p:sldId id="726" r:id="rId29"/>
    <p:sldId id="727" r:id="rId30"/>
    <p:sldId id="728" r:id="rId31"/>
    <p:sldId id="729" r:id="rId32"/>
    <p:sldId id="730" r:id="rId33"/>
    <p:sldId id="731" r:id="rId34"/>
    <p:sldId id="732" r:id="rId35"/>
    <p:sldId id="733" r:id="rId36"/>
    <p:sldId id="734" r:id="rId37"/>
    <p:sldId id="735" r:id="rId38"/>
    <p:sldId id="736" r:id="rId39"/>
    <p:sldId id="737" r:id="rId40"/>
    <p:sldId id="738" r:id="rId41"/>
    <p:sldId id="739" r:id="rId42"/>
    <p:sldId id="747" r:id="rId43"/>
    <p:sldId id="740" r:id="rId44"/>
    <p:sldId id="744" r:id="rId45"/>
    <p:sldId id="745" r:id="rId46"/>
    <p:sldId id="746" r:id="rId47"/>
    <p:sldId id="687" r:id="rId48"/>
    <p:sldId id="279" r:id="rId49"/>
  </p:sldIdLst>
  <p:sldSz cx="9144000" cy="5143500" type="screen16x9"/>
  <p:notesSz cx="6858000" cy="9144000"/>
  <p:custDataLst>
    <p:tags r:id="rId52"/>
  </p:custDataLst>
  <p:defaultTextStyle>
    <a:defPPr>
      <a:defRPr lang="de-DE"/>
    </a:defPPr>
    <a:lvl1pPr marL="0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1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12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83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54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24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95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66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50">
          <p15:clr>
            <a:srgbClr val="A4A3A4"/>
          </p15:clr>
        </p15:guide>
        <p15:guide id="2" orient="horz" pos="356">
          <p15:clr>
            <a:srgbClr val="A4A3A4"/>
          </p15:clr>
        </p15:guide>
        <p15:guide id="3" orient="horz" pos="590">
          <p15:clr>
            <a:srgbClr val="A4A3A4"/>
          </p15:clr>
        </p15:guide>
        <p15:guide id="4" pos="5472">
          <p15:clr>
            <a:srgbClr val="A4A3A4"/>
          </p15:clr>
        </p15:guide>
        <p15:guide id="5" pos="204" userDrawn="1">
          <p15:clr>
            <a:srgbClr val="A4A3A4"/>
          </p15:clr>
        </p15:guide>
        <p15:guide id="6" pos="2831">
          <p15:clr>
            <a:srgbClr val="A4A3A4"/>
          </p15:clr>
        </p15:guide>
        <p15:guide id="7" pos="1610" userDrawn="1">
          <p15:clr>
            <a:srgbClr val="A4A3A4"/>
          </p15:clr>
        </p15:guide>
        <p15:guide id="8" pos="288">
          <p15:clr>
            <a:srgbClr val="A4A3A4"/>
          </p15:clr>
        </p15:guide>
        <p15:guide id="9" pos="9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6A"/>
    <a:srgbClr val="EAF2F9"/>
    <a:srgbClr val="D7E2ED"/>
    <a:srgbClr val="84D0F0"/>
    <a:srgbClr val="00446B"/>
    <a:srgbClr val="17385F"/>
    <a:srgbClr val="009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92" autoAdjust="0"/>
    <p:restoredTop sz="94591" autoAdjust="0"/>
  </p:normalViewPr>
  <p:slideViewPr>
    <p:cSldViewPr snapToGrid="0" snapToObjects="1">
      <p:cViewPr varScale="1">
        <p:scale>
          <a:sx n="132" d="100"/>
          <a:sy n="132" d="100"/>
        </p:scale>
        <p:origin x="522" y="96"/>
      </p:cViewPr>
      <p:guideLst>
        <p:guide orient="horz" pos="2450"/>
        <p:guide orient="horz" pos="356"/>
        <p:guide orient="horz" pos="590"/>
        <p:guide pos="5472"/>
        <p:guide pos="204"/>
        <p:guide pos="2831"/>
        <p:guide pos="1610"/>
        <p:guide pos="288"/>
        <p:guide pos="9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5" d="100"/>
          <a:sy n="85" d="100"/>
        </p:scale>
        <p:origin x="-22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EF0E5-7573-904A-8AD2-3C4D4AB28462}" type="datetimeFigureOut">
              <a:rPr lang="de-DE" smtClean="0"/>
              <a:pPr/>
              <a:t>04.05.2021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9633C-3AFD-B14F-BF51-76C9B354F0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9349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9C942-6DF7-4645-A323-1FB2403B0B5A}" type="datetimeFigureOut">
              <a:rPr lang="de-DE" smtClean="0"/>
              <a:pPr/>
              <a:t>04.05.2021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218C4-41A8-684B-AF4F-B9D499E35F6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56796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41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12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83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54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24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95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66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218C4-41A8-684B-AF4F-B9D499E35F6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1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6992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iß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/>
          <p:cNvSpPr/>
          <p:nvPr userDrawn="1"/>
        </p:nvSpPr>
        <p:spPr>
          <a:xfrm>
            <a:off x="0" y="45058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3" name="Bild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04" y="4311880"/>
            <a:ext cx="9144000" cy="749300"/>
          </a:xfrm>
          <a:prstGeom prst="rect">
            <a:avLst/>
          </a:prstGeom>
        </p:spPr>
      </p:pic>
      <p:sp>
        <p:nvSpPr>
          <p:cNvPr id="29" name="Titelplatzhalter 4"/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Überschrift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1"/>
          </p:nvPr>
        </p:nvSpPr>
        <p:spPr>
          <a:xfrm>
            <a:off x="4673600" y="1112838"/>
            <a:ext cx="4171950" cy="2853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4374000" cy="2854325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31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0" name="Fußzeilenplatzhalter 4"/>
          <p:cNvSpPr txBox="1">
            <a:spLocks/>
          </p:cNvSpPr>
          <p:nvPr userDrawn="1"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de-DE" dirty="0"/>
              <a:t>Titel, Verfasser, Datum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1113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iß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2"/>
          <p:cNvSpPr/>
          <p:nvPr userDrawn="1"/>
        </p:nvSpPr>
        <p:spPr>
          <a:xfrm>
            <a:off x="0" y="45058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29" name="Titelplatzhalter 4"/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Überschrift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7886700" cy="2854325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9" name="Fußzeilenplatzhalter 4"/>
          <p:cNvSpPr txBox="1">
            <a:spLocks/>
          </p:cNvSpPr>
          <p:nvPr userDrawn="1"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de-DE" dirty="0"/>
              <a:t>Titel, Verfasser, Datum</a:t>
            </a:r>
          </a:p>
        </p:txBody>
      </p:sp>
      <p:pic>
        <p:nvPicPr>
          <p:cNvPr id="11" name="Bild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311870"/>
            <a:ext cx="9144000" cy="749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6938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3006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ags" Target="../tags/tag2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4"/>
          <p:cNvSpPr>
            <a:spLocks noGrp="1"/>
          </p:cNvSpPr>
          <p:nvPr>
            <p:ph type="title"/>
          </p:nvPr>
        </p:nvSpPr>
        <p:spPr>
          <a:xfrm>
            <a:off x="209550" y="160339"/>
            <a:ext cx="7886700" cy="804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819150" y="4668839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bg1"/>
                </a:solidFill>
              </a:defRPr>
            </a:lvl1pPr>
          </a:lstStyle>
          <a:p>
            <a:r>
              <a:rPr lang="de-DE"/>
              <a:t>Titel, Verfasser, Datum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xfrm>
            <a:off x="209550" y="1190627"/>
            <a:ext cx="4374000" cy="285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custDataLst>
      <p:tags r:id="rId5"/>
    </p:custDataLst>
    <p:extLst>
      <p:ext uri="{BB962C8B-B14F-4D97-AF65-F5344CB8AC3E}">
        <p14:creationId xmlns:p14="http://schemas.microsoft.com/office/powerpoint/2010/main" val="320278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9" r:id="rId2"/>
    <p:sldLayoutId id="2147483660" r:id="rId3"/>
  </p:sldLayoutIdLst>
  <p:hf sldNum="0" hdr="0" dt="0"/>
  <p:txStyles>
    <p:titleStyle>
      <a:lvl1pPr algn="l" defTabSz="457171" rtl="0" eaLnBrk="1" latinLnBrk="0" hangingPunct="1">
        <a:spcBef>
          <a:spcPct val="0"/>
        </a:spcBef>
        <a:buNone/>
        <a:defRPr sz="2800" b="1" kern="1200">
          <a:solidFill>
            <a:srgbClr val="00446B"/>
          </a:solidFill>
          <a:latin typeface="+mj-lt"/>
          <a:ea typeface="+mj-ea"/>
          <a:cs typeface="+mj-cs"/>
        </a:defRPr>
      </a:lvl1pPr>
    </p:titleStyle>
    <p:bodyStyle>
      <a:lvl1pPr marL="0" indent="0" algn="l" defTabSz="457171" rtl="0" eaLnBrk="1" latinLnBrk="0" hangingPunct="1">
        <a:spcBef>
          <a:spcPct val="20000"/>
        </a:spcBef>
        <a:buFont typeface="Arial"/>
        <a:buNone/>
        <a:defRPr sz="2000" kern="1200">
          <a:solidFill>
            <a:srgbClr val="00446B"/>
          </a:solidFill>
          <a:latin typeface="+mn-lt"/>
          <a:ea typeface="+mn-ea"/>
          <a:cs typeface="+mn-cs"/>
        </a:defRPr>
      </a:lvl1pPr>
      <a:lvl2pPr marL="457170" indent="0" algn="l" defTabSz="457171" rtl="0" eaLnBrk="1" latinLnBrk="0" hangingPunct="1">
        <a:spcBef>
          <a:spcPct val="20000"/>
        </a:spcBef>
        <a:buFont typeface="Arial"/>
        <a:buNone/>
        <a:defRPr sz="1800" kern="1200">
          <a:solidFill>
            <a:srgbClr val="00446B"/>
          </a:solidFill>
          <a:latin typeface="+mn-lt"/>
          <a:ea typeface="+mn-ea"/>
          <a:cs typeface="+mn-cs"/>
        </a:defRPr>
      </a:lvl2pPr>
      <a:lvl3pPr marL="1142927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446B"/>
          </a:solidFill>
          <a:latin typeface="+mn-lt"/>
          <a:ea typeface="+mn-ea"/>
          <a:cs typeface="+mn-cs"/>
        </a:defRPr>
      </a:lvl3pPr>
      <a:lvl4pPr marL="1600098" indent="-228585" algn="l" defTabSz="457171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446B"/>
          </a:solidFill>
          <a:latin typeface="+mn-lt"/>
          <a:ea typeface="+mn-ea"/>
          <a:cs typeface="+mn-cs"/>
        </a:defRPr>
      </a:lvl4pPr>
      <a:lvl5pPr marL="2057268" indent="-228585" algn="l" defTabSz="457171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00446B"/>
          </a:solidFill>
          <a:latin typeface="+mn-lt"/>
          <a:ea typeface="+mn-ea"/>
          <a:cs typeface="+mn-cs"/>
        </a:defRPr>
      </a:lvl5pPr>
      <a:lvl6pPr marL="2514439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0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1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1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2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3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4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4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5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6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5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5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6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63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Haushaltsgerät, Computer, Frau, Laptop enthält.&#10;&#10;Automatisch generierte Beschreibung">
            <a:extLst>
              <a:ext uri="{FF2B5EF4-FFF2-40B4-BE49-F238E27FC236}">
                <a16:creationId xmlns:a16="http://schemas.microsoft.com/office/drawing/2014/main" id="{80D225CB-F252-4FB9-A51D-957862A031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4428744"/>
          </a:xfrm>
          <a:prstGeom prst="rect">
            <a:avLst/>
          </a:prstGeom>
        </p:spPr>
      </p:pic>
      <p:sp>
        <p:nvSpPr>
          <p:cNvPr id="50" name="Rechteck 49"/>
          <p:cNvSpPr/>
          <p:nvPr/>
        </p:nvSpPr>
        <p:spPr>
          <a:xfrm>
            <a:off x="0" y="3346073"/>
            <a:ext cx="9144000" cy="1081147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6"/>
          <a:srcRect l="38113" b="2500"/>
          <a:stretch/>
        </p:blipFill>
        <p:spPr>
          <a:xfrm>
            <a:off x="471268" y="4714856"/>
            <a:ext cx="207512" cy="222904"/>
          </a:xfrm>
          <a:prstGeom prst="rect">
            <a:avLst/>
          </a:prstGeom>
        </p:spPr>
      </p:pic>
      <p:pic>
        <p:nvPicPr>
          <p:cNvPr id="7" name="Bild 4">
            <a:extLst>
              <a:ext uri="{FF2B5EF4-FFF2-40B4-BE49-F238E27FC236}">
                <a16:creationId xmlns:a16="http://schemas.microsoft.com/office/drawing/2014/main" id="{FF2BE00B-75A5-427F-855A-AFBD37CAD0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311870"/>
            <a:ext cx="9144000" cy="749300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58EEE543-6902-48C8-9F62-C2631C0F7CB1}"/>
              </a:ext>
            </a:extLst>
          </p:cNvPr>
          <p:cNvSpPr txBox="1">
            <a:spLocks/>
          </p:cNvSpPr>
          <p:nvPr/>
        </p:nvSpPr>
        <p:spPr>
          <a:xfrm>
            <a:off x="230149" y="3441577"/>
            <a:ext cx="8858637" cy="839334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t" anchorCtr="0">
            <a:noAutofit/>
          </a:bodyPr>
          <a:lstStyle/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200" b="1" dirty="0">
                <a:solidFill>
                  <a:srgbClr val="FFFFFF"/>
                </a:solidFill>
              </a:rPr>
              <a:t>Werkzeughaltersysteme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84F41D86-89CA-4A46-ABB7-340DDF11CAB4}"/>
              </a:ext>
            </a:extLst>
          </p:cNvPr>
          <p:cNvSpPr txBox="1">
            <a:spLocks/>
          </p:cNvSpPr>
          <p:nvPr/>
        </p:nvSpPr>
        <p:spPr bwMode="auto">
          <a:xfrm>
            <a:off x="1928593" y="3946520"/>
            <a:ext cx="5334000" cy="406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457171" rtl="0" eaLnBrk="1" latinLnBrk="0" hangingPunct="1"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71" algn="l" defTabSz="45717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41" algn="l" defTabSz="45717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12" algn="l" defTabSz="45717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83" algn="l" defTabSz="45717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54" algn="l" defTabSz="45717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24" algn="l" defTabSz="45717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95" algn="l" defTabSz="45717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66" algn="l" defTabSz="45717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>
                <a:solidFill>
                  <a:srgbClr val="FFFFFF"/>
                </a:solidFill>
                <a:latin typeface="Calibri"/>
              </a:rPr>
              <a:t>TENDO Hydro-Dehnspannfutter</a:t>
            </a:r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id="{6106A959-A1D1-475F-8439-A1E35571B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268" y="3901816"/>
            <a:ext cx="1457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6953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Funktionen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de-DE" sz="1400" b="1" dirty="0"/>
              <a:t>Exzellente Schwingungsdämmung für beste Oberflächen</a:t>
            </a:r>
          </a:p>
          <a:p>
            <a:endParaRPr lang="de-DE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Durch Hydrauliksystem hervorragende Schwingungsdämpfung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Vermeidung von Mikroausbrüche an der Werkzeugschneide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Ziel: Beste Werkstückoberflächen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Maschinenspindel wird geschont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Erhöhung der Werkzeugstandzeiten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Kostenreduzierung</a:t>
            </a:r>
          </a:p>
          <a:p>
            <a:endParaRPr lang="de-DE" dirty="0"/>
          </a:p>
        </p:txBody>
      </p:sp>
      <p:sp>
        <p:nvSpPr>
          <p:cNvPr id="7" name="Fußzeilenplatzhalter 1">
            <a:extLst>
              <a:ext uri="{FF2B5EF4-FFF2-40B4-BE49-F238E27FC236}">
                <a16:creationId xmlns:a16="http://schemas.microsoft.com/office/drawing/2014/main" id="{B17E4379-CA32-412B-A690-736A98942B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5231606" cy="274637"/>
          </a:xfrm>
        </p:spPr>
        <p:txBody>
          <a:bodyPr/>
          <a:lstStyle/>
          <a:p>
            <a:r>
              <a:rPr lang="de-DE" dirty="0"/>
              <a:t>TENDO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C85001F3-5585-449A-979F-0D8C91830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150" y="1024339"/>
            <a:ext cx="3184273" cy="2890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2726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Funktionen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de-DE" sz="1400" b="1" dirty="0"/>
              <a:t>Hohe Flexibilität durch Zwischenbüchsen</a:t>
            </a:r>
          </a:p>
          <a:p>
            <a:endParaRPr lang="de-DE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Einsatz geschlitzter oder kühlmitteldichter Zwischenbüchsen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Spannfutter unterschiedlicher Werkzeugdurchmesser von 0.8 – 25 mm spannbar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Im Spannbereich flexibel einsetzbar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Die Rundlaufgenauigkeit der Büchse ist &lt; 0.003 mm</a:t>
            </a:r>
          </a:p>
          <a:p>
            <a:endParaRPr lang="de-DE" dirty="0"/>
          </a:p>
        </p:txBody>
      </p:sp>
      <p:sp>
        <p:nvSpPr>
          <p:cNvPr id="7" name="Fußzeilenplatzhalter 1">
            <a:extLst>
              <a:ext uri="{FF2B5EF4-FFF2-40B4-BE49-F238E27FC236}">
                <a16:creationId xmlns:a16="http://schemas.microsoft.com/office/drawing/2014/main" id="{B17E4379-CA32-412B-A690-736A98942B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5231606" cy="274637"/>
          </a:xfrm>
        </p:spPr>
        <p:txBody>
          <a:bodyPr/>
          <a:lstStyle/>
          <a:p>
            <a:r>
              <a:rPr lang="de-DE" dirty="0"/>
              <a:t>TENDO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8E0AB834-1083-42BD-8D66-5A6851312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999" y="1112838"/>
            <a:ext cx="3262427" cy="2924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52930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Funktionen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>
          <a:xfrm>
            <a:off x="4470400" y="1112838"/>
            <a:ext cx="4375150" cy="2853895"/>
          </a:xfrm>
        </p:spPr>
        <p:txBody>
          <a:bodyPr>
            <a:normAutofit/>
          </a:bodyPr>
          <a:lstStyle/>
          <a:p>
            <a:r>
              <a:rPr lang="de-DE" sz="1400" b="1" dirty="0"/>
              <a:t>Schmutz-Resistenz für lange Funktionssicherheit</a:t>
            </a:r>
          </a:p>
          <a:p>
            <a:endParaRPr lang="de-DE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Vollkommen geschlossenes TENDO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Verhindert Eindringen von Schmutz, Spänen und Kühl- und Schmierstoffen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Spannbereich wird nicht beschädigt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Funktion und perfekte Werkzeugspannung bleiben erhalten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Wartungsfreiheit und hohe Lebensdauer gewährleistet</a:t>
            </a:r>
          </a:p>
          <a:p>
            <a:endParaRPr lang="de-DE" dirty="0"/>
          </a:p>
        </p:txBody>
      </p:sp>
      <p:sp>
        <p:nvSpPr>
          <p:cNvPr id="7" name="Fußzeilenplatzhalter 1">
            <a:extLst>
              <a:ext uri="{FF2B5EF4-FFF2-40B4-BE49-F238E27FC236}">
                <a16:creationId xmlns:a16="http://schemas.microsoft.com/office/drawing/2014/main" id="{B17E4379-CA32-412B-A690-736A98942B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5231606" cy="274637"/>
          </a:xfrm>
        </p:spPr>
        <p:txBody>
          <a:bodyPr/>
          <a:lstStyle/>
          <a:p>
            <a:r>
              <a:rPr lang="de-DE" dirty="0"/>
              <a:t>TENDO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EC6F813F-965C-4E6C-B482-214DFA894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150" y="979627"/>
            <a:ext cx="2876062" cy="2877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2929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Funktionen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>
          <a:xfrm>
            <a:off x="4470400" y="1112838"/>
            <a:ext cx="4375150" cy="2853895"/>
          </a:xfrm>
        </p:spPr>
        <p:txBody>
          <a:bodyPr>
            <a:normAutofit/>
          </a:bodyPr>
          <a:lstStyle/>
          <a:p>
            <a:r>
              <a:rPr lang="de-DE" sz="1500" b="1" dirty="0"/>
              <a:t>Alle handelsüblichen Schafttypen spannbar für prozesssichere Spannung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500" dirty="0"/>
          </a:p>
          <a:p>
            <a:pPr marL="0" lvl="1"/>
            <a:r>
              <a:rPr lang="de-DE" sz="1500" dirty="0"/>
              <a:t>Sowohl Werkzeuge mit glatten Zylinderschäften nach DIN 6535 Form HA bis Ø 32 mm als auch mit Ausnehmungen nach:                  </a:t>
            </a:r>
          </a:p>
          <a:p>
            <a:pPr marL="0" lvl="1"/>
            <a:r>
              <a:rPr lang="de-DE" sz="1500" dirty="0"/>
              <a:t>DIN 1835 Form B, E</a:t>
            </a:r>
          </a:p>
          <a:p>
            <a:pPr marL="0" lvl="1"/>
            <a:r>
              <a:rPr lang="de-DE" sz="1500" dirty="0"/>
              <a:t>DIN 6535 Form HA, HB, HE </a:t>
            </a:r>
          </a:p>
          <a:p>
            <a:pPr marL="0" lvl="1"/>
            <a:r>
              <a:rPr lang="de-DE" sz="1500" dirty="0"/>
              <a:t>können direkt und ohne Zwischenbüchse gespannt werden</a:t>
            </a:r>
          </a:p>
          <a:p>
            <a:endParaRPr lang="de-DE" dirty="0"/>
          </a:p>
        </p:txBody>
      </p:sp>
      <p:sp>
        <p:nvSpPr>
          <p:cNvPr id="7" name="Fußzeilenplatzhalter 1">
            <a:extLst>
              <a:ext uri="{FF2B5EF4-FFF2-40B4-BE49-F238E27FC236}">
                <a16:creationId xmlns:a16="http://schemas.microsoft.com/office/drawing/2014/main" id="{B17E4379-CA32-412B-A690-736A98942B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5231606" cy="274637"/>
          </a:xfrm>
        </p:spPr>
        <p:txBody>
          <a:bodyPr/>
          <a:lstStyle/>
          <a:p>
            <a:r>
              <a:rPr lang="de-DE" dirty="0"/>
              <a:t>TENDO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439CB87A-C33D-4094-938E-2AAE02CA4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173" y="1112838"/>
            <a:ext cx="3515549" cy="2516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1457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Funktionen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>
          <a:xfrm>
            <a:off x="4470400" y="1112838"/>
            <a:ext cx="4375150" cy="2853895"/>
          </a:xfrm>
        </p:spPr>
        <p:txBody>
          <a:bodyPr>
            <a:normAutofit/>
          </a:bodyPr>
          <a:lstStyle/>
          <a:p>
            <a:r>
              <a:rPr lang="de-DE" sz="1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Schutzrillen für zuverlässige Drehmomentübertragung</a:t>
            </a:r>
          </a:p>
          <a:p>
            <a:endParaRPr lang="de-DE" sz="14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Enormen Spanndruck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Öl-, Fett- oder Schmierstoffreste werden in die Schmutzrille gedrückt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Spannfläche bleibt trocken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Zuverlässige Übertragung der Drehmomente ist gewährleistet</a:t>
            </a:r>
          </a:p>
          <a:p>
            <a:endParaRPr lang="de-DE" dirty="0"/>
          </a:p>
        </p:txBody>
      </p:sp>
      <p:sp>
        <p:nvSpPr>
          <p:cNvPr id="7" name="Fußzeilenplatzhalter 1">
            <a:extLst>
              <a:ext uri="{FF2B5EF4-FFF2-40B4-BE49-F238E27FC236}">
                <a16:creationId xmlns:a16="http://schemas.microsoft.com/office/drawing/2014/main" id="{B17E4379-CA32-412B-A690-736A98942B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5231606" cy="274637"/>
          </a:xfrm>
        </p:spPr>
        <p:txBody>
          <a:bodyPr/>
          <a:lstStyle/>
          <a:p>
            <a:r>
              <a:rPr lang="de-DE" dirty="0"/>
              <a:t>TENDO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39FE15A2-1129-4C0A-8A8C-E9DCD9E14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112838"/>
            <a:ext cx="3238500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8500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Funktionen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>
          <a:xfrm>
            <a:off x="4470400" y="1112838"/>
            <a:ext cx="4375150" cy="2853895"/>
          </a:xfrm>
        </p:spPr>
        <p:txBody>
          <a:bodyPr>
            <a:normAutofit/>
          </a:bodyPr>
          <a:lstStyle/>
          <a:p>
            <a:r>
              <a:rPr lang="de-DE" sz="15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Serienmäßig feingewuchtet für höchste Laufruhe</a:t>
            </a:r>
          </a:p>
          <a:p>
            <a:endParaRPr lang="de-DE" sz="15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500" dirty="0">
                <a:latin typeface="Calibri" pitchFamily="34" charset="0"/>
                <a:ea typeface="Calibri" pitchFamily="34" charset="0"/>
                <a:cs typeface="Calibri" pitchFamily="34" charset="0"/>
              </a:rPr>
              <a:t>Standardmäßig für den Einsatz auf HSC-Maschinen feingewuchtet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5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Feinwuchtung</a:t>
            </a:r>
            <a:r>
              <a:rPr lang="de-DE" sz="1500" dirty="0">
                <a:latin typeface="Calibri" pitchFamily="34" charset="0"/>
                <a:ea typeface="Calibri" pitchFamily="34" charset="0"/>
                <a:cs typeface="Calibri" pitchFamily="34" charset="0"/>
              </a:rPr>
              <a:t> trägt maßgeblich bei zu:</a:t>
            </a:r>
          </a:p>
          <a:p>
            <a:pPr marL="742920" lvl="1" indent="-285750">
              <a:buFont typeface="Symbol" panose="05050102010706020507" pitchFamily="18" charset="2"/>
              <a:buChar char="-"/>
            </a:pPr>
            <a:r>
              <a:rPr lang="de-DE" sz="1500" dirty="0">
                <a:latin typeface="Calibri" pitchFamily="34" charset="0"/>
                <a:ea typeface="Calibri" pitchFamily="34" charset="0"/>
                <a:cs typeface="Calibri" pitchFamily="34" charset="0"/>
              </a:rPr>
              <a:t>höchster Laufruhe</a:t>
            </a:r>
          </a:p>
          <a:p>
            <a:pPr marL="742920" lvl="1" indent="-285750">
              <a:buFont typeface="Symbol" panose="05050102010706020507" pitchFamily="18" charset="2"/>
              <a:buChar char="-"/>
            </a:pPr>
            <a:r>
              <a:rPr lang="de-DE" sz="1500" dirty="0">
                <a:latin typeface="Calibri" pitchFamily="34" charset="0"/>
                <a:ea typeface="Calibri" pitchFamily="34" charset="0"/>
                <a:cs typeface="Calibri" pitchFamily="34" charset="0"/>
              </a:rPr>
              <a:t>Schonung der Maschinenspindel</a:t>
            </a:r>
          </a:p>
          <a:p>
            <a:pPr marL="742920" lvl="1" indent="-285750">
              <a:buFont typeface="Symbol" panose="05050102010706020507" pitchFamily="18" charset="2"/>
              <a:buChar char="-"/>
            </a:pPr>
            <a:r>
              <a:rPr lang="de-DE" sz="1500" dirty="0">
                <a:latin typeface="Calibri" pitchFamily="34" charset="0"/>
                <a:ea typeface="Calibri" pitchFamily="34" charset="0"/>
                <a:cs typeface="Calibri" pitchFamily="34" charset="0"/>
              </a:rPr>
              <a:t>Schwingungsreduktion</a:t>
            </a:r>
          </a:p>
          <a:p>
            <a:endParaRPr lang="de-DE" dirty="0"/>
          </a:p>
        </p:txBody>
      </p:sp>
      <p:sp>
        <p:nvSpPr>
          <p:cNvPr id="7" name="Fußzeilenplatzhalter 1">
            <a:extLst>
              <a:ext uri="{FF2B5EF4-FFF2-40B4-BE49-F238E27FC236}">
                <a16:creationId xmlns:a16="http://schemas.microsoft.com/office/drawing/2014/main" id="{B17E4379-CA32-412B-A690-736A98942B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5231606" cy="274637"/>
          </a:xfrm>
        </p:spPr>
        <p:txBody>
          <a:bodyPr/>
          <a:lstStyle/>
          <a:p>
            <a:r>
              <a:rPr lang="de-DE" dirty="0"/>
              <a:t>TENDO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6DF4982-B908-4F79-B5CA-D8481E291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172" y="1112838"/>
            <a:ext cx="3238500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2584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A39633-6BB9-4043-99A1-D72F6BE0D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TENDO E </a:t>
            </a:r>
            <a:r>
              <a:rPr lang="de-DE" dirty="0" err="1"/>
              <a:t>compact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ECDF319-804C-47EE-A7E6-74C0BBAABE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TENDO</a:t>
            </a:r>
          </a:p>
        </p:txBody>
      </p:sp>
      <p:pic>
        <p:nvPicPr>
          <p:cNvPr id="5" name="Picture 2" descr="C:\Users\Daniel\Desktop\DMG\WZH_Bilder\TENDO_EC_SCHNITT.png">
            <a:extLst>
              <a:ext uri="{FF2B5EF4-FFF2-40B4-BE49-F238E27FC236}">
                <a16:creationId xmlns:a16="http://schemas.microsoft.com/office/drawing/2014/main" id="{384EDBA5-F6A2-4D4B-8AB2-7DAB0C84D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27" y="1156135"/>
            <a:ext cx="4292559" cy="283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schunk.int/pimexport/IM0004268.jpg">
            <a:extLst>
              <a:ext uri="{FF2B5EF4-FFF2-40B4-BE49-F238E27FC236}">
                <a16:creationId xmlns:a16="http://schemas.microsoft.com/office/drawing/2014/main" id="{EEE06C50-D111-46AD-9F82-540B6EEA5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9262" y="0"/>
            <a:ext cx="2206124" cy="4431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9708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A527B9-BC3B-4415-BDFB-7ACE22AE8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TENDO E </a:t>
            </a:r>
            <a:r>
              <a:rPr lang="de-DE" dirty="0" err="1"/>
              <a:t>compact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AE7B0EE-8E65-4240-BB08-26CDB06B70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7886700" cy="3183391"/>
          </a:xfrm>
        </p:spPr>
        <p:txBody>
          <a:bodyPr>
            <a:normAutofit/>
          </a:bodyPr>
          <a:lstStyle/>
          <a:p>
            <a:pPr marL="0" fontAlgn="auto">
              <a:spcAft>
                <a:spcPts val="0"/>
              </a:spcAft>
              <a:buFont typeface="Arial"/>
              <a:buNone/>
              <a:defRPr/>
            </a:pPr>
            <a:r>
              <a:rPr lang="de-DE" sz="1400" b="1" dirty="0"/>
              <a:t>Robuster! Mit Drehmoment bis zu 900 </a:t>
            </a:r>
            <a:r>
              <a:rPr lang="de-DE" sz="1400" b="1" dirty="0" err="1"/>
              <a:t>Nm</a:t>
            </a:r>
            <a:r>
              <a:rPr lang="de-DE" sz="1400" b="1" dirty="0"/>
              <a:t> (Ø 20 mm) für Volumenzerspanung, Bohren, Reiben und Gewinden!</a:t>
            </a:r>
          </a:p>
          <a:p>
            <a:pPr marL="0" fontAlgn="auto">
              <a:spcAft>
                <a:spcPts val="0"/>
              </a:spcAft>
              <a:buFont typeface="Arial"/>
              <a:buNone/>
              <a:defRPr/>
            </a:pPr>
            <a:endParaRPr lang="de-DE" sz="1400" dirty="0"/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Engere Toleranzen, enormer Kostendruck, bessere Qualität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Höchste Drehmomente, jetzt bis 900 </a:t>
            </a:r>
            <a:r>
              <a:rPr lang="de-DE" sz="1400" dirty="0" err="1"/>
              <a:t>Nm</a:t>
            </a:r>
            <a:r>
              <a:rPr lang="de-DE" sz="1400" dirty="0"/>
              <a:t> bei Ø 20 mm unter trockenen Spann-Bedingungen, 520 </a:t>
            </a:r>
            <a:r>
              <a:rPr lang="de-DE" sz="1400" dirty="0" err="1"/>
              <a:t>Nm</a:t>
            </a:r>
            <a:r>
              <a:rPr lang="de-DE" sz="1400" dirty="0"/>
              <a:t> bei öligem </a:t>
            </a:r>
            <a:r>
              <a:rPr lang="de-DE" sz="1400" dirty="0" err="1"/>
              <a:t>Werkzeugschaft</a:t>
            </a:r>
            <a:endParaRPr lang="de-DE" sz="1400" dirty="0"/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Dauerhafter Rundlauf und Wechselwiederholgenauigkeit &lt; 0.003 mm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Universell einsetzbar zum Fräsen, Bohren, Reiben und Gewinden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Standzeiterhöhung der Werkzeuge bis zu 40 % führt zu Kosteneinsparungen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Sekundenschneller Werkzeugwechsel ohne Peripheriegeräte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Exzellentes Preis-Leistungs-Verhältnis</a:t>
            </a:r>
            <a:endParaRPr lang="de-DE" sz="1400" b="1" dirty="0"/>
          </a:p>
          <a:p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3A49AD3-56A9-40EC-8DD0-67D2777376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TENDO</a:t>
            </a:r>
          </a:p>
        </p:txBody>
      </p:sp>
    </p:spTree>
    <p:extLst>
      <p:ext uri="{BB962C8B-B14F-4D97-AF65-F5344CB8AC3E}">
        <p14:creationId xmlns:p14="http://schemas.microsoft.com/office/powerpoint/2010/main" val="2920867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A214FF-6B7D-402F-8721-F6550968D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500" dirty="0"/>
              <a:t>TENDO E </a:t>
            </a:r>
            <a:r>
              <a:rPr lang="de-DE" sz="2500" dirty="0" err="1"/>
              <a:t>compact</a:t>
            </a:r>
            <a:endParaRPr lang="en-US" sz="250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F607877-B61F-4A5A-9CE7-E2C4189E4A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2792" y="1199073"/>
            <a:ext cx="7886700" cy="3166970"/>
          </a:xfrm>
        </p:spPr>
        <p:txBody>
          <a:bodyPr>
            <a:normAutofit fontScale="85000" lnSpcReduction="20000"/>
          </a:bodyPr>
          <a:lstStyle/>
          <a:p>
            <a:r>
              <a:rPr lang="de-DE" sz="1600" b="1" dirty="0"/>
              <a:t>Hohe Radialsteifigkeit für beste Formgenauigkeit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Optimale Radialsteifigkeit durch einen robusten Grundkörper verhindert seitliches Auslenken      während des </a:t>
            </a:r>
            <a:r>
              <a:rPr lang="de-DE" sz="1600" dirty="0" err="1"/>
              <a:t>Zerspanprozesses</a:t>
            </a: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Ihr Vorteil: hohe Formgenauigkeit am Werkstück bei gleichzeitig höchsten </a:t>
            </a:r>
            <a:r>
              <a:rPr lang="de-DE" sz="1600" dirty="0" err="1"/>
              <a:t>Abtragsraten</a:t>
            </a:r>
            <a:r>
              <a:rPr lang="de-DE" sz="1600" dirty="0"/>
              <a:t>                               (z. B. 400 cm³/min bei 42CrMo4*)</a:t>
            </a:r>
          </a:p>
          <a:p>
            <a:endParaRPr lang="de-DE" sz="1600" dirty="0"/>
          </a:p>
          <a:p>
            <a:r>
              <a:rPr lang="de-DE" sz="1600" b="1" dirty="0"/>
              <a:t>Hohes Drehmoment bis 900 </a:t>
            </a:r>
            <a:r>
              <a:rPr lang="de-DE" sz="1600" b="1" dirty="0" err="1"/>
              <a:t>Nm</a:t>
            </a:r>
            <a:r>
              <a:rPr lang="de-DE" sz="1600" b="1" dirty="0"/>
              <a:t> (Ø 20) für höchste Volumenzerspanung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Kompakte Bauweise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Starke Haltekräfte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Dadurch hohe Drehmomentübertragung dauerhaft garantiert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Ihr Vorteil: deutlich höheres Zeitspanvolumen</a:t>
            </a:r>
          </a:p>
          <a:p>
            <a:endParaRPr lang="de-DE" sz="1500" dirty="0"/>
          </a:p>
          <a:p>
            <a:endParaRPr lang="de-DE" sz="1500" dirty="0"/>
          </a:p>
          <a:p>
            <a:endParaRPr lang="de-DE" sz="1500" dirty="0"/>
          </a:p>
          <a:p>
            <a:r>
              <a:rPr lang="de-DE" sz="1100" dirty="0"/>
              <a:t>*abhängig von Werkzeugmaschine und Werkzeug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1D8B396-0634-46CD-B022-68CAEA1E93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TENDO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CD6293A-A2AA-4F93-95E7-00A6EC169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9803" y="160338"/>
            <a:ext cx="1244197" cy="2006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9CC5C4E7-2527-42F3-99F5-25C52939E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99803" y="2255484"/>
            <a:ext cx="1244197" cy="193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2455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E01C98-965E-4000-BAF1-799D5545F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TENDOzero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F9A75AB-41CD-4FCD-ADE7-F176210D1F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TENDO</a:t>
            </a:r>
          </a:p>
        </p:txBody>
      </p:sp>
      <p:pic>
        <p:nvPicPr>
          <p:cNvPr id="5" name="Picture 2" descr="http://www.schunk.int/pimexport/IM0005459.jpg">
            <a:extLst>
              <a:ext uri="{FF2B5EF4-FFF2-40B4-BE49-F238E27FC236}">
                <a16:creationId xmlns:a16="http://schemas.microsoft.com/office/drawing/2014/main" id="{E5982C85-ECBB-4CE5-8B03-BC8C435C6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7257" y="900621"/>
            <a:ext cx="2502127" cy="3342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www.schunk.int/pimexport/IM0004404.jpg">
            <a:extLst>
              <a:ext uri="{FF2B5EF4-FFF2-40B4-BE49-F238E27FC236}">
                <a16:creationId xmlns:a16="http://schemas.microsoft.com/office/drawing/2014/main" id="{FBB27420-0E14-4A17-98D4-C1B9A5755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7828" y="1303339"/>
            <a:ext cx="4132263" cy="2053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1167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Produktübersicht</a:t>
            </a:r>
          </a:p>
        </p:txBody>
      </p:sp>
      <p:sp>
        <p:nvSpPr>
          <p:cNvPr id="7" name="Fußzeilenplatzhalter 1">
            <a:extLst>
              <a:ext uri="{FF2B5EF4-FFF2-40B4-BE49-F238E27FC236}">
                <a16:creationId xmlns:a16="http://schemas.microsoft.com/office/drawing/2014/main" id="{B17E4379-CA32-412B-A690-736A98942B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5231606" cy="274637"/>
          </a:xfrm>
        </p:spPr>
        <p:txBody>
          <a:bodyPr/>
          <a:lstStyle/>
          <a:p>
            <a:r>
              <a:rPr lang="de-DE" dirty="0"/>
              <a:t>TENDO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8285FCF-0894-4C15-97EA-F58220D42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0" y="648337"/>
            <a:ext cx="6891323" cy="37610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09901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2">
            <a:extLst>
              <a:ext uri="{FF2B5EF4-FFF2-40B4-BE49-F238E27FC236}">
                <a16:creationId xmlns:a16="http://schemas.microsoft.com/office/drawing/2014/main" id="{D6DBC654-F0AF-42AF-BC93-77A9F9267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160339"/>
            <a:ext cx="7886700" cy="864000"/>
          </a:xfrm>
        </p:spPr>
        <p:txBody>
          <a:bodyPr>
            <a:normAutofit/>
          </a:bodyPr>
          <a:lstStyle/>
          <a:p>
            <a:r>
              <a:rPr lang="de-DE" dirty="0" err="1"/>
              <a:t>TENDOzero</a:t>
            </a:r>
            <a:endParaRPr lang="de-DE" dirty="0"/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4F2FAF6B-9F77-43A2-B02D-62100DFD89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7886700" cy="28543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de-DE" sz="1400" b="1" dirty="0"/>
              <a:t>μ-genau! Im Handumdrehen auf 0.000 mm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de-DE" sz="1400" dirty="0"/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Profi für enge Toleranzen beim Bohren, Reiben und Ausspindeln, dort, wo ein perfekter Rundlauf gefordert ist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Minimale Rundlauffehler des Werkzeugs, der Aufnahme und der Maschinenspindel lassen sich individuell ausgleichen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Dauerhafter Rundlauf auf 0.000 mm einstellbar für optimale Form- und Lagetoleranzen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Perfekte Schwingungsdämpfung für bis zu 50 % längere Werkzeugstandzeiten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 Einfache Handhabung für die exakte Einstellung hochwertiger Präzisionswerkzeuge</a:t>
            </a:r>
          </a:p>
          <a:p>
            <a:endParaRPr lang="de-DE" dirty="0"/>
          </a:p>
        </p:txBody>
      </p:sp>
      <p:sp>
        <p:nvSpPr>
          <p:cNvPr id="5" name="Fußzeilenplatzhalter 1">
            <a:extLst>
              <a:ext uri="{FF2B5EF4-FFF2-40B4-BE49-F238E27FC236}">
                <a16:creationId xmlns:a16="http://schemas.microsoft.com/office/drawing/2014/main" id="{9E567F49-C06A-41DB-93EE-7E04F60103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5231606" cy="274637"/>
          </a:xfrm>
        </p:spPr>
        <p:txBody>
          <a:bodyPr/>
          <a:lstStyle/>
          <a:p>
            <a:r>
              <a:rPr lang="de-DE" dirty="0"/>
              <a:t>TENDO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8173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2">
            <a:extLst>
              <a:ext uri="{FF2B5EF4-FFF2-40B4-BE49-F238E27FC236}">
                <a16:creationId xmlns:a16="http://schemas.microsoft.com/office/drawing/2014/main" id="{D6DBC654-F0AF-42AF-BC93-77A9F9267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160339"/>
            <a:ext cx="7886700" cy="864000"/>
          </a:xfrm>
        </p:spPr>
        <p:txBody>
          <a:bodyPr>
            <a:normAutofit/>
          </a:bodyPr>
          <a:lstStyle/>
          <a:p>
            <a:r>
              <a:rPr lang="de-DE" dirty="0" err="1"/>
              <a:t>TENDOzero</a:t>
            </a:r>
            <a:endParaRPr lang="de-DE" dirty="0"/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4F2FAF6B-9F77-43A2-B02D-62100DFD89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38954" y="1112838"/>
            <a:ext cx="4157296" cy="285432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Durch vier Gewindestifte wird mit einem TORX PLUS®-Schlüssel die Winkellage des gespannten Präzisionswerkzeugs korrigiert und der Rundlauf auf gegen 0.000 mm eingestellt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Mit Zwischenbüchsen ist ein Rundlauf von 0.000 mm einstellbar</a:t>
            </a:r>
            <a:endParaRPr lang="de-DE" sz="14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endParaRPr lang="de-DE" dirty="0"/>
          </a:p>
        </p:txBody>
      </p:sp>
      <p:sp>
        <p:nvSpPr>
          <p:cNvPr id="5" name="Fußzeilenplatzhalter 1">
            <a:extLst>
              <a:ext uri="{FF2B5EF4-FFF2-40B4-BE49-F238E27FC236}">
                <a16:creationId xmlns:a16="http://schemas.microsoft.com/office/drawing/2014/main" id="{9E567F49-C06A-41DB-93EE-7E04F60103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5231606" cy="274637"/>
          </a:xfrm>
        </p:spPr>
        <p:txBody>
          <a:bodyPr/>
          <a:lstStyle/>
          <a:p>
            <a:r>
              <a:rPr lang="de-DE" dirty="0"/>
              <a:t>TENDO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77A2CA-3EDB-43C2-BFB5-5BBECA072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839" y="1006449"/>
            <a:ext cx="2796221" cy="179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83435B-6A68-44E6-B4A3-BF1E270AA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r="3551" b="2313"/>
          <a:stretch>
            <a:fillRect/>
          </a:stretch>
        </p:blipFill>
        <p:spPr bwMode="auto">
          <a:xfrm>
            <a:off x="1047750" y="2503714"/>
            <a:ext cx="1663998" cy="184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44065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2">
            <a:extLst>
              <a:ext uri="{FF2B5EF4-FFF2-40B4-BE49-F238E27FC236}">
                <a16:creationId xmlns:a16="http://schemas.microsoft.com/office/drawing/2014/main" id="{D6DBC654-F0AF-42AF-BC93-77A9F9267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160339"/>
            <a:ext cx="7886700" cy="864000"/>
          </a:xfrm>
        </p:spPr>
        <p:txBody>
          <a:bodyPr>
            <a:normAutofit/>
          </a:bodyPr>
          <a:lstStyle/>
          <a:p>
            <a:r>
              <a:rPr lang="de-DE" dirty="0"/>
              <a:t>TENDO ES</a:t>
            </a:r>
          </a:p>
        </p:txBody>
      </p:sp>
      <p:sp>
        <p:nvSpPr>
          <p:cNvPr id="5" name="Fußzeilenplatzhalter 1">
            <a:extLst>
              <a:ext uri="{FF2B5EF4-FFF2-40B4-BE49-F238E27FC236}">
                <a16:creationId xmlns:a16="http://schemas.microsoft.com/office/drawing/2014/main" id="{9E567F49-C06A-41DB-93EE-7E04F60103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5231606" cy="274637"/>
          </a:xfrm>
        </p:spPr>
        <p:txBody>
          <a:bodyPr/>
          <a:lstStyle/>
          <a:p>
            <a:r>
              <a:rPr lang="de-DE" dirty="0"/>
              <a:t>TENDO</a:t>
            </a:r>
          </a:p>
        </p:txBody>
      </p:sp>
      <p:pic>
        <p:nvPicPr>
          <p:cNvPr id="9" name="Picture 2" descr="http://www.schunk.int/pimexport/IM0002546.jpg">
            <a:extLst>
              <a:ext uri="{FF2B5EF4-FFF2-40B4-BE49-F238E27FC236}">
                <a16:creationId xmlns:a16="http://schemas.microsoft.com/office/drawing/2014/main" id="{E6576271-DB8B-43D9-A97D-5015DD031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32922" y="912995"/>
            <a:ext cx="4878155" cy="3104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51755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AF8EB3-83EA-4D51-B00A-A2EB8CD8B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TENDO ES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3569336-F927-4EFA-AE78-6007D95C55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7886700" cy="314654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de-DE" sz="1400" b="1" dirty="0"/>
              <a:t>Platzsparend! Präzision in engen Maschinenräumen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e-DE" sz="1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Mit Null-Störkontur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Kommt zum Einsatz wenn jeder Zentimeter im Maschinenraum zählt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Extrem kurzes Hydro-Dehnspannfutter L1=24,6mm (SK 40)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Perfekt geeignet für Bearbeitung von großen Werkstücken auch bei beengten Platzverhältnissen im Maschinenraum und für die Tieflochbohrung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Aufnahme des Werkzeugs oder der Werkzeugverlängerung direkt im Aufnahmekegel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Aufnahmekegel wird in der Spindel abgestützt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Resultat: Höchste Radialsteifigkeit bei hohen Drehmomenten und viel zusätzlicher Platz im Maschinenraum</a:t>
            </a:r>
          </a:p>
          <a:p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A50FF39-7806-4D7B-96DC-C91636AA3F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TENDO</a:t>
            </a:r>
          </a:p>
        </p:txBody>
      </p:sp>
    </p:spTree>
    <p:extLst>
      <p:ext uri="{BB962C8B-B14F-4D97-AF65-F5344CB8AC3E}">
        <p14:creationId xmlns:p14="http://schemas.microsoft.com/office/powerpoint/2010/main" val="10784639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AF8EB3-83EA-4D51-B00A-A2EB8CD8B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TENDO ES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3569336-F927-4EFA-AE78-6007D95C55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7886700" cy="314654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de-DE" sz="1600" b="1" dirty="0"/>
              <a:t>Extrem kurz, extrem kräftig, extrem wirtschaftlich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de-DE" sz="1600" b="1" dirty="0"/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Keine Störkontur – ideale Bewegungsfreiheit in begrenzten Arbeitsräumen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Exzellente Schwingungsdämpfung garantiert beste Werkstückoberflächen und lange Werkzeugstandzeiten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Perfekt geeignet für die Volumenzerspanung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Einfache und schnelle Handhabung, μ-genauer Werkzeugwechsel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Ideal kombinierbar mit TENDO SVL und TRIBOS SVL Verlängerungen</a:t>
            </a:r>
            <a:endParaRPr lang="de-DE" sz="1400" b="1" dirty="0"/>
          </a:p>
          <a:p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A50FF39-7806-4D7B-96DC-C91636AA3F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TENDO</a:t>
            </a:r>
          </a:p>
        </p:txBody>
      </p:sp>
    </p:spTree>
    <p:extLst>
      <p:ext uri="{BB962C8B-B14F-4D97-AF65-F5344CB8AC3E}">
        <p14:creationId xmlns:p14="http://schemas.microsoft.com/office/powerpoint/2010/main" val="11057861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280B35-145A-4E32-88AD-DDA984B87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itchFamily="34" charset="0"/>
                <a:ea typeface="Calibri" pitchFamily="34" charset="0"/>
                <a:cs typeface="Calibri" pitchFamily="34" charset="0"/>
              </a:rPr>
              <a:t>TENDO ES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0ACC82C-5EA1-4C16-9339-B2E97E8D46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96824" y="648962"/>
            <a:ext cx="4133850" cy="2854325"/>
          </a:xfrm>
        </p:spPr>
        <p:txBody>
          <a:bodyPr>
            <a:normAutofit/>
          </a:bodyPr>
          <a:lstStyle/>
          <a:p>
            <a:r>
              <a:rPr lang="de-DE" sz="15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Ideal für das Tieflochbohren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500" dirty="0">
                <a:latin typeface="Calibri" pitchFamily="34" charset="0"/>
                <a:ea typeface="Calibri" pitchFamily="34" charset="0"/>
                <a:cs typeface="Calibri" pitchFamily="34" charset="0"/>
              </a:rPr>
              <a:t>Extrem kurze Ausführung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500" dirty="0">
                <a:latin typeface="Calibri" pitchFamily="34" charset="0"/>
                <a:ea typeface="Calibri" pitchFamily="34" charset="0"/>
                <a:cs typeface="Calibri" pitchFamily="34" charset="0"/>
              </a:rPr>
              <a:t>Schafft viel Platz im Maschinenraum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500" dirty="0">
                <a:latin typeface="Calibri" pitchFamily="34" charset="0"/>
                <a:ea typeface="Calibri" pitchFamily="34" charset="0"/>
                <a:cs typeface="Calibri" pitchFamily="34" charset="0"/>
              </a:rPr>
              <a:t>gewährleistet vor dem Eintauchen des Werkzeugs ausreichende Bewegungsfreiheit der Achsen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500" dirty="0">
                <a:latin typeface="Calibri" pitchFamily="34" charset="0"/>
                <a:ea typeface="Calibri" pitchFamily="34" charset="0"/>
                <a:cs typeface="Calibri" pitchFamily="34" charset="0"/>
              </a:rPr>
              <a:t>Kollisionen werden ausgeschlossen</a:t>
            </a:r>
            <a:endParaRPr lang="de-DE" sz="15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C6C9CCA-83E3-486A-9396-88D76C5678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TENDO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ADCDE87-2C07-40C4-A761-98A86D2F6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538" y="1024339"/>
            <a:ext cx="1471613" cy="2105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7042CA2D-FDA3-46CB-A6F3-67339FCCE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5701" y="2050045"/>
            <a:ext cx="1603354" cy="2159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050146B9-DFE7-440C-86F2-A47F43810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6824" y="2571750"/>
            <a:ext cx="3818659" cy="175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7079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2919A1-BC8A-46F4-9C37-213B2CC9C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itchFamily="34" charset="0"/>
                <a:ea typeface="Calibri" pitchFamily="34" charset="0"/>
                <a:cs typeface="Calibri" pitchFamily="34" charset="0"/>
              </a:rPr>
              <a:t>TENDO LSS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9495D10-46BF-44F4-AE4B-CD99BCE635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TENDO</a:t>
            </a:r>
          </a:p>
        </p:txBody>
      </p:sp>
      <p:pic>
        <p:nvPicPr>
          <p:cNvPr id="5" name="Picture 2" descr="http://www.schunk.int/pimexport/IM0008162.jpg">
            <a:extLst>
              <a:ext uri="{FF2B5EF4-FFF2-40B4-BE49-F238E27FC236}">
                <a16:creationId xmlns:a16="http://schemas.microsoft.com/office/drawing/2014/main" id="{0DC99CCD-D654-42A1-B94E-3B926B4CD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8018" y="290968"/>
            <a:ext cx="989764" cy="405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26285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77FA54-D80D-4AB8-A6E9-9036ADE97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TENDO LSS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EEC11AE-3B55-43E9-8094-75A1B9CDFA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7886700" cy="3212419"/>
          </a:xfrm>
        </p:spPr>
        <p:txBody>
          <a:bodyPr>
            <a:normAutofit/>
          </a:bodyPr>
          <a:lstStyle/>
          <a:p>
            <a:pPr marL="0" fontAlgn="auto">
              <a:spcAft>
                <a:spcPts val="0"/>
              </a:spcAft>
              <a:buFont typeface="Arial"/>
              <a:buNone/>
              <a:defRPr/>
            </a:pPr>
            <a:r>
              <a:rPr lang="de-DE" sz="1400" b="1" dirty="0"/>
              <a:t>Konkurrenzlos! Superschlank und hochgenau – mit einer Rundlaufgenauigkeit  &lt; 0.006 mm 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de-DE" sz="1400" b="1" dirty="0"/>
              <a:t>(bei L1 = 200 mm und einer Ausspannlänge von 2.5xD)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de-DE" sz="1400" b="1" dirty="0"/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Störkonturoptimiert, dadurch hervorragende Werkstückzugänglichkeit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Setzt Standards, spart damit Anfertigung teurer Sonderwerkzeuge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Überwindet Grenzen selbst bei kniffligsten Aufgaben, bei der   Bearbeitung in engsten Winkeln und schwer zugänglichen Stellen von Werkstücken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Hohe Stabilität und hohe Radialsteifigkeit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Superschlank, ideal geeignet zum Bohren, Reiben und für Schlichtfräs- Bearbeitungen. 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Höchste Rundlauf- und Wiederholgenauigkeit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Hervorragende Schwingungsdämpfung</a:t>
            </a:r>
            <a:endParaRPr lang="en-US" sz="14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1B096ED-7E92-4AD3-9028-E742FB52CD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TENDO</a:t>
            </a:r>
          </a:p>
        </p:txBody>
      </p:sp>
    </p:spTree>
    <p:extLst>
      <p:ext uri="{BB962C8B-B14F-4D97-AF65-F5344CB8AC3E}">
        <p14:creationId xmlns:p14="http://schemas.microsoft.com/office/powerpoint/2010/main" val="29599125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B7D0A1-9301-47EC-B3D7-A575C9387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itchFamily="34" charset="0"/>
                <a:ea typeface="Calibri" pitchFamily="34" charset="0"/>
                <a:cs typeface="Calibri" pitchFamily="34" charset="0"/>
              </a:rPr>
              <a:t>TENDO LSS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B06927-477B-4CE7-9538-2CD862FE55E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anchor="ctr"/>
          <a:lstStyle/>
          <a:p>
            <a:pPr marL="742920" lvl="1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Ideal geeignet für die präzise Bearbeitung von schwer zugänglichen Stellen</a:t>
            </a:r>
          </a:p>
          <a:p>
            <a:pPr marL="742920" lvl="1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Beispielsweise beim Fräsen von diffizilen, tiefliegenden Konturen im Formenbau</a:t>
            </a:r>
          </a:p>
          <a:p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BFAB6F9-7373-4858-A946-7F918CE844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34CFEC9-86C6-4CAD-A71F-D2F1E1774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1" y="1115559"/>
            <a:ext cx="4357356" cy="263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F6A9E68C-C86D-4AAD-B792-37B1F1F816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de-DE" dirty="0"/>
              <a:t>TENDO</a:t>
            </a:r>
          </a:p>
        </p:txBody>
      </p:sp>
    </p:spTree>
    <p:extLst>
      <p:ext uri="{BB962C8B-B14F-4D97-AF65-F5344CB8AC3E}">
        <p14:creationId xmlns:p14="http://schemas.microsoft.com/office/powerpoint/2010/main" val="8598378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506D4D-4443-41A4-864E-DE2787F73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itchFamily="34" charset="0"/>
                <a:ea typeface="Calibri" pitchFamily="34" charset="0"/>
                <a:cs typeface="Calibri" pitchFamily="34" charset="0"/>
              </a:rPr>
              <a:t>TENDO SDF-KSR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3BCC1FD-95C4-4C13-B160-19E4DB2BFA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TENDO</a:t>
            </a:r>
          </a:p>
        </p:txBody>
      </p:sp>
      <p:pic>
        <p:nvPicPr>
          <p:cNvPr id="5" name="Picture 2" descr="http://www.schunk.int/pimexport/IM0008163.jpg">
            <a:extLst>
              <a:ext uri="{FF2B5EF4-FFF2-40B4-BE49-F238E27FC236}">
                <a16:creationId xmlns:a16="http://schemas.microsoft.com/office/drawing/2014/main" id="{A386E766-0FFA-433A-951F-B9155FEE9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29991"/>
            <a:ext cx="1670627" cy="3735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C2304293-1C3A-4036-BBC9-4B9DA366A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3476" y="957521"/>
            <a:ext cx="2322512" cy="1739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807AC7A3-C1C7-4976-83AB-38115EF70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7910" y="3065865"/>
            <a:ext cx="1999692" cy="744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3890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175CB9-8DD6-4FDD-A820-278317236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TENDO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D205EBA-F2DE-41F9-A6A2-B48C683CA6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TENDO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46B1ED0-8A35-42BE-8585-D4D2FA31C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" y="895579"/>
            <a:ext cx="5414099" cy="2965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5DB12E54-5220-4886-A448-E1B63E328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6258" y="2532729"/>
            <a:ext cx="1749992" cy="132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20736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9EB317-B867-4053-A2EC-8A210F959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TENDO SDF-KSR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5AFFDAD-21B4-49CA-B37B-8FEA5194FA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de-DE" b="1" dirty="0"/>
              <a:t>Exakter! Radiale Längenverstellung für μ-genaue Positionierung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de-DE" b="1" dirty="0"/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dirty="0"/>
              <a:t>Justierung des feinfühligen </a:t>
            </a:r>
            <a:r>
              <a:rPr lang="de-DE" dirty="0" err="1"/>
              <a:t>Verstellgetriebes</a:t>
            </a:r>
            <a:r>
              <a:rPr lang="de-DE" dirty="0"/>
              <a:t>, dadurch sorgt der Rüstzeitenkiller für die μ-genaue Positionierung der Werkzeuglänge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dirty="0"/>
              <a:t>Längeneinstellschraube mit vorder- und rückseitigen Anschlag, selbsthemmend, 10 mm </a:t>
            </a:r>
            <a:r>
              <a:rPr lang="de-DE" dirty="0" err="1"/>
              <a:t>Verstellweg</a:t>
            </a:r>
            <a:r>
              <a:rPr lang="de-DE" dirty="0"/>
              <a:t> für alle Spanndurchmesser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dirty="0"/>
              <a:t>Position des Werkzeuges kann weder durch das Eigengewicht noch durch axialen Druck verändert werden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dirty="0"/>
              <a:t>Wuchtgüte nicht beeinträchtigt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dirty="0"/>
              <a:t>Radiale Längenverstellung einfach und prozesssicher über eine Einstellschraube mit Hilfe eines Sechskantschlüssels zu betätigen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dirty="0"/>
              <a:t>Keine Beeinflussung der Wuchtgüte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dirty="0"/>
              <a:t>μ-genaue Längenverstellung des Zerspanungswerkzeuges durch kompaktes </a:t>
            </a:r>
            <a:r>
              <a:rPr lang="de-DE" dirty="0" err="1"/>
              <a:t>Verstellgetriebe</a:t>
            </a:r>
            <a:endParaRPr lang="de-DE" dirty="0"/>
          </a:p>
          <a:p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339D9E6-AE2E-4206-8ABF-F8A443DF28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TENDO</a:t>
            </a:r>
          </a:p>
        </p:txBody>
      </p:sp>
    </p:spTree>
    <p:extLst>
      <p:ext uri="{BB962C8B-B14F-4D97-AF65-F5344CB8AC3E}">
        <p14:creationId xmlns:p14="http://schemas.microsoft.com/office/powerpoint/2010/main" val="4117333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A8C8C7-BDF9-495B-9343-BED45FF4C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itchFamily="34" charset="0"/>
                <a:ea typeface="Calibri" pitchFamily="34" charset="0"/>
                <a:cs typeface="Calibri" pitchFamily="34" charset="0"/>
              </a:rPr>
              <a:t>TENDO SDF-KSR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705BA6D-AE1F-4478-A16B-844EF640CCE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504317" y="3390674"/>
            <a:ext cx="2420483" cy="815545"/>
          </a:xfrm>
        </p:spPr>
        <p:txBody>
          <a:bodyPr/>
          <a:lstStyle/>
          <a:p>
            <a:r>
              <a:rPr lang="de-DE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Mögliche Anwendungsgebiete z. B. auf </a:t>
            </a:r>
            <a:r>
              <a:rPr lang="de-DE" sz="14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mehrspindligen</a:t>
            </a:r>
            <a:r>
              <a:rPr lang="de-DE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 Maschinen</a:t>
            </a:r>
          </a:p>
          <a:p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1AC533D-FDFC-4A5C-8492-81D9929139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6553" y="3390244"/>
            <a:ext cx="3598863" cy="815975"/>
          </a:xfrm>
        </p:spPr>
        <p:txBody>
          <a:bodyPr>
            <a:normAutofit/>
          </a:bodyPr>
          <a:lstStyle/>
          <a:p>
            <a:r>
              <a:rPr lang="de-DE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Radial </a:t>
            </a:r>
            <a:r>
              <a:rPr lang="de-DE" sz="14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betätigbarer</a:t>
            </a:r>
            <a:r>
              <a:rPr lang="de-DE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 Verstellmechanismus zur </a:t>
            </a:r>
            <a:r>
              <a:rPr lang="el-GR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μ-</a:t>
            </a:r>
            <a:r>
              <a:rPr lang="de-DE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genauen und sekundenschnellen Voreinstellung von Werkzeuglängen</a:t>
            </a:r>
          </a:p>
          <a:p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EB7DDD6-1946-4E17-AF57-104C1AA7E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037" y="1238123"/>
            <a:ext cx="359886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1D94D457-72DF-4E94-A4C2-CC9662779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374" y="1188116"/>
            <a:ext cx="211455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28E83712-A687-4004-98BE-54068715A4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de-DE" dirty="0"/>
              <a:t>TENDO</a:t>
            </a:r>
          </a:p>
        </p:txBody>
      </p:sp>
    </p:spTree>
    <p:extLst>
      <p:ext uri="{BB962C8B-B14F-4D97-AF65-F5344CB8AC3E}">
        <p14:creationId xmlns:p14="http://schemas.microsoft.com/office/powerpoint/2010/main" val="3242912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D99842-7BE0-40E6-AC5B-0259686DE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TENDOturn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4CA0D3B-15E8-4300-B2BA-6655A3E5D9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TENDO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AB6254ED-6707-4606-98C9-66C240BD2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6244" y="1752344"/>
            <a:ext cx="1853411" cy="1310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3124F64-C698-4D67-ABE9-A80617551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348" y="435805"/>
            <a:ext cx="2254666" cy="394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895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57259C-49B9-4BCF-8D77-48F931621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TENDOturn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EC6168A-2135-48A4-BCA8-6AC057A400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de-DE" sz="1600" b="1" dirty="0"/>
              <a:t>Schwingungsarm! Verbesserung der Oberflächengüte um bis zu 300%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de-DE" sz="1600" dirty="0"/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600" dirty="0"/>
              <a:t>Anwendung auf Dreh-/Fräszentren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600" dirty="0"/>
              <a:t>Flexibler Spannbereich durch Zwischenbüchsen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600" dirty="0"/>
              <a:t>Rundlauf und Wiederholgenauigkeit von &lt; 0.003 mm (DSE-Doppelspanneinsatz)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600" dirty="0"/>
              <a:t>Einfachen Handhabung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600" dirty="0"/>
              <a:t>Einzigartige Schwingungsdämpfung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600" dirty="0"/>
              <a:t>Exzellente Werkstückoberflächen realisierbar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600" dirty="0"/>
              <a:t>Axiale </a:t>
            </a:r>
            <a:r>
              <a:rPr lang="de-DE" sz="1600" dirty="0" err="1"/>
              <a:t>Längenverstellschraube</a:t>
            </a:r>
            <a:endParaRPr lang="de-DE" sz="1600" dirty="0"/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600" dirty="0"/>
              <a:t>Sämtliche Schafttypen spannbar, auch Weldon und Whistle-Notch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600" dirty="0"/>
              <a:t>Verbesserung der Schwingungsdämpfung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600" dirty="0"/>
              <a:t>Sichtbare Verbesserung der Oberflächengüte um bis zu 300 %</a:t>
            </a:r>
          </a:p>
          <a:p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E36D617-8EA8-414F-95AF-07EF98234C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TENDO</a:t>
            </a:r>
          </a:p>
        </p:txBody>
      </p:sp>
    </p:spTree>
    <p:extLst>
      <p:ext uri="{BB962C8B-B14F-4D97-AF65-F5344CB8AC3E}">
        <p14:creationId xmlns:p14="http://schemas.microsoft.com/office/powerpoint/2010/main" val="33932834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4CFB93-ADA1-42D4-80FC-49ED3AA52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TENDOturn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22D860F-5F85-4AF9-9164-C342D7741A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72676" y="1112838"/>
            <a:ext cx="6408127" cy="3138731"/>
          </a:xfrm>
        </p:spPr>
        <p:txBody>
          <a:bodyPr>
            <a:normAutofit fontScale="92500" lnSpcReduction="10000"/>
          </a:bodyPr>
          <a:lstStyle/>
          <a:p>
            <a:r>
              <a:rPr lang="de-DE" sz="1500" u="sng" dirty="0" err="1"/>
              <a:t>TENDOturn</a:t>
            </a:r>
            <a:r>
              <a:rPr lang="de-DE" sz="1500" u="sng" dirty="0"/>
              <a:t> Drehmaschinen-Kleinsatz DKE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500" dirty="0"/>
              <a:t>Steigerung der Produktivität durch Verwendung des Drehmaschinen-Klemmeinsatzes DKE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500" dirty="0"/>
              <a:t>Auf keine spezifische Schnittstelle angewiesen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500" dirty="0"/>
              <a:t>In jedem handelsüblichen VDI-Bohrstangenhalter zur Absorbierung auftretender Schwingungen aufnehmbar</a:t>
            </a:r>
          </a:p>
          <a:p>
            <a:endParaRPr lang="de-DE" sz="1500" u="sng" dirty="0"/>
          </a:p>
          <a:p>
            <a:r>
              <a:rPr lang="de-DE" sz="1500" u="sng" dirty="0" err="1"/>
              <a:t>TENDOturn</a:t>
            </a:r>
            <a:r>
              <a:rPr lang="de-DE" sz="1500" u="sng" dirty="0"/>
              <a:t> Doppelspanneinsatz DSE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500" dirty="0"/>
              <a:t>Modularer Einsatz für angetriebene Werkzeuge, für eine perfekte Performance auf vorhandenem Equipment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500" dirty="0"/>
              <a:t>Höchste Rundlaufqualität und beste Schwingungsdämpfung sorgen für optimale Ergebnisse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500" dirty="0"/>
              <a:t>Gleichmäßige Innen-/Außenspannung zentriert den Einsatz für höchste Haltekräfte und sorgt für die sichere und präzise Spannung Ihrer Werkzeuge</a:t>
            </a:r>
          </a:p>
          <a:p>
            <a:endParaRPr lang="de-DE" sz="1900" dirty="0"/>
          </a:p>
          <a:p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AE997B4-BE49-4030-B89F-37E96337A8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TENDO</a:t>
            </a:r>
          </a:p>
        </p:txBody>
      </p:sp>
      <p:pic>
        <p:nvPicPr>
          <p:cNvPr id="5" name="Picture 2" descr="C:\Users\Daniel\Desktop\DMG\WZH_Bilder\TENDO_Turn_voll.png">
            <a:extLst>
              <a:ext uri="{FF2B5EF4-FFF2-40B4-BE49-F238E27FC236}">
                <a16:creationId xmlns:a16="http://schemas.microsoft.com/office/drawing/2014/main" id="{638A02F9-AA29-4C44-B0DF-1CB2298CD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112838"/>
            <a:ext cx="1844146" cy="133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Daniel\Desktop\DMG\WZH_Bilder\TENDO_Turn_voll2.png">
            <a:extLst>
              <a:ext uri="{FF2B5EF4-FFF2-40B4-BE49-F238E27FC236}">
                <a16:creationId xmlns:a16="http://schemas.microsoft.com/office/drawing/2014/main" id="{1EBB8738-5A60-4D50-A6D7-B7F268392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781219"/>
            <a:ext cx="1877057" cy="147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9290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6EEFC9-3C3D-4137-A107-F3E73B0BD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TENDO WZS für das Werkzeugschleifen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0EAA9A0-DD64-459C-BF6C-55A633F884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TENDO</a:t>
            </a:r>
          </a:p>
        </p:txBody>
      </p:sp>
      <p:pic>
        <p:nvPicPr>
          <p:cNvPr id="5" name="Picture 2" descr="http://www.schunk.int/pimexport/IM0008164.jpg">
            <a:extLst>
              <a:ext uri="{FF2B5EF4-FFF2-40B4-BE49-F238E27FC236}">
                <a16:creationId xmlns:a16="http://schemas.microsoft.com/office/drawing/2014/main" id="{7201505F-AEB8-487F-B83F-FC98B141C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641969" y="1084818"/>
            <a:ext cx="1444104" cy="314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1106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4CFB93-ADA1-42D4-80FC-49ED3AA52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TENDO WZS für das Werkzeugschleifen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22D860F-5F85-4AF9-9164-C342D7741A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de-DE" sz="1500" b="1" dirty="0"/>
              <a:t>Prozesssicher! Durch höchste Rundlaufholgenauigkeit &lt; 0.003 mm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de-DE" sz="1500" dirty="0"/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500" dirty="0"/>
              <a:t>Erfüllt kompromisslos die hohen Anforderungen des Werkzeugschärfens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500" dirty="0"/>
              <a:t>Hohe Rundlauf- und Wechselwiederholgenauigkeit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500" dirty="0"/>
              <a:t>Gleichmäßiger Materialabtrag während des Schleifvorgangs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500" dirty="0"/>
              <a:t>Erhöhung der Prozesssicherheit beim Schleifen und Nachschärfen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500" dirty="0"/>
              <a:t>Schaftwerkzeuge bis 32 mm Durchmesser und auch Sonderwerkzeuge mit großen Schaftlängen bis zu 95 mm tief einspannbar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500" dirty="0"/>
              <a:t>Zwischenbüchsen erweitern die Spannmöglichkeiten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500" dirty="0"/>
              <a:t>Absolut schlanke Störkontur für verbesserten Schleifscheibenauslauf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500" dirty="0"/>
              <a:t>Beste Formgenauigkeit, Oberflächenqualität und Rundlaufgenauigkeit der Werkzeugschneiden für einen besseren Spanablauf und einen gleichmäßigeren </a:t>
            </a:r>
            <a:r>
              <a:rPr lang="de-DE" sz="1500" dirty="0" err="1"/>
              <a:t>Schneideneingriff</a:t>
            </a:r>
            <a:endParaRPr lang="de-DE" sz="1500" dirty="0"/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500" dirty="0"/>
              <a:t>Flexibler Spannbereich durch Zwischenbüchsen</a:t>
            </a:r>
          </a:p>
          <a:p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AE997B4-BE49-4030-B89F-37E96337A8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TENDO</a:t>
            </a:r>
          </a:p>
        </p:txBody>
      </p:sp>
    </p:spTree>
    <p:extLst>
      <p:ext uri="{BB962C8B-B14F-4D97-AF65-F5344CB8AC3E}">
        <p14:creationId xmlns:p14="http://schemas.microsoft.com/office/powerpoint/2010/main" val="41556136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4CFB93-ADA1-42D4-80FC-49ED3AA52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TENDO WZS für das Werkzeugschleifen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AE997B4-BE49-4030-B89F-37E96337A8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TENDO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EAAF520-86EE-4D3E-AC1E-50C8DCB371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01662" y="1112838"/>
            <a:ext cx="3594588" cy="2854325"/>
          </a:xfrm>
        </p:spPr>
        <p:txBody>
          <a:bodyPr/>
          <a:lstStyle/>
          <a:p>
            <a:endParaRPr lang="de-DE" sz="1400" dirty="0"/>
          </a:p>
          <a:p>
            <a:endParaRPr lang="de-DE" sz="1400" dirty="0"/>
          </a:p>
          <a:p>
            <a:endParaRPr lang="de-DE" sz="1400" dirty="0"/>
          </a:p>
          <a:p>
            <a:r>
              <a:rPr lang="de-DE" sz="1400" dirty="0"/>
              <a:t>Mit einer Fase von 25° an der Futternase im Vergleich zu anderen hydraulischen Spannfuttern eine optimal angepasste Störkontur für die Werkzeugschleifbearbeitung</a:t>
            </a:r>
          </a:p>
          <a:p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4C73E27-5B05-47DC-8D58-BA218F7AD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150" y="1206623"/>
            <a:ext cx="3162698" cy="2458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52850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6EEFC9-3C3D-4137-A107-F3E73B0BD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TENDO SVL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0EAA9A0-DD64-459C-BF6C-55A633F884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TENDO</a:t>
            </a:r>
          </a:p>
        </p:txBody>
      </p:sp>
      <p:pic>
        <p:nvPicPr>
          <p:cNvPr id="6" name="Picture 2" descr="http://www.schunk.int/pimexport/IM0008165.jpg">
            <a:extLst>
              <a:ext uri="{FF2B5EF4-FFF2-40B4-BE49-F238E27FC236}">
                <a16:creationId xmlns:a16="http://schemas.microsoft.com/office/drawing/2014/main" id="{C887B78A-31E2-4364-8E66-805ED14EE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889619" y="1024339"/>
            <a:ext cx="513925" cy="3212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05457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4CFB93-ADA1-42D4-80FC-49ED3AA52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TENDO SVL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22D860F-5F85-4AF9-9164-C342D7741A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de-DE" sz="1500" b="1" dirty="0"/>
              <a:t>Überlegen! Lang, schlank und störkonturoptimiert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de-DE" sz="1500" b="1" dirty="0"/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500" dirty="0"/>
              <a:t>Prädestiniert und konzipiert für präzise Bearbeitung an schwer zugänglichen Stellen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500" dirty="0"/>
              <a:t>Setzt Maßstäbe in puncto Rüstzeit und Kosten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500" dirty="0"/>
              <a:t>Im Handumdrehen ist die Verlängerung in jeden Präzisionswerkzeughalter gespannt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500" dirty="0"/>
              <a:t>Vorteil: Anstelle teurer Sonderwerkzeuge genügt eine einzige TENDO Verlängerung, die nach Bedarf mit unterschiedlichen Standardwerkzeugen bestückt wird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500" dirty="0"/>
              <a:t>Spannen in Sekundenschnelle ohne Peripheriegeräte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500" dirty="0"/>
              <a:t>Bewährte Hydro-Dehnspanntechnik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500" dirty="0"/>
              <a:t>Hervorragende Schwingungsdämpfung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500" dirty="0"/>
              <a:t>Passend für beinahe jeden Präzisionswerkzeughalter, handelsübliche Schafttypen spannbar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500" dirty="0"/>
              <a:t>Einsatz von Zwischenbüchsen möglich</a:t>
            </a:r>
          </a:p>
          <a:p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AE997B4-BE49-4030-B89F-37E96337A8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TENDO</a:t>
            </a:r>
          </a:p>
        </p:txBody>
      </p:sp>
    </p:spTree>
    <p:extLst>
      <p:ext uri="{BB962C8B-B14F-4D97-AF65-F5344CB8AC3E}">
        <p14:creationId xmlns:p14="http://schemas.microsoft.com/office/powerpoint/2010/main" val="4247788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F8F21-B3B1-4D47-9FAD-854F49058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TENDO Hydro-Dehnspannfutter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359F6EE-AB79-4051-978B-31AEEA6148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9549" y="1112838"/>
            <a:ext cx="7294337" cy="3110819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de-DE" sz="1400" b="1" dirty="0"/>
              <a:t>Eine Erfolgsgeschichte der Innovationen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de-DE" sz="1400" dirty="0"/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Definiert in der Premium-Klasse technologischen Fortschritt immer wieder neu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Seit über 30 Jahren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Steht für Effizienz in der Fertigung und Kontinuität in der Entwicklung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Die Quintessenz aus dem Besten, das SCHUNK an Werkzeughaltern bietet, perfekt vereint in einer facettenreichen Produktreihe, die ihresgleichen auf dem Markt   sucht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Wählen Sie für Ihre Anforderungen Ihre passende TENDO Variante: kurz und stark, in schlanker oder superschlanker Ausführung, mit Verlängerungen oder mit Zwischenbüchsen für flexible Spannbereiche</a:t>
            </a:r>
            <a:endParaRPr lang="de-DE" sz="1400" b="1" dirty="0"/>
          </a:p>
          <a:p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C3F38DF-2241-432F-AB69-2A07DC2E1F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TENDO</a:t>
            </a:r>
          </a:p>
        </p:txBody>
      </p:sp>
    </p:spTree>
    <p:extLst>
      <p:ext uri="{BB962C8B-B14F-4D97-AF65-F5344CB8AC3E}">
        <p14:creationId xmlns:p14="http://schemas.microsoft.com/office/powerpoint/2010/main" val="10001933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5541A4A5-AD31-4BC9-BD95-89F82888F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403" y="313242"/>
            <a:ext cx="3025397" cy="399368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84CFB93-ADA1-42D4-80FC-49ED3AA52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TENDO SVL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22D860F-5F85-4AF9-9164-C342D7741A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75200" y="1112838"/>
            <a:ext cx="3321050" cy="2854325"/>
          </a:xfrm>
        </p:spPr>
        <p:txBody>
          <a:bodyPr>
            <a:normAutofit/>
          </a:bodyPr>
          <a:lstStyle/>
          <a:p>
            <a:endParaRPr lang="de-DE" sz="1400" dirty="0"/>
          </a:p>
          <a:p>
            <a:endParaRPr lang="de-DE" sz="1400" dirty="0"/>
          </a:p>
          <a:p>
            <a:endParaRPr lang="de-DE" sz="1400" dirty="0"/>
          </a:p>
          <a:p>
            <a:endParaRPr lang="de-DE" sz="1400" dirty="0"/>
          </a:p>
          <a:p>
            <a:r>
              <a:rPr lang="de-DE" sz="1400" dirty="0"/>
              <a:t>TENDO SVL Verlängerungen passen in nahezu alle Werkzeughaltersysteme</a:t>
            </a:r>
          </a:p>
          <a:p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AE997B4-BE49-4030-B89F-37E96337A8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TENDO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B95D50B-15FB-4342-8B2C-67F31D890C01}"/>
              </a:ext>
            </a:extLst>
          </p:cNvPr>
          <p:cNvSpPr/>
          <p:nvPr/>
        </p:nvSpPr>
        <p:spPr>
          <a:xfrm>
            <a:off x="1424885" y="1270000"/>
            <a:ext cx="2327057" cy="23585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28672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4CFB93-ADA1-42D4-80FC-49ED3AA52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TENDO SVL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22D860F-5F85-4AF9-9164-C342D7741A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75200" y="1112838"/>
            <a:ext cx="3688862" cy="2854325"/>
          </a:xfrm>
        </p:spPr>
        <p:txBody>
          <a:bodyPr>
            <a:norm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sz="1400" dirty="0"/>
              <a:t>Optimierte Störkontur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sz="1400" dirty="0"/>
              <a:t>Ideal für Bohrungen an tief liegenden Stellen im Vorrichtungsbau</a:t>
            </a:r>
          </a:p>
          <a:p>
            <a:endParaRPr lang="de-DE" sz="1400" dirty="0"/>
          </a:p>
          <a:p>
            <a:endParaRPr lang="de-DE" sz="14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sz="1400" dirty="0"/>
              <a:t>Sekundenschneller und </a:t>
            </a:r>
            <a:r>
              <a:rPr lang="el-GR" sz="1400" dirty="0"/>
              <a:t>μ-</a:t>
            </a:r>
            <a:r>
              <a:rPr lang="de-DE" sz="1400" dirty="0"/>
              <a:t>genauer Werkzeugwechsel garantiert – auch in der Maschine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sz="1400" dirty="0"/>
              <a:t>Spannschraube mit einem Sechskantschlüssel auf Anschlag eingedreht – das Werkzeug ist gespannt</a:t>
            </a:r>
          </a:p>
          <a:p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AE997B4-BE49-4030-B89F-37E96337A8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TENDO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E44E14E-2B0F-4ECB-AE5B-3662BDB4F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550" y="992901"/>
            <a:ext cx="1889499" cy="227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B5B7A780-A4AC-4817-BA14-56E2B5AB9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9049" y="1827015"/>
            <a:ext cx="1961287" cy="227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65498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737055-3505-43D9-A562-7115526C5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itchFamily="34" charset="0"/>
                <a:ea typeface="Calibri" pitchFamily="34" charset="0"/>
                <a:cs typeface="Calibri" pitchFamily="34" charset="0"/>
              </a:rPr>
              <a:t>Anwendungsbeispiele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9B28F0-6196-4245-BE69-6A43C86C6ED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anchor="ctr"/>
          <a:lstStyle/>
          <a:p>
            <a:r>
              <a:rPr lang="de-DE" sz="2000" dirty="0">
                <a:latin typeface="Calibri" pitchFamily="34" charset="0"/>
                <a:ea typeface="Calibri" pitchFamily="34" charset="0"/>
                <a:cs typeface="Calibri" pitchFamily="34" charset="0"/>
              </a:rPr>
              <a:t>Präzisionsbohren im Werkzeugbau</a:t>
            </a:r>
          </a:p>
          <a:p>
            <a:endParaRPr lang="de-DE" sz="20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de-DE" sz="20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A6EE2B3-FCBA-4AB3-885B-BBF168B8B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8010" y="1024339"/>
            <a:ext cx="2477080" cy="324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EAC672D2-EB16-4E48-8120-6201392DDE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de-DE" dirty="0"/>
              <a:t>TENDO</a:t>
            </a:r>
          </a:p>
        </p:txBody>
      </p:sp>
    </p:spTree>
    <p:extLst>
      <p:ext uri="{BB962C8B-B14F-4D97-AF65-F5344CB8AC3E}">
        <p14:creationId xmlns:p14="http://schemas.microsoft.com/office/powerpoint/2010/main" val="26901290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2">
            <a:extLst>
              <a:ext uri="{FF2B5EF4-FFF2-40B4-BE49-F238E27FC236}">
                <a16:creationId xmlns:a16="http://schemas.microsoft.com/office/drawing/2014/main" id="{D6DBC654-F0AF-42AF-BC93-77A9F9267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160339"/>
            <a:ext cx="7886700" cy="864000"/>
          </a:xfrm>
        </p:spPr>
        <p:txBody>
          <a:bodyPr>
            <a:normAutofit/>
          </a:bodyPr>
          <a:lstStyle/>
          <a:p>
            <a:r>
              <a:rPr lang="de-DE" dirty="0"/>
              <a:t>Anwendungsbeispiele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4F2FAF6B-9F77-43A2-B02D-62100DFD89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2933" y="3790598"/>
            <a:ext cx="7886700" cy="434608"/>
          </a:xfrm>
        </p:spPr>
        <p:txBody>
          <a:bodyPr>
            <a:normAutofit/>
          </a:bodyPr>
          <a:lstStyle/>
          <a:p>
            <a:r>
              <a:rPr lang="de-DE" sz="1400" dirty="0"/>
              <a:t>Fräsbearbeitung im Werkzeugbau		    	  	 		</a:t>
            </a:r>
            <a:r>
              <a:rPr lang="de-DE" sz="1400" dirty="0">
                <a:latin typeface="Calibri" pitchFamily="34" charset="0"/>
                <a:ea typeface="Calibri" pitchFamily="34" charset="0"/>
                <a:cs typeface="Calibri" pitchFamily="34" charset="0"/>
              </a:rPr>
              <a:t>Fräsen von Formeinsätzen</a:t>
            </a:r>
          </a:p>
          <a:p>
            <a:endParaRPr lang="de-DE" sz="1400" dirty="0"/>
          </a:p>
          <a:p>
            <a:endParaRPr lang="de-DE" sz="2000" b="1" dirty="0">
              <a:solidFill>
                <a:srgbClr val="FF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de-DE" dirty="0"/>
          </a:p>
        </p:txBody>
      </p:sp>
      <p:sp>
        <p:nvSpPr>
          <p:cNvPr id="5" name="Fußzeilenplatzhalter 1">
            <a:extLst>
              <a:ext uri="{FF2B5EF4-FFF2-40B4-BE49-F238E27FC236}">
                <a16:creationId xmlns:a16="http://schemas.microsoft.com/office/drawing/2014/main" id="{9E567F49-C06A-41DB-93EE-7E04F60103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5231606" cy="274637"/>
          </a:xfrm>
        </p:spPr>
        <p:txBody>
          <a:bodyPr/>
          <a:lstStyle/>
          <a:p>
            <a:r>
              <a:rPr lang="de-DE" dirty="0"/>
              <a:t>TENDO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95311AC2-10B5-4934-B998-6085852B9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2544" y="824280"/>
            <a:ext cx="2736567" cy="2750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8843C1BE-FEFC-457B-8150-83E5BA9DA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9149" y="824280"/>
            <a:ext cx="2736567" cy="27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63958946-43E2-4705-92DD-5822553ACA8E}"/>
              </a:ext>
            </a:extLst>
          </p:cNvPr>
          <p:cNvSpPr txBox="1">
            <a:spLocks/>
          </p:cNvSpPr>
          <p:nvPr/>
        </p:nvSpPr>
        <p:spPr>
          <a:xfrm>
            <a:off x="819150" y="4738689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457171" rtl="0" eaLnBrk="1" latinLnBrk="0" hangingPunct="1"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71" algn="l" defTabSz="45717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41" algn="l" defTabSz="45717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12" algn="l" defTabSz="45717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83" algn="l" defTabSz="45717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54" algn="l" defTabSz="45717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24" algn="l" defTabSz="45717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95" algn="l" defTabSz="45717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66" algn="l" defTabSz="45717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TENDO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75731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2">
            <a:extLst>
              <a:ext uri="{FF2B5EF4-FFF2-40B4-BE49-F238E27FC236}">
                <a16:creationId xmlns:a16="http://schemas.microsoft.com/office/drawing/2014/main" id="{D6DBC654-F0AF-42AF-BC93-77A9F9267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160339"/>
            <a:ext cx="7886700" cy="864000"/>
          </a:xfrm>
        </p:spPr>
        <p:txBody>
          <a:bodyPr>
            <a:normAutofit/>
          </a:bodyPr>
          <a:lstStyle/>
          <a:p>
            <a:r>
              <a:rPr lang="de-DE" dirty="0"/>
              <a:t>Anwendungsbeispiele</a:t>
            </a:r>
          </a:p>
        </p:txBody>
      </p:sp>
      <p:sp>
        <p:nvSpPr>
          <p:cNvPr id="5" name="Fußzeilenplatzhalter 1">
            <a:extLst>
              <a:ext uri="{FF2B5EF4-FFF2-40B4-BE49-F238E27FC236}">
                <a16:creationId xmlns:a16="http://schemas.microsoft.com/office/drawing/2014/main" id="{9E567F49-C06A-41DB-93EE-7E04F60103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5231606" cy="274637"/>
          </a:xfrm>
        </p:spPr>
        <p:txBody>
          <a:bodyPr/>
          <a:lstStyle/>
          <a:p>
            <a:r>
              <a:rPr lang="de-DE" dirty="0"/>
              <a:t>TENDO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A71D6DF-9777-4DB9-BB6D-FECE9FDA2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150" y="959067"/>
            <a:ext cx="2736567" cy="2736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1E1E3355-82B6-46AD-95D6-9F4B1E1BC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73695" y="959067"/>
            <a:ext cx="2722555" cy="2736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4049819E-6470-4F29-A49E-335100CBC07A}"/>
              </a:ext>
            </a:extLst>
          </p:cNvPr>
          <p:cNvSpPr txBox="1">
            <a:spLocks/>
          </p:cNvSpPr>
          <p:nvPr/>
        </p:nvSpPr>
        <p:spPr>
          <a:xfrm>
            <a:off x="819148" y="3802253"/>
            <a:ext cx="7886700" cy="434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171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0446B"/>
                </a:solidFill>
                <a:latin typeface="+mn-lt"/>
                <a:ea typeface="+mn-ea"/>
                <a:cs typeface="+mn-cs"/>
              </a:defRPr>
            </a:lvl1pPr>
            <a:lvl2pPr marL="457170" indent="0" algn="l" defTabSz="457171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446B"/>
                </a:solidFill>
                <a:latin typeface="+mn-lt"/>
                <a:ea typeface="+mn-ea"/>
                <a:cs typeface="+mn-cs"/>
              </a:defRPr>
            </a:lvl2pPr>
            <a:lvl3pPr marL="114292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0446B"/>
                </a:solidFill>
                <a:latin typeface="+mn-lt"/>
                <a:ea typeface="+mn-ea"/>
                <a:cs typeface="+mn-cs"/>
              </a:defRPr>
            </a:lvl3pPr>
            <a:lvl4pPr marL="1600098" indent="-228585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00446B"/>
                </a:solidFill>
                <a:latin typeface="+mn-lt"/>
                <a:ea typeface="+mn-ea"/>
                <a:cs typeface="+mn-cs"/>
              </a:defRPr>
            </a:lvl4pPr>
            <a:lvl5pPr marL="2057268" indent="-228585" algn="l" defTabSz="457171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00446B"/>
                </a:solidFill>
                <a:latin typeface="+mn-lt"/>
                <a:ea typeface="+mn-ea"/>
                <a:cs typeface="+mn-cs"/>
              </a:defRPr>
            </a:lvl5pPr>
            <a:lvl6pPr marL="2514439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10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81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51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HSC-Fräsen einer Kupferelektrode 					HSC-Hartfräsen einer </a:t>
            </a:r>
            <a:r>
              <a:rPr lang="de-DE" sz="1400" dirty="0" err="1"/>
              <a:t>Gesenkform</a:t>
            </a:r>
            <a:endParaRPr lang="de-DE" sz="1400" dirty="0"/>
          </a:p>
          <a:p>
            <a:endParaRPr lang="de-DE" sz="1600" dirty="0"/>
          </a:p>
          <a:p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32848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2">
            <a:extLst>
              <a:ext uri="{FF2B5EF4-FFF2-40B4-BE49-F238E27FC236}">
                <a16:creationId xmlns:a16="http://schemas.microsoft.com/office/drawing/2014/main" id="{D6DBC654-F0AF-42AF-BC93-77A9F9267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160339"/>
            <a:ext cx="7886700" cy="864000"/>
          </a:xfrm>
        </p:spPr>
        <p:txBody>
          <a:bodyPr>
            <a:normAutofit/>
          </a:bodyPr>
          <a:lstStyle/>
          <a:p>
            <a:r>
              <a:rPr lang="de-DE" dirty="0"/>
              <a:t>Anwendungsbeispiele</a:t>
            </a:r>
          </a:p>
        </p:txBody>
      </p:sp>
      <p:sp>
        <p:nvSpPr>
          <p:cNvPr id="5" name="Fußzeilenplatzhalter 1">
            <a:extLst>
              <a:ext uri="{FF2B5EF4-FFF2-40B4-BE49-F238E27FC236}">
                <a16:creationId xmlns:a16="http://schemas.microsoft.com/office/drawing/2014/main" id="{9E567F49-C06A-41DB-93EE-7E04F60103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5231606" cy="274637"/>
          </a:xfrm>
        </p:spPr>
        <p:txBody>
          <a:bodyPr/>
          <a:lstStyle/>
          <a:p>
            <a:r>
              <a:rPr lang="de-DE" dirty="0"/>
              <a:t>TENDO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4049819E-6470-4F29-A49E-335100CBC07A}"/>
              </a:ext>
            </a:extLst>
          </p:cNvPr>
          <p:cNvSpPr txBox="1">
            <a:spLocks/>
          </p:cNvSpPr>
          <p:nvPr/>
        </p:nvSpPr>
        <p:spPr>
          <a:xfrm>
            <a:off x="0" y="3765718"/>
            <a:ext cx="4983180" cy="7000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171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0446B"/>
                </a:solidFill>
                <a:latin typeface="+mn-lt"/>
                <a:ea typeface="+mn-ea"/>
                <a:cs typeface="+mn-cs"/>
              </a:defRPr>
            </a:lvl1pPr>
            <a:lvl2pPr marL="457170" indent="0" algn="l" defTabSz="457171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446B"/>
                </a:solidFill>
                <a:latin typeface="+mn-lt"/>
                <a:ea typeface="+mn-ea"/>
                <a:cs typeface="+mn-cs"/>
              </a:defRPr>
            </a:lvl2pPr>
            <a:lvl3pPr marL="114292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0446B"/>
                </a:solidFill>
                <a:latin typeface="+mn-lt"/>
                <a:ea typeface="+mn-ea"/>
                <a:cs typeface="+mn-cs"/>
              </a:defRPr>
            </a:lvl3pPr>
            <a:lvl4pPr marL="1600098" indent="-228585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00446B"/>
                </a:solidFill>
                <a:latin typeface="+mn-lt"/>
                <a:ea typeface="+mn-ea"/>
                <a:cs typeface="+mn-cs"/>
              </a:defRPr>
            </a:lvl4pPr>
            <a:lvl5pPr marL="2057268" indent="-228585" algn="l" defTabSz="457171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00446B"/>
                </a:solidFill>
                <a:latin typeface="+mn-lt"/>
                <a:ea typeface="+mn-ea"/>
                <a:cs typeface="+mn-cs"/>
              </a:defRPr>
            </a:lvl5pPr>
            <a:lvl6pPr marL="2514439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10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81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51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20" lvl="1" indent="-285750">
              <a:buFont typeface="Arial" panose="020B0604020202020204" pitchFamily="34" charset="0"/>
              <a:buChar char="•"/>
            </a:pPr>
            <a:r>
              <a:rPr lang="de-DE" sz="1400" dirty="0"/>
              <a:t>Vorschlichten von Grundbacken TENDO mit radialer</a:t>
            </a:r>
          </a:p>
          <a:p>
            <a:pPr marL="742920" lvl="1" indent="-285750">
              <a:buFont typeface="Arial" panose="020B0604020202020204" pitchFamily="34" charset="0"/>
              <a:buChar char="•"/>
            </a:pPr>
            <a:r>
              <a:rPr lang="de-DE" sz="1400" dirty="0"/>
              <a:t> Längenverstellung auf </a:t>
            </a:r>
            <a:r>
              <a:rPr lang="de-DE" sz="1400" dirty="0" err="1"/>
              <a:t>Doppelspindler</a:t>
            </a:r>
            <a:endParaRPr lang="de-DE" sz="1400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220B8177-4602-4094-A82B-5AD0F5823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4747" y="812023"/>
            <a:ext cx="2802794" cy="2817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B43925A5-3145-45D9-9D4A-D93EE2B37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7749" y="920877"/>
            <a:ext cx="2620705" cy="2599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75D48FFE-DE2C-48B1-98A1-69E68DE0E0F2}"/>
              </a:ext>
            </a:extLst>
          </p:cNvPr>
          <p:cNvSpPr txBox="1"/>
          <p:nvPr/>
        </p:nvSpPr>
        <p:spPr>
          <a:xfrm>
            <a:off x="4426858" y="3765718"/>
            <a:ext cx="47171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21" lvl="1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446B"/>
                </a:solidFill>
              </a:rPr>
              <a:t>Bearbeitung einer Kolbenbohrung mit PKD-Reibahle</a:t>
            </a:r>
          </a:p>
          <a:p>
            <a:pPr marL="742921" lvl="1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446B"/>
                </a:solidFill>
              </a:rPr>
              <a:t>Kombination: TENDO + TRIBOS Verlängerung SVL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27899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2">
            <a:extLst>
              <a:ext uri="{FF2B5EF4-FFF2-40B4-BE49-F238E27FC236}">
                <a16:creationId xmlns:a16="http://schemas.microsoft.com/office/drawing/2014/main" id="{D6DBC654-F0AF-42AF-BC93-77A9F9267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160339"/>
            <a:ext cx="7886700" cy="864000"/>
          </a:xfrm>
        </p:spPr>
        <p:txBody>
          <a:bodyPr>
            <a:normAutofit/>
          </a:bodyPr>
          <a:lstStyle/>
          <a:p>
            <a:r>
              <a:rPr lang="de-DE" dirty="0"/>
              <a:t>Anwendungsbeispiele</a:t>
            </a:r>
          </a:p>
        </p:txBody>
      </p:sp>
      <p:sp>
        <p:nvSpPr>
          <p:cNvPr id="5" name="Fußzeilenplatzhalter 1">
            <a:extLst>
              <a:ext uri="{FF2B5EF4-FFF2-40B4-BE49-F238E27FC236}">
                <a16:creationId xmlns:a16="http://schemas.microsoft.com/office/drawing/2014/main" id="{9E567F49-C06A-41DB-93EE-7E04F60103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5231606" cy="274637"/>
          </a:xfrm>
        </p:spPr>
        <p:txBody>
          <a:bodyPr/>
          <a:lstStyle/>
          <a:p>
            <a:r>
              <a:rPr lang="de-DE"/>
              <a:t>TENDO</a:t>
            </a:r>
            <a:endParaRPr lang="de-DE" dirty="0"/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4049819E-6470-4F29-A49E-335100CBC07A}"/>
              </a:ext>
            </a:extLst>
          </p:cNvPr>
          <p:cNvSpPr txBox="1">
            <a:spLocks/>
          </p:cNvSpPr>
          <p:nvPr/>
        </p:nvSpPr>
        <p:spPr>
          <a:xfrm>
            <a:off x="1047750" y="3802253"/>
            <a:ext cx="7658098" cy="434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171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0446B"/>
                </a:solidFill>
                <a:latin typeface="+mn-lt"/>
                <a:ea typeface="+mn-ea"/>
                <a:cs typeface="+mn-cs"/>
              </a:defRPr>
            </a:lvl1pPr>
            <a:lvl2pPr marL="457170" indent="0" algn="l" defTabSz="457171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00446B"/>
                </a:solidFill>
                <a:latin typeface="+mn-lt"/>
                <a:ea typeface="+mn-ea"/>
                <a:cs typeface="+mn-cs"/>
              </a:defRPr>
            </a:lvl2pPr>
            <a:lvl3pPr marL="1142927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0446B"/>
                </a:solidFill>
                <a:latin typeface="+mn-lt"/>
                <a:ea typeface="+mn-ea"/>
                <a:cs typeface="+mn-cs"/>
              </a:defRPr>
            </a:lvl3pPr>
            <a:lvl4pPr marL="1600098" indent="-228585" algn="l" defTabSz="457171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00446B"/>
                </a:solidFill>
                <a:latin typeface="+mn-lt"/>
                <a:ea typeface="+mn-ea"/>
                <a:cs typeface="+mn-cs"/>
              </a:defRPr>
            </a:lvl4pPr>
            <a:lvl5pPr marL="2057268" indent="-228585" algn="l" defTabSz="457171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00446B"/>
                </a:solidFill>
                <a:latin typeface="+mn-lt"/>
                <a:ea typeface="+mn-ea"/>
                <a:cs typeface="+mn-cs"/>
              </a:defRPr>
            </a:lvl5pPr>
            <a:lvl6pPr marL="2514439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10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81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51" indent="-228585" algn="l" defTabSz="457171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Hochleistungsbohren im Maschinenbau				Form-Fräsen im Formenbau</a:t>
            </a:r>
          </a:p>
          <a:p>
            <a:endParaRPr lang="de-DE" sz="1600" dirty="0"/>
          </a:p>
          <a:p>
            <a:endParaRPr lang="de-DE" sz="1600" dirty="0"/>
          </a:p>
          <a:p>
            <a:endParaRPr lang="de-DE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ED7D2A8C-E43E-43E2-A6A5-AD619B0FF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5492" y="910615"/>
            <a:ext cx="2770758" cy="278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CCB26270-3AE5-46F8-818B-7B2C18A93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7750" y="959067"/>
            <a:ext cx="2724873" cy="2736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23817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8AD8AA-863E-4C87-B5D0-959F29245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SCHUNK weltweit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4B6EB44-CF8B-45FA-BACF-71BDE3060A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TENDO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21E7541-7681-4850-8945-796695CF4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1" y="943567"/>
            <a:ext cx="8724900" cy="3256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95563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F8F21-B3B1-4D47-9FAD-854F49058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TENDO Hydro-Dehnspannfutter – Das Original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359F6EE-AB79-4051-978B-31AEEA6148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9549" y="1112838"/>
            <a:ext cx="7294337" cy="3110819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de-DE" sz="1400" b="1" dirty="0"/>
              <a:t>Präzise! Vielseitig in 29 Schnittstellen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de-DE" sz="1400" b="1" dirty="0"/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Das Hydro-Dehnspannfutter von SCHUNK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Umfangreiches Spektrum von 29 Schnittstellen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Präzisions-Allrounder und kompatibel einsetzbar in allen Werkzeugmaschinenspindeln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Das technologisch führende Hydro-Dehnspannfutter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Universell in der Anwendung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wirtschaftlich im Einsatz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μ-genau in der Präzision</a:t>
            </a:r>
            <a:endParaRPr lang="de-DE" sz="1400" b="1" dirty="0"/>
          </a:p>
          <a:p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C3F38DF-2241-432F-AB69-2A07DC2E1F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TENDO</a:t>
            </a:r>
          </a:p>
        </p:txBody>
      </p:sp>
    </p:spTree>
    <p:extLst>
      <p:ext uri="{BB962C8B-B14F-4D97-AF65-F5344CB8AC3E}">
        <p14:creationId xmlns:p14="http://schemas.microsoft.com/office/powerpoint/2010/main" val="1982906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F8F21-B3B1-4D47-9FAD-854F49058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TENDO Hydro-Dehnspannfutter – Das Original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359F6EE-AB79-4051-978B-31AEEA6148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9549" y="1112838"/>
            <a:ext cx="7294337" cy="3110819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de-DE" sz="1400" b="1" dirty="0"/>
              <a:t>Vorteile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de-DE" sz="1400" b="1" dirty="0"/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100 % Spannung, 100 % Verlässlichkeit, 100 % universell im Einsatz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Fräsen, Reiben, Bohren, Senken, Gewinde-Fräsen/-Bohren, HSC- Bearbeitung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Präzision ist garantiert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Sekundenschneller Werkzeugwechsel ohne Peripheriegeräte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Rundlauf- und Wiederholgenauigkeit &lt; 0.003 mm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Hervorragende Schwingungsdämpfung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Flexibler Spannbereich durch Zwischenbüchsen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Exakte axiale Längenvoreinstellung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Serienmäßig feingewuchtet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C3F38DF-2241-432F-AB69-2A07DC2E1F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TENDO</a:t>
            </a:r>
          </a:p>
        </p:txBody>
      </p:sp>
    </p:spTree>
    <p:extLst>
      <p:ext uri="{BB962C8B-B14F-4D97-AF65-F5344CB8AC3E}">
        <p14:creationId xmlns:p14="http://schemas.microsoft.com/office/powerpoint/2010/main" val="160894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C91638-5AC6-4704-B0D1-C18B82182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itchFamily="34" charset="0"/>
                <a:ea typeface="Calibri" pitchFamily="34" charset="0"/>
                <a:cs typeface="Calibri" pitchFamily="34" charset="0"/>
              </a:rPr>
              <a:t>TENDO im Detail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3FA5322-67C5-40CC-A4DC-80E7851098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TENDO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CA4AE13-06A5-46E7-918B-C1971C6A0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2063"/>
            <a:ext cx="5462587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378CFB-B391-48F5-8B05-C2D50AB40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4248" y="1144889"/>
            <a:ext cx="3060474" cy="592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7489ED-7341-4526-B78A-4C16C8FCE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87770" y="358236"/>
            <a:ext cx="1908698" cy="419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079370-FE12-4A22-94A3-329576B36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87770" y="884285"/>
            <a:ext cx="2889688" cy="755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222FE5-BD17-4098-9FF9-33033004E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774" y="1858406"/>
            <a:ext cx="2742130" cy="57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1A3B28-23BB-4193-B321-BCF273679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69645" y="2475533"/>
            <a:ext cx="2725734" cy="404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F33D45-F2E7-4061-88A7-16730D53D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69645" y="2982758"/>
            <a:ext cx="3083701" cy="606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63279A9-FF5F-458C-97CD-1479AA513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69645" y="3660770"/>
            <a:ext cx="2765357" cy="638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A1AFA255-5153-4027-9E6A-B92617E7C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64248" y="338960"/>
            <a:ext cx="2855056" cy="728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6929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F8F21-B3B1-4D47-9FAD-854F49058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Technische Highlights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359F6EE-AB79-4051-978B-31AEEA6148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9549" y="1112838"/>
            <a:ext cx="7294337" cy="3110819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de-DE" sz="1600" b="1" dirty="0"/>
              <a:t>Rüstzeitkiller! Präziser Werkzeugwechsel ohne Peripheriegeräte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de-DE" sz="1600" b="1" dirty="0"/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μ-genauer, sekundenschneller Werkzeugwechsel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Einfache Handgriffen um das Werkzeug schnell und prozesssicher zu wechseln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Werkzeug in das Hydro-Dehnspannfutter einfügen, Spannschraube mit einem Sechskantschlüssel auf Anschlag eindrehen – fertig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Das Spannergebnis: höchste Rundlaufgenauigkeit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Überzeugend einfache Handhabung mit dem Sechskantschlüssel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Kein zusätzlicher Investitionsaufwand für Peripheriegeräte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Stillstands- und Rüstzeiten an der Maschine werden reduziert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Wartungsaufwand oder Ausfall von externen Spanngeräten entfällt</a:t>
            </a:r>
            <a:endParaRPr lang="de-DE" sz="1400" b="1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C3F38DF-2241-432F-AB69-2A07DC2E1F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TENDO</a:t>
            </a:r>
          </a:p>
        </p:txBody>
      </p:sp>
    </p:spTree>
    <p:extLst>
      <p:ext uri="{BB962C8B-B14F-4D97-AF65-F5344CB8AC3E}">
        <p14:creationId xmlns:p14="http://schemas.microsoft.com/office/powerpoint/2010/main" val="884333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Funktionen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de-DE" sz="1400" b="1" dirty="0"/>
              <a:t>Rundlauf- und Wiederholgenauigkeit</a:t>
            </a:r>
          </a:p>
          <a:p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Höchste Dauerrundlauf- und Wiederholgenauigkeit von &lt; 0.003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Gleichmäßiger </a:t>
            </a:r>
            <a:r>
              <a:rPr lang="de-DE" sz="1400" dirty="0" err="1"/>
              <a:t>Schneideneingriff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Minimierung des Verschleißes der Werkzeugschneiden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Erhöhung der Standzeiten des Werkzeuges um ein Vielfaches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Reduzierung der Kosten für Nachschleifen oder Neubeschaffung</a:t>
            </a:r>
          </a:p>
          <a:p>
            <a:endParaRPr lang="de-DE" dirty="0"/>
          </a:p>
        </p:txBody>
      </p:sp>
      <p:sp>
        <p:nvSpPr>
          <p:cNvPr id="7" name="Fußzeilenplatzhalter 1">
            <a:extLst>
              <a:ext uri="{FF2B5EF4-FFF2-40B4-BE49-F238E27FC236}">
                <a16:creationId xmlns:a16="http://schemas.microsoft.com/office/drawing/2014/main" id="{B17E4379-CA32-412B-A690-736A98942B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5231606" cy="274637"/>
          </a:xfrm>
        </p:spPr>
        <p:txBody>
          <a:bodyPr/>
          <a:lstStyle/>
          <a:p>
            <a:r>
              <a:rPr lang="de-DE" dirty="0"/>
              <a:t>TENDO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46B4797D-DEC2-4338-8649-B9F5ECFBF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066" y="1206054"/>
            <a:ext cx="3608834" cy="2731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934421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0"/>
  <p:tag name="ARTICULATE_DESIGN_ID_SCH_PPT_VORLAGE_16-9_230112" val="Yc1SrUJ7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CH_PPT_Vorlage_16-9_2301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SCH_PPT_Vorlage_16-9_230112</Template>
  <TotalTime>0</TotalTime>
  <Words>1599</Words>
  <Application>Microsoft Office PowerPoint</Application>
  <PresentationFormat>Bildschirmpräsentation (16:9)</PresentationFormat>
  <Paragraphs>328</Paragraphs>
  <Slides>48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48</vt:i4>
      </vt:variant>
    </vt:vector>
  </HeadingPairs>
  <TitlesOfParts>
    <vt:vector size="53" baseType="lpstr">
      <vt:lpstr>Arial</vt:lpstr>
      <vt:lpstr>Calibri</vt:lpstr>
      <vt:lpstr>Symbol</vt:lpstr>
      <vt:lpstr>Wingdings</vt:lpstr>
      <vt:lpstr>SCH_PPT_Vorlage_16-9_230112</vt:lpstr>
      <vt:lpstr>PowerPoint-Präsentation</vt:lpstr>
      <vt:lpstr>Produktübersicht</vt:lpstr>
      <vt:lpstr>TENDO</vt:lpstr>
      <vt:lpstr>TENDO Hydro-Dehnspannfutter</vt:lpstr>
      <vt:lpstr>TENDO Hydro-Dehnspannfutter – Das Original</vt:lpstr>
      <vt:lpstr>TENDO Hydro-Dehnspannfutter – Das Original</vt:lpstr>
      <vt:lpstr>TENDO im Detail</vt:lpstr>
      <vt:lpstr>Technische Highlights</vt:lpstr>
      <vt:lpstr>Funktionen</vt:lpstr>
      <vt:lpstr>Funktionen</vt:lpstr>
      <vt:lpstr>Funktionen</vt:lpstr>
      <vt:lpstr>Funktionen</vt:lpstr>
      <vt:lpstr>Funktionen</vt:lpstr>
      <vt:lpstr>Funktionen</vt:lpstr>
      <vt:lpstr>Funktionen</vt:lpstr>
      <vt:lpstr>TENDO E compact</vt:lpstr>
      <vt:lpstr>TENDO E compact</vt:lpstr>
      <vt:lpstr>TENDO E compact</vt:lpstr>
      <vt:lpstr>TENDOzero</vt:lpstr>
      <vt:lpstr>TENDOzero</vt:lpstr>
      <vt:lpstr>TENDOzero</vt:lpstr>
      <vt:lpstr>TENDO ES</vt:lpstr>
      <vt:lpstr>TENDO ES</vt:lpstr>
      <vt:lpstr>TENDO ES</vt:lpstr>
      <vt:lpstr>TENDO ES</vt:lpstr>
      <vt:lpstr>TENDO LSS</vt:lpstr>
      <vt:lpstr>TENDO LSS</vt:lpstr>
      <vt:lpstr>TENDO LSS</vt:lpstr>
      <vt:lpstr>TENDO SDF-KSR</vt:lpstr>
      <vt:lpstr>TENDO SDF-KSR</vt:lpstr>
      <vt:lpstr>TENDO SDF-KSR</vt:lpstr>
      <vt:lpstr>TENDOturn</vt:lpstr>
      <vt:lpstr>TENDOturn</vt:lpstr>
      <vt:lpstr>TENDOturn</vt:lpstr>
      <vt:lpstr>TENDO WZS für das Werkzeugschleifen</vt:lpstr>
      <vt:lpstr>TENDO WZS für das Werkzeugschleifen</vt:lpstr>
      <vt:lpstr>TENDO WZS für das Werkzeugschleifen</vt:lpstr>
      <vt:lpstr>TENDO SVL</vt:lpstr>
      <vt:lpstr>TENDO SVL</vt:lpstr>
      <vt:lpstr>TENDO SVL</vt:lpstr>
      <vt:lpstr>TENDO SVL</vt:lpstr>
      <vt:lpstr>Anwendungsbeispiele</vt:lpstr>
      <vt:lpstr>Anwendungsbeispiele</vt:lpstr>
      <vt:lpstr>Anwendungsbeispiele</vt:lpstr>
      <vt:lpstr>Anwendungsbeispiele</vt:lpstr>
      <vt:lpstr>Anwendungsbeispiele</vt:lpstr>
      <vt:lpstr>SCHUNK weltweit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Ludewig, Stephan</dc:creator>
  <cp:lastModifiedBy>Schneider, Lara</cp:lastModifiedBy>
  <cp:revision>161</cp:revision>
  <cp:lastPrinted>2014-06-25T16:59:27Z</cp:lastPrinted>
  <dcterms:created xsi:type="dcterms:W3CDTF">2012-06-26T15:13:48Z</dcterms:created>
  <dcterms:modified xsi:type="dcterms:W3CDTF">2021-05-04T13:20:42Z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BB168B60-77D4-4875-BE5F-2ECECB6BC60E</vt:lpwstr>
  </property>
  <property fmtid="{D5CDD505-2E9C-101B-9397-08002B2CF9AE}" pid="3" name="ArticulatePath">
    <vt:lpwstr>SCHUNK_PPT-Vorlage_16_9_0321_DE_inArbeit</vt:lpwstr>
  </property>
</Properties>
</file>