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9"/>
  </p:notesMasterIdLst>
  <p:handoutMasterIdLst>
    <p:handoutMasterId r:id="rId10"/>
  </p:handoutMasterIdLst>
  <p:sldIdLst>
    <p:sldId id="279" r:id="rId2"/>
    <p:sldId id="269" r:id="rId3"/>
    <p:sldId id="281" r:id="rId4"/>
    <p:sldId id="262" r:id="rId5"/>
    <p:sldId id="274" r:id="rId6"/>
    <p:sldId id="275" r:id="rId7"/>
    <p:sldId id="283" r:id="rId8"/>
  </p:sldIdLst>
  <p:sldSz cx="9144000" cy="5143500" type="screen16x9"/>
  <p:notesSz cx="6797675" cy="9872663"/>
  <p:defaultText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85" userDrawn="1">
          <p15:clr>
            <a:srgbClr val="A4A3A4"/>
          </p15:clr>
        </p15:guide>
        <p15:guide id="2" pos="3294" userDrawn="1">
          <p15:clr>
            <a:srgbClr val="A4A3A4"/>
          </p15:clr>
        </p15:guide>
        <p15:guide id="3" orient="horz" pos="1382" userDrawn="1">
          <p15:clr>
            <a:srgbClr val="A4A3A4"/>
          </p15:clr>
        </p15:guide>
        <p15:guide id="4" orient="horz" pos="1598" userDrawn="1">
          <p15:clr>
            <a:srgbClr val="A4A3A4"/>
          </p15:clr>
        </p15:guide>
        <p15:guide id="5" pos="5511" userDrawn="1">
          <p15:clr>
            <a:srgbClr val="A4A3A4"/>
          </p15:clr>
        </p15:guide>
        <p15:guide id="6" orient="horz" pos="1722" userDrawn="1">
          <p15:clr>
            <a:srgbClr val="A4A3A4"/>
          </p15:clr>
        </p15:guide>
        <p15:guide id="7" pos="249" userDrawn="1">
          <p15:clr>
            <a:srgbClr val="A4A3A4"/>
          </p15:clr>
        </p15:guide>
        <p15:guide id="8" orient="horz" pos="562" userDrawn="1">
          <p15:clr>
            <a:srgbClr val="A4A3A4"/>
          </p15:clr>
        </p15:guide>
        <p15:guide id="9" orient="horz" pos="2697" userDrawn="1">
          <p15:clr>
            <a:srgbClr val="A4A3A4"/>
          </p15:clr>
        </p15:guide>
        <p15:guide id="10" orient="horz" pos="2845" userDrawn="1">
          <p15:clr>
            <a:srgbClr val="A4A3A4"/>
          </p15:clr>
        </p15:guide>
        <p15:guide id="11" pos="2744" userDrawn="1">
          <p15:clr>
            <a:srgbClr val="A4A3A4"/>
          </p15:clr>
        </p15:guide>
        <p15:guide id="1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46B"/>
    <a:srgbClr val="003D6A"/>
    <a:srgbClr val="009EE0"/>
    <a:srgbClr val="007D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Helle Formatvorlage 1 - Akz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3B4B98B0-60AC-42C2-AFA5-B58CD77FA1E5}" styleName="Helle Formatvorlage 1 - Akz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94645" autoAdjust="0"/>
  </p:normalViewPr>
  <p:slideViewPr>
    <p:cSldViewPr>
      <p:cViewPr varScale="1">
        <p:scale>
          <a:sx n="159" d="100"/>
          <a:sy n="159" d="100"/>
        </p:scale>
        <p:origin x="156" y="222"/>
      </p:cViewPr>
      <p:guideLst>
        <p:guide orient="horz" pos="985"/>
        <p:guide pos="3294"/>
        <p:guide orient="horz" pos="1382"/>
        <p:guide orient="horz" pos="1598"/>
        <p:guide pos="5511"/>
        <p:guide orient="horz" pos="1722"/>
        <p:guide pos="249"/>
        <p:guide orient="horz" pos="562"/>
        <p:guide orient="horz" pos="2697"/>
        <p:guide orient="horz" pos="2845"/>
        <p:guide pos="2744"/>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0" d="100"/>
        <a:sy n="200" d="100"/>
      </p:scale>
      <p:origin x="0" y="4114"/>
    </p:cViewPr>
  </p:sorterViewPr>
  <p:notesViewPr>
    <p:cSldViewPr showGuides="1">
      <p:cViewPr varScale="1">
        <p:scale>
          <a:sx n="76" d="100"/>
          <a:sy n="76" d="100"/>
        </p:scale>
        <p:origin x="3306"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0"/>
            <a:ext cx="2946400" cy="494186"/>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49688" y="0"/>
            <a:ext cx="2946400" cy="494186"/>
          </a:xfrm>
          <a:prstGeom prst="rect">
            <a:avLst/>
          </a:prstGeom>
        </p:spPr>
        <p:txBody>
          <a:bodyPr vert="horz" lIns="91440" tIns="45720" rIns="91440" bIns="45720" rtlCol="0"/>
          <a:lstStyle>
            <a:lvl1pPr algn="r">
              <a:defRPr sz="1200"/>
            </a:lvl1pPr>
          </a:lstStyle>
          <a:p>
            <a:fld id="{F052AB7C-84DC-4FEA-B5CC-0FF051FFA645}" type="datetimeFigureOut">
              <a:rPr lang="de-DE" smtClean="0"/>
              <a:t>19.04.2021</a:t>
            </a:fld>
            <a:endParaRPr lang="de-DE"/>
          </a:p>
        </p:txBody>
      </p:sp>
      <p:sp>
        <p:nvSpPr>
          <p:cNvPr id="4" name="Fußzeilenplatzhalter 3"/>
          <p:cNvSpPr>
            <a:spLocks noGrp="1"/>
          </p:cNvSpPr>
          <p:nvPr>
            <p:ph type="ftr" sz="quarter" idx="2"/>
          </p:nvPr>
        </p:nvSpPr>
        <p:spPr>
          <a:xfrm>
            <a:off x="1" y="9378477"/>
            <a:ext cx="2946400" cy="494186"/>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49688" y="9378477"/>
            <a:ext cx="2946400" cy="494186"/>
          </a:xfrm>
          <a:prstGeom prst="rect">
            <a:avLst/>
          </a:prstGeom>
        </p:spPr>
        <p:txBody>
          <a:bodyPr vert="horz" lIns="91440" tIns="45720" rIns="91440" bIns="45720" rtlCol="0" anchor="b"/>
          <a:lstStyle>
            <a:lvl1pPr algn="r">
              <a:defRPr sz="1200"/>
            </a:lvl1pPr>
          </a:lstStyle>
          <a:p>
            <a:fld id="{96AC2059-A8CC-42A3-AC65-A15CE1949EB1}" type="slidenum">
              <a:rPr lang="de-DE" smtClean="0"/>
              <a:t>‹Nr.›</a:t>
            </a:fld>
            <a:endParaRPr lang="de-DE"/>
          </a:p>
        </p:txBody>
      </p:sp>
    </p:spTree>
    <p:extLst>
      <p:ext uri="{BB962C8B-B14F-4D97-AF65-F5344CB8AC3E}">
        <p14:creationId xmlns:p14="http://schemas.microsoft.com/office/powerpoint/2010/main" val="28042977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3633"/>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50443" y="0"/>
            <a:ext cx="2945659" cy="493633"/>
          </a:xfrm>
          <a:prstGeom prst="rect">
            <a:avLst/>
          </a:prstGeom>
        </p:spPr>
        <p:txBody>
          <a:bodyPr vert="horz" lIns="91440" tIns="45720" rIns="91440" bIns="45720" rtlCol="0"/>
          <a:lstStyle>
            <a:lvl1pPr algn="r">
              <a:defRPr sz="1200"/>
            </a:lvl1pPr>
          </a:lstStyle>
          <a:p>
            <a:fld id="{2564ECA4-36CA-419D-931F-CE2C91F7EA5D}" type="datetimeFigureOut">
              <a:rPr lang="de-DE" smtClean="0"/>
              <a:t>19.04.2021</a:t>
            </a:fld>
            <a:endParaRPr lang="de-DE"/>
          </a:p>
        </p:txBody>
      </p:sp>
      <p:sp>
        <p:nvSpPr>
          <p:cNvPr id="4" name="Folienbildplatzhalter 3"/>
          <p:cNvSpPr>
            <a:spLocks noGrp="1" noRot="1" noChangeAspect="1"/>
          </p:cNvSpPr>
          <p:nvPr>
            <p:ph type="sldImg" idx="2"/>
          </p:nvPr>
        </p:nvSpPr>
        <p:spPr>
          <a:xfrm>
            <a:off x="107950" y="739775"/>
            <a:ext cx="6581775" cy="3703638"/>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768" y="4689516"/>
            <a:ext cx="5438140" cy="4442698"/>
          </a:xfrm>
          <a:prstGeom prst="rect">
            <a:avLst/>
          </a:prstGeom>
        </p:spPr>
        <p:txBody>
          <a:bodyPr vert="horz" lIns="91440" tIns="45720" rIns="91440" bIns="45720"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377316"/>
            <a:ext cx="2945659" cy="493633"/>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50443" y="9377316"/>
            <a:ext cx="2945659" cy="493633"/>
          </a:xfrm>
          <a:prstGeom prst="rect">
            <a:avLst/>
          </a:prstGeom>
        </p:spPr>
        <p:txBody>
          <a:bodyPr vert="horz" lIns="91440" tIns="45720" rIns="91440" bIns="45720" rtlCol="0" anchor="b"/>
          <a:lstStyle>
            <a:lvl1pPr algn="r">
              <a:defRPr sz="1200"/>
            </a:lvl1pPr>
          </a:lstStyle>
          <a:p>
            <a:fld id="{2877B75E-46DD-46CD-BFD7-01CE4A8660FC}" type="slidenum">
              <a:rPr lang="de-DE" smtClean="0"/>
              <a:t>‹Nr.›</a:t>
            </a:fld>
            <a:endParaRPr lang="de-DE"/>
          </a:p>
        </p:txBody>
      </p:sp>
    </p:spTree>
    <p:extLst>
      <p:ext uri="{BB962C8B-B14F-4D97-AF65-F5344CB8AC3E}">
        <p14:creationId xmlns:p14="http://schemas.microsoft.com/office/powerpoint/2010/main" val="3595651604"/>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2877B75E-46DD-46CD-BFD7-01CE4A8660FC}" type="slidenum">
              <a:rPr lang="de-DE" smtClean="0"/>
              <a:t>1</a:t>
            </a:fld>
            <a:endParaRPr lang="de-DE"/>
          </a:p>
        </p:txBody>
      </p:sp>
    </p:spTree>
    <p:extLst>
      <p:ext uri="{BB962C8B-B14F-4D97-AF65-F5344CB8AC3E}">
        <p14:creationId xmlns:p14="http://schemas.microsoft.com/office/powerpoint/2010/main" val="12159952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Master" Target="../slideMasters/slideMaster1.xml"/><Relationship Id="rId1" Type="http://schemas.openxmlformats.org/officeDocument/2006/relationships/tags" Target="../tags/tag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Abschlusschart">
    <p:spTree>
      <p:nvGrpSpPr>
        <p:cNvPr id="1" name=""/>
        <p:cNvGrpSpPr/>
        <p:nvPr/>
      </p:nvGrpSpPr>
      <p:grpSpPr>
        <a:xfrm>
          <a:off x="0" y="0"/>
          <a:ext cx="0" cy="0"/>
          <a:chOff x="0" y="0"/>
          <a:chExt cx="0" cy="0"/>
        </a:xfrm>
      </p:grpSpPr>
      <p:sp>
        <p:nvSpPr>
          <p:cNvPr id="3" name="Rechteck 2"/>
          <p:cNvSpPr/>
          <p:nvPr userDrawn="1"/>
        </p:nvSpPr>
        <p:spPr>
          <a:xfrm>
            <a:off x="1" y="0"/>
            <a:ext cx="9143695" cy="5143500"/>
          </a:xfrm>
          <a:prstGeom prst="rect">
            <a:avLst/>
          </a:prstGeom>
          <a:solidFill>
            <a:srgbClr val="003D6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350"/>
          </a:p>
        </p:txBody>
      </p:sp>
    </p:spTree>
    <p:extLst>
      <p:ext uri="{BB962C8B-B14F-4D97-AF65-F5344CB8AC3E}">
        <p14:creationId xmlns:p14="http://schemas.microsoft.com/office/powerpoint/2010/main" val="36868597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Vertikaler Titel und Text">
    <p:spTree>
      <p:nvGrpSpPr>
        <p:cNvPr id="1" name=""/>
        <p:cNvGrpSpPr/>
        <p:nvPr/>
      </p:nvGrpSpPr>
      <p:grpSpPr>
        <a:xfrm>
          <a:off x="0" y="0"/>
          <a:ext cx="0" cy="0"/>
          <a:chOff x="0" y="0"/>
          <a:chExt cx="0" cy="0"/>
        </a:xfrm>
      </p:grpSpPr>
      <p:pic>
        <p:nvPicPr>
          <p:cNvPr id="7" name="Grafik 6"/>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7453"/>
            <a:ext cx="9144000" cy="4523419"/>
          </a:xfrm>
          <a:prstGeom prst="rect">
            <a:avLst/>
          </a:prstGeom>
        </p:spPr>
      </p:pic>
      <p:sp>
        <p:nvSpPr>
          <p:cNvPr id="10" name="Rechteck 9"/>
          <p:cNvSpPr/>
          <p:nvPr userDrawn="1"/>
        </p:nvSpPr>
        <p:spPr>
          <a:xfrm>
            <a:off x="304" y="4515966"/>
            <a:ext cx="9143696" cy="627535"/>
          </a:xfrm>
          <a:prstGeom prst="rect">
            <a:avLst/>
          </a:prstGeom>
          <a:solidFill>
            <a:srgbClr val="003D6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350"/>
          </a:p>
        </p:txBody>
      </p:sp>
      <p:pic>
        <p:nvPicPr>
          <p:cNvPr id="8" name="Bild 4">
            <a:extLst>
              <a:ext uri="{FF2B5EF4-FFF2-40B4-BE49-F238E27FC236}">
                <a16:creationId xmlns:a16="http://schemas.microsoft.com/office/drawing/2014/main" id="{54945618-800C-40CF-B3D3-8E94214201B5}"/>
              </a:ext>
            </a:extLst>
          </p:cNvPr>
          <p:cNvPicPr>
            <a:picLocks noChangeAspect="1"/>
          </p:cNvPicPr>
          <p:nvPr userDrawn="1"/>
        </p:nvPicPr>
        <p:blipFill>
          <a:blip r:embed="rId3"/>
          <a:stretch>
            <a:fillRect/>
          </a:stretch>
        </p:blipFill>
        <p:spPr>
          <a:xfrm>
            <a:off x="0" y="4299418"/>
            <a:ext cx="9144000" cy="749300"/>
          </a:xfrm>
          <a:prstGeom prst="rect">
            <a:avLst/>
          </a:prstGeom>
        </p:spPr>
      </p:pic>
      <p:sp>
        <p:nvSpPr>
          <p:cNvPr id="11" name="Textfeld 10"/>
          <p:cNvSpPr txBox="1"/>
          <p:nvPr userDrawn="1"/>
        </p:nvSpPr>
        <p:spPr>
          <a:xfrm>
            <a:off x="539552" y="4749883"/>
            <a:ext cx="5699754" cy="273843"/>
          </a:xfrm>
          <a:prstGeom prst="rect">
            <a:avLst/>
          </a:prstGeom>
        </p:spPr>
        <p:txBody>
          <a:bodyPr vert="horz" lIns="68580" tIns="34290" rIns="68580" bIns="34290" rtlCol="0" anchor="ctr"/>
          <a:lstStyle/>
          <a:p>
            <a:pPr marL="0" marR="0" indent="0" algn="l" defTabSz="342900" rtl="0" eaLnBrk="1" fontAlgn="auto" latinLnBrk="0" hangingPunct="1">
              <a:lnSpc>
                <a:spcPct val="100000"/>
              </a:lnSpc>
              <a:spcBef>
                <a:spcPts val="0"/>
              </a:spcBef>
              <a:spcAft>
                <a:spcPts val="0"/>
              </a:spcAft>
              <a:buClrTx/>
              <a:buSzTx/>
              <a:buFontTx/>
              <a:buNone/>
              <a:tabLst/>
              <a:defRPr/>
            </a:pPr>
            <a:r>
              <a:rPr lang="de-DE" sz="900" kern="1200">
                <a:solidFill>
                  <a:schemeClr val="bg1"/>
                </a:solidFill>
                <a:latin typeface="+mn-lt"/>
                <a:ea typeface="+mn-ea"/>
                <a:cs typeface="+mn-cs"/>
              </a:rPr>
              <a:t>3-Finger Centric Gripper I Universal gripper I PZH-plus</a:t>
            </a:r>
          </a:p>
        </p:txBody>
      </p:sp>
      <p:sp>
        <p:nvSpPr>
          <p:cNvPr id="14" name="Textfeld 13"/>
          <p:cNvSpPr txBox="1"/>
          <p:nvPr userDrawn="1"/>
        </p:nvSpPr>
        <p:spPr>
          <a:xfrm>
            <a:off x="4355976" y="894872"/>
            <a:ext cx="4788024" cy="458266"/>
          </a:xfrm>
          <a:prstGeom prst="rect">
            <a:avLst/>
          </a:prstGeom>
          <a:solidFill>
            <a:srgbClr val="009EE0"/>
          </a:solidFill>
        </p:spPr>
        <p:txBody>
          <a:bodyPr wrap="square" lIns="67500" tIns="67500" bIns="0" rtlCol="0" anchor="ctr" anchorCtr="0">
            <a:spAutoFit/>
          </a:bodyPr>
          <a:lstStyle/>
          <a:p>
            <a:pPr>
              <a:lnSpc>
                <a:spcPts val="3000"/>
              </a:lnSpc>
            </a:pPr>
            <a:r>
              <a:rPr lang="de-DE" sz="3000" b="1">
                <a:solidFill>
                  <a:schemeClr val="bg1"/>
                </a:solidFill>
              </a:rPr>
              <a:t>PZH-plus</a:t>
            </a:r>
          </a:p>
        </p:txBody>
      </p:sp>
    </p:spTree>
    <p:extLst>
      <p:ext uri="{BB962C8B-B14F-4D97-AF65-F5344CB8AC3E}">
        <p14:creationId xmlns:p14="http://schemas.microsoft.com/office/powerpoint/2010/main" val="15659016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Letzte Sei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7BC19C-A1E6-4489-9BC3-C001F2DEFA38}"/>
              </a:ext>
            </a:extLst>
          </p:cNvPr>
          <p:cNvSpPr>
            <a:spLocks noGrp="1"/>
          </p:cNvSpPr>
          <p:nvPr>
            <p:ph type="title"/>
          </p:nvPr>
        </p:nvSpPr>
        <p:spPr/>
        <p:txBody>
          <a:bodyPr/>
          <a:lstStyle/>
          <a:p>
            <a:r>
              <a:rPr lang="de-DE"/>
              <a:t>Mastertitelformat bearbeiten</a:t>
            </a:r>
          </a:p>
        </p:txBody>
      </p:sp>
      <p:sp>
        <p:nvSpPr>
          <p:cNvPr id="3" name="Fußzeilenplatzhalter 2">
            <a:extLst>
              <a:ext uri="{FF2B5EF4-FFF2-40B4-BE49-F238E27FC236}">
                <a16:creationId xmlns:a16="http://schemas.microsoft.com/office/drawing/2014/main" id="{168D64DD-5E52-4094-B64C-864F594052A9}"/>
              </a:ext>
            </a:extLst>
          </p:cNvPr>
          <p:cNvSpPr>
            <a:spLocks noGrp="1"/>
          </p:cNvSpPr>
          <p:nvPr>
            <p:ph type="ftr" sz="quarter" idx="10"/>
          </p:nvPr>
        </p:nvSpPr>
        <p:spPr/>
        <p:txBody>
          <a:bodyPr/>
          <a:lstStyle/>
          <a:p>
            <a:r>
              <a:rPr lang="de-DE"/>
              <a:t>Titel, Verfasser, Datum</a:t>
            </a:r>
            <a:endParaRPr lang="de-DE" dirty="0"/>
          </a:p>
        </p:txBody>
      </p:sp>
      <p:pic>
        <p:nvPicPr>
          <p:cNvPr id="5" name="Grafik 4">
            <a:extLst>
              <a:ext uri="{FF2B5EF4-FFF2-40B4-BE49-F238E27FC236}">
                <a16:creationId xmlns:a16="http://schemas.microsoft.com/office/drawing/2014/main" id="{2CCAC922-7B04-487C-B885-EC290EAE3415}"/>
              </a:ext>
            </a:extLst>
          </p:cNvPr>
          <p:cNvPicPr>
            <a:picLocks noChangeAspect="1"/>
          </p:cNvPicPr>
          <p:nvPr userDrawn="1"/>
        </p:nvPicPr>
        <p:blipFill>
          <a:blip r:embed="rId3"/>
          <a:stretch>
            <a:fillRect/>
          </a:stretch>
        </p:blipFill>
        <p:spPr>
          <a:xfrm>
            <a:off x="-1" y="0"/>
            <a:ext cx="9184821" cy="5143500"/>
          </a:xfrm>
          <a:prstGeom prst="rect">
            <a:avLst/>
          </a:prstGeom>
        </p:spPr>
      </p:pic>
    </p:spTree>
    <p:custDataLst>
      <p:tags r:id="rId1"/>
    </p:custDataLst>
    <p:extLst>
      <p:ext uri="{BB962C8B-B14F-4D97-AF65-F5344CB8AC3E}">
        <p14:creationId xmlns:p14="http://schemas.microsoft.com/office/powerpoint/2010/main" val="303599626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473BCD97-0B87-4521-A781-F12B14A176C5}" type="datetimeFigureOut">
              <a:rPr lang="de-DE" smtClean="0"/>
              <a:t>19.04.2021</a:t>
            </a:fld>
            <a:endParaRPr lang="de-DE"/>
          </a:p>
        </p:txBody>
      </p:sp>
      <p:sp>
        <p:nvSpPr>
          <p:cNvPr id="5" name="Fußzeilenplatzhalt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833EF583-D48F-4DF6-A67F-76FA2942B778}" type="slidenum">
              <a:rPr lang="de-DE" smtClean="0"/>
              <a:t>‹Nr.›</a:t>
            </a:fld>
            <a:endParaRPr lang="de-DE"/>
          </a:p>
        </p:txBody>
      </p:sp>
    </p:spTree>
  </p:cSld>
  <p:clrMap bg1="lt1" tx1="dk1" bg2="lt2" tx2="dk2" accent1="accent1" accent2="accent2" accent3="accent3" accent4="accent4" accent5="accent5" accent6="accent6" hlink="hlink" folHlink="folHlink"/>
  <p:sldLayoutIdLst>
    <p:sldLayoutId id="2147483661" r:id="rId1"/>
    <p:sldLayoutId id="2147483678" r:id="rId2"/>
    <p:sldLayoutId id="2147483680" r:id="rId3"/>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emf"/><Relationship Id="rId4" Type="http://schemas.openxmlformats.org/officeDocument/2006/relationships/image" Target="../media/image2.emf"/></Relationships>
</file>

<file path=ppt/slides/_rels/slide2.xml.rels><?xml version="1.0" encoding="UTF-8"?><Relationships xmlns="http://schemas.openxmlformats.org/package/2006/relationships"><Relationship Id="rId2" Type="http://schemas.openxmlformats.org/officeDocument/2006/relationships/image" Target="../media/IM0007889.PNG"/><Relationship Id="rId1" Type="http://schemas.openxmlformats.org/officeDocument/2006/relationships/slideLayout" Target="../slideLayouts/slideLayout2.xml"/></Relationships>
</file>

<file path=ppt/slides/_rels/slide3.xml.rels><?xml version="1.0" encoding="UTF-8"?><Relationships xmlns="http://schemas.openxmlformats.org/package/2006/relationships"><Relationship Id="rId3" Type="http://schemas.openxmlformats.org/officeDocument/2006/relationships/image" Target="../media/IM0007889.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Relationships xmlns="http://schemas.openxmlformats.org/package/2006/relationships"><Relationship Id="rId2" Type="http://schemas.openxmlformats.org/officeDocument/2006/relationships/image" Target="../media/IM000794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fik 10">
            <a:extLst>
              <a:ext uri="{FF2B5EF4-FFF2-40B4-BE49-F238E27FC236}">
                <a16:creationId xmlns:a16="http://schemas.microsoft.com/office/drawing/2014/main" id="{C5D2868B-D14E-4F2F-9669-F473840B3C8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36" b="21487"/>
          <a:stretch/>
        </p:blipFill>
        <p:spPr>
          <a:xfrm>
            <a:off x="-1" y="-62987"/>
            <a:ext cx="9143999" cy="4506945"/>
          </a:xfrm>
          <a:prstGeom prst="rect">
            <a:avLst/>
          </a:prstGeom>
        </p:spPr>
      </p:pic>
      <p:sp>
        <p:nvSpPr>
          <p:cNvPr id="14" name="Rechteck 13">
            <a:extLst>
              <a:ext uri="{FF2B5EF4-FFF2-40B4-BE49-F238E27FC236}">
                <a16:creationId xmlns:a16="http://schemas.microsoft.com/office/drawing/2014/main" id="{7A5FA37D-1D79-4F74-AD50-91495DC049F3}"/>
              </a:ext>
            </a:extLst>
          </p:cNvPr>
          <p:cNvSpPr/>
          <p:nvPr/>
        </p:nvSpPr>
        <p:spPr>
          <a:xfrm>
            <a:off x="0" y="3069711"/>
            <a:ext cx="9144000" cy="1446256"/>
          </a:xfrm>
          <a:prstGeom prst="rect">
            <a:avLst/>
          </a:prstGeom>
          <a:solidFill>
            <a:srgbClr val="003D6A">
              <a:alpha val="6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2" name="Titel 1"/>
          <p:cNvSpPr txBox="1">
            <a:spLocks/>
          </p:cNvSpPr>
          <p:nvPr/>
        </p:nvSpPr>
        <p:spPr>
          <a:xfrm>
            <a:off x="1499052" y="3695176"/>
            <a:ext cx="3136448" cy="450847"/>
          </a:xfrm>
          <a:prstGeom prst="rect">
            <a:avLst/>
          </a:prstGeom>
          <a:noFill/>
          <a:ln>
            <a:noFill/>
          </a:ln>
          <a:effectLst>
            <a:outerShdw blurRad="431800" dist="38100" dir="2700000">
              <a:srgbClr val="000000">
                <a:alpha val="43000"/>
              </a:srgbClr>
            </a:outerShdw>
          </a:effectLst>
        </p:spPr>
        <p:txBody>
          <a:bodyPr wrap="square" anchor="ctr" anchorCtr="0">
            <a:noAutofit/>
          </a:bodyPr>
          <a:lstStyle/>
          <a:p>
            <a:pPr marL="63104">
              <a:spcBef>
                <a:spcPct val="0"/>
              </a:spcBef>
              <a:spcAft>
                <a:spcPts val="900"/>
              </a:spcAft>
              <a:defRPr/>
            </a:pPr>
            <a:endParaRPr lang="de-DE" sz="1125">
              <a:solidFill>
                <a:srgbClr val="FFFFFF"/>
              </a:solidFill>
            </a:endParaRPr>
          </a:p>
        </p:txBody>
      </p:sp>
      <p:sp>
        <p:nvSpPr>
          <p:cNvPr id="9" name="Titel 1"/>
          <p:cNvSpPr txBox="1">
            <a:spLocks/>
          </p:cNvSpPr>
          <p:nvPr/>
        </p:nvSpPr>
        <p:spPr>
          <a:xfrm>
            <a:off x="1499051" y="3147814"/>
            <a:ext cx="6858000" cy="864659"/>
          </a:xfrm>
          <a:prstGeom prst="rect">
            <a:avLst/>
          </a:prstGeom>
          <a:noFill/>
          <a:ln>
            <a:noFill/>
          </a:ln>
          <a:effectLst>
            <a:outerShdw blurRad="431800" dist="38100" dir="2700000">
              <a:srgbClr val="000000">
                <a:alpha val="43000"/>
              </a:srgbClr>
            </a:outerShdw>
          </a:effectLst>
        </p:spPr>
        <p:txBody>
          <a:bodyPr wrap="square" anchor="ctr" anchorCtr="0">
            <a:noAutofit/>
          </a:bodyPr>
          <a:lstStyle/>
          <a:p>
            <a:pPr marL="63104">
              <a:lnSpc>
                <a:spcPts val="2400"/>
              </a:lnSpc>
              <a:spcBef>
                <a:spcPct val="0"/>
              </a:spcBef>
              <a:spcAft>
                <a:spcPts val="900"/>
              </a:spcAft>
              <a:defRPr/>
            </a:pPr>
            <a:r>
              <a:rPr lang="de-DE" sz="2250">
                <a:solidFill>
                  <a:srgbClr val="FFFFFF"/>
                </a:solidFill>
              </a:rPr>
              <a:t>Product presentation</a:t>
            </a:r>
          </a:p>
          <a:p>
            <a:pPr marL="63104">
              <a:lnSpc>
                <a:spcPts val="2400"/>
              </a:lnSpc>
              <a:spcBef>
                <a:spcPct val="0"/>
              </a:spcBef>
              <a:spcAft>
                <a:spcPts val="900"/>
              </a:spcAft>
              <a:defRPr/>
            </a:pPr>
            <a:r>
              <a:rPr lang="de-DE" sz="2250">
                <a:solidFill>
                  <a:srgbClr val="FFFFFF"/>
                </a:solidFill>
              </a:rPr>
              <a:t>PZH-plus</a:t>
            </a:r>
          </a:p>
        </p:txBody>
      </p:sp>
      <p:sp>
        <p:nvSpPr>
          <p:cNvPr id="13" name="Titel 1"/>
          <p:cNvSpPr txBox="1">
            <a:spLocks/>
          </p:cNvSpPr>
          <p:nvPr/>
        </p:nvSpPr>
        <p:spPr>
          <a:xfrm>
            <a:off x="1499052" y="3934369"/>
            <a:ext cx="3136448" cy="450847"/>
          </a:xfrm>
          <a:prstGeom prst="rect">
            <a:avLst/>
          </a:prstGeom>
          <a:noFill/>
          <a:ln>
            <a:noFill/>
          </a:ln>
          <a:effectLst>
            <a:outerShdw blurRad="431800" dist="38100" dir="2700000">
              <a:srgbClr val="000000">
                <a:alpha val="43000"/>
              </a:srgbClr>
            </a:outerShdw>
          </a:effectLst>
        </p:spPr>
        <p:txBody>
          <a:bodyPr wrap="square" anchor="ctr" anchorCtr="0">
            <a:noAutofit/>
          </a:bodyPr>
          <a:lstStyle/>
          <a:p>
            <a:pPr marL="63104">
              <a:spcBef>
                <a:spcPct val="0"/>
              </a:spcBef>
              <a:spcAft>
                <a:spcPts val="900"/>
              </a:spcAft>
              <a:defRPr/>
            </a:pPr>
            <a:r>
              <a:rPr lang="de-DE" sz="1100">
                <a:solidFill>
                  <a:srgbClr val="FFFFFF"/>
                </a:solidFill>
              </a:rPr>
              <a:t>Universal gripper </a:t>
            </a:r>
          </a:p>
        </p:txBody>
      </p:sp>
      <p:pic>
        <p:nvPicPr>
          <p:cNvPr id="15" name="Bild 4">
            <a:extLst>
              <a:ext uri="{FF2B5EF4-FFF2-40B4-BE49-F238E27FC236}">
                <a16:creationId xmlns:a16="http://schemas.microsoft.com/office/drawing/2014/main" id="{40319A0D-5EB0-47B6-84E3-27DC1BA37582}"/>
              </a:ext>
            </a:extLst>
          </p:cNvPr>
          <p:cNvPicPr>
            <a:picLocks noChangeAspect="1"/>
          </p:cNvPicPr>
          <p:nvPr/>
        </p:nvPicPr>
        <p:blipFill>
          <a:blip r:embed="rId4"/>
          <a:stretch>
            <a:fillRect/>
          </a:stretch>
        </p:blipFill>
        <p:spPr>
          <a:xfrm>
            <a:off x="0" y="4299418"/>
            <a:ext cx="9144000" cy="749300"/>
          </a:xfrm>
          <a:prstGeom prst="rect">
            <a:avLst/>
          </a:prstGeom>
        </p:spPr>
      </p:pic>
      <p:pic>
        <p:nvPicPr>
          <p:cNvPr id="16" name="Grafik 15">
            <a:extLst>
              <a:ext uri="{FF2B5EF4-FFF2-40B4-BE49-F238E27FC236}">
                <a16:creationId xmlns:a16="http://schemas.microsoft.com/office/drawing/2014/main" id="{016886E3-0441-4342-8829-7D875E608D4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12807" y="4872302"/>
            <a:ext cx="1346200" cy="89566"/>
          </a:xfrm>
          <a:prstGeom prst="rect">
            <a:avLst/>
          </a:prstGeom>
        </p:spPr>
      </p:pic>
    </p:spTree>
    <p:extLst>
      <p:ext uri="{BB962C8B-B14F-4D97-AF65-F5344CB8AC3E}">
        <p14:creationId xmlns:p14="http://schemas.microsoft.com/office/powerpoint/2010/main" val="15666590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p:cNvSpPr txBox="1"/>
          <p:nvPr/>
        </p:nvSpPr>
        <p:spPr>
          <a:xfrm>
            <a:off x="3203848" y="354812"/>
            <a:ext cx="5940000" cy="458266"/>
          </a:xfrm>
          <a:prstGeom prst="rect">
            <a:avLst/>
          </a:prstGeom>
          <a:solidFill>
            <a:srgbClr val="003D6A"/>
          </a:solidFill>
        </p:spPr>
        <p:txBody>
          <a:bodyPr wrap="square" lIns="67500" tIns="67500" bIns="0" rtlCol="0" anchor="ctr" anchorCtr="0">
            <a:spAutoFit/>
          </a:bodyPr>
          <a:lstStyle/>
          <a:p>
            <a:pPr>
              <a:lnSpc>
                <a:spcPts val="3000"/>
              </a:lnSpc>
            </a:pPr>
            <a:r>
              <a:rPr lang="de-DE" sz="3000" b="1">
                <a:solidFill>
                  <a:schemeClr val="bg1"/>
                </a:solidFill>
              </a:rPr>
              <a:t>Universal gripper </a:t>
            </a:r>
          </a:p>
        </p:txBody>
      </p:sp>
      <p:sp>
        <p:nvSpPr>
          <p:cNvPr id="36" name="Textfeld 35"/>
          <p:cNvSpPr txBox="1"/>
          <p:nvPr/>
        </p:nvSpPr>
        <p:spPr>
          <a:xfrm>
            <a:off x="4283967" y="2473319"/>
            <a:ext cx="4464745" cy="559961"/>
          </a:xfrm>
          <a:prstGeom prst="rect">
            <a:avLst/>
          </a:prstGeom>
          <a:noFill/>
        </p:spPr>
        <p:txBody>
          <a:bodyPr wrap="square" rtlCol="0">
            <a:spAutoFit/>
          </a:bodyPr>
          <a:lstStyle/>
          <a:p>
            <a:r>
              <a:rPr lang="de-DE" sz="1013" b="1" noProof="1">
                <a:solidFill>
                  <a:srgbClr val="003D6A"/>
                </a:solidFill>
              </a:rPr>
              <a:t>First long-stroke gripper with the proven multi-tooth guidance.</a:t>
            </a:r>
            <a:endParaRPr lang="de-DE" sz="1013" b="1">
              <a:solidFill>
                <a:srgbClr val="003D6A"/>
              </a:solidFill>
            </a:endParaRPr>
          </a:p>
          <a:p>
            <a:endParaRPr lang="de-DE" sz="1013" b="1">
              <a:solidFill>
                <a:srgbClr val="00446B"/>
              </a:solidFill>
            </a:endParaRPr>
          </a:p>
          <a:p>
            <a:r>
              <a:rPr lang="de-DE" sz="1013" b="1">
                <a:solidFill>
                  <a:srgbClr val="00446B"/>
                </a:solidFill>
              </a:rPr>
              <a:t>Up to 22 kg workpiece weight</a:t>
            </a:r>
            <a:endParaRPr lang="de-DE" sz="1013" b="1">
              <a:solidFill>
                <a:srgbClr val="003D6A"/>
              </a:solidFill>
            </a:endParaRPr>
          </a:p>
        </p:txBody>
      </p:sp>
      <p:sp>
        <p:nvSpPr>
          <p:cNvPr id="18" name="Textfeld 17"/>
          <p:cNvSpPr txBox="1"/>
          <p:nvPr/>
        </p:nvSpPr>
        <p:spPr>
          <a:xfrm>
            <a:off x="4283967" y="1510293"/>
            <a:ext cx="4464745" cy="963026"/>
          </a:xfrm>
          <a:prstGeom prst="rect">
            <a:avLst/>
          </a:prstGeom>
          <a:noFill/>
        </p:spPr>
        <p:txBody>
          <a:bodyPr wrap="square" rtlCol="0">
            <a:noAutofit/>
          </a:bodyPr>
          <a:lstStyle/>
          <a:p>
            <a:r>
              <a:rPr lang="de-DE" sz="1200" b="1">
                <a:solidFill>
                  <a:srgbClr val="003D6A"/>
                </a:solidFill>
              </a:rPr>
              <a:t>Universal gripper with long travel and high maximum moment due to multi-tooth guidance</a:t>
            </a:r>
          </a:p>
        </p:txBody>
      </p:sp>
      <p:pic>
        <p:nvPicPr>
          <p:cNvPr id="6" name="Grafik 5"/>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467544" y="1403299"/>
            <a:ext cx="3240000" cy="2700000"/>
          </a:xfrm>
          <a:prstGeom prst="rect">
            <a:avLst/>
          </a:prstGeom>
        </p:spPr>
      </p:pic>
    </p:spTree>
    <p:extLst>
      <p:ext uri="{BB962C8B-B14F-4D97-AF65-F5344CB8AC3E}">
        <p14:creationId xmlns:p14="http://schemas.microsoft.com/office/powerpoint/2010/main" val="21349398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Textfeld 7"/>
          <p:cNvSpPr txBox="1"/>
          <p:nvPr/>
        </p:nvSpPr>
        <p:spPr>
          <a:xfrm>
            <a:off x="3203848" y="356095"/>
            <a:ext cx="5940000" cy="455701"/>
          </a:xfrm>
          <a:prstGeom prst="rect">
            <a:avLst/>
          </a:prstGeom>
          <a:solidFill>
            <a:srgbClr val="003D6A"/>
          </a:solidFill>
        </p:spPr>
        <p:txBody>
          <a:bodyPr wrap="square" lIns="67500" tIns="67500" bIns="0" rtlCol="0" anchor="ctr" anchorCtr="0">
            <a:spAutoFit/>
          </a:bodyPr>
          <a:lstStyle/>
          <a:p>
            <a:pPr>
              <a:lnSpc>
                <a:spcPts val="3000"/>
              </a:lnSpc>
            </a:pPr>
            <a:r>
              <a:rPr lang="de-DE" sz="2900" b="1">
                <a:solidFill>
                  <a:schemeClr val="bg1"/>
                </a:solidFill>
              </a:rPr>
              <a:t>Flexible. Robust. Flat.</a:t>
            </a:r>
          </a:p>
        </p:txBody>
      </p:sp>
      <p:sp>
        <p:nvSpPr>
          <p:cNvPr id="55" name="Textfeld 54"/>
          <p:cNvSpPr txBox="1"/>
          <p:nvPr/>
        </p:nvSpPr>
        <p:spPr>
          <a:xfrm>
            <a:off x="4284367" y="1544545"/>
            <a:ext cx="4464345" cy="2054409"/>
          </a:xfrm>
          <a:prstGeom prst="rect">
            <a:avLst/>
          </a:prstGeom>
          <a:noFill/>
        </p:spPr>
        <p:txBody>
          <a:bodyPr wrap="square" rtlCol="0">
            <a:spAutoFit/>
          </a:bodyPr>
          <a:lstStyle/>
          <a:p>
            <a:pPr marL="214313" indent="-270000">
              <a:spcAft>
                <a:spcPts val="900"/>
              </a:spcAft>
              <a:buSzPct val="200000"/>
              <a:buBlip>
                <a:blip r:embed="rId2"/>
              </a:buBlip>
            </a:pPr>
            <a:endParaRPr lang="de-DE" sz="1050" i="1">
              <a:solidFill>
                <a:prstClr val="black"/>
              </a:solidFill>
            </a:endParaRPr>
          </a:p>
          <a:p>
            <a:pPr marL="214313" indent="-270000">
              <a:spcAft>
                <a:spcPts val="900"/>
              </a:spcAft>
              <a:buSzPct val="200000"/>
              <a:buBlip>
                <a:blip r:embed="rId2"/>
              </a:buBlip>
            </a:pPr>
            <a:endParaRPr lang="de-DE" sz="1200" b="1">
              <a:solidFill>
                <a:srgbClr val="003D6A"/>
              </a:solidFill>
            </a:endParaRPr>
          </a:p>
        </p:txBody>
      </p:sp>
      <p:pic>
        <p:nvPicPr>
          <p:cNvPr id="5" name="Grafik 4"/>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467544" y="1404000"/>
            <a:ext cx="3240000" cy="2700000"/>
          </a:xfrm>
          <a:prstGeom prst="rect">
            <a:avLst/>
          </a:prstGeom>
        </p:spPr>
      </p:pic>
    </p:spTree>
    <p:extLst>
      <p:ext uri="{BB962C8B-B14F-4D97-AF65-F5344CB8AC3E}">
        <p14:creationId xmlns:p14="http://schemas.microsoft.com/office/powerpoint/2010/main" val="15211348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p:cNvSpPr txBox="1"/>
          <p:nvPr/>
        </p:nvSpPr>
        <p:spPr>
          <a:xfrm>
            <a:off x="3203848" y="354813"/>
            <a:ext cx="5940000" cy="458266"/>
          </a:xfrm>
          <a:prstGeom prst="rect">
            <a:avLst/>
          </a:prstGeom>
          <a:solidFill>
            <a:srgbClr val="003D6A"/>
          </a:solidFill>
        </p:spPr>
        <p:txBody>
          <a:bodyPr wrap="square" lIns="67500" tIns="67500" bIns="0" rtlCol="0" anchor="ctr" anchorCtr="0">
            <a:spAutoFit/>
          </a:bodyPr>
          <a:lstStyle/>
          <a:p>
            <a:pPr>
              <a:lnSpc>
                <a:spcPts val="3000"/>
              </a:lnSpc>
            </a:pPr>
            <a:r>
              <a:rPr lang="de-DE" sz="3000" b="1">
                <a:solidFill>
                  <a:schemeClr val="bg1"/>
                </a:solidFill>
              </a:rPr>
              <a:t>Principle of function</a:t>
            </a:r>
          </a:p>
        </p:txBody>
      </p:sp>
      <p:grpSp>
        <p:nvGrpSpPr>
          <p:cNvPr id="5" name="Gruppieren 4"/>
          <p:cNvGrpSpPr/>
          <p:nvPr/>
        </p:nvGrpSpPr>
        <p:grpSpPr>
          <a:xfrm>
            <a:off x="4324131" y="3057161"/>
            <a:ext cx="4424221" cy="276999"/>
            <a:chOff x="336317" y="1167083"/>
            <a:chExt cx="6035933" cy="369332"/>
          </a:xfrm>
        </p:grpSpPr>
        <p:sp>
          <p:nvSpPr>
            <p:cNvPr id="6" name="Textfeld 5"/>
            <p:cNvSpPr txBox="1"/>
            <p:nvPr/>
          </p:nvSpPr>
          <p:spPr>
            <a:xfrm>
              <a:off x="576734" y="1167083"/>
              <a:ext cx="5795516" cy="369332"/>
            </a:xfrm>
            <a:prstGeom prst="rect">
              <a:avLst/>
            </a:prstGeom>
            <a:noFill/>
          </p:spPr>
          <p:txBody>
            <a:bodyPr wrap="square" rtlCol="0">
              <a:spAutoFit/>
            </a:bodyPr>
            <a:lstStyle/>
            <a:p>
              <a:pPr>
                <a:spcAft>
                  <a:spcPts val="450"/>
                </a:spcAft>
                <a:buSzPct val="130000"/>
              </a:pPr>
              <a:r>
                <a:rPr lang="de-DE" sz="1200" b="1">
                  <a:solidFill>
                    <a:srgbClr val="003D6A"/>
                  </a:solidFill>
                </a:rPr>
                <a:t>Housing</a:t>
              </a:r>
            </a:p>
          </p:txBody>
        </p:sp>
        <p:grpSp>
          <p:nvGrpSpPr>
            <p:cNvPr id="7" name="Gruppieren 6"/>
            <p:cNvGrpSpPr/>
            <p:nvPr/>
          </p:nvGrpSpPr>
          <p:grpSpPr>
            <a:xfrm>
              <a:off x="336317" y="1170870"/>
              <a:ext cx="318475" cy="338554"/>
              <a:chOff x="329531" y="779735"/>
              <a:chExt cx="318475" cy="338554"/>
            </a:xfrm>
          </p:grpSpPr>
          <p:sp>
            <p:nvSpPr>
              <p:cNvPr id="9" name="Oval 8"/>
              <p:cNvSpPr>
                <a:spLocks noChangeArrowheads="1"/>
              </p:cNvSpPr>
              <p:nvPr/>
            </p:nvSpPr>
            <p:spPr bwMode="auto">
              <a:xfrm>
                <a:off x="384437" y="845415"/>
                <a:ext cx="216000" cy="216000"/>
              </a:xfrm>
              <a:prstGeom prst="ellipse">
                <a:avLst/>
              </a:prstGeom>
              <a:solidFill>
                <a:srgbClr val="009EE2"/>
              </a:solidFill>
              <a:ln w="9525">
                <a:solidFill>
                  <a:schemeClr val="bg1"/>
                </a:solidFill>
                <a:round/>
                <a:headEnd/>
                <a:tailEnd/>
              </a:ln>
            </p:spPr>
            <p:txBody>
              <a:bodyPr vert="horz" wrap="square" lIns="68580" tIns="34290" rIns="68580" bIns="34290" numCol="1" anchor="t" anchorCtr="0" compatLnSpc="1">
                <a:prstTxWarp prst="textNoShape">
                  <a:avLst/>
                </a:prstTxWarp>
              </a:bodyPr>
              <a:lstStyle/>
              <a:p>
                <a:endParaRPr lang="de-DE" sz="1013"/>
              </a:p>
            </p:txBody>
          </p:sp>
          <p:sp>
            <p:nvSpPr>
              <p:cNvPr id="10" name="Textfeld 9"/>
              <p:cNvSpPr txBox="1"/>
              <p:nvPr/>
            </p:nvSpPr>
            <p:spPr>
              <a:xfrm>
                <a:off x="329531" y="779735"/>
                <a:ext cx="318475" cy="338554"/>
              </a:xfrm>
              <a:prstGeom prst="rect">
                <a:avLst/>
              </a:prstGeom>
              <a:noFill/>
            </p:spPr>
            <p:txBody>
              <a:bodyPr wrap="square" rtlCol="0">
                <a:spAutoFit/>
              </a:bodyPr>
              <a:lstStyle/>
              <a:p>
                <a:r>
                  <a:rPr lang="de-DE" sz="1050" b="1">
                    <a:solidFill>
                      <a:schemeClr val="bg1"/>
                    </a:solidFill>
                  </a:rPr>
                  <a:t>3</a:t>
                </a:r>
              </a:p>
            </p:txBody>
          </p:sp>
        </p:grpSp>
      </p:grpSp>
      <p:grpSp>
        <p:nvGrpSpPr>
          <p:cNvPr id="11" name="Gruppieren 10"/>
          <p:cNvGrpSpPr/>
          <p:nvPr/>
        </p:nvGrpSpPr>
        <p:grpSpPr>
          <a:xfrm>
            <a:off x="4322710" y="2832546"/>
            <a:ext cx="4425642" cy="276999"/>
            <a:chOff x="327553" y="867597"/>
            <a:chExt cx="6207953" cy="369332"/>
          </a:xfrm>
        </p:grpSpPr>
        <p:sp>
          <p:nvSpPr>
            <p:cNvPr id="12" name="Textfeld 11"/>
            <p:cNvSpPr txBox="1"/>
            <p:nvPr/>
          </p:nvSpPr>
          <p:spPr>
            <a:xfrm>
              <a:off x="576736" y="867597"/>
              <a:ext cx="5958770" cy="369332"/>
            </a:xfrm>
            <a:prstGeom prst="rect">
              <a:avLst/>
            </a:prstGeom>
            <a:noFill/>
          </p:spPr>
          <p:txBody>
            <a:bodyPr wrap="square" rtlCol="0">
              <a:spAutoFit/>
            </a:bodyPr>
            <a:lstStyle/>
            <a:p>
              <a:pPr>
                <a:spcAft>
                  <a:spcPts val="450"/>
                </a:spcAft>
                <a:buSzPct val="130000"/>
              </a:pPr>
              <a:r>
                <a:rPr lang="de-DE" sz="1200" b="1">
                  <a:solidFill>
                    <a:srgbClr val="003D6A"/>
                  </a:solidFill>
                </a:rPr>
                <a:t>Base Jaws</a:t>
              </a:r>
            </a:p>
          </p:txBody>
        </p:sp>
        <p:grpSp>
          <p:nvGrpSpPr>
            <p:cNvPr id="13" name="Gruppieren 12"/>
            <p:cNvGrpSpPr/>
            <p:nvPr/>
          </p:nvGrpSpPr>
          <p:grpSpPr>
            <a:xfrm>
              <a:off x="327553" y="879794"/>
              <a:ext cx="318475" cy="338554"/>
              <a:chOff x="320767" y="788145"/>
              <a:chExt cx="318475" cy="338554"/>
            </a:xfrm>
          </p:grpSpPr>
          <p:sp>
            <p:nvSpPr>
              <p:cNvPr id="14" name="Oval 8"/>
              <p:cNvSpPr>
                <a:spLocks noChangeArrowheads="1"/>
              </p:cNvSpPr>
              <p:nvPr/>
            </p:nvSpPr>
            <p:spPr bwMode="auto">
              <a:xfrm>
                <a:off x="384437" y="845415"/>
                <a:ext cx="216000" cy="216000"/>
              </a:xfrm>
              <a:prstGeom prst="ellipse">
                <a:avLst/>
              </a:prstGeom>
              <a:solidFill>
                <a:srgbClr val="009EE2"/>
              </a:solidFill>
              <a:ln w="9525">
                <a:solidFill>
                  <a:schemeClr val="bg1"/>
                </a:solidFill>
                <a:round/>
                <a:headEnd/>
                <a:tailEnd/>
              </a:ln>
            </p:spPr>
            <p:txBody>
              <a:bodyPr vert="horz" wrap="square" lIns="68580" tIns="34290" rIns="68580" bIns="34290" numCol="1" anchor="t" anchorCtr="0" compatLnSpc="1">
                <a:prstTxWarp prst="textNoShape">
                  <a:avLst/>
                </a:prstTxWarp>
              </a:bodyPr>
              <a:lstStyle/>
              <a:p>
                <a:endParaRPr lang="de-DE" sz="1013"/>
              </a:p>
            </p:txBody>
          </p:sp>
          <p:sp>
            <p:nvSpPr>
              <p:cNvPr id="15" name="Textfeld 14"/>
              <p:cNvSpPr txBox="1"/>
              <p:nvPr/>
            </p:nvSpPr>
            <p:spPr>
              <a:xfrm>
                <a:off x="320767" y="788145"/>
                <a:ext cx="318475" cy="338554"/>
              </a:xfrm>
              <a:prstGeom prst="rect">
                <a:avLst/>
              </a:prstGeom>
              <a:noFill/>
            </p:spPr>
            <p:txBody>
              <a:bodyPr wrap="square" rtlCol="0">
                <a:spAutoFit/>
              </a:bodyPr>
              <a:lstStyle/>
              <a:p>
                <a:r>
                  <a:rPr lang="de-DE" sz="1050" b="1">
                    <a:solidFill>
                      <a:schemeClr val="bg1"/>
                    </a:solidFill>
                  </a:rPr>
                  <a:t>2</a:t>
                </a:r>
              </a:p>
            </p:txBody>
          </p:sp>
        </p:grpSp>
      </p:grpSp>
      <p:grpSp>
        <p:nvGrpSpPr>
          <p:cNvPr id="16" name="Gruppieren 15"/>
          <p:cNvGrpSpPr/>
          <p:nvPr/>
        </p:nvGrpSpPr>
        <p:grpSpPr>
          <a:xfrm>
            <a:off x="4322620" y="2600786"/>
            <a:ext cx="4425732" cy="276999"/>
            <a:chOff x="327425" y="558584"/>
            <a:chExt cx="6208081" cy="369332"/>
          </a:xfrm>
        </p:grpSpPr>
        <p:sp>
          <p:nvSpPr>
            <p:cNvPr id="17" name="Textfeld 16"/>
            <p:cNvSpPr txBox="1"/>
            <p:nvPr/>
          </p:nvSpPr>
          <p:spPr>
            <a:xfrm>
              <a:off x="576734" y="558584"/>
              <a:ext cx="5958772" cy="369332"/>
            </a:xfrm>
            <a:prstGeom prst="rect">
              <a:avLst/>
            </a:prstGeom>
            <a:noFill/>
          </p:spPr>
          <p:txBody>
            <a:bodyPr wrap="square" rtlCol="0">
              <a:spAutoFit/>
            </a:bodyPr>
            <a:lstStyle/>
            <a:p>
              <a:pPr>
                <a:spcAft>
                  <a:spcPts val="450"/>
                </a:spcAft>
                <a:buSzPct val="130000"/>
              </a:pPr>
              <a:r>
                <a:rPr lang="de-DE" sz="1200" b="1">
                  <a:solidFill>
                    <a:srgbClr val="003D6A"/>
                  </a:solidFill>
                </a:rPr>
                <a:t>Multi-tooth guidance</a:t>
              </a:r>
            </a:p>
          </p:txBody>
        </p:sp>
        <p:grpSp>
          <p:nvGrpSpPr>
            <p:cNvPr id="18" name="Gruppieren 17"/>
            <p:cNvGrpSpPr/>
            <p:nvPr/>
          </p:nvGrpSpPr>
          <p:grpSpPr>
            <a:xfrm>
              <a:off x="327425" y="565360"/>
              <a:ext cx="318475" cy="338554"/>
              <a:chOff x="320639" y="782724"/>
              <a:chExt cx="318475" cy="338554"/>
            </a:xfrm>
          </p:grpSpPr>
          <p:sp>
            <p:nvSpPr>
              <p:cNvPr id="19" name="Oval 8"/>
              <p:cNvSpPr>
                <a:spLocks noChangeArrowheads="1"/>
              </p:cNvSpPr>
              <p:nvPr/>
            </p:nvSpPr>
            <p:spPr bwMode="auto">
              <a:xfrm>
                <a:off x="384437" y="845415"/>
                <a:ext cx="216000" cy="216000"/>
              </a:xfrm>
              <a:prstGeom prst="ellipse">
                <a:avLst/>
              </a:prstGeom>
              <a:solidFill>
                <a:srgbClr val="009EE2"/>
              </a:solidFill>
              <a:ln w="9525">
                <a:solidFill>
                  <a:schemeClr val="bg1"/>
                </a:solidFill>
                <a:round/>
                <a:headEnd/>
                <a:tailEnd/>
              </a:ln>
            </p:spPr>
            <p:txBody>
              <a:bodyPr vert="horz" wrap="square" lIns="68580" tIns="34290" rIns="68580" bIns="34290" numCol="1" anchor="t" anchorCtr="0" compatLnSpc="1">
                <a:prstTxWarp prst="textNoShape">
                  <a:avLst/>
                </a:prstTxWarp>
              </a:bodyPr>
              <a:lstStyle/>
              <a:p>
                <a:endParaRPr lang="de-DE" sz="1013"/>
              </a:p>
            </p:txBody>
          </p:sp>
          <p:sp>
            <p:nvSpPr>
              <p:cNvPr id="20" name="Textfeld 19"/>
              <p:cNvSpPr txBox="1"/>
              <p:nvPr/>
            </p:nvSpPr>
            <p:spPr>
              <a:xfrm>
                <a:off x="320639" y="782724"/>
                <a:ext cx="318475" cy="338554"/>
              </a:xfrm>
              <a:prstGeom prst="rect">
                <a:avLst/>
              </a:prstGeom>
              <a:noFill/>
            </p:spPr>
            <p:txBody>
              <a:bodyPr wrap="square" rtlCol="0">
                <a:spAutoFit/>
              </a:bodyPr>
              <a:lstStyle/>
              <a:p>
                <a:r>
                  <a:rPr lang="de-DE" sz="1050" b="1">
                    <a:solidFill>
                      <a:schemeClr val="bg1"/>
                    </a:solidFill>
                  </a:rPr>
                  <a:t>1</a:t>
                </a:r>
              </a:p>
            </p:txBody>
          </p:sp>
        </p:grpSp>
      </p:grpSp>
      <p:grpSp>
        <p:nvGrpSpPr>
          <p:cNvPr id="21" name="Gruppieren 20"/>
          <p:cNvGrpSpPr/>
          <p:nvPr/>
        </p:nvGrpSpPr>
        <p:grpSpPr>
          <a:xfrm>
            <a:off x="4320351" y="3285153"/>
            <a:ext cx="4428001" cy="276999"/>
            <a:chOff x="331161" y="1471075"/>
            <a:chExt cx="6041089" cy="369332"/>
          </a:xfrm>
        </p:grpSpPr>
        <p:sp>
          <p:nvSpPr>
            <p:cNvPr id="22" name="Textfeld 21"/>
            <p:cNvSpPr txBox="1"/>
            <p:nvPr/>
          </p:nvSpPr>
          <p:spPr>
            <a:xfrm>
              <a:off x="576735" y="1471075"/>
              <a:ext cx="5795515" cy="369332"/>
            </a:xfrm>
            <a:prstGeom prst="rect">
              <a:avLst/>
            </a:prstGeom>
            <a:noFill/>
          </p:spPr>
          <p:txBody>
            <a:bodyPr wrap="square" rtlCol="0">
              <a:spAutoFit/>
            </a:bodyPr>
            <a:lstStyle/>
            <a:p>
              <a:pPr>
                <a:spcAft>
                  <a:spcPts val="450"/>
                </a:spcAft>
                <a:buSzPct val="130000"/>
              </a:pPr>
              <a:r>
                <a:rPr lang="de-DE" sz="1200" b="1">
                  <a:solidFill>
                    <a:srgbClr val="003D6A"/>
                  </a:solidFill>
                </a:rPr>
                <a:t>Toothed belt for synchronization </a:t>
              </a:r>
            </a:p>
          </p:txBody>
        </p:sp>
        <p:grpSp>
          <p:nvGrpSpPr>
            <p:cNvPr id="23" name="Gruppieren 22"/>
            <p:cNvGrpSpPr/>
            <p:nvPr/>
          </p:nvGrpSpPr>
          <p:grpSpPr>
            <a:xfrm>
              <a:off x="331161" y="1478071"/>
              <a:ext cx="318475" cy="338555"/>
              <a:chOff x="316755" y="787279"/>
              <a:chExt cx="318475" cy="338555"/>
            </a:xfrm>
          </p:grpSpPr>
          <p:sp>
            <p:nvSpPr>
              <p:cNvPr id="24" name="Oval 8"/>
              <p:cNvSpPr>
                <a:spLocks noChangeArrowheads="1"/>
              </p:cNvSpPr>
              <p:nvPr/>
            </p:nvSpPr>
            <p:spPr bwMode="auto">
              <a:xfrm>
                <a:off x="384437" y="845415"/>
                <a:ext cx="216000" cy="216000"/>
              </a:xfrm>
              <a:prstGeom prst="ellipse">
                <a:avLst/>
              </a:prstGeom>
              <a:solidFill>
                <a:srgbClr val="009EE2"/>
              </a:solidFill>
              <a:ln w="9525">
                <a:solidFill>
                  <a:schemeClr val="bg1"/>
                </a:solidFill>
                <a:round/>
                <a:headEnd/>
                <a:tailEnd/>
              </a:ln>
            </p:spPr>
            <p:txBody>
              <a:bodyPr vert="horz" wrap="square" lIns="68580" tIns="34290" rIns="68580" bIns="34290" numCol="1" anchor="t" anchorCtr="0" compatLnSpc="1">
                <a:prstTxWarp prst="textNoShape">
                  <a:avLst/>
                </a:prstTxWarp>
              </a:bodyPr>
              <a:lstStyle/>
              <a:p>
                <a:endParaRPr lang="de-DE" sz="1013"/>
              </a:p>
            </p:txBody>
          </p:sp>
          <p:sp>
            <p:nvSpPr>
              <p:cNvPr id="25" name="Textfeld 24"/>
              <p:cNvSpPr txBox="1"/>
              <p:nvPr/>
            </p:nvSpPr>
            <p:spPr>
              <a:xfrm>
                <a:off x="316755" y="787279"/>
                <a:ext cx="318475" cy="338555"/>
              </a:xfrm>
              <a:prstGeom prst="rect">
                <a:avLst/>
              </a:prstGeom>
              <a:noFill/>
            </p:spPr>
            <p:txBody>
              <a:bodyPr wrap="square" rtlCol="0">
                <a:spAutoFit/>
              </a:bodyPr>
              <a:lstStyle/>
              <a:p>
                <a:r>
                  <a:rPr lang="de-DE" sz="1050" b="1">
                    <a:solidFill>
                      <a:schemeClr val="bg1"/>
                    </a:solidFill>
                  </a:rPr>
                  <a:t>4</a:t>
                </a:r>
              </a:p>
            </p:txBody>
          </p:sp>
        </p:grpSp>
      </p:grpSp>
      <p:grpSp>
        <p:nvGrpSpPr>
          <p:cNvPr id="26" name="Gruppieren 25"/>
          <p:cNvGrpSpPr/>
          <p:nvPr/>
        </p:nvGrpSpPr>
        <p:grpSpPr>
          <a:xfrm>
            <a:off x="4327186" y="3511458"/>
            <a:ext cx="4421166" cy="276999"/>
            <a:chOff x="333830" y="1772816"/>
            <a:chExt cx="6201674" cy="369332"/>
          </a:xfrm>
        </p:grpSpPr>
        <p:sp>
          <p:nvSpPr>
            <p:cNvPr id="27" name="Textfeld 26"/>
            <p:cNvSpPr txBox="1"/>
            <p:nvPr/>
          </p:nvSpPr>
          <p:spPr>
            <a:xfrm>
              <a:off x="576734" y="1772816"/>
              <a:ext cx="5958770" cy="369332"/>
            </a:xfrm>
            <a:prstGeom prst="rect">
              <a:avLst/>
            </a:prstGeom>
            <a:noFill/>
          </p:spPr>
          <p:txBody>
            <a:bodyPr wrap="square" rtlCol="0">
              <a:spAutoFit/>
            </a:bodyPr>
            <a:lstStyle/>
            <a:p>
              <a:pPr>
                <a:spcAft>
                  <a:spcPts val="450"/>
                </a:spcAft>
                <a:buSzPct val="130000"/>
              </a:pPr>
              <a:r>
                <a:rPr lang="de-DE" sz="1200" b="1">
                  <a:solidFill>
                    <a:srgbClr val="003D6A"/>
                  </a:solidFill>
                </a:rPr>
                <a:t>Drive</a:t>
              </a:r>
            </a:p>
          </p:txBody>
        </p:sp>
        <p:grpSp>
          <p:nvGrpSpPr>
            <p:cNvPr id="28" name="Gruppieren 27"/>
            <p:cNvGrpSpPr/>
            <p:nvPr/>
          </p:nvGrpSpPr>
          <p:grpSpPr>
            <a:xfrm>
              <a:off x="333830" y="1775672"/>
              <a:ext cx="318475" cy="338555"/>
              <a:chOff x="327266" y="783139"/>
              <a:chExt cx="318475" cy="338555"/>
            </a:xfrm>
          </p:grpSpPr>
          <p:sp>
            <p:nvSpPr>
              <p:cNvPr id="29" name="Oval 8"/>
              <p:cNvSpPr>
                <a:spLocks noChangeArrowheads="1"/>
              </p:cNvSpPr>
              <p:nvPr/>
            </p:nvSpPr>
            <p:spPr bwMode="auto">
              <a:xfrm>
                <a:off x="384437" y="845415"/>
                <a:ext cx="216000" cy="216000"/>
              </a:xfrm>
              <a:prstGeom prst="ellipse">
                <a:avLst/>
              </a:prstGeom>
              <a:solidFill>
                <a:srgbClr val="009EE2"/>
              </a:solidFill>
              <a:ln w="9525">
                <a:solidFill>
                  <a:schemeClr val="bg1"/>
                </a:solidFill>
                <a:round/>
                <a:headEnd/>
                <a:tailEnd/>
              </a:ln>
            </p:spPr>
            <p:txBody>
              <a:bodyPr vert="horz" wrap="square" lIns="68580" tIns="34290" rIns="68580" bIns="34290" numCol="1" anchor="t" anchorCtr="0" compatLnSpc="1">
                <a:prstTxWarp prst="textNoShape">
                  <a:avLst/>
                </a:prstTxWarp>
              </a:bodyPr>
              <a:lstStyle/>
              <a:p>
                <a:endParaRPr lang="de-DE" sz="1013"/>
              </a:p>
            </p:txBody>
          </p:sp>
          <p:sp>
            <p:nvSpPr>
              <p:cNvPr id="30" name="Textfeld 29"/>
              <p:cNvSpPr txBox="1"/>
              <p:nvPr/>
            </p:nvSpPr>
            <p:spPr>
              <a:xfrm>
                <a:off x="327266" y="783139"/>
                <a:ext cx="318475" cy="338555"/>
              </a:xfrm>
              <a:prstGeom prst="rect">
                <a:avLst/>
              </a:prstGeom>
              <a:noFill/>
            </p:spPr>
            <p:txBody>
              <a:bodyPr wrap="square" rtlCol="0">
                <a:spAutoFit/>
              </a:bodyPr>
              <a:lstStyle/>
              <a:p>
                <a:r>
                  <a:rPr lang="de-DE" sz="1050" b="1">
                    <a:solidFill>
                      <a:schemeClr val="bg1"/>
                    </a:solidFill>
                  </a:rPr>
                  <a:t>5</a:t>
                </a:r>
              </a:p>
            </p:txBody>
          </p:sp>
        </p:grpSp>
      </p:grpSp>
      <p:sp>
        <p:nvSpPr>
          <p:cNvPr id="59" name="Textfeld 58"/>
          <p:cNvSpPr txBox="1"/>
          <p:nvPr/>
        </p:nvSpPr>
        <p:spPr>
          <a:xfrm>
            <a:off x="4283968" y="1723768"/>
            <a:ext cx="4464745" cy="828000"/>
          </a:xfrm>
          <a:prstGeom prst="rect">
            <a:avLst/>
          </a:prstGeom>
          <a:noFill/>
        </p:spPr>
        <p:txBody>
          <a:bodyPr wrap="square" rtlCol="0">
            <a:normAutofit/>
          </a:bodyPr>
          <a:lstStyle/>
          <a:p>
            <a:r>
              <a:rPr lang="de-DE" sz="1100">
                <a:solidFill>
                  <a:srgbClr val="003D6A"/>
                </a:solidFill>
              </a:rPr>
              <a:t>The base jaws form the moving cylinder housing while the oval cylinder pistons are fixed. The piston areas are actuated with compressed air so that they are opened or closed. The base jaws are synchronized by a toothed belt which is connected to one carrier per jaw.</a:t>
            </a:r>
          </a:p>
          <a:p>
            <a:r>
              <a:rPr lang="de-DE" sz="1100">
                <a:solidFill>
                  <a:srgbClr val="003D6A"/>
                </a:solidFill>
              </a:rPr>
              <a:t/>
            </a:r>
          </a:p>
          <a:p>
            <a:r>
              <a:rPr lang="de-DE" sz="1100">
                <a:solidFill>
                  <a:srgbClr val="003D6A"/>
                </a:solidFill>
              </a:rPr>
              <a:t/>
            </a:r>
          </a:p>
          <a:p>
            <a:r>
              <a:rPr lang="de-DE" sz="1100">
                <a:solidFill>
                  <a:srgbClr val="003D6A"/>
                </a:solidFill>
              </a:rPr>
              <a:t/>
            </a:r>
          </a:p>
        </p:txBody>
      </p:sp>
      <p:pic>
        <p:nvPicPr>
          <p:cNvPr id="60" name="Grafik 59"/>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558847" y="1461784"/>
            <a:ext cx="3240000" cy="2700000"/>
          </a:xfrm>
          <a:prstGeom prst="rect">
            <a:avLst/>
          </a:prstGeom>
        </p:spPr>
      </p:pic>
      <p:sp>
        <p:nvSpPr>
          <p:cNvPr id="2" name="Textfeld 1">
            <a:extLst>
              <a:ext uri="{FF2B5EF4-FFF2-40B4-BE49-F238E27FC236}">
                <a16:creationId xmlns:a16="http://schemas.microsoft.com/office/drawing/2014/main" id="{E7F25F82-6531-4C55-B053-3A1B9BCD98AF}"/>
              </a:ext>
            </a:extLst>
          </p:cNvPr>
          <p:cNvSpPr txBox="1"/>
          <p:nvPr/>
        </p:nvSpPr>
        <p:spPr>
          <a:xfrm>
            <a:off x="4283968" y="1512000"/>
            <a:ext cx="4464745" cy="276999"/>
          </a:xfrm>
          <a:prstGeom prst="rect">
            <a:avLst/>
          </a:prstGeom>
          <a:noFill/>
        </p:spPr>
        <p:txBody>
          <a:bodyPr wrap="square" rtlCol="0">
            <a:spAutoFit/>
          </a:bodyPr>
          <a:lstStyle/>
          <a:p>
            <a:r>
              <a:rPr lang="de-DE" sz="1200" b="1">
                <a:solidFill>
                  <a:srgbClr val="00446B"/>
                </a:solidFill>
              </a:rPr>
              <a:t>Functional description</a:t>
            </a:r>
          </a:p>
        </p:txBody>
      </p:sp>
    </p:spTree>
    <p:extLst>
      <p:ext uri="{BB962C8B-B14F-4D97-AF65-F5344CB8AC3E}">
        <p14:creationId xmlns:p14="http://schemas.microsoft.com/office/powerpoint/2010/main" val="27025739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p:cNvSpPr txBox="1"/>
          <p:nvPr/>
        </p:nvSpPr>
        <p:spPr>
          <a:xfrm>
            <a:off x="3203848" y="354812"/>
            <a:ext cx="5940000" cy="458266"/>
          </a:xfrm>
          <a:prstGeom prst="rect">
            <a:avLst/>
          </a:prstGeom>
          <a:solidFill>
            <a:srgbClr val="003D6A"/>
          </a:solidFill>
        </p:spPr>
        <p:txBody>
          <a:bodyPr wrap="square" lIns="67500" tIns="67500" bIns="0" rtlCol="0" anchor="ctr" anchorCtr="0">
            <a:spAutoFit/>
          </a:bodyPr>
          <a:lstStyle/>
          <a:p>
            <a:pPr>
              <a:lnSpc>
                <a:spcPts val="3000"/>
              </a:lnSpc>
            </a:pPr>
            <a:r>
              <a:rPr lang="de-DE" sz="3000" b="1">
                <a:solidFill>
                  <a:schemeClr val="bg1"/>
                </a:solidFill>
              </a:rPr>
              <a:t>Advantages – Your benefits</a:t>
            </a:r>
          </a:p>
        </p:txBody>
      </p:sp>
      <p:sp>
        <p:nvSpPr>
          <p:cNvPr id="26" name="Textfeld 25"/>
          <p:cNvSpPr txBox="1"/>
          <p:nvPr/>
        </p:nvSpPr>
        <p:spPr>
          <a:xfrm>
            <a:off x="179912" y="1491630"/>
            <a:ext cx="3960000" cy="3096000"/>
          </a:xfrm>
          <a:prstGeom prst="rect">
            <a:avLst/>
          </a:prstGeom>
          <a:noFill/>
        </p:spPr>
        <p:txBody>
          <a:bodyPr wrap="square" rtlCol="0">
            <a:noAutofit/>
          </a:bodyPr>
          <a:lstStyle/>
          <a:p>
            <a:pPr marL="347663" indent="-214313">
              <a:spcAft>
                <a:spcPts val="450"/>
              </a:spcAft>
              <a:buClr>
                <a:srgbClr val="009EE2"/>
              </a:buClr>
              <a:buSzPct val="100000"/>
              <a:buFont typeface="Calibri" panose="020F0502020204030204" pitchFamily="34" charset="0"/>
              <a:buChar char="●"/>
            </a:pPr>
            <a:r>
              <a:rPr lang="de-DE" sz="1200" b="1">
                <a:solidFill>
                  <a:srgbClr val="003D6A"/>
                </a:solidFill>
              </a:rPr>
              <a:t>Robust multi-tooth guidance </a:t>
            </a:r>
            <a:r>
              <a:rPr lang="de-DE" sz="1200">
                <a:solidFill>
                  <a:srgbClr val="003D6A"/>
                </a:solidFill>
              </a:rPr>
              <a:t>for precise handling</a:t>
            </a:r>
          </a:p>
          <a:p>
            <a:pPr marL="347663" indent="-214313">
              <a:spcAft>
                <a:spcPts val="450"/>
              </a:spcAft>
              <a:buClr>
                <a:srgbClr val="009EE2"/>
              </a:buClr>
              <a:buSzPct val="100000"/>
              <a:buFont typeface="Calibri" panose="020F0502020204030204" pitchFamily="34" charset="0"/>
              <a:buChar char="●"/>
            </a:pPr>
            <a:r>
              <a:rPr lang="de-DE" sz="1200" b="1">
                <a:solidFill>
                  <a:srgbClr val="003D6A"/>
                </a:solidFill>
              </a:rPr>
              <a:t>High maximum moments possible </a:t>
            </a:r>
            <a:r>
              <a:rPr lang="de-DE" sz="1200">
                <a:solidFill>
                  <a:srgbClr val="003D6A"/>
                </a:solidFill>
              </a:rPr>
              <a:t>suitable for using long gripper fingers</a:t>
            </a:r>
          </a:p>
          <a:p>
            <a:pPr marL="347663" indent="-214313">
              <a:spcAft>
                <a:spcPts val="450"/>
              </a:spcAft>
              <a:buClr>
                <a:srgbClr val="009EE2"/>
              </a:buClr>
              <a:buSzPct val="100000"/>
              <a:buFont typeface="Calibri" panose="020F0502020204030204" pitchFamily="34" charset="0"/>
              <a:buChar char="●"/>
            </a:pPr>
            <a:r>
              <a:rPr lang="de-DE" sz="1200" b="1">
                <a:solidFill>
                  <a:srgbClr val="003D6A"/>
                </a:solidFill>
              </a:rPr>
              <a:t>Sensitive gripping </a:t>
            </a:r>
            <a:r>
              <a:rPr lang="de-DE" sz="1200">
                <a:solidFill>
                  <a:srgbClr val="003D6A"/>
                </a:solidFill>
              </a:rPr>
              <a:t>for handling or large, sensitive workpieces</a:t>
            </a:r>
          </a:p>
          <a:p>
            <a:pPr marL="347663" indent="-214313">
              <a:spcAft>
                <a:spcPts val="450"/>
              </a:spcAft>
              <a:buClr>
                <a:srgbClr val="009EE2"/>
              </a:buClr>
              <a:buSzPct val="100000"/>
              <a:buFont typeface="Calibri" panose="020F0502020204030204" pitchFamily="34" charset="0"/>
              <a:buChar char="●"/>
            </a:pPr>
            <a:r>
              <a:rPr lang="de-DE" sz="1200" b="1">
                <a:solidFill>
                  <a:srgbClr val="003D6A"/>
                </a:solidFill>
              </a:rPr>
              <a:t>Air supply via hose-free direct connection or screw connections </a:t>
            </a:r>
            <a:r>
              <a:rPr lang="de-DE" sz="1200">
                <a:solidFill>
                  <a:srgbClr val="003D6A"/>
                </a:solidFill>
              </a:rPr>
              <a:t>for flexible pressure supply in all automated systems</a:t>
            </a:r>
          </a:p>
        </p:txBody>
      </p:sp>
      <p:sp>
        <p:nvSpPr>
          <p:cNvPr id="6" name="Textfeld 5"/>
          <p:cNvSpPr txBox="1"/>
          <p:nvPr/>
        </p:nvSpPr>
        <p:spPr>
          <a:xfrm>
            <a:off x="4140351" y="1491630"/>
            <a:ext cx="4320000" cy="2592000"/>
          </a:xfrm>
          <a:prstGeom prst="rect">
            <a:avLst/>
          </a:prstGeom>
          <a:noFill/>
        </p:spPr>
        <p:txBody>
          <a:bodyPr wrap="square" rtlCol="0">
            <a:noAutofit/>
          </a:bodyPr>
          <a:lstStyle/>
          <a:p>
            <a:pPr marL="347663" indent="-214313">
              <a:spcAft>
                <a:spcPts val="450"/>
              </a:spcAft>
              <a:buClr>
                <a:srgbClr val="009EE2"/>
              </a:buClr>
              <a:buSzPct val="100000"/>
              <a:buFont typeface="Calibri" panose="020F0502020204030204" pitchFamily="34" charset="0"/>
              <a:buChar char="●"/>
            </a:pPr>
            <a:r>
              <a:rPr lang="de-DE" sz="1200" b="1">
                <a:solidFill>
                  <a:srgbClr val="003D6A"/>
                </a:solidFill>
              </a:rPr>
              <a:t>Comprehensive sensor accessory program </a:t>
            </a:r>
            <a:r>
              <a:rPr lang="de-DE" sz="1200">
                <a:solidFill>
                  <a:srgbClr val="003D6A"/>
                </a:solidFill>
              </a:rPr>
              <a:t>for versatile querying possibilities and stroke position monitoring</a:t>
            </a:r>
          </a:p>
          <a:p>
            <a:pPr marL="347663" indent="-214313">
              <a:spcAft>
                <a:spcPts val="450"/>
              </a:spcAft>
              <a:buClr>
                <a:srgbClr val="009EE2"/>
              </a:buClr>
              <a:buSzPct val="100000"/>
              <a:buFont typeface="Calibri" panose="020F0502020204030204" pitchFamily="34" charset="0"/>
              <a:buChar char="●"/>
            </a:pPr>
            <a:r>
              <a:rPr lang="de-DE" sz="1200" b="1">
                <a:solidFill>
                  <a:srgbClr val="003D6A"/>
                </a:solidFill>
              </a:rPr>
              <a:t>Long stroke </a:t>
            </a:r>
            <a:r>
              <a:rPr lang="de-DE" sz="1200">
                <a:solidFill>
                  <a:srgbClr val="003D6A"/>
                </a:solidFill>
              </a:rPr>
              <a:t>for a flexible range of parts</a:t>
            </a:r>
          </a:p>
          <a:p>
            <a:pPr marL="347663" indent="-214313">
              <a:spcAft>
                <a:spcPts val="450"/>
              </a:spcAft>
              <a:buClr>
                <a:srgbClr val="009EE2"/>
              </a:buClr>
              <a:buSzPct val="100000"/>
              <a:buFont typeface="Calibri" panose="020F0502020204030204" pitchFamily="34" charset="0"/>
              <a:buChar char="●"/>
            </a:pPr>
            <a:r>
              <a:rPr lang="de-DE" sz="1200" b="1">
                <a:solidFill>
                  <a:srgbClr val="003D6A"/>
                </a:solidFill>
              </a:rPr>
              <a:t>Flat design </a:t>
            </a:r>
            <a:r>
              <a:rPr lang="de-DE" sz="1200">
                <a:solidFill>
                  <a:srgbClr val="003D6A"/>
                </a:solidFill>
              </a:rPr>
              <a:t>for less interfering contours</a:t>
            </a:r>
          </a:p>
          <a:p>
            <a:pPr marL="347663" indent="-214313">
              <a:spcAft>
                <a:spcPts val="450"/>
              </a:spcAft>
              <a:buClr>
                <a:srgbClr val="009EE2"/>
              </a:buClr>
              <a:buSzPct val="100000"/>
              <a:buFont typeface="Calibri" panose="020F0502020204030204" pitchFamily="34" charset="0"/>
              <a:buChar char="●"/>
            </a:pPr>
            <a:r>
              <a:rPr lang="de-DE" sz="1200" b="1">
                <a:solidFill>
                  <a:srgbClr val="003D6A"/>
                </a:solidFill>
              </a:rPr>
              <a:t>Center through-hole </a:t>
            </a:r>
            <a:r>
              <a:rPr lang="de-DE" sz="1200">
                <a:solidFill>
                  <a:srgbClr val="003D6A"/>
                </a:solidFill>
              </a:rPr>
              <a:t>for feed-through of workpieces, supply hoses, sensor systems, optical workpiece recognition systems, etc.</a:t>
            </a:r>
          </a:p>
        </p:txBody>
      </p:sp>
    </p:spTree>
    <p:extLst>
      <p:ext uri="{BB962C8B-B14F-4D97-AF65-F5344CB8AC3E}">
        <p14:creationId xmlns:p14="http://schemas.microsoft.com/office/powerpoint/2010/main" val="38919458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p:cNvSpPr txBox="1"/>
          <p:nvPr/>
        </p:nvSpPr>
        <p:spPr>
          <a:xfrm>
            <a:off x="3203848" y="354812"/>
            <a:ext cx="5940000" cy="458266"/>
          </a:xfrm>
          <a:prstGeom prst="rect">
            <a:avLst/>
          </a:prstGeom>
          <a:solidFill>
            <a:srgbClr val="003D6A"/>
          </a:solidFill>
        </p:spPr>
        <p:txBody>
          <a:bodyPr wrap="square" lIns="67500" tIns="67500" bIns="0" rtlCol="0" anchor="ctr" anchorCtr="0">
            <a:spAutoFit/>
          </a:bodyPr>
          <a:lstStyle/>
          <a:p>
            <a:pPr>
              <a:lnSpc>
                <a:spcPts val="3000"/>
              </a:lnSpc>
            </a:pPr>
            <a:r>
              <a:rPr lang="de-DE" sz="3000" b="1">
                <a:solidFill>
                  <a:schemeClr val="bg1"/>
                </a:solidFill>
              </a:rPr>
              <a:t>Technical data</a:t>
            </a:r>
          </a:p>
        </p:txBody>
      </p:sp>
      <p:graphicFrame>
        <p:nvGraphicFramePr>
          <p:cNvPr id="5" name="Inhaltsplatzhalter 13"/>
          <p:cNvGraphicFramePr>
            <a:graphicFrameLocks/>
          </p:cNvGraphicFramePr>
          <p:nvPr>
            <p:extLst>
              <p:ext uri="{D42A27DB-BD31-4B8C-83A1-F6EECF244321}">
                <p14:modId xmlns:p14="http://schemas.microsoft.com/office/powerpoint/2010/main" val="365516082"/>
              </p:ext>
            </p:extLst>
          </p:nvPr>
        </p:nvGraphicFramePr>
        <p:xfrm>
          <a:off x="395535" y="1347614"/>
          <a:ext cx="8353177" cy="938880"/>
        </p:xfrm>
        <a:graphic>
          <a:graphicData uri="http://schemas.openxmlformats.org/drawingml/2006/table">
            <a:tbl>
              <a:tblPr firstRow="1" bandRow="1">
                <a:effectLst/>
                <a:tableStyleId>{2D5ABB26-0587-4C30-8999-92F81FD0307C}</a:tableStyleId>
              </a:tblPr>
              <a:tblGrid>
                <a:gridCol xmlns:rel="http://schemas.openxmlformats.org/package/2006/relationships" xmlns:f="http://www.f.com" w="1044147"/>
                <a:gridCol xmlns:rel="http://schemas.openxmlformats.org/package/2006/relationships" xmlns:f="http://www.f.com" w="870122"/>
                <a:gridCol xmlns:rel="http://schemas.openxmlformats.org/package/2006/relationships" xmlns:f="http://www.f.com" w="1218171"/>
                <a:gridCol xmlns:rel="http://schemas.openxmlformats.org/package/2006/relationships" xmlns:f="http://www.f.com" w="1218171"/>
                <a:gridCol xmlns:rel="http://schemas.openxmlformats.org/package/2006/relationships" xmlns:f="http://www.f.com" w="1566220"/>
                <a:gridCol xmlns:rel="http://schemas.openxmlformats.org/package/2006/relationships" xmlns:f="http://www.f.com" w="1044147"/>
                <a:gridCol xmlns:rel="http://schemas.openxmlformats.org/package/2006/relationships" xmlns:f="http://www.f.com" w="1392196"/>
              </a:tblGrid>
              <a:tr xmlns:rel="http://schemas.openxmlformats.org/package/2006/relationships" xmlns:f="http://www.f.com" h="253080">
                <a:tc gridSpan="7">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200" b="1" kern="1200">
                          <a:solidFill>
                            <a:srgbClr val="003D6A"/>
                          </a:solidFill>
                          <a:latin typeface="+mn-lt"/>
                          <a:ea typeface="+mn-ea"/>
                          <a:cs typeface="+mn-cs"/>
                        </a:rPr>
                        <a:t>Technical data overview</a:t>
                      </a:r>
                    </a:p>
                  </a:txBody>
                  <a:tcPr marL="54000" marR="140400" marT="35100" marB="351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c hMerge="1"/>
                <a:tc hMerge="1"/>
                <a:tc hMerge="1"/>
                <a:tc hMerge="1"/>
                <a:tc hMerge="1"/>
              </a:tr>
              <a:tr xmlns:rel="http://schemas.openxmlformats.org/package/2006/relationships" xmlns:f="http://www.f.com" h="228600">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Size</a:t>
                      </a:r>
                    </a:p>
                  </a:txBody>
                  <a:tcPr marL="54000" marR="54000" marT="34290" marB="34290" anchor="b">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Stroke per jaw</a:t>
                      </a:r>
                    </a:p>
                  </a:txBody>
                  <a:tcPr marL="54000" marR="54000" marT="34290" marB="34290" anchor="b">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Closing force</a:t>
                      </a:r>
                    </a:p>
                  </a:txBody>
                  <a:tcPr marL="54000" marR="54000" marT="34290" marB="34290" anchor="b">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Opening force</a:t>
                      </a:r>
                    </a:p>
                  </a:txBody>
                  <a:tcPr marL="54000" marR="54000" marT="34290" marB="34290" anchor="b">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Recommended workpiece weight</a:t>
                      </a:r>
                    </a:p>
                  </a:txBody>
                  <a:tcPr marL="54000" marR="54000" marT="34290" marB="34290" anchor="b">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Weight</a:t>
                      </a:r>
                    </a:p>
                  </a:txBody>
                  <a:tcPr marL="54000" marR="54000" marT="34290" marB="34290" anchor="b">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e-DE" sz="1050" b="0" kern="1200">
                          <a:solidFill>
                            <a:srgbClr val="003D6A"/>
                          </a:solidFill>
                          <a:latin typeface="+mn-lt"/>
                          <a:ea typeface="+mn-ea"/>
                          <a:cs typeface="+mn-cs"/>
                        </a:rPr>
                        <a:t>Max. permissible finger length</a:t>
                      </a:r>
                    </a:p>
                  </a:txBody>
                  <a:tcPr marL="54000" marR="54000" marT="34290" marB="34290" anchor="b">
                    <a:lnL w="12700" cap="flat" cmpd="sng" algn="ctr">
                      <a:solidFill>
                        <a:srgbClr val="00B0F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xmlns:rel="http://schemas.openxmlformats.org/package/2006/relationships" xmlns:f="http://www.f.com" h="228600">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 </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[mm]</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[N]</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[N]</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[kg]</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[kg]</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050" b="0" kern="1200">
                          <a:solidFill>
                            <a:srgbClr val="003D6A"/>
                          </a:solidFill>
                          <a:latin typeface="+mn-lt"/>
                          <a:ea typeface="+mn-ea"/>
                          <a:cs typeface="+mn-cs"/>
                        </a:rPr>
                        <a:t>[mm]</a:t>
                      </a:r>
                    </a:p>
                  </a:txBody>
                  <a:tcPr marL="54000" marR="54000" marT="34290" marB="34290">
                    <a:lnL w="12700" cap="flat" cmpd="sng" algn="ctr">
                      <a:solidFill>
                        <a:srgbClr val="00B0F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050" b="0" kern="1200">
                          <a:solidFill>
                            <a:srgbClr val="003D6A"/>
                          </a:solidFill>
                          <a:latin typeface="+mn-lt"/>
                          <a:ea typeface="+mn-ea"/>
                          <a:cs typeface="+mn-cs"/>
                        </a:rPr>
                        <a:t> </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050" b="0" kern="1200">
                          <a:solidFill>
                            <a:srgbClr val="003D6A"/>
                          </a:solidFill>
                          <a:latin typeface="+mn-lt"/>
                          <a:ea typeface="+mn-ea"/>
                          <a:cs typeface="+mn-cs"/>
                        </a:rPr>
                        <a:t> </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050" b="0" kern="1200">
                          <a:solidFill>
                            <a:srgbClr val="003D6A"/>
                          </a:solidFill>
                          <a:latin typeface="+mn-lt"/>
                          <a:ea typeface="+mn-ea"/>
                          <a:cs typeface="+mn-cs"/>
                        </a:rPr>
                        <a:t> </a:t>
                      </a:r>
                    </a:p>
                  </a:txBody>
                  <a:tcPr marL="54000" marR="54000" marT="34290" marB="34290">
                    <a:lnL w="12700" cap="flat" cmpd="sng" algn="ctr">
                      <a:solidFill>
                        <a:srgbClr val="00B0F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xmlns:rel="http://schemas.openxmlformats.org/package/2006/relationships" xmlns:f="http://www.f.com" h="228600">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20</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20</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375</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400</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1.9</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1.5</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050" b="0" kern="1200">
                          <a:solidFill>
                            <a:srgbClr val="003D6A"/>
                          </a:solidFill>
                          <a:latin typeface="+mn-lt"/>
                          <a:ea typeface="+mn-ea"/>
                          <a:cs typeface="+mn-cs"/>
                        </a:rPr>
                        <a:t>150</a:t>
                      </a:r>
                    </a:p>
                  </a:txBody>
                  <a:tcPr marL="54000" marR="54000" marT="34290" marB="34290">
                    <a:lnL w="12700" cap="flat" cmpd="sng" algn="ctr">
                      <a:solidFill>
                        <a:srgbClr val="00B0F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xmlns:rel="http://schemas.openxmlformats.org/package/2006/relationships" xmlns:f="http://www.f.com" h="228600">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30</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30</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900</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950</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4.5</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3.9</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050" b="0" kern="1200">
                          <a:solidFill>
                            <a:srgbClr val="003D6A"/>
                          </a:solidFill>
                          <a:latin typeface="+mn-lt"/>
                          <a:ea typeface="+mn-ea"/>
                          <a:cs typeface="+mn-cs"/>
                        </a:rPr>
                        <a:t>200</a:t>
                      </a:r>
                    </a:p>
                  </a:txBody>
                  <a:tcPr marL="54000" marR="54000" marT="34290" marB="34290">
                    <a:lnL w="12700" cap="flat" cmpd="sng" algn="ctr">
                      <a:solidFill>
                        <a:srgbClr val="00B0F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xmlns:rel="http://schemas.openxmlformats.org/package/2006/relationships" xmlns:f="http://www.f.com" h="228600">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50</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50</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2000</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2100</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10</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12.5</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050" b="0" kern="1200">
                          <a:solidFill>
                            <a:srgbClr val="003D6A"/>
                          </a:solidFill>
                          <a:latin typeface="+mn-lt"/>
                          <a:ea typeface="+mn-ea"/>
                          <a:cs typeface="+mn-cs"/>
                        </a:rPr>
                        <a:t>300</a:t>
                      </a:r>
                    </a:p>
                  </a:txBody>
                  <a:tcPr marL="54000" marR="54000" marT="34290" marB="34290">
                    <a:lnL w="12700" cap="flat" cmpd="sng" algn="ctr">
                      <a:solidFill>
                        <a:srgbClr val="00B0F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xmlns:rel="http://schemas.openxmlformats.org/package/2006/relationships" xmlns:f="http://www.f.com" h="228600">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75</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75</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4200</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4400</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22</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33</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050" b="0" kern="1200">
                          <a:solidFill>
                            <a:srgbClr val="003D6A"/>
                          </a:solidFill>
                          <a:latin typeface="+mn-lt"/>
                          <a:ea typeface="+mn-ea"/>
                          <a:cs typeface="+mn-cs"/>
                        </a:rPr>
                        <a:t>400</a:t>
                      </a:r>
                    </a:p>
                  </a:txBody>
                  <a:tcPr marL="54000" marR="54000" marT="34290" marB="34290">
                    <a:lnL w="12700" cap="flat" cmpd="sng" algn="ctr">
                      <a:solidFill>
                        <a:srgbClr val="00B0F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9592775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2"/>
          <p:cNvSpPr txBox="1">
            <a:spLocks/>
          </p:cNvSpPr>
          <p:nvPr/>
        </p:nvSpPr>
        <p:spPr>
          <a:xfrm>
            <a:off x="4841877" y="3569400"/>
            <a:ext cx="2034381" cy="1457921"/>
          </a:xfrm>
          <a:prstGeom prst="rect">
            <a:avLst/>
          </a:prstGeom>
          <a:ln>
            <a:noFill/>
          </a:ln>
        </p:spPr>
        <p:txBody>
          <a:bodyPr vert="horz" lIns="91434" tIns="45717" rIns="91434" bIns="45717" rtlCol="0">
            <a:noAutofit/>
          </a:bodyPr>
          <a:lstStyle>
            <a:lvl1pPr marL="0" indent="0" algn="l" defTabSz="914400" rtl="0" eaLnBrk="1" latinLnBrk="0" hangingPunct="1">
              <a:spcBef>
                <a:spcPct val="20000"/>
              </a:spcBef>
              <a:buFont typeface="Arial" pitchFamily="34" charset="0"/>
              <a:buNone/>
              <a:defRPr sz="2000" kern="1200">
                <a:solidFill>
                  <a:srgbClr val="FFFFFF"/>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itchFamily="2" charset="2"/>
              <a:buChar char="§"/>
              <a:tabLst>
                <a:tab pos="4214543" algn="l"/>
              </a:tabLst>
            </a:pPr>
            <a:endParaRPr lang="de-DE" dirty="0"/>
          </a:p>
        </p:txBody>
      </p:sp>
    </p:spTree>
    <p:custDataLst>
      <p:tags r:id="rId1"/>
    </p:custDataLst>
    <p:extLst>
      <p:ext uri="{BB962C8B-B14F-4D97-AF65-F5344CB8AC3E}">
        <p14:creationId xmlns:p14="http://schemas.microsoft.com/office/powerpoint/2010/main" val="67704782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249</Words>
  <Application>Microsoft Office PowerPoint</Application>
  <PresentationFormat>Bildschirmpräsentation (16:9)</PresentationFormat>
  <Paragraphs>60</Paragraphs>
  <Slides>7</Slides>
  <Notes>1</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7</vt:i4>
      </vt:variant>
    </vt:vector>
  </HeadingPairs>
  <TitlesOfParts>
    <vt:vector size="11" baseType="lpstr">
      <vt:lpstr>Arial</vt:lpstr>
      <vt:lpstr>Calibri</vt:lpstr>
      <vt:lpstr>Wingdings</vt:lpstr>
      <vt:lpstr>Larissa-Design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2017-06-22T13:57:14Z</dcterms:created>
  <dcterms:modified xsi:type="dcterms:W3CDTF">2021-04-19T13:28:49Z</dcterms:modified>
</cp:coreProperties>
</file>