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67" r:id="rId2"/>
    <p:sldId id="466" r:id="rId3"/>
    <p:sldId id="442" r:id="rId4"/>
    <p:sldId id="465" r:id="rId5"/>
    <p:sldId id="464" r:id="rId6"/>
    <p:sldId id="470" r:id="rId7"/>
    <p:sldId id="471" r:id="rId8"/>
    <p:sldId id="472" r:id="rId9"/>
    <p:sldId id="473" r:id="rId10"/>
    <p:sldId id="474" r:id="rId11"/>
    <p:sldId id="479" r:id="rId12"/>
    <p:sldId id="478" r:id="rId13"/>
    <p:sldId id="477" r:id="rId14"/>
    <p:sldId id="480" r:id="rId15"/>
    <p:sldId id="469" r:id="rId16"/>
    <p:sldId id="475" r:id="rId17"/>
    <p:sldId id="455" r:id="rId18"/>
    <p:sldId id="458" r:id="rId19"/>
    <p:sldId id="460" r:id="rId20"/>
    <p:sldId id="476" r:id="rId21"/>
    <p:sldId id="468" r:id="rId2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arthan  Senthil" initials="SG&amp;C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5050"/>
    <a:srgbClr val="800000"/>
    <a:srgbClr val="CC9900"/>
    <a:srgbClr val="996600"/>
    <a:srgbClr val="CC3300"/>
    <a:srgbClr val="FF0066"/>
    <a:srgbClr val="CCCCFF"/>
    <a:srgbClr val="FFCCCC"/>
    <a:srgbClr val="FFCCFF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46" autoAdjust="0"/>
    <p:restoredTop sz="94607" autoAdjust="0"/>
  </p:normalViewPr>
  <p:slideViewPr>
    <p:cSldViewPr snapToGrid="0" snapToObjects="1">
      <p:cViewPr>
        <p:scale>
          <a:sx n="75" d="100"/>
          <a:sy n="75" d="100"/>
        </p:scale>
        <p:origin x="-2172" y="-846"/>
      </p:cViewPr>
      <p:guideLst>
        <p:guide orient="horz" pos="1085"/>
        <p:guide pos="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25.02.2014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25.02.2014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652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4524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0913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Competitor Analysis, T. Sibold, 4.06.2013</a:t>
            </a:r>
            <a:endParaRPr lang="de-DE" dirty="0" smtClean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83111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Competitor Analysis, T. Sibold, 4.06.2013</a:t>
            </a:r>
            <a:endParaRPr lang="de-DE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5293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68685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324600"/>
            <a:ext cx="9143696" cy="5334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Competitor Analysis, T. Sibold, 4.06.2013</a:t>
            </a:r>
            <a:endParaRPr lang="de-DE" dirty="0" smtClean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 l="4846"/>
          <a:stretch>
            <a:fillRect/>
          </a:stretch>
        </p:blipFill>
        <p:spPr>
          <a:xfrm>
            <a:off x="0" y="6165375"/>
            <a:ext cx="9144000" cy="64688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63" r:id="rId3"/>
    <p:sldLayoutId id="2147483652" r:id="rId4"/>
    <p:sldLayoutId id="2147483660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de/imgres?imgurl=http://www.sommerautomatic.com/catalogue/fileadmin/content/bilder/produkte/greifer/s_gep9000.jpg&amp;imgrefurl=http://www.sommerautomatic.com/catalogue/en/products/komponenten/greifer/elektrisch/2-backen-parallelgreifer.html&amp;usg=__ZlyqeAwkehX2a9-s_DY32ghLu2Q=&amp;h=130&amp;w=167&amp;sz=22&amp;hl=de&amp;start=3&amp;zoom=1&amp;tbnid=5QWqOMuu38xaXM:&amp;tbnh=77&amp;tbnw=99&amp;ei=Sz6ATqyWHdH0sgadvd1R&amp;prev=/search?q=Sommer+GEP+9000&amp;hl=de&amp;gbv=2&amp;tbm=isch&amp;itbs=1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de/imgres?imgurl=http://www.sommerautomatic.com/catalogue/fileadmin/content/bilder/produkte/greifer/s_gep9000.jpg&amp;imgrefurl=http://www.sommerautomatic.com/catalogue/en/products/komponenten/greifer/elektrisch/2-backen-parallelgreifer.html&amp;usg=__ZlyqeAwkehX2a9-s_DY32ghLu2Q=&amp;h=130&amp;w=167&amp;sz=22&amp;hl=de&amp;start=3&amp;zoom=1&amp;tbnid=5QWqOMuu38xaXM:&amp;tbnh=77&amp;tbnw=99&amp;ei=Sz6ATqyWHdH0sgadvd1R&amp;prev=/search?q=Sommer+GEP+9000&amp;hl=de&amp;gbv=2&amp;tbm=isch&amp;itbs=1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e/imgres?imgurl=http://www.sommerautomatic.com/catalogue/fileadmin/content/bilder/produkte/greifer/s_gep9000.jpg&amp;imgrefurl=http://www.sommerautomatic.com/catalogue/en/products/komponenten/greifer/elektrisch/2-backen-parallelgreifer.html&amp;usg=__ZlyqeAwkehX2a9-s_DY32ghLu2Q=&amp;h=130&amp;w=167&amp;sz=22&amp;hl=de&amp;start=3&amp;zoom=1&amp;tbnid=5QWqOMuu38xaXM:&amp;tbnh=77&amp;tbnw=99&amp;ei=Sz6ATqyWHdH0sgadvd1R&amp;prev=/search?q=Sommer+GEP+9000&amp;hl=de&amp;gbv=2&amp;tbm=isch&amp;itbs=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\\SCHUNK\HPW1\DATEN\TV-GREIF\Verkaufsleitung\Daten\Produktspezifisch\Komponenten\EGP\99_Sonstiges\EGP_2011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e/imgres?imgurl=http://www.sommerautomatic.com/catalogue/fileadmin/content/bilder/produkte/greifer/s_gep9000.jpg&amp;imgrefurl=http://www.sommerautomatic.com/catalogue/en/products/komponenten/greifer/elektrisch/2-backen-parallelgreifer.html&amp;usg=__ZlyqeAwkehX2a9-s_DY32ghLu2Q=&amp;h=130&amp;w=167&amp;sz=22&amp;hl=de&amp;start=3&amp;zoom=1&amp;tbnid=5QWqOMuu38xaXM:&amp;tbnh=77&amp;tbnw=99&amp;ei=Sz6ATqyWHdH0sgadvd1R&amp;prev=/search?q=Sommer+GEP+9000&amp;hl=de&amp;gbv=2&amp;tbm=isch&amp;itbs=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e/imgres?imgurl=http://www.sommerautomatic.com/catalogue/fileadmin/content/bilder/produkte/greifer/s_gep9000.jpg&amp;imgrefurl=http://www.sommerautomatic.com/catalogue/en/products/komponenten/greifer/elektrisch/2-backen-parallelgreifer.html&amp;usg=__ZlyqeAwkehX2a9-s_DY32ghLu2Q=&amp;h=130&amp;w=167&amp;sz=22&amp;hl=de&amp;start=3&amp;zoom=1&amp;tbnid=5QWqOMuu38xaXM:&amp;tbnh=77&amp;tbnw=99&amp;ei=Sz6ATqyWHdH0sgadvd1R&amp;prev=/search?q=Sommer+GEP+9000&amp;hl=de&amp;gbv=2&amp;tbm=isch&amp;itbs=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01600" y="3397778"/>
            <a:ext cx="9359900" cy="717022"/>
          </a:xfrm>
        </p:spPr>
        <p:txBody>
          <a:bodyPr/>
          <a:lstStyle/>
          <a:p>
            <a:pPr marL="84125">
              <a:lnSpc>
                <a:spcPts val="3200"/>
              </a:lnSpc>
              <a:spcAft>
                <a:spcPts val="1200"/>
              </a:spcAft>
            </a:pPr>
            <a:r>
              <a:rPr lang="de-DE" b="0" dirty="0" smtClean="0">
                <a:ea typeface="ＭＳ Ｐゴシック"/>
              </a:rPr>
              <a:t>EGP 2-finger </a:t>
            </a:r>
            <a:r>
              <a:rPr lang="de-DE" b="0" dirty="0" err="1" smtClean="0">
                <a:ea typeface="ＭＳ Ｐゴシック"/>
              </a:rPr>
              <a:t>gripper</a:t>
            </a:r>
            <a:r>
              <a:rPr lang="de-DE" b="0" dirty="0" smtClean="0">
                <a:ea typeface="ＭＳ Ｐゴシック"/>
              </a:rPr>
              <a:t> </a:t>
            </a:r>
            <a:r>
              <a:rPr lang="de-DE" b="0" dirty="0" err="1" smtClean="0">
                <a:ea typeface="ＭＳ Ｐゴシック"/>
              </a:rPr>
              <a:t>for</a:t>
            </a:r>
            <a:r>
              <a:rPr lang="de-DE" b="0" dirty="0" smtClean="0">
                <a:ea typeface="ＭＳ Ｐゴシック"/>
              </a:rPr>
              <a:t> </a:t>
            </a:r>
            <a:r>
              <a:rPr lang="de-DE" b="0" dirty="0" err="1" smtClean="0">
                <a:ea typeface="ＭＳ Ｐゴシック"/>
              </a:rPr>
              <a:t>small</a:t>
            </a:r>
            <a:r>
              <a:rPr lang="de-DE" b="0" dirty="0" smtClean="0">
                <a:ea typeface="ＭＳ Ｐゴシック"/>
              </a:rPr>
              <a:t> </a:t>
            </a:r>
            <a:r>
              <a:rPr lang="de-DE" b="0" dirty="0" err="1" smtClean="0">
                <a:ea typeface="ＭＳ Ｐゴシック"/>
              </a:rPr>
              <a:t>components</a:t>
            </a:r>
            <a:endParaRPr lang="de-DE" dirty="0" smtClean="0">
              <a:solidFill>
                <a:srgbClr val="FFFFFF"/>
              </a:solidFill>
            </a:endParaRP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52400" y="4055531"/>
            <a:ext cx="5333999" cy="406400"/>
          </a:xfrm>
        </p:spPr>
        <p:txBody>
          <a:bodyPr/>
          <a:lstStyle/>
          <a:p>
            <a:pPr marL="84125">
              <a:spcBef>
                <a:spcPct val="0"/>
              </a:spcBef>
              <a:spcAft>
                <a:spcPts val="1200"/>
              </a:spcAft>
            </a:pPr>
            <a:r>
              <a:rPr lang="de-DE" dirty="0" smtClean="0"/>
              <a:t>2013 </a:t>
            </a:r>
            <a:r>
              <a:rPr lang="de-DE" dirty="0" err="1" smtClean="0"/>
              <a:t>Competitor</a:t>
            </a:r>
            <a:r>
              <a:rPr lang="de-DE" dirty="0" smtClean="0"/>
              <a:t> Analysis</a:t>
            </a:r>
            <a:endParaRPr lang="de-DE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6876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2"/>
          <p:cNvSpPr>
            <a:spLocks noGrp="1"/>
          </p:cNvSpPr>
          <p:nvPr>
            <p:ph type="title"/>
          </p:nvPr>
        </p:nvSpPr>
        <p:spPr bwMode="auto">
          <a:xfrm>
            <a:off x="561444" y="180752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EGP - </a:t>
            </a:r>
            <a:r>
              <a:rPr lang="de-DE" dirty="0" smtClean="0">
                <a:solidFill>
                  <a:srgbClr val="003D6A"/>
                </a:solidFill>
              </a:rPr>
              <a:t>Analysis </a:t>
            </a:r>
            <a:r>
              <a:rPr lang="de-DE" dirty="0" err="1" smtClean="0">
                <a:solidFill>
                  <a:srgbClr val="003D6A"/>
                </a:solidFill>
              </a:rPr>
              <a:t>of</a:t>
            </a:r>
            <a:r>
              <a:rPr lang="de-DE" dirty="0" smtClean="0">
                <a:solidFill>
                  <a:srgbClr val="003D6A"/>
                </a:solidFill>
              </a:rPr>
              <a:t> </a:t>
            </a:r>
            <a:r>
              <a:rPr lang="de-DE" dirty="0" err="1" smtClean="0">
                <a:solidFill>
                  <a:srgbClr val="003D6A"/>
                </a:solidFill>
              </a:rPr>
              <a:t>Competitors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72026" y="645319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3D6A"/>
                </a:solidFill>
              </a:rPr>
              <a:t>IAI</a:t>
            </a:r>
            <a:endParaRPr lang="de-DE" sz="2400" b="1" dirty="0">
              <a:solidFill>
                <a:srgbClr val="003D6A"/>
              </a:solidFill>
            </a:endParaRPr>
          </a:p>
        </p:txBody>
      </p:sp>
      <p:graphicFrame>
        <p:nvGraphicFramePr>
          <p:cNvPr id="17" name="Inhaltsplatzhalter 9"/>
          <p:cNvGraphicFramePr>
            <a:graphicFrameLocks/>
          </p:cNvGraphicFramePr>
          <p:nvPr/>
        </p:nvGraphicFramePr>
        <p:xfrm>
          <a:off x="2686929" y="1491437"/>
          <a:ext cx="2833726" cy="476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26"/>
              </a:tblGrid>
              <a:tr h="317518"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u="none" strike="noStrike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SCHUNK EGP 25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B05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0,09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IP30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26,5x18x73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34678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0,11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33,3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Adjustable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Actuated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pneumatic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valve</a:t>
                      </a:r>
                      <a:endParaRPr lang="de-DE" sz="1400" b="0" i="0" u="none" strike="noStrike" dirty="0" smtClean="0">
                        <a:solidFill>
                          <a:srgbClr val="009A46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364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Internal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581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elle 22"/>
          <p:cNvGraphicFramePr>
            <a:graphicFrameLocks noGrp="1"/>
          </p:cNvGraphicFramePr>
          <p:nvPr/>
        </p:nvGraphicFramePr>
        <p:xfrm>
          <a:off x="4405682" y="791886"/>
          <a:ext cx="1114973" cy="102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973"/>
              </a:tblGrid>
              <a:tr h="10257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 descr="http://www.schunk.int/pimexport/IM0009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954" y="863540"/>
            <a:ext cx="371886" cy="896112"/>
          </a:xfrm>
          <a:prstGeom prst="rect">
            <a:avLst/>
          </a:prstGeom>
          <a:noFill/>
        </p:spPr>
      </p:pic>
      <p:graphicFrame>
        <p:nvGraphicFramePr>
          <p:cNvPr id="22" name="Inhaltsplatzhalter 15"/>
          <p:cNvGraphicFramePr>
            <a:graphicFrameLocks noGrp="1"/>
          </p:cNvGraphicFramePr>
          <p:nvPr>
            <p:ph sz="quarter" idx="12"/>
          </p:nvPr>
        </p:nvGraphicFramePr>
        <p:xfrm>
          <a:off x="575734" y="1734655"/>
          <a:ext cx="2025466" cy="4495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25466"/>
              </a:tblGrid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[N]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Stroke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baseline="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per finger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Closing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time [s]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Supply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voltage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[VDC]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IP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protection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class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Measurement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Volume [mm³]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Mass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[kg]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Stroke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Closing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time [mm/s]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Remark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mass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[N/kg]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Electronics</a:t>
                      </a:r>
                      <a:endParaRPr lang="de-DE" sz="1400" b="1" i="0" u="none" strike="noStrike" spc="-1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Catalog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price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euro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e 18"/>
          <p:cNvGraphicFramePr>
            <a:graphicFrameLocks noGrp="1"/>
          </p:cNvGraphicFramePr>
          <p:nvPr/>
        </p:nvGraphicFramePr>
        <p:xfrm>
          <a:off x="5557077" y="1469998"/>
          <a:ext cx="2914800" cy="474598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914800"/>
              </a:tblGrid>
              <a:tr h="326373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RCP2-GRSS</a:t>
                      </a:r>
                      <a:endParaRPr lang="de-DE" sz="2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7144" marR="7144" marT="7144" marB="0" anchor="b"/>
                </a:tc>
              </a:tr>
              <a:tr h="316885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</a:tr>
              <a:tr h="316885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316885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0,15</a:t>
                      </a:r>
                    </a:p>
                  </a:txBody>
                  <a:tcPr marL="9525" marR="9525" marT="9525" marB="0" anchor="b"/>
                </a:tc>
              </a:tr>
              <a:tr h="316885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/>
                        <a:t>24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6885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>
                          <a:solidFill>
                            <a:srgbClr val="00B050"/>
                          </a:solidFill>
                        </a:rPr>
                        <a:t>bis IP50 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6885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42x24x71</a:t>
                      </a:r>
                    </a:p>
                  </a:txBody>
                  <a:tcPr marL="9525" marR="9525" marT="9525" marB="0" anchor="b"/>
                </a:tc>
              </a:tr>
              <a:tr h="316885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71568</a:t>
                      </a:r>
                    </a:p>
                  </a:txBody>
                  <a:tcPr marL="9525" marR="9525" marT="9525" marB="0" anchor="b"/>
                </a:tc>
              </a:tr>
              <a:tr h="316885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</a:tr>
              <a:tr h="316885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41,7</a:t>
                      </a:r>
                      <a:endParaRPr lang="de-DE" sz="1400" b="0" i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16885">
                <a:tc>
                  <a:txBody>
                    <a:bodyPr/>
                    <a:lstStyle/>
                    <a:p>
                      <a:pPr algn="ctr" rtl="0" fontAlgn="b"/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6885">
                <a:tc>
                  <a:txBody>
                    <a:bodyPr/>
                    <a:lstStyle/>
                    <a:p>
                      <a:pPr algn="ctr" rtl="0" fontAlgn="b"/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6885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1" u="none" strike="noStrike" dirty="0" smtClean="0">
                          <a:solidFill>
                            <a:srgbClr val="FF0000"/>
                          </a:solidFill>
                        </a:rPr>
                        <a:t>70</a:t>
                      </a:r>
                      <a:endParaRPr lang="de-DE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6885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1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External</a:t>
                      </a:r>
                      <a:endParaRPr lang="de-DE" sz="1400" b="1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0010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1" u="none" strike="noStrike" dirty="0" smtClean="0">
                          <a:solidFill>
                            <a:srgbClr val="FF0000"/>
                          </a:solidFill>
                        </a:rPr>
                        <a:t>? </a:t>
                      </a:r>
                      <a:endParaRPr lang="de-DE" sz="1400" b="1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1" name="Tabelle 20"/>
          <p:cNvGraphicFramePr>
            <a:graphicFrameLocks noGrp="1"/>
          </p:cNvGraphicFramePr>
          <p:nvPr/>
        </p:nvGraphicFramePr>
        <p:xfrm>
          <a:off x="7465185" y="721090"/>
          <a:ext cx="1333849" cy="1140903"/>
        </p:xfrm>
        <a:graphic>
          <a:graphicData uri="http://schemas.openxmlformats.org/drawingml/2006/table">
            <a:tbl>
              <a:tblPr/>
              <a:tblGrid>
                <a:gridCol w="1333849"/>
              </a:tblGrid>
              <a:tr h="114090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L>
                    <a:lnR w="381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R>
                    <a:lnT w="381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T>
                    <a:lnB w="38100" cmpd="sng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70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9968" y="791886"/>
            <a:ext cx="1290355" cy="967766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Competitor Analysis, T. Sibold, 4.06.2013</a:t>
            </a:r>
            <a:endParaRPr lang="de-DE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Competitor Analysis, T. Sibold, 4.06.2013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 bwMode="auto">
          <a:xfrm>
            <a:off x="561444" y="180752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EGP - </a:t>
            </a:r>
            <a:r>
              <a:rPr lang="de-DE" dirty="0" smtClean="0">
                <a:solidFill>
                  <a:srgbClr val="003D6A"/>
                </a:solidFill>
              </a:rPr>
              <a:t>Analysis </a:t>
            </a:r>
            <a:r>
              <a:rPr lang="de-DE" dirty="0" err="1" smtClean="0">
                <a:solidFill>
                  <a:srgbClr val="003D6A"/>
                </a:solidFill>
              </a:rPr>
              <a:t>of</a:t>
            </a:r>
            <a:r>
              <a:rPr lang="de-DE" dirty="0" smtClean="0">
                <a:solidFill>
                  <a:srgbClr val="003D6A"/>
                </a:solidFill>
              </a:rPr>
              <a:t> </a:t>
            </a:r>
            <a:r>
              <a:rPr lang="de-DE" dirty="0" err="1" smtClean="0">
                <a:solidFill>
                  <a:srgbClr val="003D6A"/>
                </a:solidFill>
              </a:rPr>
              <a:t>Competitors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72026" y="645319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3D6A"/>
                </a:solidFill>
              </a:rPr>
              <a:t>GIMATIC</a:t>
            </a:r>
            <a:endParaRPr lang="de-DE" sz="2400" b="1" dirty="0">
              <a:solidFill>
                <a:srgbClr val="003D6A"/>
              </a:solidFill>
            </a:endParaRPr>
          </a:p>
        </p:txBody>
      </p:sp>
      <p:graphicFrame>
        <p:nvGraphicFramePr>
          <p:cNvPr id="12" name="Inhaltsplatzhalter 15"/>
          <p:cNvGraphicFramePr>
            <a:graphicFrameLocks noGrp="1"/>
          </p:cNvGraphicFramePr>
          <p:nvPr>
            <p:ph sz="quarter" idx="12"/>
          </p:nvPr>
        </p:nvGraphicFramePr>
        <p:xfrm>
          <a:off x="561444" y="1762791"/>
          <a:ext cx="2039755" cy="4495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39755"/>
              </a:tblGrid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[N]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Stroke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baseline="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per finger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Closing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time [s]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Supply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voltage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[VDC]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IP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protection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class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Measurement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Volume [mm³]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Mass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[kg]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Stroke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Closing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time [mm/s]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Remark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mass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[N/kg]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Electronics</a:t>
                      </a:r>
                      <a:endParaRPr lang="de-DE" sz="1400" b="1" i="0" u="none" strike="noStrike" spc="-1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Catalog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price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euro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5562600" y="1495421"/>
          <a:ext cx="2867025" cy="47627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67025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GIMATIC</a:t>
                      </a:r>
                      <a:r>
                        <a:rPr lang="de-DE" sz="2000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MPPM</a:t>
                      </a:r>
                      <a:endParaRPr lang="de-DE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7144" marR="7144" marT="7144" marB="0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</a:rPr>
                        <a:t>60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/>
                        <a:t>3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FF0000"/>
                          </a:solidFill>
                        </a:rPr>
                        <a:t>0,08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/>
                        <a:t>24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</a:rPr>
                        <a:t>IP54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FF0000"/>
                          </a:solidFill>
                        </a:rPr>
                        <a:t>43x25x53,5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FF0000"/>
                          </a:solidFill>
                        </a:rPr>
                        <a:t>57512,5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FF0000"/>
                          </a:solidFill>
                        </a:rPr>
                        <a:t>0,15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37,5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Power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preservation</a:t>
                      </a:r>
                      <a:endParaRPr lang="de-DE" sz="1400" b="0" i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Actuated</a:t>
                      </a:r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pneumatic</a:t>
                      </a:r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valve</a:t>
                      </a:r>
                      <a:r>
                        <a:rPr lang="de-DE" sz="1400" u="none" strike="noStrike" dirty="0"/>
                        <a:t> 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</a:rPr>
                        <a:t>413,79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chemeClr val="tx1"/>
                          </a:solidFill>
                        </a:rPr>
                        <a:t>Internal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chemeClr val="tx1"/>
                          </a:solidFill>
                        </a:rPr>
                        <a:t>690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7659149" y="788202"/>
          <a:ext cx="1199625" cy="1023457"/>
        </p:xfrm>
        <a:graphic>
          <a:graphicData uri="http://schemas.openxmlformats.org/drawingml/2006/table">
            <a:tbl>
              <a:tblPr/>
              <a:tblGrid>
                <a:gridCol w="1199625"/>
              </a:tblGrid>
              <a:tr h="102345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L>
                    <a:lnR w="38100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38100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38100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Inhaltsplatzhalter 9"/>
          <p:cNvGraphicFramePr>
            <a:graphicFrameLocks/>
          </p:cNvGraphicFramePr>
          <p:nvPr/>
        </p:nvGraphicFramePr>
        <p:xfrm>
          <a:off x="2643144" y="1512679"/>
          <a:ext cx="2877511" cy="476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511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rgbClr val="003D6A"/>
                          </a:solidFill>
                          <a:latin typeface="+mn-lt"/>
                        </a:rPr>
                        <a:t>SCHUNK</a:t>
                      </a:r>
                      <a:r>
                        <a:rPr lang="de-DE" sz="2000" u="none" strike="noStrike" baseline="0" dirty="0" smtClean="0">
                          <a:solidFill>
                            <a:srgbClr val="003D6A"/>
                          </a:solidFill>
                          <a:latin typeface="+mn-lt"/>
                        </a:rPr>
                        <a:t> EGP-S 25</a:t>
                      </a:r>
                      <a:endParaRPr lang="de-DE" sz="2000" b="1" i="0" u="none" strike="noStrike" dirty="0">
                        <a:solidFill>
                          <a:srgbClr val="003D6A"/>
                        </a:solidFill>
                        <a:latin typeface="+mn-lt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7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0,03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IP30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26,5x18x65,5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31005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0,1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100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Adjustable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Actuated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pneumatic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valve</a:t>
                      </a:r>
                      <a:endParaRPr lang="de-DE" sz="1400" b="0" i="0" u="none" strike="noStrike" dirty="0" smtClean="0">
                        <a:solidFill>
                          <a:srgbClr val="009A46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70</a:t>
                      </a:r>
                      <a:endParaRPr lang="de-DE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Internal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?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/>
        </p:nvGraphicFramePr>
        <p:xfrm>
          <a:off x="4598376" y="756819"/>
          <a:ext cx="922278" cy="1019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278"/>
              </a:tblGrid>
              <a:tr h="101922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" name="Grafik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9343" y="777635"/>
            <a:ext cx="311469" cy="97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0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6009" y="817286"/>
            <a:ext cx="847725" cy="98107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Competitor Analysis, T. Sibold, 4.06.2013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 bwMode="auto">
          <a:xfrm>
            <a:off x="572026" y="164968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EGP - </a:t>
            </a:r>
            <a:r>
              <a:rPr lang="de-DE" dirty="0" smtClean="0">
                <a:solidFill>
                  <a:srgbClr val="003D6A"/>
                </a:solidFill>
              </a:rPr>
              <a:t>Analysis </a:t>
            </a:r>
            <a:r>
              <a:rPr lang="de-DE" dirty="0" err="1" smtClean="0">
                <a:solidFill>
                  <a:srgbClr val="003D6A"/>
                </a:solidFill>
              </a:rPr>
              <a:t>of</a:t>
            </a:r>
            <a:r>
              <a:rPr lang="de-DE" dirty="0" smtClean="0">
                <a:solidFill>
                  <a:srgbClr val="003D6A"/>
                </a:solidFill>
              </a:rPr>
              <a:t> </a:t>
            </a:r>
            <a:r>
              <a:rPr lang="de-DE" dirty="0" err="1" smtClean="0">
                <a:solidFill>
                  <a:srgbClr val="003D6A"/>
                </a:solidFill>
              </a:rPr>
              <a:t>Competitors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72026" y="645319"/>
            <a:ext cx="871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3D6A"/>
                </a:solidFill>
              </a:rPr>
              <a:t>AFAG</a:t>
            </a:r>
            <a:endParaRPr lang="de-DE" sz="2400" b="1" dirty="0">
              <a:solidFill>
                <a:srgbClr val="003D6A"/>
              </a:solidFill>
            </a:endParaRPr>
          </a:p>
        </p:txBody>
      </p:sp>
      <p:graphicFrame>
        <p:nvGraphicFramePr>
          <p:cNvPr id="12" name="Inhaltsplatzhalter 15"/>
          <p:cNvGraphicFramePr>
            <a:graphicFrameLocks noGrp="1"/>
          </p:cNvGraphicFramePr>
          <p:nvPr>
            <p:ph sz="quarter" idx="12"/>
          </p:nvPr>
        </p:nvGraphicFramePr>
        <p:xfrm>
          <a:off x="561444" y="1762791"/>
          <a:ext cx="2039755" cy="4495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39755"/>
              </a:tblGrid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[N]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Stroke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baseline="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per finger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Closing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time [s]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Supply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voltage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[VDC]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IP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protection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class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Measurement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Volume [mm³]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Mass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[kg]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Stroke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Closing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time [mm/s]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Remark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mass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[N/kg]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Electronics</a:t>
                      </a:r>
                      <a:endParaRPr lang="de-DE" sz="1400" b="1" i="0" u="none" strike="noStrike" spc="-1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Catalog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price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euro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5557076" y="1543067"/>
          <a:ext cx="2990225" cy="471512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990225"/>
              </a:tblGrid>
              <a:tr h="330197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 dirty="0" smtClean="0">
                          <a:solidFill>
                            <a:srgbClr val="800000"/>
                          </a:solidFill>
                          <a:latin typeface="+mn-lt"/>
                        </a:rPr>
                        <a:t>AFAG</a:t>
                      </a:r>
                      <a:r>
                        <a:rPr lang="de-DE" sz="2000" b="1" i="0" u="none" strike="noStrike" baseline="0" dirty="0" smtClean="0">
                          <a:solidFill>
                            <a:srgbClr val="800000"/>
                          </a:solidFill>
                          <a:latin typeface="+mn-lt"/>
                        </a:rPr>
                        <a:t> </a:t>
                      </a:r>
                      <a:r>
                        <a:rPr lang="de-DE" sz="2000" b="1" i="0" u="none" strike="noStrike" dirty="0" smtClean="0">
                          <a:solidFill>
                            <a:srgbClr val="800000"/>
                          </a:solidFill>
                          <a:latin typeface="+mn-lt"/>
                        </a:rPr>
                        <a:t>EG 20P</a:t>
                      </a:r>
                      <a:endParaRPr lang="de-DE" sz="2000" b="1" i="0" u="none" strike="noStrike" dirty="0">
                        <a:solidFill>
                          <a:srgbClr val="8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40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5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0,18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IP44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53x29x103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158311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0,32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28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Power</a:t>
                      </a:r>
                      <a:r>
                        <a:rPr lang="de-DE" sz="14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de-DE" sz="1400" b="0" i="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</a:rPr>
                        <a:t>preservation</a:t>
                      </a:r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33099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de-DE" sz="14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dig</a:t>
                      </a:r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. </a:t>
                      </a:r>
                      <a:r>
                        <a:rPr lang="de-DE" sz="14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exits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de-DE" sz="1400" b="0" i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Internal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252105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7255460" y="707995"/>
          <a:ext cx="1300230" cy="1141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30"/>
              </a:tblGrid>
              <a:tr h="1141454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Inhaltsplatzhalter 9"/>
          <p:cNvGraphicFramePr>
            <a:graphicFrameLocks/>
          </p:cNvGraphicFramePr>
          <p:nvPr/>
        </p:nvGraphicFramePr>
        <p:xfrm>
          <a:off x="2643144" y="1512679"/>
          <a:ext cx="2877511" cy="476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511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rgbClr val="003D6A"/>
                          </a:solidFill>
                          <a:latin typeface="+mn-lt"/>
                        </a:rPr>
                        <a:t>SCHUNK</a:t>
                      </a:r>
                      <a:r>
                        <a:rPr lang="de-DE" sz="2000" u="none" strike="noStrike" baseline="0" dirty="0" smtClean="0">
                          <a:solidFill>
                            <a:srgbClr val="003D6A"/>
                          </a:solidFill>
                          <a:latin typeface="+mn-lt"/>
                        </a:rPr>
                        <a:t> EGP-S 25</a:t>
                      </a:r>
                      <a:endParaRPr lang="de-DE" sz="2000" b="1" i="0" u="none" strike="noStrike" dirty="0">
                        <a:solidFill>
                          <a:srgbClr val="003D6A"/>
                        </a:solidFill>
                        <a:latin typeface="+mn-lt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7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B05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0,03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IP30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26,5x18x65,5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31005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0,1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100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Adjustable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Actuated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pneumatic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valve</a:t>
                      </a:r>
                      <a:endParaRPr lang="de-DE" sz="1400" b="0" i="0" u="none" strike="noStrike" dirty="0" smtClean="0">
                        <a:solidFill>
                          <a:srgbClr val="009A46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70</a:t>
                      </a:r>
                      <a:endParaRPr lang="de-DE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Internal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?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/>
        </p:nvGraphicFramePr>
        <p:xfrm>
          <a:off x="4598376" y="756819"/>
          <a:ext cx="922278" cy="1019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278"/>
              </a:tblGrid>
              <a:tr h="101922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" name="Grafik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9343" y="777635"/>
            <a:ext cx="311469" cy="97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2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791886"/>
            <a:ext cx="552450" cy="84772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Competitor Analysis, T. Sibold, 4.06.2013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13</a:t>
            </a:fld>
            <a:endParaRPr lang="de-DE" dirty="0"/>
          </a:p>
        </p:txBody>
      </p:sp>
      <p:graphicFrame>
        <p:nvGraphicFramePr>
          <p:cNvPr id="7" name="Inhaltsplatzhalter 9"/>
          <p:cNvGraphicFramePr>
            <a:graphicFrameLocks/>
          </p:cNvGraphicFramePr>
          <p:nvPr/>
        </p:nvGraphicFramePr>
        <p:xfrm>
          <a:off x="5562600" y="1495421"/>
          <a:ext cx="3367638" cy="477511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67638"/>
              </a:tblGrid>
              <a:tr h="309947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Sommer </a:t>
                      </a:r>
                      <a:r>
                        <a:rPr lang="de-DE" sz="20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9002</a:t>
                      </a:r>
                      <a:endParaRPr lang="de-DE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994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994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994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0,02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9947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994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IP40 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994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42x27x77,5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994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92070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994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0,25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9947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3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Power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only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in end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only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one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direction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! 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994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Motion time ;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dig</a:t>
                      </a:r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exits</a:t>
                      </a:r>
                      <a:endParaRPr lang="de-DE" sz="1400" b="0" i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994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994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Internal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994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499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itel 2"/>
          <p:cNvSpPr>
            <a:spLocks noGrp="1"/>
          </p:cNvSpPr>
          <p:nvPr>
            <p:ph type="title"/>
          </p:nvPr>
        </p:nvSpPr>
        <p:spPr bwMode="auto">
          <a:xfrm>
            <a:off x="561444" y="180752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EGP - </a:t>
            </a:r>
            <a:r>
              <a:rPr lang="de-DE" dirty="0" smtClean="0">
                <a:solidFill>
                  <a:srgbClr val="003D6A"/>
                </a:solidFill>
              </a:rPr>
              <a:t>Analysis </a:t>
            </a:r>
            <a:r>
              <a:rPr lang="de-DE" dirty="0" err="1" smtClean="0">
                <a:solidFill>
                  <a:srgbClr val="003D6A"/>
                </a:solidFill>
              </a:rPr>
              <a:t>of</a:t>
            </a:r>
            <a:r>
              <a:rPr lang="de-DE" dirty="0" smtClean="0">
                <a:solidFill>
                  <a:srgbClr val="003D6A"/>
                </a:solidFill>
              </a:rPr>
              <a:t> </a:t>
            </a:r>
            <a:r>
              <a:rPr lang="de-DE" dirty="0" err="1" smtClean="0">
                <a:solidFill>
                  <a:srgbClr val="003D6A"/>
                </a:solidFill>
              </a:rPr>
              <a:t>Competitors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7691688" y="791885"/>
          <a:ext cx="1238549" cy="102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549"/>
              </a:tblGrid>
              <a:tr h="10257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572026" y="645319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3D6A"/>
                </a:solidFill>
              </a:rPr>
              <a:t>Sommer</a:t>
            </a:r>
            <a:endParaRPr lang="de-DE" sz="2400" b="1" dirty="0">
              <a:solidFill>
                <a:srgbClr val="003D6A"/>
              </a:solidFill>
            </a:endParaRPr>
          </a:p>
        </p:txBody>
      </p:sp>
      <p:graphicFrame>
        <p:nvGraphicFramePr>
          <p:cNvPr id="14" name="Inhaltsplatzhalter 15"/>
          <p:cNvGraphicFramePr>
            <a:graphicFrameLocks noGrp="1"/>
          </p:cNvGraphicFramePr>
          <p:nvPr>
            <p:ph sz="quarter" idx="12"/>
          </p:nvPr>
        </p:nvGraphicFramePr>
        <p:xfrm>
          <a:off x="561444" y="1762791"/>
          <a:ext cx="2039755" cy="4495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39755"/>
              </a:tblGrid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[N]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Stroke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baseline="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per finger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Closing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time [s]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Supply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voltage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[VDC]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IP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protection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class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Measurement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Volume [mm³]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Mass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[kg]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Stroke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Closing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time [mm/s]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Remark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mass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[N/kg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Electronics</a:t>
                      </a:r>
                      <a:endParaRPr lang="de-DE" sz="1400" b="1" i="0" u="none" strike="noStrike" spc="-1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Catalog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price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euro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2" descr="http://t3.gstatic.com/images?q=tbn:ANd9GcRxCbtqClBDBwOtfkePiu5rCPSHWwLUKfikC8V3cxO270Bm7RtA7-EQh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623" y="809991"/>
            <a:ext cx="120556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Inhaltsplatzhalter 9"/>
          <p:cNvGraphicFramePr>
            <a:graphicFrameLocks/>
          </p:cNvGraphicFramePr>
          <p:nvPr/>
        </p:nvGraphicFramePr>
        <p:xfrm>
          <a:off x="2643144" y="1512679"/>
          <a:ext cx="2877511" cy="476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511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rgbClr val="003D6A"/>
                          </a:solidFill>
                          <a:latin typeface="+mn-lt"/>
                        </a:rPr>
                        <a:t>SCHUNK</a:t>
                      </a:r>
                      <a:r>
                        <a:rPr lang="de-DE" sz="2000" u="none" strike="noStrike" baseline="0" dirty="0" smtClean="0">
                          <a:solidFill>
                            <a:srgbClr val="003D6A"/>
                          </a:solidFill>
                          <a:latin typeface="+mn-lt"/>
                        </a:rPr>
                        <a:t> EGP-S 25</a:t>
                      </a:r>
                      <a:endParaRPr lang="de-DE" sz="2000" b="1" i="0" u="none" strike="noStrike" dirty="0">
                        <a:solidFill>
                          <a:srgbClr val="003D6A"/>
                        </a:solidFill>
                        <a:latin typeface="+mn-lt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7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B05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0,03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IP30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26,5x18x65,5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31005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0,1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Adjustable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Actuated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pneumatic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valve</a:t>
                      </a:r>
                      <a:endParaRPr lang="de-DE" sz="1400" b="0" i="0" u="none" strike="noStrike" dirty="0" smtClean="0">
                        <a:solidFill>
                          <a:srgbClr val="009A46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70</a:t>
                      </a:r>
                      <a:endParaRPr lang="de-DE" sz="14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Internal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?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elle 25"/>
          <p:cNvGraphicFramePr>
            <a:graphicFrameLocks noGrp="1"/>
          </p:cNvGraphicFramePr>
          <p:nvPr/>
        </p:nvGraphicFramePr>
        <p:xfrm>
          <a:off x="4598376" y="756819"/>
          <a:ext cx="922278" cy="1019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278"/>
              </a:tblGrid>
              <a:tr h="101922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7" name="Grafik 2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9343" y="777635"/>
            <a:ext cx="311469" cy="97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Competitor Analysis, T. Sibold, 4.06.2013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14</a:t>
            </a:fld>
            <a:endParaRPr lang="de-DE" dirty="0"/>
          </a:p>
        </p:txBody>
      </p:sp>
      <p:graphicFrame>
        <p:nvGraphicFramePr>
          <p:cNvPr id="7" name="Inhaltsplatzhalter 9"/>
          <p:cNvGraphicFramePr>
            <a:graphicFrameLocks/>
          </p:cNvGraphicFramePr>
          <p:nvPr/>
        </p:nvGraphicFramePr>
        <p:xfrm>
          <a:off x="5562601" y="1495423"/>
          <a:ext cx="3141134" cy="47627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41134"/>
              </a:tblGrid>
              <a:tr h="3182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Sommer </a:t>
                      </a:r>
                      <a:r>
                        <a:rPr lang="de-DE" sz="20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9004</a:t>
                      </a:r>
                      <a:endParaRPr lang="de-DE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7843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7843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7843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7843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7843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IP40</a:t>
                      </a: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7843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59x35x99,5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7843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205467,5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7843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0,57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7843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133,3</a:t>
                      </a:r>
                      <a:endParaRPr lang="de-DE" sz="1400" b="0" i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259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Power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only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in end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only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one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direction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! 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7843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Motion time ;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dig</a:t>
                      </a:r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exits</a:t>
                      </a:r>
                      <a:endParaRPr lang="de-DE" sz="1400" b="0" i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7843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45,6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7843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Internal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7843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586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itel 2"/>
          <p:cNvSpPr>
            <a:spLocks noGrp="1"/>
          </p:cNvSpPr>
          <p:nvPr>
            <p:ph type="title"/>
          </p:nvPr>
        </p:nvSpPr>
        <p:spPr bwMode="auto">
          <a:xfrm>
            <a:off x="561444" y="180752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EGP - </a:t>
            </a:r>
            <a:r>
              <a:rPr lang="de-DE" dirty="0" smtClean="0">
                <a:solidFill>
                  <a:srgbClr val="003D6A"/>
                </a:solidFill>
              </a:rPr>
              <a:t>Analysis </a:t>
            </a:r>
            <a:r>
              <a:rPr lang="de-DE" dirty="0" err="1" smtClean="0">
                <a:solidFill>
                  <a:srgbClr val="003D6A"/>
                </a:solidFill>
              </a:rPr>
              <a:t>of</a:t>
            </a:r>
            <a:r>
              <a:rPr lang="de-DE" dirty="0" smtClean="0">
                <a:solidFill>
                  <a:srgbClr val="003D6A"/>
                </a:solidFill>
              </a:rPr>
              <a:t> </a:t>
            </a:r>
            <a:r>
              <a:rPr lang="de-DE" dirty="0" err="1" smtClean="0">
                <a:solidFill>
                  <a:srgbClr val="003D6A"/>
                </a:solidFill>
              </a:rPr>
              <a:t>Competitors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7691688" y="791885"/>
          <a:ext cx="1238549" cy="102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549"/>
              </a:tblGrid>
              <a:tr h="10257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572026" y="645319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3D6A"/>
                </a:solidFill>
              </a:rPr>
              <a:t>Sommer</a:t>
            </a:r>
            <a:endParaRPr lang="de-DE" sz="2400" b="1" dirty="0">
              <a:solidFill>
                <a:srgbClr val="003D6A"/>
              </a:solidFill>
            </a:endParaRPr>
          </a:p>
        </p:txBody>
      </p:sp>
      <p:graphicFrame>
        <p:nvGraphicFramePr>
          <p:cNvPr id="14" name="Inhaltsplatzhalter 15"/>
          <p:cNvGraphicFramePr>
            <a:graphicFrameLocks noGrp="1"/>
          </p:cNvGraphicFramePr>
          <p:nvPr>
            <p:ph sz="quarter" idx="12"/>
          </p:nvPr>
        </p:nvGraphicFramePr>
        <p:xfrm>
          <a:off x="561444" y="1762791"/>
          <a:ext cx="2039755" cy="4495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39755"/>
              </a:tblGrid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[N]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Stroke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baseline="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per finger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Closing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time [s]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Supply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voltage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[VDC]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IP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protection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class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Measurement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Volume [mm³]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Mass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[kg]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Stroke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Closing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time [mm/s]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Remark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mass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[N/kg]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Electronics</a:t>
                      </a:r>
                      <a:endParaRPr lang="de-DE" sz="1400" b="1" i="0" u="none" strike="noStrike" spc="-1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Catalog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price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euro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2" descr="http://t3.gstatic.com/images?q=tbn:ANd9GcRxCbtqClBDBwOtfkePiu5rCPSHWwLUKfikC8V3cxO270Bm7RtA7-EQh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1029" y="823292"/>
            <a:ext cx="120556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Inhaltsplatzhalter 9"/>
          <p:cNvGraphicFramePr>
            <a:graphicFrameLocks/>
          </p:cNvGraphicFramePr>
          <p:nvPr/>
        </p:nvGraphicFramePr>
        <p:xfrm>
          <a:off x="2643144" y="1512679"/>
          <a:ext cx="2877511" cy="476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511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rgbClr val="003D6A"/>
                          </a:solidFill>
                          <a:latin typeface="+mn-lt"/>
                        </a:rPr>
                        <a:t>SCHUNK</a:t>
                      </a:r>
                      <a:r>
                        <a:rPr lang="de-DE" sz="2000" u="none" strike="noStrike" baseline="0" dirty="0" smtClean="0">
                          <a:solidFill>
                            <a:srgbClr val="003D6A"/>
                          </a:solidFill>
                          <a:latin typeface="+mn-lt"/>
                        </a:rPr>
                        <a:t> EGP-S 25</a:t>
                      </a:r>
                      <a:endParaRPr lang="de-DE" sz="2000" b="1" i="0" u="none" strike="noStrike" dirty="0">
                        <a:solidFill>
                          <a:srgbClr val="003D6A"/>
                        </a:solidFill>
                        <a:latin typeface="+mn-lt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7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0,03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IP30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26,5x18x65,5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31005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0,1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100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Adjustable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Actuated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pneumatic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valve</a:t>
                      </a:r>
                      <a:endParaRPr lang="de-DE" sz="1400" b="0" i="0" u="none" strike="noStrike" dirty="0" smtClean="0">
                        <a:solidFill>
                          <a:srgbClr val="009A46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70</a:t>
                      </a:r>
                      <a:endParaRPr lang="de-DE" sz="14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Internal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?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/>
        </p:nvGraphicFramePr>
        <p:xfrm>
          <a:off x="4598376" y="756819"/>
          <a:ext cx="922278" cy="1019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278"/>
              </a:tblGrid>
              <a:tr h="101922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" name="Grafik 1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9343" y="777635"/>
            <a:ext cx="311469" cy="97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2"/>
          <p:cNvSpPr>
            <a:spLocks noGrp="1"/>
          </p:cNvSpPr>
          <p:nvPr>
            <p:ph type="title"/>
          </p:nvPr>
        </p:nvSpPr>
        <p:spPr bwMode="auto">
          <a:xfrm>
            <a:off x="561444" y="180752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EGP - </a:t>
            </a:r>
            <a:r>
              <a:rPr lang="de-DE" dirty="0" smtClean="0">
                <a:solidFill>
                  <a:srgbClr val="003D6A"/>
                </a:solidFill>
              </a:rPr>
              <a:t>Analysis </a:t>
            </a:r>
            <a:r>
              <a:rPr lang="de-DE" dirty="0" err="1" smtClean="0">
                <a:solidFill>
                  <a:srgbClr val="003D6A"/>
                </a:solidFill>
              </a:rPr>
              <a:t>of</a:t>
            </a:r>
            <a:r>
              <a:rPr lang="de-DE" dirty="0" smtClean="0">
                <a:solidFill>
                  <a:srgbClr val="003D6A"/>
                </a:solidFill>
              </a:rPr>
              <a:t> </a:t>
            </a:r>
            <a:r>
              <a:rPr lang="de-DE" dirty="0" err="1" smtClean="0">
                <a:solidFill>
                  <a:srgbClr val="003D6A"/>
                </a:solidFill>
              </a:rPr>
              <a:t>Competitors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72026" y="645319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3D6A"/>
                </a:solidFill>
              </a:rPr>
              <a:t>Sommer</a:t>
            </a:r>
            <a:endParaRPr lang="de-DE" sz="2400" b="1" dirty="0">
              <a:solidFill>
                <a:srgbClr val="003D6A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Competitor Analysis, T. Sibold, 4.06.2013</a:t>
            </a:r>
            <a:endParaRPr lang="de-DE" dirty="0" smtClean="0"/>
          </a:p>
        </p:txBody>
      </p:sp>
      <p:graphicFrame>
        <p:nvGraphicFramePr>
          <p:cNvPr id="24" name="Inhaltsplatzhalter 9"/>
          <p:cNvGraphicFramePr>
            <a:graphicFrameLocks/>
          </p:cNvGraphicFramePr>
          <p:nvPr/>
        </p:nvGraphicFramePr>
        <p:xfrm>
          <a:off x="2643144" y="1495421"/>
          <a:ext cx="2877511" cy="476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511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rgbClr val="003D6A"/>
                          </a:solidFill>
                        </a:rPr>
                        <a:t>SCHUNK</a:t>
                      </a:r>
                      <a:r>
                        <a:rPr lang="de-DE" sz="2000" u="none" strike="noStrike" baseline="0" dirty="0" smtClean="0">
                          <a:solidFill>
                            <a:srgbClr val="003D6A"/>
                          </a:solidFill>
                        </a:rPr>
                        <a:t> EGP 40</a:t>
                      </a:r>
                      <a:endParaRPr lang="de-DE" sz="2000" b="1" i="0" u="none" strike="noStrike" dirty="0">
                        <a:solidFill>
                          <a:srgbClr val="003D6A"/>
                        </a:solidFill>
                        <a:latin typeface="Calibri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Calibri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dirty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dirty="0" smtClean="0">
                          <a:solidFill>
                            <a:srgbClr val="FF0000"/>
                          </a:solidFill>
                        </a:rPr>
                        <a:t>0,22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/>
                        <a:t>24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IP41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40x26x89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92560</a:t>
                      </a:r>
                      <a:endParaRPr lang="de-DE" sz="1400" b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solidFill>
                            <a:srgbClr val="FF0000"/>
                          </a:solidFill>
                        </a:rPr>
                        <a:t>0,32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buNone/>
                      </a:pPr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27,3</a:t>
                      </a:r>
                      <a:endParaRPr lang="de-DE" sz="1400" b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Adjustable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buNone/>
                      </a:pP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Actuated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pneumatic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valve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467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Internal</a:t>
                      </a:r>
                      <a:endParaRPr lang="de-DE" sz="14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630</a:t>
                      </a:r>
                      <a:endParaRPr lang="de-DE" sz="1400" b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Inhaltsplatzhalter 15"/>
          <p:cNvGraphicFramePr>
            <a:graphicFrameLocks noGrp="1"/>
          </p:cNvGraphicFramePr>
          <p:nvPr>
            <p:ph sz="quarter" idx="12"/>
          </p:nvPr>
        </p:nvGraphicFramePr>
        <p:xfrm>
          <a:off x="561444" y="1762791"/>
          <a:ext cx="2039755" cy="4495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39755"/>
              </a:tblGrid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[N]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Stroke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baseline="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per finger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Closing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time [s]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Supply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voltage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[VDC]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IP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protection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class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Measurement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Volume [mm³]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Mass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[kg]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Stroke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Closing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time [mm/s]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Remark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mass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[N/kg]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Electronics</a:t>
                      </a:r>
                      <a:endParaRPr lang="de-DE" sz="1400" b="1" i="0" u="none" strike="noStrike" spc="-1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Catalog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price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euro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elle 25"/>
          <p:cNvGraphicFramePr>
            <a:graphicFrameLocks noGrp="1"/>
          </p:cNvGraphicFramePr>
          <p:nvPr/>
        </p:nvGraphicFramePr>
        <p:xfrm>
          <a:off x="4405682" y="791886"/>
          <a:ext cx="1114973" cy="102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973"/>
              </a:tblGrid>
              <a:tr h="10257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7" name="Picture 2" descr="http://www.schunk.int/pimexport/IM0009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954" y="863540"/>
            <a:ext cx="371886" cy="896112"/>
          </a:xfrm>
          <a:prstGeom prst="rect">
            <a:avLst/>
          </a:prstGeom>
          <a:noFill/>
        </p:spPr>
      </p:pic>
      <p:graphicFrame>
        <p:nvGraphicFramePr>
          <p:cNvPr id="28" name="Inhaltsplatzhalter 9"/>
          <p:cNvGraphicFramePr>
            <a:graphicFrameLocks/>
          </p:cNvGraphicFramePr>
          <p:nvPr/>
        </p:nvGraphicFramePr>
        <p:xfrm>
          <a:off x="5562599" y="1495421"/>
          <a:ext cx="3355064" cy="48791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55064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Sommer </a:t>
                      </a:r>
                      <a:r>
                        <a:rPr lang="de-DE" sz="20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9002</a:t>
                      </a:r>
                      <a:endParaRPr lang="de-DE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0,02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IP40 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42x27x77,5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92070</a:t>
                      </a:r>
                      <a:endParaRPr lang="de-DE" sz="1400" b="0" i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0,25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100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Power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only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in end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only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one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direction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! 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Motion time ;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dig</a:t>
                      </a:r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exits</a:t>
                      </a:r>
                      <a:endParaRPr lang="de-DE" sz="1400" b="0" i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Internal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499</a:t>
                      </a:r>
                      <a:endParaRPr lang="de-DE" sz="1400" b="0" i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elle 28"/>
          <p:cNvGraphicFramePr>
            <a:graphicFrameLocks noGrp="1"/>
          </p:cNvGraphicFramePr>
          <p:nvPr/>
        </p:nvGraphicFramePr>
        <p:xfrm>
          <a:off x="7691688" y="791885"/>
          <a:ext cx="1238549" cy="102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549"/>
              </a:tblGrid>
              <a:tr h="10257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" name="Picture 2" descr="http://t3.gstatic.com/images?q=tbn:ANd9GcRxCbtqClBDBwOtfkePiu5rCPSHWwLUKfikC8V3cxO270Bm7RtA7-EQh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623" y="809991"/>
            <a:ext cx="120556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Inhaltsplatzhalter 9"/>
          <p:cNvGraphicFramePr>
            <a:graphicFrameLocks/>
          </p:cNvGraphicFramePr>
          <p:nvPr/>
        </p:nvGraphicFramePr>
        <p:xfrm>
          <a:off x="5562600" y="1495421"/>
          <a:ext cx="2867025" cy="47627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67025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Sommer </a:t>
                      </a:r>
                      <a:r>
                        <a:rPr lang="de-DE" sz="20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GEP1402</a:t>
                      </a:r>
                      <a:endParaRPr lang="de-DE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115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0,02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IP52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32x32x72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73728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383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1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external</a:t>
                      </a:r>
                      <a:endParaRPr lang="de-DE" sz="1400" b="1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500</a:t>
                      </a:r>
                      <a:endParaRPr lang="de-DE" sz="14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itel 2"/>
          <p:cNvSpPr>
            <a:spLocks noGrp="1"/>
          </p:cNvSpPr>
          <p:nvPr>
            <p:ph type="title"/>
          </p:nvPr>
        </p:nvSpPr>
        <p:spPr bwMode="auto">
          <a:xfrm>
            <a:off x="561444" y="180752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EGP - </a:t>
            </a:r>
            <a:r>
              <a:rPr lang="de-DE" dirty="0" smtClean="0">
                <a:solidFill>
                  <a:srgbClr val="003D6A"/>
                </a:solidFill>
              </a:rPr>
              <a:t>Analysis </a:t>
            </a:r>
            <a:r>
              <a:rPr lang="de-DE" dirty="0" err="1" smtClean="0">
                <a:solidFill>
                  <a:srgbClr val="003D6A"/>
                </a:solidFill>
              </a:rPr>
              <a:t>of</a:t>
            </a:r>
            <a:r>
              <a:rPr lang="de-DE" dirty="0" smtClean="0">
                <a:solidFill>
                  <a:srgbClr val="003D6A"/>
                </a:solidFill>
              </a:rPr>
              <a:t> </a:t>
            </a:r>
            <a:r>
              <a:rPr lang="de-DE" dirty="0" err="1" smtClean="0">
                <a:solidFill>
                  <a:srgbClr val="003D6A"/>
                </a:solidFill>
              </a:rPr>
              <a:t>Competitors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7557464" y="791885"/>
          <a:ext cx="1238549" cy="102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549"/>
              </a:tblGrid>
              <a:tr h="10257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572026" y="645319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3D6A"/>
                </a:solidFill>
              </a:rPr>
              <a:t>Sommer</a:t>
            </a:r>
            <a:endParaRPr lang="de-DE" sz="2400" b="1" dirty="0">
              <a:solidFill>
                <a:srgbClr val="003D6A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7849" y="863540"/>
            <a:ext cx="594028" cy="89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Inhaltsplatzhalter 9"/>
          <p:cNvGraphicFramePr>
            <a:graphicFrameLocks/>
          </p:cNvGraphicFramePr>
          <p:nvPr/>
        </p:nvGraphicFramePr>
        <p:xfrm>
          <a:off x="2643144" y="1495421"/>
          <a:ext cx="2877511" cy="476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511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rgbClr val="003D6A"/>
                          </a:solidFill>
                        </a:rPr>
                        <a:t>SCHUNK</a:t>
                      </a:r>
                      <a:r>
                        <a:rPr lang="de-DE" sz="2000" u="none" strike="noStrike" baseline="0" dirty="0" smtClean="0">
                          <a:solidFill>
                            <a:srgbClr val="003D6A"/>
                          </a:solidFill>
                        </a:rPr>
                        <a:t> EGP 40</a:t>
                      </a:r>
                      <a:endParaRPr lang="de-DE" sz="2000" b="1" i="0" u="none" strike="noStrike" dirty="0">
                        <a:solidFill>
                          <a:srgbClr val="003D6A"/>
                        </a:solidFill>
                        <a:latin typeface="Calibri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Calibri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dirty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dirty="0" smtClean="0">
                          <a:solidFill>
                            <a:srgbClr val="FF0000"/>
                          </a:solidFill>
                        </a:rPr>
                        <a:t>0,22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/>
                        <a:t>24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IP41</a:t>
                      </a:r>
                      <a:endParaRPr lang="de-DE" sz="1400" b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40x26x89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92560</a:t>
                      </a:r>
                      <a:endParaRPr lang="de-DE" sz="1400" b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solidFill>
                            <a:srgbClr val="FF0000"/>
                          </a:solidFill>
                        </a:rPr>
                        <a:t>0,32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buNone/>
                      </a:pPr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27,3</a:t>
                      </a:r>
                      <a:endParaRPr lang="de-DE" sz="1400" b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Adjustable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buNone/>
                      </a:pP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Actuated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pneumatic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valve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467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Internal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630</a:t>
                      </a:r>
                      <a:endParaRPr lang="de-DE" sz="1400" b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elle 22"/>
          <p:cNvGraphicFramePr>
            <a:graphicFrameLocks noGrp="1"/>
          </p:cNvGraphicFramePr>
          <p:nvPr/>
        </p:nvGraphicFramePr>
        <p:xfrm>
          <a:off x="4405682" y="791886"/>
          <a:ext cx="1114973" cy="102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973"/>
              </a:tblGrid>
              <a:tr h="10257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 descr="http://www.schunk.int/pimexport/IM0009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8954" y="863540"/>
            <a:ext cx="371886" cy="896112"/>
          </a:xfrm>
          <a:prstGeom prst="rect">
            <a:avLst/>
          </a:prstGeom>
          <a:noFill/>
        </p:spPr>
      </p:pic>
      <p:graphicFrame>
        <p:nvGraphicFramePr>
          <p:cNvPr id="22" name="Inhaltsplatzhalter 15"/>
          <p:cNvGraphicFramePr>
            <a:graphicFrameLocks noGrp="1"/>
          </p:cNvGraphicFramePr>
          <p:nvPr>
            <p:ph sz="quarter" idx="12"/>
          </p:nvPr>
        </p:nvGraphicFramePr>
        <p:xfrm>
          <a:off x="561444" y="1762791"/>
          <a:ext cx="2039755" cy="4495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39755"/>
              </a:tblGrid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[N]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Stroke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baseline="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per finger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Closing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time [s]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Supply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voltage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[VDC]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IP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protection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class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Measurement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Volume [mm³]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Mass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[kg]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Stroke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Closing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time [mm/s]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Remark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mass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[N/kg]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Electronics</a:t>
                      </a:r>
                      <a:endParaRPr lang="de-DE" sz="1400" b="1" i="0" u="none" strike="noStrike" spc="-1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Catalog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price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euro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Competitor Analysis, T. Sibold, 4.06.2013</a:t>
            </a:r>
            <a:endParaRPr lang="de-DE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Inhaltsplatzhalter 9"/>
          <p:cNvGraphicFramePr>
            <a:graphicFrameLocks noGrp="1"/>
          </p:cNvGraphicFramePr>
          <p:nvPr>
            <p:ph sz="quarter" idx="11"/>
          </p:nvPr>
        </p:nvGraphicFramePr>
        <p:xfrm>
          <a:off x="2551649" y="1512359"/>
          <a:ext cx="3010958" cy="472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0958"/>
              </a:tblGrid>
              <a:tr h="315172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rgbClr val="003D6A"/>
                          </a:solidFill>
                        </a:rPr>
                        <a:t>SCHUNK</a:t>
                      </a:r>
                      <a:r>
                        <a:rPr lang="de-DE" sz="2000" u="none" strike="noStrike" baseline="0" dirty="0" smtClean="0">
                          <a:solidFill>
                            <a:srgbClr val="003D6A"/>
                          </a:solidFill>
                        </a:rPr>
                        <a:t> EGP 40</a:t>
                      </a:r>
                      <a:endParaRPr lang="de-DE" sz="2000" b="1" i="0" u="none" strike="noStrike" dirty="0">
                        <a:solidFill>
                          <a:srgbClr val="003D6A"/>
                        </a:solidFill>
                        <a:latin typeface="Calibri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517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Calibri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517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517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dirty="0" smtClean="0">
                          <a:solidFill>
                            <a:srgbClr val="00B050"/>
                          </a:solidFill>
                        </a:rPr>
                        <a:t>0,22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517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/>
                        <a:t>24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517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IP41</a:t>
                      </a:r>
                      <a:endParaRPr lang="de-DE" sz="1400" b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5172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40x26x89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517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92560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517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</a:rPr>
                        <a:t>0,32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5172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buNone/>
                      </a:pPr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27,3</a:t>
                      </a:r>
                      <a:endParaRPr lang="de-DE" sz="1400" b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5172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Adjustable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5172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buNone/>
                      </a:pPr>
                      <a:r>
                        <a:rPr lang="de-DE" sz="1400" b="0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Actuated</a:t>
                      </a:r>
                      <a:r>
                        <a:rPr lang="de-DE" sz="1400" b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de-DE" sz="1400" b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pneumatic</a:t>
                      </a:r>
                      <a:r>
                        <a:rPr lang="de-DE" sz="1400" b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valve</a:t>
                      </a:r>
                      <a:r>
                        <a:rPr lang="de-DE" sz="1400" b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517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467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517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Internal</a:t>
                      </a:r>
                      <a:endParaRPr lang="de-DE" sz="14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517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630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Inhaltsplatzhalter 9"/>
          <p:cNvGraphicFramePr>
            <a:graphicFrameLocks/>
          </p:cNvGraphicFramePr>
          <p:nvPr/>
        </p:nvGraphicFramePr>
        <p:xfrm>
          <a:off x="5600700" y="1495425"/>
          <a:ext cx="2976033" cy="47275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976033"/>
              </a:tblGrid>
              <a:tr h="31517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i="0" u="none" strike="noStrike" dirty="0" err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+mn-lt"/>
                        </a:rPr>
                        <a:t>Destaco</a:t>
                      </a:r>
                      <a:r>
                        <a:rPr lang="de-DE" sz="2000" b="1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+mn-lt"/>
                        </a:rPr>
                        <a:t> DPE 200-25</a:t>
                      </a:r>
                    </a:p>
                  </a:txBody>
                  <a:tcPr marL="7144" marR="7144" marT="7144" marB="0"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6699"/>
                    </a:solidFill>
                  </a:tcPr>
                </a:tc>
              </a:tr>
              <a:tr h="31517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FF">
                        <a:alpha val="40000"/>
                      </a:srgbClr>
                    </a:solidFill>
                  </a:tcPr>
                </a:tc>
              </a:tr>
              <a:tr h="31517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12,5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17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0,25</a:t>
                      </a:r>
                      <a:endParaRPr lang="de-DE" sz="1400" b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FF">
                        <a:alpha val="40000"/>
                      </a:srgbClr>
                    </a:solidFill>
                  </a:tcPr>
                </a:tc>
              </a:tr>
              <a:tr h="31517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/>
                        <a:t>24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17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IP54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FF">
                        <a:alpha val="40000"/>
                      </a:srgbClr>
                    </a:solidFill>
                  </a:tcPr>
                </a:tc>
              </a:tr>
              <a:tr h="31517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54x28x128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31517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193536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FF">
                        <a:alpha val="40000"/>
                      </a:srgbClr>
                    </a:solidFill>
                  </a:tcPr>
                </a:tc>
              </a:tr>
              <a:tr h="31517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0,53</a:t>
                      </a:r>
                      <a:endParaRPr lang="de-DE" sz="1400" b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172">
                <a:tc>
                  <a:txBody>
                    <a:bodyPr/>
                    <a:lstStyle/>
                    <a:p>
                      <a:pPr marL="0" algn="ctr" defTabSz="457200">
                        <a:buNone/>
                      </a:pP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Calibri"/>
                          <a:ea typeface="+mn-ea"/>
                          <a:cs typeface="+mn-cs"/>
                        </a:rPr>
                        <a:t>50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FF">
                        <a:alpha val="40000"/>
                      </a:srgbClr>
                    </a:solidFill>
                  </a:tcPr>
                </a:tc>
              </a:tr>
              <a:tr h="315172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Actuated</a:t>
                      </a:r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pneumatic</a:t>
                      </a:r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valve</a:t>
                      </a:r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172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FF">
                        <a:alpha val="40000"/>
                      </a:srgbClr>
                    </a:solidFill>
                  </a:tcPr>
                </a:tc>
              </a:tr>
              <a:tr h="31517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  <a:endParaRPr lang="de-DE" sz="1400" b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17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Internal</a:t>
                      </a:r>
                      <a:endParaRPr lang="de-DE" sz="14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FF">
                        <a:alpha val="40000"/>
                      </a:srgbClr>
                    </a:solidFill>
                  </a:tcPr>
                </a:tc>
              </a:tr>
              <a:tr h="31517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920</a:t>
                      </a:r>
                      <a:endParaRPr lang="de-DE" sz="1400" b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elle 22"/>
          <p:cNvGraphicFramePr>
            <a:graphicFrameLocks noGrp="1"/>
          </p:cNvGraphicFramePr>
          <p:nvPr/>
        </p:nvGraphicFramePr>
        <p:xfrm>
          <a:off x="4262370" y="791885"/>
          <a:ext cx="1300230" cy="1141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30"/>
              </a:tblGrid>
              <a:tr h="1141454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3563" y="829985"/>
            <a:ext cx="664171" cy="106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el 2"/>
          <p:cNvSpPr>
            <a:spLocks noGrp="1"/>
          </p:cNvSpPr>
          <p:nvPr>
            <p:ph type="title"/>
          </p:nvPr>
        </p:nvSpPr>
        <p:spPr bwMode="auto">
          <a:xfrm>
            <a:off x="561444" y="180752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EGP - </a:t>
            </a:r>
            <a:r>
              <a:rPr lang="de-DE" dirty="0" smtClean="0">
                <a:solidFill>
                  <a:srgbClr val="003D6A"/>
                </a:solidFill>
              </a:rPr>
              <a:t>Analysis </a:t>
            </a:r>
            <a:r>
              <a:rPr lang="de-DE" dirty="0" err="1" smtClean="0">
                <a:solidFill>
                  <a:srgbClr val="003D6A"/>
                </a:solidFill>
              </a:rPr>
              <a:t>of</a:t>
            </a:r>
            <a:r>
              <a:rPr lang="de-DE" dirty="0" smtClean="0">
                <a:solidFill>
                  <a:srgbClr val="003D6A"/>
                </a:solidFill>
              </a:rPr>
              <a:t> </a:t>
            </a:r>
            <a:r>
              <a:rPr lang="de-DE" dirty="0" err="1" smtClean="0">
                <a:solidFill>
                  <a:srgbClr val="003D6A"/>
                </a:solidFill>
              </a:rPr>
              <a:t>Competitors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7845021" y="791885"/>
          <a:ext cx="1300230" cy="1141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30"/>
              </a:tblGrid>
              <a:tr h="1141454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572026" y="645319"/>
            <a:ext cx="1271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003D6A"/>
                </a:solidFill>
              </a:rPr>
              <a:t>Destaco</a:t>
            </a:r>
            <a:r>
              <a:rPr lang="de-DE" sz="2400" b="1" dirty="0" smtClean="0">
                <a:solidFill>
                  <a:srgbClr val="003D6A"/>
                </a:solidFill>
              </a:rPr>
              <a:t> </a:t>
            </a:r>
            <a:endParaRPr lang="de-DE" sz="2400" b="1" dirty="0">
              <a:solidFill>
                <a:srgbClr val="003D6A"/>
              </a:solidFill>
            </a:endParaRPr>
          </a:p>
        </p:txBody>
      </p:sp>
      <p:pic>
        <p:nvPicPr>
          <p:cNvPr id="13" name="Picture 1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5428" y="829985"/>
            <a:ext cx="672714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Tabelle 19"/>
          <p:cNvGraphicFramePr>
            <a:graphicFrameLocks noGrp="1"/>
          </p:cNvGraphicFramePr>
          <p:nvPr/>
        </p:nvGraphicFramePr>
        <p:xfrm>
          <a:off x="365314" y="1831735"/>
          <a:ext cx="2152466" cy="44008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52466"/>
              </a:tblGrid>
              <a:tr h="314344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[N]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Stroke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baseline="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per finger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Closing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time [s]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Supply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voltage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[VDC]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IP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protection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class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Measurement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Volume [mm³]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Mass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[kg]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Stroke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Closing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time [mm/s]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Remark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mass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[N/kg]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Electronics</a:t>
                      </a:r>
                      <a:endParaRPr lang="de-DE" sz="1400" b="1" i="0" u="none" strike="noStrike" spc="-1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Catalog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price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euro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Foliennummernplatzhalt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Competitor Analysis, T. Sibold, 4.06.2013</a:t>
            </a:r>
            <a:endParaRPr lang="de-DE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2"/>
          <p:cNvSpPr>
            <a:spLocks noGrp="1"/>
          </p:cNvSpPr>
          <p:nvPr>
            <p:ph type="title"/>
          </p:nvPr>
        </p:nvSpPr>
        <p:spPr bwMode="auto">
          <a:xfrm>
            <a:off x="561444" y="180752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EGP - </a:t>
            </a:r>
            <a:r>
              <a:rPr lang="de-DE" dirty="0" smtClean="0">
                <a:solidFill>
                  <a:srgbClr val="003D6A"/>
                </a:solidFill>
              </a:rPr>
              <a:t>Analysis </a:t>
            </a:r>
            <a:r>
              <a:rPr lang="de-DE" dirty="0" err="1" smtClean="0">
                <a:solidFill>
                  <a:srgbClr val="003D6A"/>
                </a:solidFill>
              </a:rPr>
              <a:t>of</a:t>
            </a:r>
            <a:r>
              <a:rPr lang="de-DE" dirty="0" smtClean="0">
                <a:solidFill>
                  <a:srgbClr val="003D6A"/>
                </a:solidFill>
              </a:rPr>
              <a:t> </a:t>
            </a:r>
            <a:r>
              <a:rPr lang="de-DE" dirty="0" err="1" smtClean="0">
                <a:solidFill>
                  <a:srgbClr val="003D6A"/>
                </a:solidFill>
              </a:rPr>
              <a:t>Competitors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72026" y="645319"/>
            <a:ext cx="940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3D6A"/>
                </a:solidFill>
              </a:rPr>
              <a:t>AFAG </a:t>
            </a:r>
            <a:endParaRPr lang="de-DE" sz="2400" b="1" dirty="0">
              <a:solidFill>
                <a:srgbClr val="003D6A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Competitor Analysis, T. Sibold, 4.06.2013</a:t>
            </a:r>
            <a:endParaRPr lang="de-DE" dirty="0" smtClean="0"/>
          </a:p>
        </p:txBody>
      </p:sp>
      <p:graphicFrame>
        <p:nvGraphicFramePr>
          <p:cNvPr id="24" name="Inhaltsplatzhalter 9"/>
          <p:cNvGraphicFramePr>
            <a:graphicFrameLocks/>
          </p:cNvGraphicFramePr>
          <p:nvPr/>
        </p:nvGraphicFramePr>
        <p:xfrm>
          <a:off x="2643144" y="1495421"/>
          <a:ext cx="2877511" cy="476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511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rgbClr val="003D6A"/>
                          </a:solidFill>
                        </a:rPr>
                        <a:t>SCHUNK</a:t>
                      </a:r>
                      <a:r>
                        <a:rPr lang="de-DE" sz="2000" u="none" strike="noStrike" baseline="0" dirty="0" smtClean="0">
                          <a:solidFill>
                            <a:srgbClr val="003D6A"/>
                          </a:solidFill>
                        </a:rPr>
                        <a:t> EGP 40</a:t>
                      </a:r>
                      <a:endParaRPr lang="de-DE" sz="2000" b="1" i="0" u="none" strike="noStrike" dirty="0">
                        <a:solidFill>
                          <a:srgbClr val="003D6A"/>
                        </a:solidFill>
                        <a:latin typeface="Calibri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Calibri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dirty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dirty="0" smtClean="0">
                          <a:solidFill>
                            <a:srgbClr val="FF0000"/>
                          </a:solidFill>
                        </a:rPr>
                        <a:t>0,22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/>
                        <a:t>24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IP41</a:t>
                      </a:r>
                      <a:endParaRPr lang="de-DE" sz="1400" b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40x26x89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92560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solidFill>
                            <a:schemeClr val="tx1"/>
                          </a:solidFill>
                        </a:rPr>
                        <a:t>0,32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buNone/>
                      </a:pPr>
                      <a:r>
                        <a:rPr lang="de-DE" sz="1400" b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27,3</a:t>
                      </a:r>
                      <a:endParaRPr lang="de-DE" sz="1400" b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Adjustable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buNone/>
                      </a:pP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Actuated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pneumatic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valve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467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Internal</a:t>
                      </a:r>
                      <a:endParaRPr lang="de-DE" sz="14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630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Inhaltsplatzhalter 15"/>
          <p:cNvGraphicFramePr>
            <a:graphicFrameLocks noGrp="1"/>
          </p:cNvGraphicFramePr>
          <p:nvPr>
            <p:ph sz="quarter" idx="12"/>
          </p:nvPr>
        </p:nvGraphicFramePr>
        <p:xfrm>
          <a:off x="561444" y="1762791"/>
          <a:ext cx="2039755" cy="4495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39755"/>
              </a:tblGrid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[N]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Stroke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baseline="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per finger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Closing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time [s]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Supply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voltage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[VDC]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IP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protection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class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Measurement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Volume [mm³]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Mass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[kg]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Stroke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Closing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time [mm/s]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Remark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mass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[N/kg]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Electronics</a:t>
                      </a:r>
                      <a:endParaRPr lang="de-DE" sz="1400" b="1" i="0" u="none" strike="noStrike" spc="-1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Catalog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price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euro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elle 25"/>
          <p:cNvGraphicFramePr>
            <a:graphicFrameLocks noGrp="1"/>
          </p:cNvGraphicFramePr>
          <p:nvPr/>
        </p:nvGraphicFramePr>
        <p:xfrm>
          <a:off x="4405682" y="791886"/>
          <a:ext cx="1114973" cy="102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973"/>
              </a:tblGrid>
              <a:tr h="10257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7" name="Picture 2" descr="http://www.schunk.int/pimexport/IM0009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954" y="863540"/>
            <a:ext cx="371886" cy="896112"/>
          </a:xfrm>
          <a:prstGeom prst="rect">
            <a:avLst/>
          </a:prstGeom>
          <a:noFill/>
        </p:spPr>
      </p:pic>
      <p:graphicFrame>
        <p:nvGraphicFramePr>
          <p:cNvPr id="28" name="Tabelle 27"/>
          <p:cNvGraphicFramePr>
            <a:graphicFrameLocks noGrp="1"/>
          </p:cNvGraphicFramePr>
          <p:nvPr/>
        </p:nvGraphicFramePr>
        <p:xfrm>
          <a:off x="5557076" y="1478642"/>
          <a:ext cx="2990225" cy="477983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990225"/>
              </a:tblGrid>
              <a:tr h="330197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 dirty="0" smtClean="0">
                          <a:solidFill>
                            <a:srgbClr val="800000"/>
                          </a:solidFill>
                          <a:latin typeface="+mn-lt"/>
                        </a:rPr>
                        <a:t>AFAG</a:t>
                      </a:r>
                      <a:r>
                        <a:rPr lang="de-DE" sz="2000" b="1" i="0" u="none" strike="noStrike" baseline="0" dirty="0" smtClean="0">
                          <a:solidFill>
                            <a:srgbClr val="800000"/>
                          </a:solidFill>
                          <a:latin typeface="+mn-lt"/>
                        </a:rPr>
                        <a:t> </a:t>
                      </a:r>
                      <a:r>
                        <a:rPr lang="de-DE" sz="2000" b="1" i="0" u="none" strike="noStrike" dirty="0" smtClean="0">
                          <a:solidFill>
                            <a:srgbClr val="800000"/>
                          </a:solidFill>
                          <a:latin typeface="+mn-lt"/>
                        </a:rPr>
                        <a:t>EG 20P</a:t>
                      </a:r>
                      <a:endParaRPr lang="de-DE" sz="2000" b="1" i="0" u="none" strike="noStrike" dirty="0">
                        <a:solidFill>
                          <a:srgbClr val="8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40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5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0,18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IP44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53x29x103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158311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0,32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28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Power</a:t>
                      </a:r>
                      <a:r>
                        <a:rPr lang="de-DE" sz="14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de-DE" sz="1400" b="0" i="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</a:rPr>
                        <a:t>preservation</a:t>
                      </a:r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33099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de-DE" sz="14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dig</a:t>
                      </a:r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. </a:t>
                      </a:r>
                      <a:r>
                        <a:rPr lang="de-DE" sz="14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exits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Internal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elle 28"/>
          <p:cNvGraphicFramePr>
            <a:graphicFrameLocks noGrp="1"/>
          </p:cNvGraphicFramePr>
          <p:nvPr/>
        </p:nvGraphicFramePr>
        <p:xfrm>
          <a:off x="7255460" y="707995"/>
          <a:ext cx="1300230" cy="1141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30"/>
              </a:tblGrid>
              <a:tr h="1141454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3760" y="863540"/>
            <a:ext cx="1209675" cy="80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2"/>
          <p:cNvSpPr>
            <a:spLocks noGrp="1"/>
          </p:cNvSpPr>
          <p:nvPr>
            <p:ph type="title"/>
          </p:nvPr>
        </p:nvSpPr>
        <p:spPr bwMode="auto">
          <a:xfrm>
            <a:off x="561444" y="180752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EGP - </a:t>
            </a:r>
            <a:r>
              <a:rPr lang="de-DE" dirty="0" smtClean="0">
                <a:solidFill>
                  <a:srgbClr val="003D6A"/>
                </a:solidFill>
              </a:rPr>
              <a:t>Analysis </a:t>
            </a:r>
            <a:r>
              <a:rPr lang="de-DE" dirty="0" err="1" smtClean="0">
                <a:solidFill>
                  <a:srgbClr val="003D6A"/>
                </a:solidFill>
              </a:rPr>
              <a:t>of</a:t>
            </a:r>
            <a:r>
              <a:rPr lang="de-DE" dirty="0" smtClean="0">
                <a:solidFill>
                  <a:srgbClr val="003D6A"/>
                </a:solidFill>
              </a:rPr>
              <a:t> </a:t>
            </a:r>
            <a:r>
              <a:rPr lang="de-DE" dirty="0" err="1" smtClean="0">
                <a:solidFill>
                  <a:srgbClr val="003D6A"/>
                </a:solidFill>
              </a:rPr>
              <a:t>Competitors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72026" y="645319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3D6A"/>
                </a:solidFill>
              </a:rPr>
              <a:t>PHD </a:t>
            </a:r>
            <a:endParaRPr lang="de-DE" sz="2400" b="1" dirty="0">
              <a:solidFill>
                <a:srgbClr val="003D6A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Competitor Analysis, T. Sibold, 4.06.2013</a:t>
            </a:r>
            <a:endParaRPr lang="de-DE" dirty="0" smtClean="0"/>
          </a:p>
        </p:txBody>
      </p:sp>
      <p:graphicFrame>
        <p:nvGraphicFramePr>
          <p:cNvPr id="24" name="Inhaltsplatzhalter 9"/>
          <p:cNvGraphicFramePr>
            <a:graphicFrameLocks/>
          </p:cNvGraphicFramePr>
          <p:nvPr/>
        </p:nvGraphicFramePr>
        <p:xfrm>
          <a:off x="2643144" y="1495421"/>
          <a:ext cx="2877511" cy="476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511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rgbClr val="003D6A"/>
                          </a:solidFill>
                        </a:rPr>
                        <a:t>SCHUNK</a:t>
                      </a:r>
                      <a:r>
                        <a:rPr lang="de-DE" sz="2000" u="none" strike="noStrike" baseline="0" dirty="0" smtClean="0">
                          <a:solidFill>
                            <a:srgbClr val="003D6A"/>
                          </a:solidFill>
                        </a:rPr>
                        <a:t> EGP 40</a:t>
                      </a:r>
                      <a:endParaRPr lang="de-DE" sz="2000" b="1" i="0" u="none" strike="noStrike" dirty="0">
                        <a:solidFill>
                          <a:srgbClr val="003D6A"/>
                        </a:solidFill>
                        <a:latin typeface="Calibri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Calibri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dirty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dirty="0" smtClean="0">
                          <a:solidFill>
                            <a:srgbClr val="FF0000"/>
                          </a:solidFill>
                        </a:rPr>
                        <a:t>0,22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/>
                        <a:t>24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IP41</a:t>
                      </a:r>
                      <a:endParaRPr lang="de-DE" sz="14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40x26x89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92560</a:t>
                      </a:r>
                      <a:endParaRPr lang="de-DE" sz="14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solidFill>
                            <a:srgbClr val="FF0000"/>
                          </a:solidFill>
                        </a:rPr>
                        <a:t>0,32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buNone/>
                      </a:pPr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27,3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Adjustable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buNone/>
                      </a:pP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Actuated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pneumatic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valve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467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Internal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630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Inhaltsplatzhalter 15"/>
          <p:cNvGraphicFramePr>
            <a:graphicFrameLocks noGrp="1"/>
          </p:cNvGraphicFramePr>
          <p:nvPr>
            <p:ph sz="quarter" idx="12"/>
          </p:nvPr>
        </p:nvGraphicFramePr>
        <p:xfrm>
          <a:off x="561444" y="1762791"/>
          <a:ext cx="2039755" cy="4495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39755"/>
              </a:tblGrid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[N]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Stroke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baseline="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per finger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Closing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time [s]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Supply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voltage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[VDC]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IP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protection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class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Measurement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Volume [mm³]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Mass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[kg]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Stroke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Closing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time [mm/s]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Remark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mass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[N/kg]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Electronics</a:t>
                      </a:r>
                      <a:endParaRPr lang="de-DE" sz="1400" b="1" i="0" u="none" strike="noStrike" spc="-1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Catalog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price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euro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elle 25"/>
          <p:cNvGraphicFramePr>
            <a:graphicFrameLocks noGrp="1"/>
          </p:cNvGraphicFramePr>
          <p:nvPr/>
        </p:nvGraphicFramePr>
        <p:xfrm>
          <a:off x="4405682" y="791886"/>
          <a:ext cx="1114973" cy="102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973"/>
              </a:tblGrid>
              <a:tr h="10257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7" name="Picture 2" descr="http://www.schunk.int/pimexport/IM0009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954" y="863540"/>
            <a:ext cx="371886" cy="896112"/>
          </a:xfrm>
          <a:prstGeom prst="rect">
            <a:avLst/>
          </a:prstGeom>
          <a:noFill/>
        </p:spPr>
      </p:pic>
      <p:graphicFrame>
        <p:nvGraphicFramePr>
          <p:cNvPr id="28" name="Inhaltsplatzhalter 9"/>
          <p:cNvGraphicFramePr>
            <a:graphicFrameLocks/>
          </p:cNvGraphicFramePr>
          <p:nvPr/>
        </p:nvGraphicFramePr>
        <p:xfrm>
          <a:off x="5574324" y="1425089"/>
          <a:ext cx="3171825" cy="479986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171825"/>
              </a:tblGrid>
              <a:tr h="35315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PHD</a:t>
                      </a:r>
                      <a:r>
                        <a:rPr lang="de-DE" sz="20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EGP 5Mx – 7 x 5</a:t>
                      </a:r>
                      <a:endParaRPr lang="de-DE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432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solidFill>
                            <a:srgbClr val="FF0000"/>
                          </a:solidFill>
                        </a:rPr>
                        <a:t>90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315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solidFill>
                            <a:srgbClr val="FF0000"/>
                          </a:solidFill>
                        </a:rPr>
                        <a:t>4,4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868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</a:rPr>
                        <a:t>0,17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315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/>
                        <a:t>24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868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solidFill>
                            <a:srgbClr val="FF0000"/>
                          </a:solidFill>
                        </a:rPr>
                        <a:t>55x26x148,4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0146"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315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</a:rPr>
                        <a:t>0,25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747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solidFill>
                            <a:srgbClr val="FF0000"/>
                          </a:solidFill>
                        </a:rPr>
                        <a:t>25,9</a:t>
                      </a:r>
                      <a:r>
                        <a:rPr lang="de-DE" sz="1400" u="none" strike="noStrike" dirty="0"/>
                        <a:t> 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531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/>
                        <a:t> 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5316"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89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solidFill>
                            <a:srgbClr val="FF0000"/>
                          </a:solidFill>
                        </a:rPr>
                        <a:t>459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52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 err="1" smtClean="0">
                          <a:solidFill>
                            <a:srgbClr val="FF0000"/>
                          </a:solidFill>
                          <a:latin typeface="Calibri"/>
                        </a:rPr>
                        <a:t>External</a:t>
                      </a:r>
                      <a:endParaRPr lang="de-DE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893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1.681 </a:t>
                      </a:r>
                      <a:endParaRPr lang="de-DE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8150" y="828675"/>
            <a:ext cx="889315" cy="104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6"/>
          <p:cNvSpPr txBox="1">
            <a:spLocks noChangeArrowheads="1"/>
          </p:cNvSpPr>
          <p:nvPr/>
        </p:nvSpPr>
        <p:spPr bwMode="auto">
          <a:xfrm>
            <a:off x="4583370" y="1676765"/>
            <a:ext cx="3927625" cy="3588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0" dirty="0" smtClean="0">
              <a:solidFill>
                <a:srgbClr val="FFFFFF"/>
              </a:solidFill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0" dirty="0" smtClean="0">
              <a:solidFill>
                <a:srgbClr val="FFFFFF"/>
              </a:solidFill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0" dirty="0" smtClean="0">
              <a:solidFill>
                <a:srgbClr val="FFFFFF"/>
              </a:solidFill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0" dirty="0" smtClean="0">
              <a:solidFill>
                <a:srgbClr val="FFFFFF"/>
              </a:solidFill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0" dirty="0" smtClean="0">
              <a:solidFill>
                <a:srgbClr val="FFFFFF"/>
              </a:solidFill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0" dirty="0" smtClean="0">
              <a:solidFill>
                <a:srgbClr val="FFFFFF"/>
              </a:solidFill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Inhaltsplatzhalter 6"/>
          <p:cNvSpPr txBox="1">
            <a:spLocks noChangeArrowheads="1"/>
          </p:cNvSpPr>
          <p:nvPr/>
        </p:nvSpPr>
        <p:spPr bwMode="auto">
          <a:xfrm>
            <a:off x="591658" y="1676765"/>
            <a:ext cx="3927625" cy="3588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0" dirty="0" smtClean="0">
              <a:solidFill>
                <a:srgbClr val="FFFFFF"/>
              </a:solidFill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0" dirty="0" smtClean="0">
              <a:solidFill>
                <a:srgbClr val="FFFFFF"/>
              </a:solidFill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0" dirty="0" smtClean="0">
              <a:solidFill>
                <a:srgbClr val="FFFFFF"/>
              </a:solidFill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0" dirty="0" smtClean="0">
              <a:solidFill>
                <a:srgbClr val="FFFFFF"/>
              </a:solidFill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0" dirty="0" smtClean="0">
              <a:solidFill>
                <a:srgbClr val="FFFFFF"/>
              </a:solidFill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kern="0" dirty="0" smtClean="0">
              <a:solidFill>
                <a:srgbClr val="FFFFFF"/>
              </a:solidFill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93675" marR="0" lvl="0" indent="-193675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6090" y="296594"/>
            <a:ext cx="8074557" cy="533861"/>
          </a:xfrm>
        </p:spPr>
        <p:txBody>
          <a:bodyPr/>
          <a:lstStyle/>
          <a:p>
            <a:pPr algn="l" defTabSz="457200">
              <a:spcBef>
                <a:spcPct val="0"/>
              </a:spcBef>
              <a:buNone/>
            </a:pPr>
            <a:r>
              <a:rPr lang="de-DE" sz="3200" b="1" i="0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Functional Principle of EGP </a:t>
            </a:r>
            <a:endParaRPr lang="de-DE" dirty="0"/>
          </a:p>
        </p:txBody>
      </p:sp>
      <p:sp>
        <p:nvSpPr>
          <p:cNvPr id="8" name="Inhaltsplatzhalter 6"/>
          <p:cNvSpPr>
            <a:spLocks noGrp="1" noChangeArrowheads="1"/>
          </p:cNvSpPr>
          <p:nvPr>
            <p:ph sz="quarter" idx="10"/>
          </p:nvPr>
        </p:nvSpPr>
        <p:spPr>
          <a:xfrm>
            <a:off x="591658" y="1278148"/>
            <a:ext cx="3927625" cy="338554"/>
          </a:xfrm>
          <a:prstGeom prst="rect">
            <a:avLst/>
          </a:prstGeom>
          <a:solidFill>
            <a:srgbClr val="002E5C"/>
          </a:solidFill>
        </p:spPr>
        <p:txBody>
          <a:bodyPr wrap="square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1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+mn-ea"/>
                <a:cs typeface="Calibri"/>
              </a:rPr>
              <a:t>  Sectional diagram of function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7320" y="1764479"/>
            <a:ext cx="2468349" cy="335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Tabelle 23"/>
          <p:cNvGraphicFramePr>
            <a:graphicFrameLocks noGrp="1"/>
          </p:cNvGraphicFramePr>
          <p:nvPr/>
        </p:nvGraphicFramePr>
        <p:xfrm>
          <a:off x="5047264" y="1809367"/>
          <a:ext cx="2419048" cy="3143419"/>
        </p:xfrm>
        <a:graphic>
          <a:graphicData uri="http://schemas.openxmlformats.org/drawingml/2006/table">
            <a:tbl>
              <a:tblPr/>
              <a:tblGrid>
                <a:gridCol w="2419048"/>
              </a:tblGrid>
              <a:tr h="600244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200" b="1" i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    Base jaw</a:t>
                      </a:r>
                      <a:r>
                        <a:rPr lang="de-DE" sz="1200" b="0" i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/>
                      </a:r>
                      <a:br>
                        <a:rPr lang="de-DE" sz="1200" b="0" i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de-DE" sz="1200" b="0" i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For adaptation of the workpiece-specific gripper fingers</a:t>
                      </a:r>
                      <a:endParaRPr lang="de-DE" sz="1200" dirty="0"/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6257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200" b="1" i="0" baseline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   </a:t>
                      </a:r>
                      <a:r>
                        <a:rPr lang="de-DE" sz="1200" b="1" i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Junction roller guide</a:t>
                      </a:r>
                      <a:r>
                        <a:rPr lang="de-DE" sz="1200" b="0" i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/>
                      </a:r>
                      <a:br>
                        <a:rPr lang="de-DE" sz="1200" b="0" i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de-DE" sz="1200" b="0" i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For precise gripping using a base jaw guide with minimal play</a:t>
                      </a:r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200" b="1" i="0" baseline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   </a:t>
                      </a:r>
                      <a:r>
                        <a:rPr lang="de-DE" sz="1200" b="1" i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Gear</a:t>
                      </a:r>
                      <a:r>
                        <a:rPr lang="de-DE" sz="1200" b="0" i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/>
                      </a:r>
                      <a:br>
                        <a:rPr lang="de-DE" sz="1200" b="0" i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de-DE" sz="1200" b="0" i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Rack and pinion design for centric clamping</a:t>
                      </a:r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5113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200" b="1" i="0" baseline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   </a:t>
                      </a:r>
                      <a:r>
                        <a:rPr lang="de-DE" sz="1200" b="1" i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Drive</a:t>
                      </a:r>
                      <a:r>
                        <a:rPr lang="de-DE" sz="1200" b="0" i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/>
                      </a:r>
                      <a:br>
                        <a:rPr lang="de-DE" sz="1200" b="0" i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de-DE" sz="1200" b="0" i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Brushless DC servo motor</a:t>
                      </a:r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200" b="1" i="0" baseline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   </a:t>
                      </a:r>
                      <a:r>
                        <a:rPr lang="de-DE" sz="1200" b="1" i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Electronic control unit</a:t>
                      </a:r>
                      <a:r>
                        <a:rPr lang="de-DE" sz="1200" b="0" i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/>
                      </a:r>
                      <a:br>
                        <a:rPr lang="de-DE" sz="1200" b="0" i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de-DE" sz="1200" b="0" i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Integrated control and regulation electronics for actuating the servo motor</a:t>
                      </a:r>
                    </a:p>
                  </a:txBody>
                  <a:tcPr marL="72571" marR="72571" marT="36286" marB="36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62" name="Picture 14" descr="http://www.schunk.int/pimexport/1_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3204" y="1864090"/>
            <a:ext cx="142875" cy="152400"/>
          </a:xfrm>
          <a:prstGeom prst="rect">
            <a:avLst/>
          </a:prstGeom>
          <a:noFill/>
        </p:spPr>
      </p:pic>
      <p:pic>
        <p:nvPicPr>
          <p:cNvPr id="2063" name="Picture 15" descr="http://www.schunk.int/pimexport/2_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3679" y="2495336"/>
            <a:ext cx="142875" cy="152400"/>
          </a:xfrm>
          <a:prstGeom prst="rect">
            <a:avLst/>
          </a:prstGeom>
          <a:noFill/>
        </p:spPr>
      </p:pic>
      <p:pic>
        <p:nvPicPr>
          <p:cNvPr id="2064" name="Picture 16" descr="http://www.schunk.int/pimexport/3_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3679" y="3123986"/>
            <a:ext cx="142875" cy="152400"/>
          </a:xfrm>
          <a:prstGeom prst="rect">
            <a:avLst/>
          </a:prstGeom>
          <a:noFill/>
        </p:spPr>
      </p:pic>
      <p:pic>
        <p:nvPicPr>
          <p:cNvPr id="2065" name="Picture 17" descr="http://www.schunk.int/pimexport/4_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13204" y="3752636"/>
            <a:ext cx="142875" cy="152400"/>
          </a:xfrm>
          <a:prstGeom prst="rect">
            <a:avLst/>
          </a:prstGeom>
          <a:noFill/>
        </p:spPr>
      </p:pic>
      <p:pic>
        <p:nvPicPr>
          <p:cNvPr id="2066" name="Picture 18" descr="http://www.schunk.int/pimexport/5_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13204" y="4209836"/>
            <a:ext cx="142875" cy="152400"/>
          </a:xfrm>
          <a:prstGeom prst="rect">
            <a:avLst/>
          </a:prstGeom>
          <a:noFill/>
        </p:spPr>
      </p:pic>
      <p:sp>
        <p:nvSpPr>
          <p:cNvPr id="14" name="Inhaltsplatzhalter 6"/>
          <p:cNvSpPr txBox="1">
            <a:spLocks noChangeArrowheads="1"/>
          </p:cNvSpPr>
          <p:nvPr/>
        </p:nvSpPr>
        <p:spPr>
          <a:xfrm>
            <a:off x="4583369" y="1278148"/>
            <a:ext cx="3927625" cy="338554"/>
          </a:xfrm>
          <a:prstGeom prst="rect">
            <a:avLst/>
          </a:prstGeom>
          <a:solidFill>
            <a:srgbClr val="002E5C"/>
          </a:solidFill>
        </p:spPr>
        <p:txBody>
          <a:bodyPr vert="horz" wrap="square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1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+mn-ea"/>
                <a:cs typeface="Calibri"/>
              </a:rPr>
              <a:t>Function</a:t>
            </a:r>
          </a:p>
        </p:txBody>
      </p:sp>
      <p:sp>
        <p:nvSpPr>
          <p:cNvPr id="16" name="Inhaltsplatzhalter 6"/>
          <p:cNvSpPr txBox="1">
            <a:spLocks noChangeArrowheads="1"/>
          </p:cNvSpPr>
          <p:nvPr/>
        </p:nvSpPr>
        <p:spPr>
          <a:xfrm>
            <a:off x="582422" y="5333497"/>
            <a:ext cx="7937808" cy="523220"/>
          </a:xfrm>
          <a:prstGeom prst="rect">
            <a:avLst/>
          </a:prstGeom>
          <a:solidFill>
            <a:srgbClr val="002E5C"/>
          </a:solidFill>
        </p:spPr>
        <p:txBody>
          <a:bodyPr vert="horz" wrap="square">
            <a:spAutoFit/>
          </a:bodyPr>
          <a:lstStyle/>
          <a:p>
            <a:pPr algn="l" defTabSz="457200">
              <a:buNone/>
            </a:pPr>
            <a:r>
              <a:rPr lang="de-DE" sz="14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The brushless servo motor drives the base jaw via a toothed-belt drive.</a:t>
            </a:r>
            <a:br>
              <a:rPr lang="de-DE" sz="14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</a:br>
            <a:r>
              <a:rPr lang="de-DE" sz="1400" b="1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The jaw stroke is synchronized via rack and pinion kinematics.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Competitor Analysis, T. Sibold, 4.06.2013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Inhaltsplatzhalter 9"/>
          <p:cNvGraphicFramePr>
            <a:graphicFrameLocks noGrp="1"/>
          </p:cNvGraphicFramePr>
          <p:nvPr>
            <p:ph sz="quarter" idx="11"/>
          </p:nvPr>
        </p:nvGraphicFramePr>
        <p:xfrm>
          <a:off x="2643144" y="1495421"/>
          <a:ext cx="2877511" cy="4804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511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rgbClr val="003D6A"/>
                          </a:solidFill>
                        </a:rPr>
                        <a:t>SCHUNK</a:t>
                      </a:r>
                      <a:r>
                        <a:rPr lang="de-DE" sz="2000" u="none" strike="noStrike" baseline="0" dirty="0" smtClean="0">
                          <a:solidFill>
                            <a:srgbClr val="003D6A"/>
                          </a:solidFill>
                        </a:rPr>
                        <a:t> EGP 40</a:t>
                      </a:r>
                      <a:endParaRPr lang="de-DE" sz="2000" b="1" i="0" u="none" strike="noStrike" dirty="0">
                        <a:solidFill>
                          <a:srgbClr val="003D6A"/>
                        </a:solidFill>
                        <a:latin typeface="Calibri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Calibri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dirty="0" smtClean="0">
                          <a:solidFill>
                            <a:srgbClr val="00B050"/>
                          </a:solidFill>
                        </a:rPr>
                        <a:t>0,22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/>
                        <a:t>24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IP41</a:t>
                      </a:r>
                      <a:endParaRPr lang="de-DE" sz="14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40x26x89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92560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</a:rPr>
                        <a:t>0,32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9594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buNone/>
                      </a:pPr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27,3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Adjustable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buNone/>
                      </a:pP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Actuated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pneumatic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u="none" strike="noStrike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valve</a:t>
                      </a:r>
                      <a:r>
                        <a:rPr lang="de-DE" sz="1400" b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467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Internal</a:t>
                      </a:r>
                      <a:endParaRPr lang="de-DE" sz="14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630</a:t>
                      </a:r>
                      <a:endParaRPr lang="de-DE" sz="1400" b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Inhaltsplatzhalter 15"/>
          <p:cNvGraphicFramePr>
            <a:graphicFrameLocks noGrp="1"/>
          </p:cNvGraphicFramePr>
          <p:nvPr>
            <p:ph sz="quarter" idx="12"/>
          </p:nvPr>
        </p:nvGraphicFramePr>
        <p:xfrm>
          <a:off x="448733" y="1857375"/>
          <a:ext cx="2152466" cy="44008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52466"/>
              </a:tblGrid>
              <a:tr h="314344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[N]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Stroke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baseline="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per finger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Closing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time [s]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Supply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voltage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[VDC]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IP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protection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class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Measurement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Volume [mm³]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Mass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[kg]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Stroke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Closing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time [mm/s]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Remark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mass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[N/kg]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Electronics</a:t>
                      </a:r>
                      <a:endParaRPr lang="de-DE" sz="1400" b="1" i="0" u="none" strike="noStrike" spc="-1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Catalog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price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euro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Inhaltsplatzhalter 9"/>
          <p:cNvGraphicFramePr>
            <a:graphicFrameLocks/>
          </p:cNvGraphicFramePr>
          <p:nvPr/>
        </p:nvGraphicFramePr>
        <p:xfrm>
          <a:off x="5562600" y="1495421"/>
          <a:ext cx="2867025" cy="47627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67025"/>
              </a:tblGrid>
              <a:tr h="317518"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Gunda ELGE 17</a:t>
                      </a:r>
                      <a:endParaRPr kumimoji="0" lang="de-DE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064A2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B05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?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42x42x82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144648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Adjustable</a:t>
                      </a:r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Internal</a:t>
                      </a:r>
                      <a:endParaRPr lang="de-DE" sz="14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17514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  <a:endParaRPr lang="de-DE" sz="1400" b="1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elle 22"/>
          <p:cNvGraphicFramePr>
            <a:graphicFrameLocks noGrp="1"/>
          </p:cNvGraphicFramePr>
          <p:nvPr/>
        </p:nvGraphicFramePr>
        <p:xfrm>
          <a:off x="4405682" y="766718"/>
          <a:ext cx="1114973" cy="106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973"/>
              </a:tblGrid>
              <a:tr h="106549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itel 2"/>
          <p:cNvSpPr>
            <a:spLocks noGrp="1"/>
          </p:cNvSpPr>
          <p:nvPr>
            <p:ph type="title"/>
          </p:nvPr>
        </p:nvSpPr>
        <p:spPr bwMode="auto">
          <a:xfrm>
            <a:off x="561444" y="180752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EGP - </a:t>
            </a:r>
            <a:r>
              <a:rPr lang="de-DE" dirty="0" smtClean="0">
                <a:solidFill>
                  <a:srgbClr val="003D6A"/>
                </a:solidFill>
              </a:rPr>
              <a:t>Analysis </a:t>
            </a:r>
            <a:r>
              <a:rPr lang="de-DE" dirty="0" err="1" smtClean="0">
                <a:solidFill>
                  <a:srgbClr val="003D6A"/>
                </a:solidFill>
              </a:rPr>
              <a:t>of</a:t>
            </a:r>
            <a:r>
              <a:rPr lang="de-DE" dirty="0" smtClean="0">
                <a:solidFill>
                  <a:srgbClr val="003D6A"/>
                </a:solidFill>
              </a:rPr>
              <a:t> </a:t>
            </a:r>
            <a:r>
              <a:rPr lang="de-DE" dirty="0" err="1" smtClean="0">
                <a:solidFill>
                  <a:srgbClr val="003D6A"/>
                </a:solidFill>
              </a:rPr>
              <a:t>Competitors</a:t>
            </a:r>
            <a:endParaRPr lang="de-DE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72026" y="645319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3D6A"/>
                </a:solidFill>
              </a:rPr>
              <a:t>Gunda</a:t>
            </a:r>
            <a:endParaRPr lang="de-DE" sz="2400" b="1" dirty="0">
              <a:solidFill>
                <a:srgbClr val="003D6A"/>
              </a:solidFill>
            </a:endParaRPr>
          </a:p>
        </p:txBody>
      </p:sp>
      <p:pic>
        <p:nvPicPr>
          <p:cNvPr id="15" name="Picture 2" descr="http://www.schunk.int/pimexport/IM0009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2335" y="880318"/>
            <a:ext cx="371886" cy="896112"/>
          </a:xfrm>
          <a:prstGeom prst="rect">
            <a:avLst/>
          </a:prstGeom>
          <a:noFill/>
        </p:spPr>
      </p:pic>
      <p:graphicFrame>
        <p:nvGraphicFramePr>
          <p:cNvPr id="21" name="Tabelle 20"/>
          <p:cNvGraphicFramePr>
            <a:graphicFrameLocks noGrp="1"/>
          </p:cNvGraphicFramePr>
          <p:nvPr/>
        </p:nvGraphicFramePr>
        <p:xfrm>
          <a:off x="7559068" y="817667"/>
          <a:ext cx="1241570" cy="1014541"/>
        </p:xfrm>
        <a:graphic>
          <a:graphicData uri="http://schemas.openxmlformats.org/drawingml/2006/table">
            <a:tbl>
              <a:tblPr/>
              <a:tblGrid>
                <a:gridCol w="1241570"/>
              </a:tblGrid>
              <a:tr h="101454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mpd="sng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</a:lnL>
                    <a:lnR w="38100" cmpd="sng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</a:lnR>
                    <a:lnT w="38100" cmpd="sng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</a:lnT>
                    <a:lnB w="38100" cmpd="sng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 l="9606" t="11918" r="12453" b="6464"/>
          <a:stretch>
            <a:fillRect/>
          </a:stretch>
        </p:blipFill>
        <p:spPr bwMode="auto">
          <a:xfrm>
            <a:off x="7595280" y="880318"/>
            <a:ext cx="1158844" cy="80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oliennummernplatzhalt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Competitor Analysis, T. Sibold, 4.06.2013</a:t>
            </a:r>
            <a:endParaRPr lang="de-DE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BALKEN_NE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6090" y="296594"/>
            <a:ext cx="8074557" cy="533861"/>
          </a:xfrm>
        </p:spPr>
        <p:txBody>
          <a:bodyPr/>
          <a:lstStyle/>
          <a:p>
            <a:r>
              <a:rPr lang="de-DE" dirty="0" smtClean="0"/>
              <a:t>EGP Animation </a:t>
            </a:r>
            <a:endParaRPr lang="de-DE" dirty="0"/>
          </a:p>
        </p:txBody>
      </p:sp>
      <p:pic>
        <p:nvPicPr>
          <p:cNvPr id="19" name="EGP_2011.wmv">
            <a:hlinkClick r:id="" action="ppaction://media"/>
          </p:cNvPr>
          <p:cNvPicPr>
            <a:picLocks noGrp="1" noRot="1" noChangeAspect="1"/>
          </p:cNvPicPr>
          <p:nvPr>
            <p:ph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29743" y="830455"/>
            <a:ext cx="6922741" cy="5192056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Competitor Analysis, T. Sibold, 4.06.2013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1"/>
          </p:nvPr>
        </p:nvSpPr>
        <p:spPr>
          <a:xfrm>
            <a:off x="3715213" y="3327991"/>
            <a:ext cx="4616365" cy="2376850"/>
          </a:xfrm>
        </p:spPr>
        <p:txBody>
          <a:bodyPr/>
          <a:lstStyle/>
          <a:p>
            <a:pPr marL="342900" lvl="1" indent="-342900" algn="l" defTabSz="457200">
              <a:lnSpc>
                <a:spcPct val="100000"/>
              </a:lnSpc>
              <a:spcBef>
                <a:spcPts val="0"/>
              </a:spcBef>
              <a:buNone/>
            </a:pPr>
            <a:endParaRPr lang="de-DE" sz="18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342900" lvl="1" indent="-342900" algn="l" defTabSz="457200">
              <a:lnSpc>
                <a:spcPct val="100000"/>
              </a:lnSpc>
              <a:spcBef>
                <a:spcPts val="0"/>
              </a:spcBef>
              <a:buNone/>
            </a:pPr>
            <a:endParaRPr lang="de-DE" sz="18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342900" lvl="1" indent="-342900" algn="l" defTabSz="457200">
              <a:lnSpc>
                <a:spcPct val="100000"/>
              </a:lnSpc>
              <a:spcBef>
                <a:spcPts val="0"/>
              </a:spcBef>
              <a:buNone/>
            </a:pPr>
            <a:endParaRPr lang="de-DE" sz="18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342900" lvl="1" indent="-342900" algn="l" defTabSz="457200">
              <a:lnSpc>
                <a:spcPct val="100000"/>
              </a:lnSpc>
              <a:spcBef>
                <a:spcPts val="0"/>
              </a:spcBef>
              <a:buNone/>
            </a:pPr>
            <a:endParaRPr lang="de-DE" sz="18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342900" lvl="1" indent="-342900" algn="l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b="1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Complementary products:</a:t>
            </a: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buClr>
                <a:srgbClr val="404040"/>
              </a:buClr>
              <a:buFont typeface="Courier New"/>
              <a:buChar char="o"/>
            </a:pPr>
            <a:r>
              <a:rPr lang="de-DE" sz="1600" b="0" i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Modular assembly automation, e.g. PPU-E</a:t>
            </a: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buClr>
                <a:srgbClr val="404040"/>
              </a:buClr>
              <a:buFont typeface="Courier New"/>
              <a:buChar char="o"/>
            </a:pPr>
            <a:r>
              <a:rPr lang="de-DE" sz="1600" b="0" i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OAS </a:t>
            </a:r>
            <a:r>
              <a:rPr lang="de-DE" sz="1600" b="0" i="0" smtClean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optical </a:t>
            </a:r>
            <a:r>
              <a:rPr lang="de-DE" sz="1600" b="0" i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distance and presence sensor</a:t>
            </a:r>
            <a:endParaRPr lang="de-DE" sz="1600" dirty="0" smtClean="0"/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buClr>
                <a:srgbClr val="404040"/>
              </a:buClr>
              <a:buFont typeface="Courier New"/>
              <a:buChar char="o"/>
            </a:pPr>
            <a:r>
              <a:rPr lang="de-DE" sz="1600" b="0" i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IN inductive monitoring</a:t>
            </a: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buClr>
                <a:srgbClr val="404040"/>
              </a:buClr>
              <a:buFont typeface="Courier New"/>
              <a:buChar char="o"/>
            </a:pPr>
            <a:r>
              <a:rPr lang="de-DE" sz="1600" b="0" i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FPS flexible position sensor</a:t>
            </a:r>
            <a:endParaRPr lang="de-DE" sz="1600" dirty="0"/>
          </a:p>
        </p:txBody>
      </p:sp>
      <p:sp>
        <p:nvSpPr>
          <p:cNvPr id="53250" name="Titel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457200">
              <a:spcBef>
                <a:spcPct val="0"/>
              </a:spcBef>
              <a:buNone/>
            </a:pPr>
            <a:r>
              <a:rPr lang="de-DE" sz="3200" b="1" i="0">
                <a:solidFill>
                  <a:srgbClr val="003D6A"/>
                </a:solidFill>
                <a:latin typeface="Calibri"/>
                <a:ea typeface="Calibri"/>
                <a:cs typeface="Calibri"/>
              </a:rPr>
              <a:t>EGP </a:t>
            </a:r>
            <a:br>
              <a:rPr lang="de-DE" sz="3200" b="1" i="0">
                <a:solidFill>
                  <a:srgbClr val="003D6A"/>
                </a:solidFill>
                <a:latin typeface="Calibri"/>
                <a:ea typeface="Calibri"/>
                <a:cs typeface="Calibri"/>
              </a:rPr>
            </a:br>
            <a:r>
              <a:rPr lang="de-DE" sz="2000" b="1" i="0">
                <a:solidFill>
                  <a:srgbClr val="003D6A"/>
                </a:solidFill>
                <a:latin typeface="Calibri"/>
                <a:ea typeface="Calibri"/>
                <a:cs typeface="Calibri"/>
              </a:rPr>
              <a:t>#1: </a:t>
            </a:r>
            <a:r>
              <a:rPr lang="de-DE" sz="2000" b="1" i="0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The most compact electric gripper for small components on the market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9" name="Picture 2" descr="http://www.schunk.int/pimexport/IM0009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288" y="1668485"/>
            <a:ext cx="1581150" cy="3810000"/>
          </a:xfrm>
          <a:prstGeom prst="rect">
            <a:avLst/>
          </a:prstGeom>
          <a:noFill/>
        </p:spPr>
      </p:pic>
      <p:sp>
        <p:nvSpPr>
          <p:cNvPr id="12" name="Inhaltsplatzhalter 8"/>
          <p:cNvSpPr>
            <a:spLocks noGrp="1"/>
          </p:cNvSpPr>
          <p:nvPr>
            <p:ph sz="quarter" idx="11"/>
          </p:nvPr>
        </p:nvSpPr>
        <p:spPr>
          <a:xfrm>
            <a:off x="3608889" y="1440711"/>
            <a:ext cx="5769014" cy="3774559"/>
          </a:xfrm>
        </p:spPr>
        <p:txBody>
          <a:bodyPr/>
          <a:lstStyle/>
          <a:p>
            <a:pPr marL="0" indent="0" algn="l" defTabSz="457200">
              <a:lnSpc>
                <a:spcPts val="2400"/>
              </a:lnSpc>
              <a:spcBef>
                <a:spcPct val="20000"/>
              </a:spcBef>
              <a:buNone/>
            </a:pPr>
            <a:r>
              <a:rPr lang="de-DE" sz="1800" b="1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Basic technical functions:</a:t>
            </a:r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0" indent="0" algn="l" defTabSz="457200">
              <a:lnSpc>
                <a:spcPts val="2400"/>
              </a:lnSpc>
              <a:spcBef>
                <a:spcPct val="20000"/>
              </a:spcBef>
              <a:buNone/>
            </a:pPr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0" indent="0" algn="l" defTabSz="457200">
              <a:lnSpc>
                <a:spcPts val="2400"/>
              </a:lnSpc>
              <a:spcBef>
                <a:spcPct val="20000"/>
              </a:spcBef>
              <a:buNone/>
            </a:pPr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0" indent="0" algn="l" defTabSz="457200">
              <a:lnSpc>
                <a:spcPts val="2400"/>
              </a:lnSpc>
              <a:spcBef>
                <a:spcPct val="20000"/>
              </a:spcBef>
              <a:buNone/>
            </a:pPr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0" indent="0" algn="l" defTabSz="457200">
              <a:lnSpc>
                <a:spcPts val="2400"/>
              </a:lnSpc>
              <a:spcBef>
                <a:spcPct val="20000"/>
              </a:spcBef>
              <a:buNone/>
            </a:pPr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0" indent="0" algn="l" defTabSz="457200">
              <a:lnSpc>
                <a:spcPts val="2400"/>
              </a:lnSpc>
              <a:spcBef>
                <a:spcPct val="20000"/>
              </a:spcBef>
              <a:buNone/>
            </a:pPr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0" indent="0" algn="l" defTabSz="457200">
              <a:lnSpc>
                <a:spcPts val="2400"/>
              </a:lnSpc>
              <a:spcBef>
                <a:spcPct val="20000"/>
              </a:spcBef>
              <a:buNone/>
            </a:pPr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0" indent="0" algn="l" defTabSz="457200">
              <a:lnSpc>
                <a:spcPts val="2400"/>
              </a:lnSpc>
              <a:spcBef>
                <a:spcPct val="20000"/>
              </a:spcBef>
              <a:buNone/>
            </a:pPr>
            <a:r>
              <a:rPr lang="de-DE" sz="1400" b="1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        </a:t>
            </a:r>
            <a:r>
              <a:rPr lang="de-DE" sz="1400" b="0" i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* Identical with MPG+ pneumatic series</a:t>
            </a:r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342900" lvl="1" indent="-342900" algn="l" defTabSz="457200">
              <a:lnSpc>
                <a:spcPct val="100000"/>
              </a:lnSpc>
              <a:spcBef>
                <a:spcPts val="0"/>
              </a:spcBef>
              <a:buClr>
                <a:srgbClr val="003D6A"/>
              </a:buClr>
              <a:buFont typeface="Courier New"/>
              <a:buChar char="o"/>
            </a:pPr>
            <a:endParaRPr lang="de-DE" sz="1600" dirty="0" smtClean="0">
              <a:cs typeface="Times New Roman" pitchFamily="18" charset="0"/>
            </a:endParaRPr>
          </a:p>
          <a:p>
            <a:pPr marL="0" indent="0" algn="l" defTabSz="457200">
              <a:lnSpc>
                <a:spcPts val="2400"/>
              </a:lnSpc>
              <a:spcBef>
                <a:spcPct val="20000"/>
              </a:spcBef>
              <a:buNone/>
            </a:pPr>
            <a:endParaRPr lang="de-DE" dirty="0"/>
          </a:p>
        </p:txBody>
      </p:sp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3855780" y="1859871"/>
          <a:ext cx="468052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644"/>
                <a:gridCol w="876668"/>
                <a:gridCol w="936104"/>
                <a:gridCol w="936104"/>
              </a:tblGrid>
              <a:tr h="27727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800" b="1" i="0">
                          <a:solidFill>
                            <a:schemeClr val="lt1"/>
                          </a:solidFill>
                          <a:latin typeface="Calibri"/>
                          <a:ea typeface="+mn-ea"/>
                          <a:cs typeface="+mn-cs"/>
                        </a:rPr>
                        <a:t>EGP 25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800" b="1" i="0" dirty="0">
                          <a:solidFill>
                            <a:schemeClr val="lt1"/>
                          </a:solidFill>
                          <a:latin typeface="Calibri"/>
                          <a:ea typeface="+mn-ea"/>
                          <a:cs typeface="+mn-cs"/>
                        </a:rPr>
                        <a:t>EGP 40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84071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6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Stroke per finger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6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[mm]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6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3*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6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6*</a:t>
                      </a:r>
                      <a:endParaRPr lang="de-DE" sz="1600" dirty="0"/>
                    </a:p>
                  </a:txBody>
                  <a:tcPr/>
                </a:tc>
              </a:tr>
              <a:tr h="32093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6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Gripping force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6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[N]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600" b="0" i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40*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6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140*</a:t>
                      </a:r>
                      <a:endParaRPr lang="de-DE" sz="1600" dirty="0"/>
                    </a:p>
                  </a:txBody>
                  <a:tcPr/>
                </a:tc>
              </a:tr>
              <a:tr h="293995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6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Workpiece weight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6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[kg]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600" b="0" i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0.2*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6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0.7*</a:t>
                      </a:r>
                      <a:endParaRPr lang="de-DE" sz="1600" dirty="0"/>
                    </a:p>
                  </a:txBody>
                  <a:tcPr/>
                </a:tc>
              </a:tr>
              <a:tr h="330854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6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Operating voltage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6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[V DC]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6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24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6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24</a:t>
                      </a:r>
                      <a:endParaRPr lang="de-DE" sz="1600" dirty="0"/>
                    </a:p>
                  </a:txBody>
                  <a:tcPr/>
                </a:tc>
              </a:tr>
              <a:tr h="303918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6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Weight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6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[kg]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600" b="0" i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0.11</a:t>
                      </a:r>
                      <a:endParaRPr lang="de-DE" sz="1600" b="0" i="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6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0.32</a:t>
                      </a:r>
                    </a:p>
                  </a:txBody>
                  <a:tcPr/>
                </a:tc>
              </a:tr>
              <a:tr h="22382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6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Closing time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6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[s]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600" b="0" i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0.09</a:t>
                      </a:r>
                      <a:endParaRPr lang="de-DE" sz="1600" b="0" i="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6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0.22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Competitor Analysis, T. Sibold, 4.06.2013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2"/>
          <p:cNvSpPr>
            <a:spLocks noGrp="1"/>
          </p:cNvSpPr>
          <p:nvPr>
            <p:ph type="title"/>
          </p:nvPr>
        </p:nvSpPr>
        <p:spPr bwMode="auto">
          <a:xfrm>
            <a:off x="561444" y="0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457200">
              <a:spcBef>
                <a:spcPct val="0"/>
              </a:spcBef>
              <a:buNone/>
            </a:pPr>
            <a:r>
              <a:rPr lang="de-DE" sz="3200" b="1" i="0">
                <a:solidFill>
                  <a:srgbClr val="003D6A"/>
                </a:solidFill>
                <a:latin typeface="Calibri"/>
                <a:ea typeface="Calibri"/>
                <a:cs typeface="Calibri"/>
              </a:rPr>
              <a:t>EGP </a:t>
            </a:r>
            <a:br>
              <a:rPr lang="de-DE" sz="3200" b="1" i="0">
                <a:solidFill>
                  <a:srgbClr val="003D6A"/>
                </a:solidFill>
                <a:latin typeface="Calibri"/>
                <a:ea typeface="Calibri"/>
                <a:cs typeface="Calibri"/>
              </a:rPr>
            </a:br>
            <a:r>
              <a:rPr lang="de-DE" sz="2000" b="1" i="0">
                <a:solidFill>
                  <a:srgbClr val="003D6A"/>
                </a:solidFill>
                <a:latin typeface="Calibri"/>
                <a:ea typeface="Calibri"/>
                <a:cs typeface="Calibri"/>
              </a:rPr>
              <a:t>#1: </a:t>
            </a:r>
            <a:r>
              <a:rPr lang="de-DE" sz="2000" b="1" i="0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The most compact electric gripper for small components on the market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307344" y="1013858"/>
          <a:ext cx="8482151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3827"/>
                <a:gridCol w="4678324"/>
              </a:tblGrid>
              <a:tr h="225411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600" b="1" i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Times New Roman"/>
                        </a:rPr>
                        <a:t>Unique selling points: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600" b="1" i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Times New Roman"/>
                        </a:rPr>
                        <a:t>Customer benefits: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80294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4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High power 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de-DE" sz="14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Stronger gripping forces with the same volume/mass ratio</a:t>
                      </a:r>
                    </a:p>
                    <a:p>
                      <a:pPr marL="0" indent="182606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de-DE" sz="14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=&gt; smaller grippers can be used than with competitors</a:t>
                      </a:r>
                    </a:p>
                  </a:txBody>
                  <a:tcPr/>
                </a:tc>
              </a:tr>
              <a:tr h="291107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400" b="0" i="0" kern="120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Stroke and gripping force like pneumatics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400" b="0" i="0" kern="120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Mechatronics can replace pneumatics 1:1</a:t>
                      </a:r>
                    </a:p>
                  </a:txBody>
                  <a:tcPr/>
                </a:tc>
              </a:tr>
              <a:tr h="209591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400" b="0" i="0" kern="120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Gripping force adjustable to four levels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400" b="0" i="0" kern="120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Can be adjusted to sensitive, elastic workpieces</a:t>
                      </a:r>
                    </a:p>
                  </a:txBody>
                  <a:tcPr/>
                </a:tc>
              </a:tr>
              <a:tr h="245032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400" b="0" i="0" kern="120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Tried and tested MPG-plus basis with junction roller guide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400" b="0" i="0" kern="120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Tried and tested technology with great efficiency</a:t>
                      </a:r>
                    </a:p>
                    <a:p>
                      <a:pPr marL="0" algn="l" defTabSz="457200">
                        <a:buNone/>
                      </a:pPr>
                      <a:endParaRPr lang="de-DE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0398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400" b="0" i="0" kern="1200" spc="-20" baseline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Pneumatic sensor systems can be directly taken over, with the exception of MMS-P (IN 40, IN 5, FPS)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de-DE" sz="1400" b="0" i="0" kern="120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Compact and inexpensive position monitoring</a:t>
                      </a:r>
                    </a:p>
                    <a:p>
                      <a:pPr marL="0" indent="182606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de-DE" sz="1400" b="0" i="0" kern="120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=&gt; process </a:t>
                      </a:r>
                      <a:r>
                        <a:rPr lang="de-DE" sz="1400" b="0" i="0" kern="120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reliable</a:t>
                      </a:r>
                    </a:p>
                  </a:txBody>
                  <a:tcPr/>
                </a:tc>
              </a:tr>
              <a:tr h="480294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400" b="0" i="0" kern="120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Brushless servo motor in</a:t>
                      </a:r>
                      <a:r>
                        <a:rPr lang="de-DE" sz="1400" b="0" i="0" kern="1200" baseline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this price category</a:t>
                      </a:r>
                      <a:endParaRPr lang="de-DE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400" b="0" i="0" kern="120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Virtually wear-free, long life span, max. torque possible during shutdown, large overload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307345" y="4042529"/>
          <a:ext cx="8482150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3826"/>
                <a:gridCol w="4678324"/>
              </a:tblGrid>
              <a:tr h="225411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600" b="1" i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Times New Roman"/>
                        </a:rPr>
                        <a:t>Other </a:t>
                      </a:r>
                      <a:r>
                        <a:rPr lang="de-DE" sz="1600" b="1" i="0" baseline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Times New Roman"/>
                        </a:rPr>
                        <a:t>characteristics</a:t>
                      </a:r>
                      <a:r>
                        <a:rPr lang="de-DE" sz="1600" b="1" i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Times New Roman"/>
                        </a:rPr>
                        <a:t>: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600" b="1" i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Times New Roman"/>
                        </a:rPr>
                        <a:t>Customer benefits: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Simple digital actuation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4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No SW and complex commissioning, benefits of mechatronics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de-DE" sz="14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Electronics installed internally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de-DE" sz="14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Decentralized and space-saving</a:t>
                      </a:r>
                    </a:p>
                  </a:txBody>
                  <a:tcPr/>
                </a:tc>
              </a:tr>
              <a:tr h="213135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4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Housing of high-performance aluminum</a:t>
                      </a:r>
                      <a:endParaRPr lang="de-DE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4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Higher dynamics because of lower weight, less energy needed</a:t>
                      </a:r>
                    </a:p>
                  </a:txBody>
                  <a:tcPr/>
                </a:tc>
              </a:tr>
              <a:tr h="297002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4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Variety of mounting options (like MPG+)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4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For max. versatility/standardization</a:t>
                      </a:r>
                    </a:p>
                  </a:txBody>
                  <a:tcPr/>
                </a:tc>
              </a:tr>
              <a:tr h="231081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4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Rapid gripping with high 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400" b="0" i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Ideal for pick &amp; place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Competitor Analysis, T. Sibold, 4.06.2013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2"/>
          <p:cNvSpPr>
            <a:spLocks noGrp="1"/>
          </p:cNvSpPr>
          <p:nvPr>
            <p:ph type="title"/>
          </p:nvPr>
        </p:nvSpPr>
        <p:spPr bwMode="auto">
          <a:xfrm>
            <a:off x="561444" y="180752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EGP - </a:t>
            </a:r>
            <a:r>
              <a:rPr lang="de-DE" dirty="0" smtClean="0">
                <a:solidFill>
                  <a:srgbClr val="003D6A"/>
                </a:solidFill>
              </a:rPr>
              <a:t>Analysis </a:t>
            </a:r>
            <a:r>
              <a:rPr lang="de-DE" dirty="0" err="1" smtClean="0">
                <a:solidFill>
                  <a:srgbClr val="003D6A"/>
                </a:solidFill>
              </a:rPr>
              <a:t>of</a:t>
            </a:r>
            <a:r>
              <a:rPr lang="de-DE" dirty="0" smtClean="0">
                <a:solidFill>
                  <a:srgbClr val="003D6A"/>
                </a:solidFill>
              </a:rPr>
              <a:t> </a:t>
            </a:r>
            <a:r>
              <a:rPr lang="de-DE" dirty="0" err="1" smtClean="0">
                <a:solidFill>
                  <a:srgbClr val="003D6A"/>
                </a:solidFill>
              </a:rPr>
              <a:t>Competitors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72026" y="645319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3D6A"/>
                </a:solidFill>
              </a:rPr>
              <a:t>GIMATIC</a:t>
            </a:r>
            <a:endParaRPr lang="de-DE" sz="2400" b="1" dirty="0">
              <a:solidFill>
                <a:srgbClr val="003D6A"/>
              </a:solidFill>
            </a:endParaRPr>
          </a:p>
        </p:txBody>
      </p:sp>
      <p:graphicFrame>
        <p:nvGraphicFramePr>
          <p:cNvPr id="17" name="Inhaltsplatzhalter 9"/>
          <p:cNvGraphicFramePr>
            <a:graphicFrameLocks/>
          </p:cNvGraphicFramePr>
          <p:nvPr/>
        </p:nvGraphicFramePr>
        <p:xfrm>
          <a:off x="2643144" y="1495421"/>
          <a:ext cx="2877511" cy="476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511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rgbClr val="003D6A"/>
                          </a:solidFill>
                          <a:latin typeface="+mn-lt"/>
                        </a:rPr>
                        <a:t>SCHUNK</a:t>
                      </a:r>
                      <a:r>
                        <a:rPr lang="de-DE" sz="2000" u="none" strike="noStrike" baseline="0" dirty="0" smtClean="0">
                          <a:solidFill>
                            <a:srgbClr val="003D6A"/>
                          </a:solidFill>
                          <a:latin typeface="+mn-lt"/>
                        </a:rPr>
                        <a:t> EGP 25</a:t>
                      </a:r>
                      <a:endParaRPr lang="de-DE" sz="2000" b="1" i="0" u="none" strike="noStrike" dirty="0">
                        <a:solidFill>
                          <a:srgbClr val="003D6A"/>
                        </a:solidFill>
                        <a:latin typeface="+mn-lt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0,09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IP30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26,5x18x73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34678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0,11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33,3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Adjustable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Actuated</a:t>
                      </a:r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pneumatic</a:t>
                      </a:r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valve</a:t>
                      </a:r>
                      <a:endParaRPr lang="de-DE" sz="14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364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Internal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581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elle 22"/>
          <p:cNvGraphicFramePr>
            <a:graphicFrameLocks noGrp="1"/>
          </p:cNvGraphicFramePr>
          <p:nvPr/>
        </p:nvGraphicFramePr>
        <p:xfrm>
          <a:off x="4405682" y="791886"/>
          <a:ext cx="1114973" cy="102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973"/>
              </a:tblGrid>
              <a:tr h="10257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 descr="http://www.schunk.int/pimexport/IM0009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954" y="863540"/>
            <a:ext cx="371886" cy="896112"/>
          </a:xfrm>
          <a:prstGeom prst="rect">
            <a:avLst/>
          </a:prstGeom>
          <a:noFill/>
        </p:spPr>
      </p:pic>
      <p:graphicFrame>
        <p:nvGraphicFramePr>
          <p:cNvPr id="22" name="Inhaltsplatzhalter 15"/>
          <p:cNvGraphicFramePr>
            <a:graphicFrameLocks noGrp="1"/>
          </p:cNvGraphicFramePr>
          <p:nvPr>
            <p:ph sz="quarter" idx="12"/>
          </p:nvPr>
        </p:nvGraphicFramePr>
        <p:xfrm>
          <a:off x="561444" y="1762791"/>
          <a:ext cx="2039755" cy="4495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39755"/>
              </a:tblGrid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[N]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Stroke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baseline="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per finger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Closing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time [s]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Supply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voltage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[VDC]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IP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protection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class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Measurement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Volume [mm³]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Mass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[kg]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Stroke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Closing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time [mm/s]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Remark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mass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[N/kg]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Electronics</a:t>
                      </a:r>
                      <a:endParaRPr lang="de-DE" sz="1400" b="1" i="0" u="none" strike="noStrike" spc="-1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Catalog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price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euro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elle 24"/>
          <p:cNvGraphicFramePr>
            <a:graphicFrameLocks noGrp="1"/>
          </p:cNvGraphicFramePr>
          <p:nvPr/>
        </p:nvGraphicFramePr>
        <p:xfrm>
          <a:off x="5562600" y="1495421"/>
          <a:ext cx="2867025" cy="47627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67025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GIMATIC</a:t>
                      </a:r>
                      <a:r>
                        <a:rPr lang="de-DE" sz="2000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MPPM</a:t>
                      </a:r>
                      <a:endParaRPr lang="de-DE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7144" marR="7144" marT="7144" marB="0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</a:rPr>
                        <a:t>60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/>
                        <a:t>3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</a:rPr>
                        <a:t>0,08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/>
                        <a:t>24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</a:rPr>
                        <a:t>IP54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FF0000"/>
                          </a:solidFill>
                        </a:rPr>
                        <a:t>43x25x53,5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FF0000"/>
                          </a:solidFill>
                        </a:rPr>
                        <a:t>57512,5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FF0000"/>
                          </a:solidFill>
                        </a:rPr>
                        <a:t>0,15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37,5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Power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preservation</a:t>
                      </a:r>
                      <a:endParaRPr lang="de-DE" sz="1400" b="0" i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Actuated</a:t>
                      </a:r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pneumatic</a:t>
                      </a:r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valve</a:t>
                      </a:r>
                      <a:r>
                        <a:rPr lang="de-DE" sz="1400" u="none" strike="noStrike" dirty="0"/>
                        <a:t> 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00B050"/>
                          </a:solidFill>
                        </a:rPr>
                        <a:t>413,79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chemeClr val="tx1"/>
                          </a:solidFill>
                        </a:rPr>
                        <a:t>Internal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u="none" strike="noStrike" dirty="0" smtClean="0">
                          <a:solidFill>
                            <a:srgbClr val="FF0000"/>
                          </a:solidFill>
                        </a:rPr>
                        <a:t>690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7" name="Tabelle 26"/>
          <p:cNvGraphicFramePr>
            <a:graphicFrameLocks noGrp="1"/>
          </p:cNvGraphicFramePr>
          <p:nvPr/>
        </p:nvGraphicFramePr>
        <p:xfrm>
          <a:off x="7659149" y="788202"/>
          <a:ext cx="1199625" cy="1023457"/>
        </p:xfrm>
        <a:graphic>
          <a:graphicData uri="http://schemas.openxmlformats.org/drawingml/2006/table">
            <a:tbl>
              <a:tblPr/>
              <a:tblGrid>
                <a:gridCol w="1199625"/>
              </a:tblGrid>
              <a:tr h="102345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L>
                    <a:lnR w="38100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38100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38100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Competitor Analysis, T. Sibold, 4.06.2013</a:t>
            </a:r>
            <a:endParaRPr lang="de-DE" dirty="0" smtClean="0"/>
          </a:p>
        </p:txBody>
      </p:sp>
      <p:pic>
        <p:nvPicPr>
          <p:cNvPr id="18" name="Picture 20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6009" y="817286"/>
            <a:ext cx="847725" cy="98107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2"/>
          <p:cNvSpPr>
            <a:spLocks noGrp="1"/>
          </p:cNvSpPr>
          <p:nvPr>
            <p:ph type="title"/>
          </p:nvPr>
        </p:nvSpPr>
        <p:spPr bwMode="auto">
          <a:xfrm>
            <a:off x="572026" y="164968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EGP - </a:t>
            </a:r>
            <a:r>
              <a:rPr lang="de-DE" dirty="0" smtClean="0">
                <a:solidFill>
                  <a:srgbClr val="003D6A"/>
                </a:solidFill>
              </a:rPr>
              <a:t>Analysis </a:t>
            </a:r>
            <a:r>
              <a:rPr lang="de-DE" dirty="0" err="1" smtClean="0">
                <a:solidFill>
                  <a:srgbClr val="003D6A"/>
                </a:solidFill>
              </a:rPr>
              <a:t>of</a:t>
            </a:r>
            <a:r>
              <a:rPr lang="de-DE" dirty="0" smtClean="0">
                <a:solidFill>
                  <a:srgbClr val="003D6A"/>
                </a:solidFill>
              </a:rPr>
              <a:t> </a:t>
            </a:r>
            <a:r>
              <a:rPr lang="de-DE" dirty="0" err="1" smtClean="0">
                <a:solidFill>
                  <a:srgbClr val="003D6A"/>
                </a:solidFill>
              </a:rPr>
              <a:t>Competitors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72026" y="645319"/>
            <a:ext cx="871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3D6A"/>
                </a:solidFill>
              </a:rPr>
              <a:t>AFAG</a:t>
            </a:r>
            <a:endParaRPr lang="de-DE" sz="2400" b="1" dirty="0">
              <a:solidFill>
                <a:srgbClr val="003D6A"/>
              </a:solidFill>
            </a:endParaRPr>
          </a:p>
        </p:txBody>
      </p:sp>
      <p:graphicFrame>
        <p:nvGraphicFramePr>
          <p:cNvPr id="17" name="Inhaltsplatzhalter 9"/>
          <p:cNvGraphicFramePr>
            <a:graphicFrameLocks/>
          </p:cNvGraphicFramePr>
          <p:nvPr/>
        </p:nvGraphicFramePr>
        <p:xfrm>
          <a:off x="2643144" y="1495421"/>
          <a:ext cx="2877511" cy="476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511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rgbClr val="003D6A"/>
                          </a:solidFill>
                          <a:latin typeface="+mn-lt"/>
                        </a:rPr>
                        <a:t>SCHUNK</a:t>
                      </a:r>
                      <a:r>
                        <a:rPr lang="de-DE" sz="2000" u="none" strike="noStrike" baseline="0" dirty="0" smtClean="0">
                          <a:solidFill>
                            <a:srgbClr val="003D6A"/>
                          </a:solidFill>
                          <a:latin typeface="+mn-lt"/>
                        </a:rPr>
                        <a:t> EGP 25</a:t>
                      </a:r>
                      <a:endParaRPr lang="de-DE" sz="2000" b="1" i="0" u="none" strike="noStrike" dirty="0">
                        <a:solidFill>
                          <a:srgbClr val="003D6A"/>
                        </a:solidFill>
                        <a:latin typeface="+mn-lt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0,09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IP30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26,5x18x73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34678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0,11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33,3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Adjustable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Actuated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pneumatic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valve</a:t>
                      </a:r>
                      <a:endParaRPr lang="de-DE" sz="1400" b="0" i="0" u="none" strike="noStrike" dirty="0" smtClean="0">
                        <a:solidFill>
                          <a:srgbClr val="009A46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364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Internal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581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elle 22"/>
          <p:cNvGraphicFramePr>
            <a:graphicFrameLocks noGrp="1"/>
          </p:cNvGraphicFramePr>
          <p:nvPr/>
        </p:nvGraphicFramePr>
        <p:xfrm>
          <a:off x="4405682" y="791886"/>
          <a:ext cx="1114973" cy="102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973"/>
              </a:tblGrid>
              <a:tr h="10257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 descr="http://www.schunk.int/pimexport/IM0009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954" y="863540"/>
            <a:ext cx="371886" cy="896112"/>
          </a:xfrm>
          <a:prstGeom prst="rect">
            <a:avLst/>
          </a:prstGeom>
          <a:noFill/>
        </p:spPr>
      </p:pic>
      <p:graphicFrame>
        <p:nvGraphicFramePr>
          <p:cNvPr id="22" name="Inhaltsplatzhalter 15"/>
          <p:cNvGraphicFramePr>
            <a:graphicFrameLocks noGrp="1"/>
          </p:cNvGraphicFramePr>
          <p:nvPr>
            <p:ph sz="quarter" idx="12"/>
          </p:nvPr>
        </p:nvGraphicFramePr>
        <p:xfrm>
          <a:off x="561444" y="1762791"/>
          <a:ext cx="2039755" cy="4495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39755"/>
              </a:tblGrid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[N]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Stroke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baseline="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per finger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Closing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time [s]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Supply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voltage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[VDC]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IP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protection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class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Measurement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Volume [mm³]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Mass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[kg]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Stroke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Closing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time [mm/s]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Remark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mass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[N/kg]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Electronics</a:t>
                      </a:r>
                      <a:endParaRPr lang="de-DE" sz="1400" b="1" i="0" u="none" strike="noStrike" spc="-1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Catalog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price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euro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elle 20"/>
          <p:cNvGraphicFramePr>
            <a:graphicFrameLocks noGrp="1"/>
          </p:cNvGraphicFramePr>
          <p:nvPr/>
        </p:nvGraphicFramePr>
        <p:xfrm>
          <a:off x="5557076" y="1543067"/>
          <a:ext cx="2990225" cy="471512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990225"/>
              </a:tblGrid>
              <a:tr h="330197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 dirty="0" smtClean="0">
                          <a:solidFill>
                            <a:srgbClr val="800000"/>
                          </a:solidFill>
                          <a:latin typeface="+mn-lt"/>
                        </a:rPr>
                        <a:t>AFAG</a:t>
                      </a:r>
                      <a:r>
                        <a:rPr lang="de-DE" sz="2000" b="1" i="0" u="none" strike="noStrike" baseline="0" dirty="0" smtClean="0">
                          <a:solidFill>
                            <a:srgbClr val="800000"/>
                          </a:solidFill>
                          <a:latin typeface="+mn-lt"/>
                        </a:rPr>
                        <a:t> </a:t>
                      </a:r>
                      <a:r>
                        <a:rPr lang="de-DE" sz="2000" b="1" i="0" u="none" strike="noStrike" dirty="0" smtClean="0">
                          <a:solidFill>
                            <a:srgbClr val="800000"/>
                          </a:solidFill>
                          <a:latin typeface="+mn-lt"/>
                        </a:rPr>
                        <a:t>EG 20P</a:t>
                      </a:r>
                      <a:endParaRPr lang="de-DE" sz="2000" b="1" i="0" u="none" strike="noStrike" dirty="0">
                        <a:solidFill>
                          <a:srgbClr val="8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40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5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0,18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IP44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53x29x103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158311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0,32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28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Power</a:t>
                      </a:r>
                      <a:r>
                        <a:rPr lang="de-DE" sz="14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de-DE" sz="1400" b="0" i="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</a:rPr>
                        <a:t>preservation</a:t>
                      </a:r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33099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de-DE" sz="14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dig</a:t>
                      </a:r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. </a:t>
                      </a:r>
                      <a:r>
                        <a:rPr lang="de-DE" sz="14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exits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  <a:tr h="31681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Internal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>
                        <a:alpha val="40000"/>
                      </a:srgbClr>
                    </a:solidFill>
                  </a:tcPr>
                </a:tc>
              </a:tr>
              <a:tr h="252105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/>
        </p:nvGraphicFramePr>
        <p:xfrm>
          <a:off x="7255460" y="707995"/>
          <a:ext cx="1300230" cy="1141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30"/>
              </a:tblGrid>
              <a:tr h="1141454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Competitor Analysis, T. Sibold, 4.06.2013</a:t>
            </a:r>
            <a:endParaRPr lang="de-DE" dirty="0" smtClean="0"/>
          </a:p>
        </p:txBody>
      </p:sp>
      <p:pic>
        <p:nvPicPr>
          <p:cNvPr id="18" name="Picture 62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791886"/>
            <a:ext cx="552450" cy="84772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Inhaltsplatzhalter 9"/>
          <p:cNvGraphicFramePr>
            <a:graphicFrameLocks/>
          </p:cNvGraphicFramePr>
          <p:nvPr/>
        </p:nvGraphicFramePr>
        <p:xfrm>
          <a:off x="5562600" y="1495421"/>
          <a:ext cx="3367638" cy="477511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67638"/>
              </a:tblGrid>
              <a:tr h="309947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Sommer </a:t>
                      </a:r>
                      <a:r>
                        <a:rPr lang="de-DE" sz="20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9002</a:t>
                      </a:r>
                      <a:endParaRPr lang="de-DE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994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994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994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0,02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9947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994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IP40</a:t>
                      </a:r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994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42x27x77,5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994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92070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994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0,25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9947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100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351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Power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only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in end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only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one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direction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! 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994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Motion time ;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dig</a:t>
                      </a:r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exits</a:t>
                      </a:r>
                      <a:endParaRPr lang="de-DE" sz="1400" b="0" i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994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994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Internal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994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499</a:t>
                      </a:r>
                      <a:endParaRPr lang="de-DE" sz="1400" b="0" i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itel 2"/>
          <p:cNvSpPr>
            <a:spLocks noGrp="1"/>
          </p:cNvSpPr>
          <p:nvPr>
            <p:ph type="title"/>
          </p:nvPr>
        </p:nvSpPr>
        <p:spPr bwMode="auto">
          <a:xfrm>
            <a:off x="561444" y="180752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EGP - </a:t>
            </a:r>
            <a:r>
              <a:rPr lang="de-DE" dirty="0" smtClean="0">
                <a:solidFill>
                  <a:srgbClr val="003D6A"/>
                </a:solidFill>
              </a:rPr>
              <a:t>Analysis </a:t>
            </a:r>
            <a:r>
              <a:rPr lang="de-DE" dirty="0" err="1" smtClean="0">
                <a:solidFill>
                  <a:srgbClr val="003D6A"/>
                </a:solidFill>
              </a:rPr>
              <a:t>of</a:t>
            </a:r>
            <a:r>
              <a:rPr lang="de-DE" dirty="0" smtClean="0">
                <a:solidFill>
                  <a:srgbClr val="003D6A"/>
                </a:solidFill>
              </a:rPr>
              <a:t> </a:t>
            </a:r>
            <a:r>
              <a:rPr lang="de-DE" dirty="0" err="1" smtClean="0">
                <a:solidFill>
                  <a:srgbClr val="003D6A"/>
                </a:solidFill>
              </a:rPr>
              <a:t>Competitors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7691688" y="791885"/>
          <a:ext cx="1238549" cy="102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549"/>
              </a:tblGrid>
              <a:tr h="10257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572026" y="645319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3D6A"/>
                </a:solidFill>
              </a:rPr>
              <a:t>Sommer</a:t>
            </a:r>
            <a:endParaRPr lang="de-DE" sz="2400" b="1" dirty="0">
              <a:solidFill>
                <a:srgbClr val="003D6A"/>
              </a:solidFill>
            </a:endParaRPr>
          </a:p>
        </p:txBody>
      </p:sp>
      <p:graphicFrame>
        <p:nvGraphicFramePr>
          <p:cNvPr id="17" name="Inhaltsplatzhalter 9"/>
          <p:cNvGraphicFramePr>
            <a:graphicFrameLocks/>
          </p:cNvGraphicFramePr>
          <p:nvPr/>
        </p:nvGraphicFramePr>
        <p:xfrm>
          <a:off x="2643144" y="1495421"/>
          <a:ext cx="2877511" cy="476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511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rgbClr val="003D6A"/>
                          </a:solidFill>
                          <a:latin typeface="+mn-lt"/>
                        </a:rPr>
                        <a:t>SCHUNK</a:t>
                      </a:r>
                      <a:r>
                        <a:rPr lang="de-DE" sz="2000" u="none" strike="noStrike" baseline="0" dirty="0" smtClean="0">
                          <a:solidFill>
                            <a:srgbClr val="003D6A"/>
                          </a:solidFill>
                          <a:latin typeface="+mn-lt"/>
                        </a:rPr>
                        <a:t> EGP 25</a:t>
                      </a:r>
                      <a:endParaRPr lang="de-DE" sz="2000" b="1" i="0" u="none" strike="noStrike" dirty="0">
                        <a:solidFill>
                          <a:srgbClr val="003D6A"/>
                        </a:solidFill>
                        <a:latin typeface="+mn-lt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B05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B05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0,09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IP30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26,5x18x73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34678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0,11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33,3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Adjustable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Actuated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pneumatic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valve</a:t>
                      </a:r>
                      <a:endParaRPr lang="de-DE" sz="1400" b="0" i="0" u="none" strike="noStrike" dirty="0" smtClean="0">
                        <a:solidFill>
                          <a:srgbClr val="009A46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364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Internal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581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elle 22"/>
          <p:cNvGraphicFramePr>
            <a:graphicFrameLocks noGrp="1"/>
          </p:cNvGraphicFramePr>
          <p:nvPr/>
        </p:nvGraphicFramePr>
        <p:xfrm>
          <a:off x="4405682" y="791886"/>
          <a:ext cx="1114973" cy="102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973"/>
              </a:tblGrid>
              <a:tr h="10257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 descr="http://www.schunk.int/pimexport/IM0009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954" y="863540"/>
            <a:ext cx="371886" cy="896112"/>
          </a:xfrm>
          <a:prstGeom prst="rect">
            <a:avLst/>
          </a:prstGeom>
          <a:noFill/>
        </p:spPr>
      </p:pic>
      <p:graphicFrame>
        <p:nvGraphicFramePr>
          <p:cNvPr id="22" name="Inhaltsplatzhalter 15"/>
          <p:cNvGraphicFramePr>
            <a:graphicFrameLocks noGrp="1"/>
          </p:cNvGraphicFramePr>
          <p:nvPr>
            <p:ph sz="quarter" idx="12"/>
          </p:nvPr>
        </p:nvGraphicFramePr>
        <p:xfrm>
          <a:off x="561444" y="1762791"/>
          <a:ext cx="2039755" cy="4495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39755"/>
              </a:tblGrid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[N]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Stroke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baseline="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per finger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Closing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time [s]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Supply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voltage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[VDC]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IP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protection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class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Measurement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Volume [mm³]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Mass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[kg]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Stroke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Closing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time [mm/s]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Remark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mass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[N/kg]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Electronics</a:t>
                      </a:r>
                      <a:endParaRPr lang="de-DE" sz="1400" b="1" i="0" u="none" strike="noStrike" spc="-1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Catalog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price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euro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" descr="http://t3.gstatic.com/images?q=tbn:ANd9GcRxCbtqClBDBwOtfkePiu5rCPSHWwLUKfikC8V3cxO270Bm7RtA7-EQh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623" y="809991"/>
            <a:ext cx="120556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oliennummernplatzhalt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Competitor Analysis, T. Sibold, 4.06.2013</a:t>
            </a:r>
            <a:endParaRPr lang="de-DE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Inhaltsplatzhalter 9"/>
          <p:cNvGraphicFramePr>
            <a:graphicFrameLocks/>
          </p:cNvGraphicFramePr>
          <p:nvPr/>
        </p:nvGraphicFramePr>
        <p:xfrm>
          <a:off x="5562601" y="1495423"/>
          <a:ext cx="3141134" cy="47627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41134"/>
              </a:tblGrid>
              <a:tr h="3182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Sommer </a:t>
                      </a:r>
                      <a:r>
                        <a:rPr lang="de-DE" sz="20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9004</a:t>
                      </a:r>
                      <a:endParaRPr lang="de-DE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7843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7843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7843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0,03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7843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7843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IP40</a:t>
                      </a:r>
                      <a:r>
                        <a:rPr lang="de-DE" sz="1400" b="0" i="0" u="none" strike="noStrike" dirty="0">
                          <a:solidFill>
                            <a:srgbClr val="00B05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7843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59x35x99,5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7843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205467,5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7843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0,57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7843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133,3</a:t>
                      </a:r>
                      <a:endParaRPr lang="de-DE" sz="1400" b="0" i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259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Power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only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in end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only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one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direction</a:t>
                      </a:r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! 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7843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Motion time ;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dig</a:t>
                      </a:r>
                      <a:r>
                        <a:rPr lang="de-DE" sz="1400" b="0" i="0" u="none" strike="noStrike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de-DE" sz="1400" b="0" i="0" u="none" strike="noStrike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exits</a:t>
                      </a:r>
                      <a:endParaRPr lang="de-DE" sz="1400" b="0" i="0" u="none" strike="noStrike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7843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45,6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7843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Internal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7843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586</a:t>
                      </a:r>
                      <a:endParaRPr lang="de-DE" sz="14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itel 2"/>
          <p:cNvSpPr>
            <a:spLocks noGrp="1"/>
          </p:cNvSpPr>
          <p:nvPr>
            <p:ph type="title"/>
          </p:nvPr>
        </p:nvSpPr>
        <p:spPr bwMode="auto">
          <a:xfrm>
            <a:off x="561444" y="180752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EGP - </a:t>
            </a:r>
            <a:r>
              <a:rPr lang="de-DE" dirty="0" smtClean="0">
                <a:solidFill>
                  <a:srgbClr val="003D6A"/>
                </a:solidFill>
              </a:rPr>
              <a:t>Analysis </a:t>
            </a:r>
            <a:r>
              <a:rPr lang="de-DE" dirty="0" err="1" smtClean="0">
                <a:solidFill>
                  <a:srgbClr val="003D6A"/>
                </a:solidFill>
              </a:rPr>
              <a:t>of</a:t>
            </a:r>
            <a:r>
              <a:rPr lang="de-DE" dirty="0" smtClean="0">
                <a:solidFill>
                  <a:srgbClr val="003D6A"/>
                </a:solidFill>
              </a:rPr>
              <a:t> </a:t>
            </a:r>
            <a:r>
              <a:rPr lang="de-DE" dirty="0" err="1" smtClean="0">
                <a:solidFill>
                  <a:srgbClr val="003D6A"/>
                </a:solidFill>
              </a:rPr>
              <a:t>Competitors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7691688" y="791885"/>
          <a:ext cx="1238549" cy="102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549"/>
              </a:tblGrid>
              <a:tr h="10257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572026" y="645319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3D6A"/>
                </a:solidFill>
              </a:rPr>
              <a:t>Sommer</a:t>
            </a:r>
            <a:endParaRPr lang="de-DE" sz="2400" b="1" dirty="0">
              <a:solidFill>
                <a:srgbClr val="003D6A"/>
              </a:solidFill>
            </a:endParaRPr>
          </a:p>
        </p:txBody>
      </p:sp>
      <p:graphicFrame>
        <p:nvGraphicFramePr>
          <p:cNvPr id="17" name="Inhaltsplatzhalter 9"/>
          <p:cNvGraphicFramePr>
            <a:graphicFrameLocks/>
          </p:cNvGraphicFramePr>
          <p:nvPr/>
        </p:nvGraphicFramePr>
        <p:xfrm>
          <a:off x="2643144" y="1495421"/>
          <a:ext cx="2877511" cy="476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511"/>
              </a:tblGrid>
              <a:tr h="317518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u="none" strike="noStrike" dirty="0" smtClean="0">
                          <a:solidFill>
                            <a:srgbClr val="003D6A"/>
                          </a:solidFill>
                          <a:latin typeface="+mn-lt"/>
                        </a:rPr>
                        <a:t>SCHUNK</a:t>
                      </a:r>
                      <a:r>
                        <a:rPr lang="de-DE" sz="2000" u="none" strike="noStrike" baseline="0" dirty="0" smtClean="0">
                          <a:solidFill>
                            <a:srgbClr val="003D6A"/>
                          </a:solidFill>
                          <a:latin typeface="+mn-lt"/>
                        </a:rPr>
                        <a:t> EGP 25</a:t>
                      </a:r>
                      <a:endParaRPr lang="de-DE" sz="2000" b="1" i="0" u="none" strike="noStrike" dirty="0">
                        <a:solidFill>
                          <a:srgbClr val="003D6A"/>
                        </a:solidFill>
                        <a:latin typeface="+mn-lt"/>
                      </a:endParaRPr>
                    </a:p>
                  </a:txBody>
                  <a:tcPr marL="7144" marR="7144" marT="7144" marB="0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B05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0,09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IP30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26,5x18x73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34678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0,11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33,3</a:t>
                      </a:r>
                      <a:endParaRPr lang="de-DE" sz="14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Adjustable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Actuated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pneumatic</a:t>
                      </a:r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valve</a:t>
                      </a:r>
                      <a:endParaRPr lang="de-DE" sz="1400" b="0" i="0" u="none" strike="noStrike" dirty="0" smtClean="0">
                        <a:solidFill>
                          <a:srgbClr val="009A46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364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Internal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581</a:t>
                      </a:r>
                      <a:endParaRPr lang="de-DE" sz="1400" b="0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elle 22"/>
          <p:cNvGraphicFramePr>
            <a:graphicFrameLocks noGrp="1"/>
          </p:cNvGraphicFramePr>
          <p:nvPr/>
        </p:nvGraphicFramePr>
        <p:xfrm>
          <a:off x="4405682" y="791886"/>
          <a:ext cx="1114973" cy="1025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973"/>
              </a:tblGrid>
              <a:tr h="10257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D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 descr="http://www.schunk.int/pimexport/IM0009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954" y="863540"/>
            <a:ext cx="371886" cy="896112"/>
          </a:xfrm>
          <a:prstGeom prst="rect">
            <a:avLst/>
          </a:prstGeom>
          <a:noFill/>
        </p:spPr>
      </p:pic>
      <p:graphicFrame>
        <p:nvGraphicFramePr>
          <p:cNvPr id="22" name="Inhaltsplatzhalter 15"/>
          <p:cNvGraphicFramePr>
            <a:graphicFrameLocks noGrp="1"/>
          </p:cNvGraphicFramePr>
          <p:nvPr>
            <p:ph sz="quarter" idx="12"/>
          </p:nvPr>
        </p:nvGraphicFramePr>
        <p:xfrm>
          <a:off x="561444" y="1762791"/>
          <a:ext cx="2039755" cy="4495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39755"/>
              </a:tblGrid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[N]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Stroke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baseline="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per finger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Closing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time [s]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Supply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voltage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[VDC]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IP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protection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class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Measurement [mm]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Volume [mm³]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Mass</a:t>
                      </a: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[kg]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Stroke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Closing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time [mm/s]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Remark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mass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[N/kg]</a:t>
                      </a:r>
                      <a:endParaRPr lang="de-DE" sz="1400" b="1" i="0" u="none" strike="noStrike" spc="-1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Electronics</a:t>
                      </a:r>
                      <a:endParaRPr lang="de-DE" sz="1400" b="1" i="0" u="none" strike="noStrike" spc="-1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Catalog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price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lang="de-DE" sz="1400" b="1" i="0" u="none" strike="noStrike" spc="-1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euro</a:t>
                      </a:r>
                      <a:r>
                        <a:rPr lang="de-DE" sz="1400" b="1" i="0" u="none" strike="noStrike" spc="-1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" descr="http://t3.gstatic.com/images?q=tbn:ANd9GcRxCbtqClBDBwOtfkePiu5rCPSHWwLUKfikC8V3cxO270Bm7RtA7-EQh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1029" y="823292"/>
            <a:ext cx="120556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oliennummernplatzhalt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Competitor Analysis, T. Sibold, 4.06.2013</a:t>
            </a:r>
            <a:endParaRPr lang="de-DE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120410_Titel_title_PGN-plus_singleline_head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20120410_Titel_title_PGN-plus_singleline_headline</Template>
  <TotalTime>0</TotalTime>
  <Words>1967</Words>
  <Application>Microsoft Office PowerPoint</Application>
  <PresentationFormat>Bildschirmpräsentation (4:3)</PresentationFormat>
  <Paragraphs>827</Paragraphs>
  <Slides>21</Slides>
  <Notes>0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20120410_Titel_title_PGN-plus_singleline_headline</vt:lpstr>
      <vt:lpstr>EGP 2-finger gripper for small components</vt:lpstr>
      <vt:lpstr>Functional Principle of EGP </vt:lpstr>
      <vt:lpstr>EGP Animation </vt:lpstr>
      <vt:lpstr>EGP  #1: The most compact electric gripper for small components on the market</vt:lpstr>
      <vt:lpstr>EGP  #1: The most compact electric gripper for small components on the market</vt:lpstr>
      <vt:lpstr>EGP - Analysis of Competitors</vt:lpstr>
      <vt:lpstr>EGP - Analysis of Competitors</vt:lpstr>
      <vt:lpstr>EGP - Analysis of Competitors</vt:lpstr>
      <vt:lpstr>EGP - Analysis of Competitors</vt:lpstr>
      <vt:lpstr>EGP - Analysis of Competitors</vt:lpstr>
      <vt:lpstr>EGP - Analysis of Competitors</vt:lpstr>
      <vt:lpstr>EGP - Analysis of Competitors</vt:lpstr>
      <vt:lpstr>EGP - Analysis of Competitors</vt:lpstr>
      <vt:lpstr>EGP - Analysis of Competitors</vt:lpstr>
      <vt:lpstr>EGP - Analysis of Competitors</vt:lpstr>
      <vt:lpstr>EGP - Analysis of Competitors</vt:lpstr>
      <vt:lpstr>EGP - Analysis of Competitors</vt:lpstr>
      <vt:lpstr>EGP - Analysis of Competitors</vt:lpstr>
      <vt:lpstr>EGP - Analysis of Competitors</vt:lpstr>
      <vt:lpstr>EGP - Analysis of Competitors</vt:lpstr>
      <vt:lpstr>Folie 21</vt:lpstr>
    </vt:vector>
  </TitlesOfParts>
  <Company>SCHUNK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LUTZ</dc:creator>
  <cp:lastModifiedBy>Tim Sibold</cp:lastModifiedBy>
  <cp:revision>574</cp:revision>
  <dcterms:created xsi:type="dcterms:W3CDTF">2012-04-16T06:22:40Z</dcterms:created>
  <dcterms:modified xsi:type="dcterms:W3CDTF">2014-02-25T09:43:30Z</dcterms:modified>
</cp:coreProperties>
</file>